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3759" y="2579954"/>
            <a:ext cx="7310881" cy="205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57655"/>
            <a:ext cx="10058400" cy="565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77528" y="1059180"/>
            <a:ext cx="880744" cy="388620"/>
          </a:xfrm>
          <a:custGeom>
            <a:avLst/>
            <a:gdLst/>
            <a:ahLst/>
            <a:cxnLst/>
            <a:rect l="l" t="t" r="r" b="b"/>
            <a:pathLst>
              <a:path w="880745" h="388619">
                <a:moveTo>
                  <a:pt x="880364" y="0"/>
                </a:moveTo>
                <a:lnTo>
                  <a:pt x="0" y="0"/>
                </a:lnTo>
                <a:lnTo>
                  <a:pt x="0" y="388620"/>
                </a:lnTo>
                <a:lnTo>
                  <a:pt x="880364" y="388620"/>
                </a:lnTo>
                <a:lnTo>
                  <a:pt x="880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59179"/>
            <a:ext cx="10058400" cy="5657215"/>
          </a:xfrm>
          <a:custGeom>
            <a:avLst/>
            <a:gdLst/>
            <a:ahLst/>
            <a:cxnLst/>
            <a:rect l="l" t="t" r="r" b="b"/>
            <a:pathLst>
              <a:path w="10058400" h="5657215">
                <a:moveTo>
                  <a:pt x="10058006" y="388620"/>
                </a:moveTo>
                <a:lnTo>
                  <a:pt x="9660636" y="388620"/>
                </a:lnTo>
                <a:lnTo>
                  <a:pt x="9660636" y="5263642"/>
                </a:lnTo>
                <a:lnTo>
                  <a:pt x="10058006" y="5263642"/>
                </a:lnTo>
                <a:lnTo>
                  <a:pt x="10058006" y="388620"/>
                </a:lnTo>
                <a:close/>
              </a:path>
              <a:path w="10058400" h="5657215">
                <a:moveTo>
                  <a:pt x="10058400" y="5263896"/>
                </a:moveTo>
                <a:lnTo>
                  <a:pt x="392684" y="5263896"/>
                </a:lnTo>
                <a:lnTo>
                  <a:pt x="392684" y="388620"/>
                </a:lnTo>
                <a:lnTo>
                  <a:pt x="8611743" y="388620"/>
                </a:lnTo>
                <a:lnTo>
                  <a:pt x="8611743" y="0"/>
                </a:lnTo>
                <a:lnTo>
                  <a:pt x="0" y="0"/>
                </a:lnTo>
                <a:lnTo>
                  <a:pt x="0" y="388620"/>
                </a:lnTo>
                <a:lnTo>
                  <a:pt x="0" y="5263896"/>
                </a:lnTo>
                <a:lnTo>
                  <a:pt x="0" y="5657088"/>
                </a:lnTo>
                <a:lnTo>
                  <a:pt x="10058400" y="5657088"/>
                </a:lnTo>
                <a:lnTo>
                  <a:pt x="10058400" y="5263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12123" y="1057655"/>
            <a:ext cx="565150" cy="943610"/>
          </a:xfrm>
          <a:custGeom>
            <a:avLst/>
            <a:gdLst/>
            <a:ahLst/>
            <a:cxnLst/>
            <a:rect l="l" t="t" r="r" b="b"/>
            <a:pathLst>
              <a:path w="565150" h="943610">
                <a:moveTo>
                  <a:pt x="565023" y="0"/>
                </a:moveTo>
                <a:lnTo>
                  <a:pt x="0" y="0"/>
                </a:lnTo>
                <a:lnTo>
                  <a:pt x="0" y="943102"/>
                </a:lnTo>
                <a:lnTo>
                  <a:pt x="565023" y="943102"/>
                </a:lnTo>
                <a:lnTo>
                  <a:pt x="565023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494" y="1508582"/>
            <a:ext cx="7487411" cy="123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775" y="3214242"/>
            <a:ext cx="9032849" cy="2364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255" y="2579954"/>
            <a:ext cx="7144384" cy="2054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1270" algn="ctr">
              <a:lnSpc>
                <a:spcPct val="99600"/>
              </a:lnSpc>
              <a:spcBef>
                <a:spcPts val="125"/>
              </a:spcBef>
              <a:tabLst>
                <a:tab pos="2670175" algn="l"/>
              </a:tabLst>
            </a:pPr>
            <a:r>
              <a:rPr sz="4450" dirty="0">
                <a:latin typeface="Century Gothic"/>
                <a:cs typeface="Century Gothic"/>
              </a:rPr>
              <a:t>COURSERA </a:t>
            </a:r>
            <a:r>
              <a:rPr sz="4450" spc="-5" dirty="0">
                <a:latin typeface="Century Gothic"/>
                <a:cs typeface="Century Gothic"/>
              </a:rPr>
              <a:t>IBM </a:t>
            </a:r>
            <a:r>
              <a:rPr sz="4450" spc="-15" dirty="0">
                <a:latin typeface="Century Gothic"/>
                <a:cs typeface="Century Gothic"/>
              </a:rPr>
              <a:t>DATA  </a:t>
            </a:r>
            <a:r>
              <a:rPr sz="4450" spc="-5" dirty="0">
                <a:latin typeface="Century Gothic"/>
                <a:cs typeface="Century Gothic"/>
              </a:rPr>
              <a:t>SCIENCE	CERTIFICATION</a:t>
            </a:r>
            <a:r>
              <a:rPr sz="4450" spc="-120" dirty="0">
                <a:latin typeface="Century Gothic"/>
                <a:cs typeface="Century Gothic"/>
              </a:rPr>
              <a:t> </a:t>
            </a:r>
            <a:r>
              <a:rPr sz="4450" dirty="0">
                <a:latin typeface="Century Gothic"/>
                <a:cs typeface="Century Gothic"/>
              </a:rPr>
              <a:t>–  CAPSTONE</a:t>
            </a:r>
            <a:r>
              <a:rPr sz="4450" spc="-25" dirty="0">
                <a:latin typeface="Century Gothic"/>
                <a:cs typeface="Century Gothic"/>
              </a:rPr>
              <a:t> </a:t>
            </a:r>
            <a:r>
              <a:rPr sz="4450" dirty="0">
                <a:latin typeface="Century Gothic"/>
                <a:cs typeface="Century Gothic"/>
              </a:rPr>
              <a:t>PROJECT</a:t>
            </a:r>
            <a:endParaRPr sz="4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2131314"/>
            <a:ext cx="42818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8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3212973"/>
            <a:ext cx="8840470" cy="18065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5910" marR="52705" indent="-283845">
              <a:lnSpc>
                <a:spcPct val="102800"/>
              </a:lnSpc>
              <a:spcBef>
                <a:spcPts val="5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Using the "one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map" above,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able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all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possibilities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since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popups provide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 information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needed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for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good</a:t>
            </a:r>
            <a:r>
              <a:rPr sz="1450" spc="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84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Financial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District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having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Gyms,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Hotels and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Restaurants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similar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New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Delhi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residence</a:t>
            </a:r>
            <a:r>
              <a:rPr sz="1450" spc="3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40" dirty="0">
                <a:solidFill>
                  <a:srgbClr val="3E3E3E"/>
                </a:solidFill>
                <a:latin typeface="Century Gothic"/>
                <a:cs typeface="Century Gothic"/>
              </a:rPr>
              <a:t>is</a:t>
            </a:r>
            <a:r>
              <a:rPr sz="1450" b="1" spc="40" dirty="0">
                <a:solidFill>
                  <a:srgbClr val="3E3E3E"/>
                </a:solidFill>
                <a:latin typeface="Century Gothic"/>
                <a:cs typeface="Century Gothic"/>
              </a:rPr>
              <a:t>my</a:t>
            </a:r>
            <a:endParaRPr sz="145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40"/>
              </a:spcBef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preferable choice for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future residence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99"/>
              </a:lnSpc>
              <a:spcBef>
                <a:spcPts val="80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Based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current </a:t>
            </a:r>
            <a:r>
              <a:rPr sz="1450" spc="25" dirty="0">
                <a:solidFill>
                  <a:srgbClr val="3E3E3E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Delhi venue,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feel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that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Cluster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3 type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closer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resemblance 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my current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place.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That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means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that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Financial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District is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better choice since it has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Gyms, 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Hotels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Restaurant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worth the conveniences it</a:t>
            </a:r>
            <a:r>
              <a:rPr sz="1450" b="1" spc="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759" y="2207514"/>
            <a:ext cx="37979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entury Gothic"/>
                <a:cs typeface="Century Gothic"/>
              </a:rPr>
              <a:t>5.0</a:t>
            </a:r>
            <a:r>
              <a:rPr b="1" spc="-10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3544951"/>
            <a:ext cx="8723630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In general,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am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positively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impressed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with the overall organization, content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lab</a:t>
            </a:r>
            <a:r>
              <a:rPr sz="1450" b="1" spc="2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works</a:t>
            </a:r>
            <a:endParaRPr sz="145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35"/>
              </a:spcBef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presented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during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Coursera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IBM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Certification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99"/>
              </a:lnSpc>
              <a:spcBef>
                <a:spcPts val="79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feel this Capstone project presented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me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great opportunity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practice and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apply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the Data  Science tools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methodologies</a:t>
            </a:r>
            <a:r>
              <a:rPr sz="1450" b="1" spc="7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3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have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created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good project that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can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present as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an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example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show</a:t>
            </a:r>
            <a:r>
              <a:rPr sz="1450" b="1" spc="3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E3E3E"/>
                </a:solidFill>
                <a:latin typeface="Century Gothic"/>
                <a:cs typeface="Century Gothic"/>
              </a:rPr>
              <a:t>mypotential.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71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feel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have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acquired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good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starting point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become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professional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Scientist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</a:t>
            </a:r>
            <a:r>
              <a:rPr sz="1450" b="1" spc="2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will</a:t>
            </a:r>
            <a:endParaRPr sz="145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35"/>
              </a:spcBef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continue exploring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creating examples </a:t>
            </a:r>
            <a:r>
              <a:rPr sz="1450" b="1" spc="-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practical</a:t>
            </a:r>
            <a:r>
              <a:rPr sz="1450" b="1" spc="1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" y="1978914"/>
            <a:ext cx="41960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entury Gothic"/>
                <a:cs typeface="Century Gothic"/>
              </a:rPr>
              <a:t>6.0</a:t>
            </a:r>
            <a:r>
              <a:rPr b="1" spc="-90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775" y="3214242"/>
            <a:ext cx="8949690" cy="2364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5910" marR="246379" indent="-283845">
              <a:lnSpc>
                <a:spcPct val="102099"/>
              </a:lnSpc>
              <a:spcBef>
                <a:spcPts val="6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feel rewarded with the efforts,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time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and money spent.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believe this course with all the topics  covered is well worthy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of</a:t>
            </a:r>
            <a:r>
              <a:rPr sz="1450" b="1" spc="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69215" indent="-283845">
              <a:lnSpc>
                <a:spcPct val="102800"/>
              </a:lnSpc>
              <a:spcBef>
                <a:spcPts val="80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This project has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shown me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resolve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real situation that has impacting  personal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financial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impact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using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Data Science</a:t>
            </a:r>
            <a:r>
              <a:rPr sz="1450" b="1" spc="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17780" indent="-283845">
              <a:lnSpc>
                <a:spcPct val="102099"/>
              </a:lnSpc>
              <a:spcBef>
                <a:spcPts val="80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mapping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with Folium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very powerful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technique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consolidate information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30" dirty="0">
                <a:solidFill>
                  <a:srgbClr val="3E3E3E"/>
                </a:solidFill>
                <a:latin typeface="Century Gothic"/>
                <a:cs typeface="Century Gothic"/>
              </a:rPr>
              <a:t>makethe 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analysis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thoroughly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with confidence.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use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in similar  situations.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84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One must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keep abreast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new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tools for Data Science that continue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appear for application</a:t>
            </a:r>
            <a:r>
              <a:rPr sz="1450" b="1" spc="114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in</a:t>
            </a:r>
            <a:endParaRPr sz="145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60"/>
              </a:spcBef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several business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74" y="1749628"/>
            <a:ext cx="25406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10" dirty="0">
                <a:latin typeface="Century Gothic"/>
                <a:cs typeface="Century Gothic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74" y="2742692"/>
            <a:ext cx="7707630" cy="393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9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"background situation"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leading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problem at</a:t>
            </a:r>
            <a:r>
              <a:rPr sz="1300" spc="15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Problem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be</a:t>
            </a:r>
            <a:r>
              <a:rPr sz="1300" spc="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spc="10" dirty="0">
                <a:solidFill>
                  <a:srgbClr val="3E3E3E"/>
                </a:solidFill>
                <a:latin typeface="Century Gothic"/>
                <a:cs typeface="Century Gothic"/>
              </a:rPr>
              <a:t>Audience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for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this</a:t>
            </a:r>
            <a:r>
              <a:rPr sz="1300" spc="-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Data of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Current Situation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(current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residence</a:t>
            </a:r>
            <a:r>
              <a:rPr sz="1300" spc="1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required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resolve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the</a:t>
            </a:r>
            <a:r>
              <a:rPr sz="1300" spc="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sources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data</a:t>
            </a:r>
            <a:r>
              <a:rPr sz="1300" spc="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8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Process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steps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strategy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resolve the</a:t>
            </a:r>
            <a:r>
              <a:rPr sz="1300" spc="229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3405" lvl="1" indent="-2781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Science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Methods,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machine learning, mapping tools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exploratory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data</a:t>
            </a:r>
            <a:r>
              <a:rPr sz="1300" spc="1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</a:pP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Discussion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results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and how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they help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to take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a</a:t>
            </a:r>
            <a:r>
              <a:rPr sz="1300" spc="15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</a:pP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Elaboration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discussion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on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any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observations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and/or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recommendations for</a:t>
            </a:r>
            <a:r>
              <a:rPr sz="1300" spc="2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790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8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Decision </a:t>
            </a:r>
            <a:r>
              <a:rPr sz="1300" spc="-10" dirty="0">
                <a:solidFill>
                  <a:srgbClr val="3E3E3E"/>
                </a:solidFill>
                <a:latin typeface="Century Gothic"/>
                <a:cs typeface="Century Gothic"/>
              </a:rPr>
              <a:t>taken </a:t>
            </a:r>
            <a:r>
              <a:rPr sz="1300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300" spc="-5" dirty="0">
                <a:solidFill>
                  <a:srgbClr val="3E3E3E"/>
                </a:solidFill>
                <a:latin typeface="Century Gothic"/>
                <a:cs typeface="Century Gothic"/>
              </a:rPr>
              <a:t>Report</a:t>
            </a:r>
            <a:r>
              <a:rPr sz="1300" spc="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E3E3E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" y="1749628"/>
            <a:ext cx="67329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entury Gothic"/>
                <a:cs typeface="Century Gothic"/>
              </a:rPr>
              <a:t>1. </a:t>
            </a:r>
            <a:r>
              <a:rPr b="1" spc="5" dirty="0">
                <a:latin typeface="Century Gothic"/>
                <a:cs typeface="Century Gothic"/>
              </a:rPr>
              <a:t>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842" y="2740073"/>
            <a:ext cx="8949055" cy="370712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65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4640" algn="l"/>
                <a:tab pos="29527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Scenario </a:t>
            </a:r>
            <a:r>
              <a:rPr sz="1300" b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1300" b="1" u="heavy" spc="14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295910" marR="252729" indent="-295910">
              <a:lnSpc>
                <a:spcPct val="79000"/>
              </a:lnSpc>
              <a:spcBef>
                <a:spcPts val="815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am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data scientist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residing in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Dwarka, New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 currently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walking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distance 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many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amenities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venues in 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area,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such as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various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international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cuisine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restaurants,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cafes, gyms, food shops and</a:t>
            </a:r>
            <a:r>
              <a:rPr sz="1050" spc="2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114300" indent="-283845">
              <a:lnSpc>
                <a:spcPts val="1030"/>
              </a:lnSpc>
              <a:spcBef>
                <a:spcPts val="8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been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offered a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great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opportunity to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work in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Manhattan,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NY.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Although, I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am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very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excited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about it,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am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bit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stress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toward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process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secure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comparable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place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5" dirty="0">
                <a:solidFill>
                  <a:srgbClr val="3E3E3E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Manhattan.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Therefore, I decided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apply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skills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during the Coursera  course 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explore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ways 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make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E3E3E"/>
                </a:solidFill>
                <a:latin typeface="Century Gothic"/>
                <a:cs typeface="Century Gothic"/>
              </a:rPr>
              <a:t>my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decision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factual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and rewarding.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Of course, there are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alternatives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achieve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answer  using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available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Google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tools,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it rewarding doing it myself with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learned</a:t>
            </a:r>
            <a:r>
              <a:rPr sz="1050" spc="-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294640" indent="-282575">
              <a:lnSpc>
                <a:spcPct val="100000"/>
              </a:lnSpc>
              <a:spcBef>
                <a:spcPts val="505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4640" algn="l"/>
                <a:tab pos="29527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13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79000"/>
              </a:lnSpc>
              <a:spcBef>
                <a:spcPts val="815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challenge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being able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find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an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apartment unit in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NY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that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offers similar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characteristics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benefits to </a:t>
            </a:r>
            <a:r>
              <a:rPr sz="1050" spc="15" dirty="0">
                <a:solidFill>
                  <a:srgbClr val="3E3E3E"/>
                </a:solidFill>
                <a:latin typeface="Century Gothic"/>
                <a:cs typeface="Century Gothic"/>
              </a:rPr>
              <a:t>my 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current situation.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Therefore, in order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set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for comparison, I want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place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subject to the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following</a:t>
            </a:r>
            <a:r>
              <a:rPr sz="1050" spc="2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Top amenities in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selected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current residence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(See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item</a:t>
            </a:r>
            <a:r>
              <a:rPr sz="1050" spc="2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have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such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as Gyms,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Restaurants,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wine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stores,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and food</a:t>
            </a:r>
            <a:r>
              <a:rPr sz="1050" spc="18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As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reference, I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have included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near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residence in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Dwarka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New</a:t>
            </a:r>
            <a:r>
              <a:rPr sz="1050" spc="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294640" indent="-282575">
              <a:lnSpc>
                <a:spcPct val="100000"/>
              </a:lnSpc>
              <a:spcBef>
                <a:spcPts val="495"/>
              </a:spcBef>
              <a:buClr>
                <a:srgbClr val="B31166"/>
              </a:buClr>
              <a:buSzPct val="80769"/>
              <a:buFont typeface="Wingdings 3"/>
              <a:buChar char=""/>
              <a:tabLst>
                <a:tab pos="294640" algn="l"/>
                <a:tab pos="295275" algn="l"/>
              </a:tabLst>
            </a:pPr>
            <a:r>
              <a:rPr sz="1300" b="1" u="heavy" spc="-10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Interested</a:t>
            </a:r>
            <a:r>
              <a:rPr sz="1300" b="1" u="heavy" spc="8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entury Gothic"/>
                <a:cs typeface="Century Gothic"/>
              </a:rPr>
              <a:t>Audience</a:t>
            </a:r>
            <a:endParaRPr sz="1300">
              <a:latin typeface="Century Gothic"/>
              <a:cs typeface="Century Gothic"/>
            </a:endParaRPr>
          </a:p>
          <a:p>
            <a:pPr marL="295910" marR="128270" indent="-283845">
              <a:lnSpc>
                <a:spcPct val="79000"/>
              </a:lnSpc>
              <a:spcBef>
                <a:spcPts val="815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is a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relevant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project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for a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person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or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entity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major city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or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Asia,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since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approach 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and methodologies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used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here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are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and mapping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with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data analysis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will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help resolve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key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questions</a:t>
            </a:r>
            <a:r>
              <a:rPr sz="1050" spc="2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80952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Lastly, this project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good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practical </a:t>
            </a:r>
            <a:r>
              <a:rPr sz="1050" spc="5" dirty="0">
                <a:solidFill>
                  <a:srgbClr val="3E3E3E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toward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E3E3E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050" spc="-5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Science</a:t>
            </a:r>
            <a:r>
              <a:rPr sz="1050" spc="1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E3E3E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89" y="1825828"/>
            <a:ext cx="4239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10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322" y="3114800"/>
            <a:ext cx="8999855" cy="325945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Description </a:t>
            </a:r>
            <a:r>
              <a:rPr sz="1450" b="1" spc="-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the data </a:t>
            </a:r>
            <a:r>
              <a:rPr sz="1450" b="1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its sources that will 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be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used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solve the</a:t>
            </a:r>
            <a:r>
              <a:rPr sz="1450" b="1" spc="19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2.1 Data </a:t>
            </a:r>
            <a:r>
              <a:rPr sz="1450" b="1" spc="-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Current</a:t>
            </a:r>
            <a:r>
              <a:rPr sz="1450" b="1" spc="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1800"/>
              </a:lnSpc>
              <a:spcBef>
                <a:spcPts val="69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Currently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reside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neighborhood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Dwarka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New Delhi, India.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I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use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Foursquare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identify  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venues around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area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residence which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are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then shown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New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Delhi map shown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 methodology and execution 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section </a:t>
            </a:r>
            <a:r>
              <a:rPr sz="1450" spc="-5" dirty="0">
                <a:solidFill>
                  <a:srgbClr val="3E3E3E"/>
                </a:solidFill>
                <a:latin typeface="Century Gothic"/>
                <a:cs typeface="Century Gothic"/>
              </a:rPr>
              <a:t>3.0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E3E3E"/>
                </a:solidFill>
                <a:latin typeface="Century Gothic"/>
                <a:cs typeface="Century Gothic"/>
              </a:rPr>
              <a:t>It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serves as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reference for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comparison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with the 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desired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future location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Manhattan</a:t>
            </a:r>
            <a:r>
              <a:rPr sz="145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E3E3E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3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2.2 Data Required </a:t>
            </a:r>
            <a:r>
              <a:rPr sz="1450" b="1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resolve the</a:t>
            </a:r>
            <a:r>
              <a:rPr sz="1450" b="1" spc="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204470" indent="-283845">
              <a:lnSpc>
                <a:spcPct val="102099"/>
              </a:lnSpc>
              <a:spcBef>
                <a:spcPts val="67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30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order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make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good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choice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a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similar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apartment in Manhattan NY,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following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data is  required: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19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List/Information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on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neighborhoods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form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Manhattan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with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their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Geodata(latitude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and</a:t>
            </a:r>
            <a:r>
              <a:rPr sz="1450" spc="2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and amenities 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Manhattan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neighborhoods </a:t>
            </a:r>
            <a:r>
              <a:rPr sz="1450" spc="-15" dirty="0">
                <a:solidFill>
                  <a:srgbClr val="3E3E3E"/>
                </a:solidFill>
                <a:latin typeface="Century Gothic"/>
                <a:cs typeface="Century Gothic"/>
              </a:rPr>
              <a:t>(e.g.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top</a:t>
            </a:r>
            <a:r>
              <a:rPr sz="1450" spc="16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1902714"/>
            <a:ext cx="42386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114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295" y="3148050"/>
            <a:ext cx="9020175" cy="30587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20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b="1" dirty="0">
                <a:solidFill>
                  <a:srgbClr val="3E3E3E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sources and</a:t>
            </a:r>
            <a:r>
              <a:rPr sz="1400" b="1" spc="-8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76860" indent="-283845">
              <a:lnSpc>
                <a:spcPts val="1500"/>
              </a:lnSpc>
              <a:spcBef>
                <a:spcPts val="82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The</a:t>
            </a:r>
            <a:r>
              <a:rPr sz="14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list</a:t>
            </a:r>
            <a:r>
              <a:rPr sz="140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of</a:t>
            </a:r>
            <a:r>
              <a:rPr sz="1400" spc="-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</a:t>
            </a:r>
            <a:r>
              <a:rPr sz="14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neighborhoods</a:t>
            </a:r>
            <a:r>
              <a:rPr sz="1400" spc="-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is</a:t>
            </a:r>
            <a:r>
              <a:rPr sz="1400" spc="-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worked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out</a:t>
            </a:r>
            <a:r>
              <a:rPr sz="14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during</a:t>
            </a:r>
            <a:r>
              <a:rPr sz="14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LAB</a:t>
            </a:r>
            <a:r>
              <a:rPr sz="1400" spc="-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exercise</a:t>
            </a:r>
            <a:r>
              <a:rPr sz="14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during</a:t>
            </a:r>
            <a:r>
              <a:rPr sz="14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course.</a:t>
            </a:r>
            <a:r>
              <a:rPr sz="14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csv</a:t>
            </a:r>
            <a:r>
              <a:rPr sz="1400" spc="-3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was</a:t>
            </a:r>
            <a:r>
              <a:rPr sz="1400" spc="-2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created</a:t>
            </a:r>
            <a:r>
              <a:rPr sz="14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which</a:t>
            </a:r>
            <a:r>
              <a:rPr sz="1400" spc="-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will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be</a:t>
            </a:r>
            <a:r>
              <a:rPr sz="1400" spc="-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read</a:t>
            </a:r>
            <a:r>
              <a:rPr sz="14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in</a:t>
            </a:r>
            <a:r>
              <a:rPr sz="1400" spc="-1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order</a:t>
            </a:r>
            <a:r>
              <a:rPr sz="1400" spc="-10" dirty="0">
                <a:solidFill>
                  <a:srgbClr val="3E3E3E"/>
                </a:solidFill>
                <a:latin typeface="Century Gothic"/>
                <a:cs typeface="Century Gothic"/>
              </a:rPr>
              <a:t> to</a:t>
            </a:r>
            <a:r>
              <a:rPr sz="1400" spc="-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create</a:t>
            </a:r>
            <a:r>
              <a:rPr sz="1400" spc="-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data</a:t>
            </a:r>
            <a:r>
              <a:rPr sz="1400" spc="-1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frame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 and</a:t>
            </a:r>
            <a:r>
              <a:rPr sz="1400" spc="-2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its</a:t>
            </a:r>
            <a:r>
              <a:rPr sz="1400" spc="-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580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b="1" dirty="0">
                <a:solidFill>
                  <a:srgbClr val="3E3E3E"/>
                </a:solidFill>
                <a:latin typeface="Century Gothic"/>
                <a:cs typeface="Century Gothic"/>
              </a:rPr>
              <a:t>2.4 How the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400" b="1" dirty="0">
                <a:solidFill>
                  <a:srgbClr val="3E3E3E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E3E3E"/>
                </a:solidFill>
                <a:latin typeface="Century Gothic"/>
                <a:cs typeface="Century Gothic"/>
              </a:rPr>
              <a:t>to solve the</a:t>
            </a:r>
            <a:r>
              <a:rPr sz="1400" b="1" spc="-10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used as</a:t>
            </a:r>
            <a:r>
              <a:rPr sz="1400" spc="-14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00"/>
              </a:lnSpc>
              <a:spcBef>
                <a:spcPts val="81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Foursquare and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geopy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data to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map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venues for all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 neighborhoods and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clustered </a:t>
            </a:r>
            <a:r>
              <a:rPr sz="1400" spc="5" dirty="0">
                <a:solidFill>
                  <a:srgbClr val="3E3E3E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as per Course</a:t>
            </a:r>
            <a:r>
              <a:rPr sz="1400" spc="-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59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b="1" dirty="0">
                <a:solidFill>
                  <a:srgbClr val="3E3E3E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Mapping of</a:t>
            </a:r>
            <a:r>
              <a:rPr sz="1400" b="1" spc="-6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E3E3E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following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maps were created </a:t>
            </a:r>
            <a:r>
              <a:rPr sz="140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facilitate the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analysis</a:t>
            </a:r>
            <a:r>
              <a:rPr sz="1400" spc="-28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and the choice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palace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map of</a:t>
            </a:r>
            <a:r>
              <a:rPr sz="1400" spc="-5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Clr>
                <a:srgbClr val="B31166"/>
              </a:buClr>
              <a:buSzPct val="78571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E3E3E"/>
                </a:solidFill>
                <a:latin typeface="Century Gothic"/>
                <a:cs typeface="Century Gothic"/>
              </a:rPr>
              <a:t>map of clustered venues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and</a:t>
            </a:r>
            <a:r>
              <a:rPr sz="1400" spc="-13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887" y="1902714"/>
            <a:ext cx="67773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entury Gothic"/>
                <a:cs typeface="Century Gothic"/>
              </a:rPr>
              <a:t>3. </a:t>
            </a:r>
            <a:r>
              <a:rPr b="1" spc="5" dirty="0">
                <a:latin typeface="Century Gothic"/>
                <a:cs typeface="Century Gothic"/>
              </a:rPr>
              <a:t>METHODOLOGY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3212083"/>
            <a:ext cx="9022715" cy="32804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5910" marR="5080" indent="-283845">
              <a:lnSpc>
                <a:spcPct val="102099"/>
              </a:lnSpc>
              <a:spcBef>
                <a:spcPts val="6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This section represents 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main component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of the report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where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data is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gathered, prepared 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for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analysis.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tools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described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are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used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here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and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Notebook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cells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indicates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execution 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19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5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b="1" spc="5" dirty="0">
                <a:solidFill>
                  <a:srgbClr val="3E3E3E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63500" indent="-283845">
              <a:lnSpc>
                <a:spcPct val="102099"/>
              </a:lnSpc>
              <a:spcBef>
                <a:spcPts val="67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strategy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based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mapping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above described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data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section </a:t>
            </a:r>
            <a:r>
              <a:rPr sz="1450" spc="-5" dirty="0">
                <a:solidFill>
                  <a:srgbClr val="3E3E3E"/>
                </a:solidFill>
                <a:latin typeface="Century Gothic"/>
                <a:cs typeface="Century Gothic"/>
              </a:rPr>
              <a:t>2.0,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in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order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facilitate  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choice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a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candidate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places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accommodation.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is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made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based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on the 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demands imposed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: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similar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Dwarka, </a:t>
            </a:r>
            <a:r>
              <a:rPr sz="1450" spc="25" dirty="0">
                <a:solidFill>
                  <a:srgbClr val="3E3E3E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This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visual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approach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and maps 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with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popups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labels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allow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quick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identification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location,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thus </a:t>
            </a:r>
            <a:r>
              <a:rPr sz="1450" spc="20" dirty="0">
                <a:solidFill>
                  <a:srgbClr val="3E3E3E"/>
                </a:solidFill>
                <a:latin typeface="Century Gothic"/>
                <a:cs typeface="Century Gothic"/>
              </a:rPr>
              <a:t>making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selection</a:t>
            </a:r>
            <a:r>
              <a:rPr sz="1450" spc="30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E3E3E"/>
                </a:solidFill>
                <a:latin typeface="Century Gothic"/>
                <a:cs typeface="Century Gothic"/>
              </a:rPr>
              <a:t>veryeasy.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85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processing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these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DATA and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its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mapping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will allow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answer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key questions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</a:t>
            </a:r>
            <a:r>
              <a:rPr sz="1450" spc="9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40" dirty="0">
                <a:solidFill>
                  <a:srgbClr val="3E3E3E"/>
                </a:solidFill>
                <a:latin typeface="Century Gothic"/>
                <a:cs typeface="Century Gothic"/>
              </a:rPr>
              <a:t>makea</a:t>
            </a:r>
            <a:endParaRPr sz="145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45"/>
              </a:spcBef>
            </a:pP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1035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What </a:t>
            </a: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are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of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the best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place </a:t>
            </a:r>
            <a:r>
              <a:rPr sz="1450" spc="-10" dirty="0">
                <a:solidFill>
                  <a:srgbClr val="3E3E3E"/>
                </a:solidFill>
                <a:latin typeface="Century Gothic"/>
                <a:cs typeface="Century Gothic"/>
              </a:rPr>
              <a:t>to</a:t>
            </a:r>
            <a:r>
              <a:rPr sz="1450" spc="60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295910" indent="-283845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Wingdings 3"/>
              <a:buChar char=""/>
              <a:tabLst>
                <a:tab pos="295910" algn="l"/>
                <a:tab pos="296545" algn="l"/>
              </a:tabLst>
            </a:pPr>
            <a:r>
              <a:rPr sz="1450" spc="10" dirty="0">
                <a:solidFill>
                  <a:srgbClr val="3E3E3E"/>
                </a:solidFill>
                <a:latin typeface="Century Gothic"/>
                <a:cs typeface="Century Gothic"/>
              </a:rPr>
              <a:t>How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venues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distribute </a:t>
            </a:r>
            <a:r>
              <a:rPr sz="1450" spc="15" dirty="0">
                <a:solidFill>
                  <a:srgbClr val="3E3E3E"/>
                </a:solidFill>
                <a:latin typeface="Century Gothic"/>
                <a:cs typeface="Century Gothic"/>
              </a:rPr>
              <a:t>among Manhattan </a:t>
            </a:r>
            <a:r>
              <a:rPr sz="1450" spc="5" dirty="0">
                <a:solidFill>
                  <a:srgbClr val="3E3E3E"/>
                </a:solidFill>
                <a:latin typeface="Century Gothic"/>
                <a:cs typeface="Century Gothic"/>
              </a:rPr>
              <a:t>neighborhoods</a:t>
            </a:r>
            <a:r>
              <a:rPr sz="1450" spc="45" dirty="0">
                <a:solidFill>
                  <a:srgbClr val="3E3E3E"/>
                </a:solidFill>
                <a:latin typeface="Century Gothic"/>
                <a:cs typeface="Century Gothic"/>
              </a:rPr>
              <a:t> </a:t>
            </a:r>
            <a:r>
              <a:rPr sz="1450" dirty="0">
                <a:solidFill>
                  <a:srgbClr val="3E3E3E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523" y="2820746"/>
            <a:ext cx="2538095" cy="1824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5900" spc="-10" dirty="0">
                <a:latin typeface="Tw Cen MT"/>
                <a:cs typeface="Tw Cen MT"/>
              </a:rPr>
              <a:t>4.</a:t>
            </a:r>
            <a:endParaRPr sz="5900">
              <a:latin typeface="Tw Cen MT"/>
              <a:cs typeface="Tw Cen MT"/>
            </a:endParaRPr>
          </a:p>
          <a:p>
            <a:pPr algn="ctr">
              <a:lnSpc>
                <a:spcPct val="100000"/>
              </a:lnSpc>
            </a:pPr>
            <a:r>
              <a:rPr sz="5900" spc="15" dirty="0">
                <a:latin typeface="Tw Cen MT"/>
                <a:cs typeface="Tw Cen MT"/>
              </a:rPr>
              <a:t>R</a:t>
            </a:r>
            <a:r>
              <a:rPr sz="5900" spc="10" dirty="0">
                <a:latin typeface="Tw Cen MT"/>
                <a:cs typeface="Tw Cen MT"/>
              </a:rPr>
              <a:t>E</a:t>
            </a:r>
            <a:r>
              <a:rPr sz="5900" spc="15" dirty="0">
                <a:latin typeface="Tw Cen MT"/>
                <a:cs typeface="Tw Cen MT"/>
              </a:rPr>
              <a:t>SU</a:t>
            </a:r>
            <a:r>
              <a:rPr sz="5900" spc="-160" dirty="0">
                <a:latin typeface="Tw Cen MT"/>
                <a:cs typeface="Tw Cen MT"/>
              </a:rPr>
              <a:t>L</a:t>
            </a:r>
            <a:r>
              <a:rPr sz="5900" spc="10" dirty="0">
                <a:latin typeface="Tw Cen MT"/>
                <a:cs typeface="Tw Cen MT"/>
              </a:rPr>
              <a:t>T</a:t>
            </a:r>
            <a:r>
              <a:rPr sz="5900" dirty="0">
                <a:latin typeface="Tw Cen MT"/>
                <a:cs typeface="Tw Cen MT"/>
              </a:rPr>
              <a:t>S</a:t>
            </a:r>
            <a:endParaRPr sz="5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2145" marR="5080" indent="-1910080">
              <a:lnSpc>
                <a:spcPct val="100299"/>
              </a:lnSpc>
              <a:spcBef>
                <a:spcPts val="95"/>
              </a:spcBef>
            </a:pPr>
            <a:r>
              <a:rPr spc="5" dirty="0"/>
              <a:t>CLUSTERS OF</a:t>
            </a:r>
            <a:r>
              <a:rPr spc="-55" dirty="0"/>
              <a:t> </a:t>
            </a:r>
            <a:r>
              <a:rPr spc="10" dirty="0"/>
              <a:t>NEIGHBOURHOODS  IN</a:t>
            </a:r>
            <a:r>
              <a:rPr spc="-85" dirty="0"/>
              <a:t> </a:t>
            </a:r>
            <a:r>
              <a:rPr spc="-2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8" y="2808732"/>
            <a:ext cx="6356604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67" y="968197"/>
            <a:ext cx="9088120" cy="15754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04440" marR="325755" indent="-2009139">
              <a:lnSpc>
                <a:spcPts val="4750"/>
              </a:lnSpc>
              <a:spcBef>
                <a:spcPts val="260"/>
              </a:spcBef>
            </a:pPr>
            <a:r>
              <a:rPr spc="5" dirty="0"/>
              <a:t>ON </a:t>
            </a:r>
            <a:r>
              <a:rPr spc="10" dirty="0"/>
              <a:t>CAREFUL </a:t>
            </a:r>
            <a:r>
              <a:rPr spc="-10" dirty="0"/>
              <a:t>EXAMINATION, </a:t>
            </a:r>
            <a:r>
              <a:rPr dirty="0"/>
              <a:t>FINANCIAL  DISTRICT </a:t>
            </a:r>
            <a:r>
              <a:rPr spc="10" dirty="0"/>
              <a:t>IN</a:t>
            </a:r>
            <a:r>
              <a:rPr spc="-85" dirty="0"/>
              <a:t> </a:t>
            </a:r>
            <a:r>
              <a:rPr spc="5" dirty="0"/>
              <a:t>CLUSTER</a:t>
            </a:r>
          </a:p>
          <a:p>
            <a:pPr marL="12700">
              <a:lnSpc>
                <a:spcPts val="2540"/>
              </a:lnSpc>
            </a:pPr>
            <a:r>
              <a:rPr sz="2950" dirty="0">
                <a:latin typeface="Century Gothic"/>
                <a:cs typeface="Century Gothic"/>
              </a:rPr>
              <a:t>3 </a:t>
            </a:r>
            <a:r>
              <a:rPr sz="2950" spc="5" dirty="0">
                <a:latin typeface="Century Gothic"/>
                <a:cs typeface="Century Gothic"/>
              </a:rPr>
              <a:t>resembles </a:t>
            </a:r>
            <a:r>
              <a:rPr sz="2950" spc="-5" dirty="0">
                <a:latin typeface="Century Gothic"/>
                <a:cs typeface="Century Gothic"/>
              </a:rPr>
              <a:t>in </a:t>
            </a:r>
            <a:r>
              <a:rPr sz="2950" spc="5" dirty="0">
                <a:latin typeface="Century Gothic"/>
                <a:cs typeface="Century Gothic"/>
              </a:rPr>
              <a:t>amenities </a:t>
            </a:r>
            <a:r>
              <a:rPr sz="2950" dirty="0">
                <a:latin typeface="Century Gothic"/>
                <a:cs typeface="Century Gothic"/>
              </a:rPr>
              <a:t>to </a:t>
            </a:r>
            <a:r>
              <a:rPr sz="2950" spc="5" dirty="0">
                <a:latin typeface="Century Gothic"/>
                <a:cs typeface="Century Gothic"/>
              </a:rPr>
              <a:t>our Current</a:t>
            </a:r>
            <a:r>
              <a:rPr sz="2950" spc="-40" dirty="0">
                <a:latin typeface="Century Gothic"/>
                <a:cs typeface="Century Gothic"/>
              </a:rPr>
              <a:t> </a:t>
            </a:r>
            <a:r>
              <a:rPr sz="2950" spc="5" dirty="0">
                <a:latin typeface="Century Gothic"/>
                <a:cs typeface="Century Gothic"/>
              </a:rPr>
              <a:t>Residence</a:t>
            </a:r>
            <a:endParaRPr sz="295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744" y="2604516"/>
            <a:ext cx="8197596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1180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Tw Cen MT</vt:lpstr>
      <vt:lpstr>Wingdings 3</vt:lpstr>
      <vt:lpstr>Office Theme</vt:lpstr>
      <vt:lpstr>PowerPoint Presentation</vt:lpstr>
      <vt:lpstr>CONTENTS</vt:lpstr>
      <vt:lpstr>1. INTRODUCTION SECTION :</vt:lpstr>
      <vt:lpstr>2. DATA SECTION:</vt:lpstr>
      <vt:lpstr>2. DATA SECTION:</vt:lpstr>
      <vt:lpstr>3. METHODOLOGY SECTION:</vt:lpstr>
      <vt:lpstr>PowerPoint Presentation</vt:lpstr>
      <vt:lpstr>CLUSTERS OF NEIGHBOURHOODS  IN MANHATTAN</vt:lpstr>
      <vt:lpstr>ON CAREFUL EXAMINATION, FINANCIAL  DISTRICT IN CLUSTER 3 resembles in amenities to our Current Residence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Microsoft account</cp:lastModifiedBy>
  <cp:revision>1</cp:revision>
  <dcterms:created xsi:type="dcterms:W3CDTF">2020-05-25T07:34:18Z</dcterms:created>
  <dcterms:modified xsi:type="dcterms:W3CDTF">2020-05-25T07:37:51Z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2020-05-25T00:00:00Z</vt:filetime>
  </property>
</Properties>
</file>