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8" r:id="rId2"/>
    <p:sldId id="320" r:id="rId3"/>
    <p:sldId id="317" r:id="rId4"/>
    <p:sldId id="316" r:id="rId5"/>
    <p:sldId id="298" r:id="rId6"/>
    <p:sldId id="299" r:id="rId7"/>
    <p:sldId id="300" r:id="rId8"/>
    <p:sldId id="302" r:id="rId9"/>
    <p:sldId id="303" r:id="rId10"/>
    <p:sldId id="304" r:id="rId11"/>
    <p:sldId id="319" r:id="rId12"/>
    <p:sldId id="273" r:id="rId13"/>
    <p:sldId id="263" r:id="rId14"/>
    <p:sldId id="266" r:id="rId15"/>
    <p:sldId id="267" r:id="rId16"/>
    <p:sldId id="279" r:id="rId17"/>
    <p:sldId id="309" r:id="rId18"/>
    <p:sldId id="315" r:id="rId19"/>
    <p:sldId id="318" r:id="rId20"/>
    <p:sldId id="308" r:id="rId21"/>
    <p:sldId id="310"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xtGen"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itha gajula" userId="4411c719cb152b63" providerId="LiveId" clId="{25B4F401-EA0E-49E3-97A9-3F49C444A1B3}"/>
    <pc:docChg chg="custSel delSld modSld">
      <pc:chgData name="dishitha gajula" userId="4411c719cb152b63" providerId="LiveId" clId="{25B4F401-EA0E-49E3-97A9-3F49C444A1B3}" dt="2023-12-20T13:37:09.604" v="125" actId="20577"/>
      <pc:docMkLst>
        <pc:docMk/>
      </pc:docMkLst>
      <pc:sldChg chg="modSp mod">
        <pc:chgData name="dishitha gajula" userId="4411c719cb152b63" providerId="LiveId" clId="{25B4F401-EA0E-49E3-97A9-3F49C444A1B3}" dt="2023-12-17T19:39:52.891" v="61" actId="1035"/>
        <pc:sldMkLst>
          <pc:docMk/>
          <pc:sldMk cId="0" sldId="279"/>
        </pc:sldMkLst>
        <pc:picChg chg="mod">
          <ac:chgData name="dishitha gajula" userId="4411c719cb152b63" providerId="LiveId" clId="{25B4F401-EA0E-49E3-97A9-3F49C444A1B3}" dt="2023-12-17T19:39:52.891" v="61" actId="1035"/>
          <ac:picMkLst>
            <pc:docMk/>
            <pc:sldMk cId="0" sldId="279"/>
            <ac:picMk id="5" creationId="{00000000-0000-0000-0000-000000000000}"/>
          </ac:picMkLst>
        </pc:picChg>
      </pc:sldChg>
      <pc:sldChg chg="del">
        <pc:chgData name="dishitha gajula" userId="4411c719cb152b63" providerId="LiveId" clId="{25B4F401-EA0E-49E3-97A9-3F49C444A1B3}" dt="2023-12-17T19:51:07.979" v="62" actId="2696"/>
        <pc:sldMkLst>
          <pc:docMk/>
          <pc:sldMk cId="0" sldId="284"/>
        </pc:sldMkLst>
      </pc:sldChg>
      <pc:sldChg chg="modSp mod">
        <pc:chgData name="dishitha gajula" userId="4411c719cb152b63" providerId="LiveId" clId="{25B4F401-EA0E-49E3-97A9-3F49C444A1B3}" dt="2023-12-16T13:17:23.435" v="56" actId="113"/>
        <pc:sldMkLst>
          <pc:docMk/>
          <pc:sldMk cId="0" sldId="298"/>
        </pc:sldMkLst>
        <pc:spChg chg="mod">
          <ac:chgData name="dishitha gajula" userId="4411c719cb152b63" providerId="LiveId" clId="{25B4F401-EA0E-49E3-97A9-3F49C444A1B3}" dt="2023-12-16T13:16:03.459" v="10" actId="20577"/>
          <ac:spMkLst>
            <pc:docMk/>
            <pc:sldMk cId="0" sldId="298"/>
            <ac:spMk id="2" creationId="{00000000-0000-0000-0000-000000000000}"/>
          </ac:spMkLst>
        </pc:spChg>
        <pc:spChg chg="mod">
          <ac:chgData name="dishitha gajula" userId="4411c719cb152b63" providerId="LiveId" clId="{25B4F401-EA0E-49E3-97A9-3F49C444A1B3}" dt="2023-12-16T13:17:23.435" v="56" actId="113"/>
          <ac:spMkLst>
            <pc:docMk/>
            <pc:sldMk cId="0" sldId="298"/>
            <ac:spMk id="4" creationId="{C88C4DD7-1F09-6A0E-AF16-018EE979EE88}"/>
          </ac:spMkLst>
        </pc:spChg>
      </pc:sldChg>
      <pc:sldChg chg="delSp mod">
        <pc:chgData name="dishitha gajula" userId="4411c719cb152b63" providerId="LiveId" clId="{25B4F401-EA0E-49E3-97A9-3F49C444A1B3}" dt="2023-12-16T13:17:39.869" v="57" actId="21"/>
        <pc:sldMkLst>
          <pc:docMk/>
          <pc:sldMk cId="0" sldId="299"/>
        </pc:sldMkLst>
        <pc:spChg chg="del">
          <ac:chgData name="dishitha gajula" userId="4411c719cb152b63" providerId="LiveId" clId="{25B4F401-EA0E-49E3-97A9-3F49C444A1B3}" dt="2023-12-16T13:17:39.869" v="57" actId="21"/>
          <ac:spMkLst>
            <pc:docMk/>
            <pc:sldMk cId="0" sldId="299"/>
            <ac:spMk id="5" creationId="{209209BF-3120-2DFC-6610-8A7026210D51}"/>
          </ac:spMkLst>
        </pc:spChg>
      </pc:sldChg>
      <pc:sldChg chg="modSp mod">
        <pc:chgData name="dishitha gajula" userId="4411c719cb152b63" providerId="LiveId" clId="{25B4F401-EA0E-49E3-97A9-3F49C444A1B3}" dt="2023-12-20T13:34:51.687" v="68" actId="20577"/>
        <pc:sldMkLst>
          <pc:docMk/>
          <pc:sldMk cId="0" sldId="302"/>
        </pc:sldMkLst>
        <pc:spChg chg="mod">
          <ac:chgData name="dishitha gajula" userId="4411c719cb152b63" providerId="LiveId" clId="{25B4F401-EA0E-49E3-97A9-3F49C444A1B3}" dt="2023-12-20T13:34:51.687" v="68" actId="20577"/>
          <ac:spMkLst>
            <pc:docMk/>
            <pc:sldMk cId="0" sldId="302"/>
            <ac:spMk id="5" creationId="{00000000-0000-0000-0000-000000000000}"/>
          </ac:spMkLst>
        </pc:spChg>
      </pc:sldChg>
      <pc:sldChg chg="modSp mod">
        <pc:chgData name="dishitha gajula" userId="4411c719cb152b63" providerId="LiveId" clId="{25B4F401-EA0E-49E3-97A9-3F49C444A1B3}" dt="2023-12-20T13:35:23.441" v="73" actId="20577"/>
        <pc:sldMkLst>
          <pc:docMk/>
          <pc:sldMk cId="0" sldId="303"/>
        </pc:sldMkLst>
        <pc:spChg chg="mod">
          <ac:chgData name="dishitha gajula" userId="4411c719cb152b63" providerId="LiveId" clId="{25B4F401-EA0E-49E3-97A9-3F49C444A1B3}" dt="2023-12-20T13:35:23.441" v="73" actId="20577"/>
          <ac:spMkLst>
            <pc:docMk/>
            <pc:sldMk cId="0" sldId="303"/>
            <ac:spMk id="4" creationId="{00000000-0000-0000-0000-000000000000}"/>
          </ac:spMkLst>
        </pc:spChg>
      </pc:sldChg>
      <pc:sldChg chg="modSp mod">
        <pc:chgData name="dishitha gajula" userId="4411c719cb152b63" providerId="LiveId" clId="{25B4F401-EA0E-49E3-97A9-3F49C444A1B3}" dt="2023-12-20T13:36:23.300" v="78" actId="14100"/>
        <pc:sldMkLst>
          <pc:docMk/>
          <pc:sldMk cId="0" sldId="304"/>
        </pc:sldMkLst>
        <pc:spChg chg="mod">
          <ac:chgData name="dishitha gajula" userId="4411c719cb152b63" providerId="LiveId" clId="{25B4F401-EA0E-49E3-97A9-3F49C444A1B3}" dt="2023-12-20T13:36:23.300" v="78" actId="14100"/>
          <ac:spMkLst>
            <pc:docMk/>
            <pc:sldMk cId="0" sldId="304"/>
            <ac:spMk id="4" creationId="{00000000-0000-0000-0000-000000000000}"/>
          </ac:spMkLst>
        </pc:spChg>
      </pc:sldChg>
      <pc:sldChg chg="modSp mod">
        <pc:chgData name="dishitha gajula" userId="4411c719cb152b63" providerId="LiveId" clId="{25B4F401-EA0E-49E3-97A9-3F49C444A1B3}" dt="2023-12-20T13:37:09.604" v="125" actId="20577"/>
        <pc:sldMkLst>
          <pc:docMk/>
          <pc:sldMk cId="0" sldId="308"/>
        </pc:sldMkLst>
        <pc:spChg chg="mod">
          <ac:chgData name="dishitha gajula" userId="4411c719cb152b63" providerId="LiveId" clId="{25B4F401-EA0E-49E3-97A9-3F49C444A1B3}" dt="2023-12-20T13:37:09.604" v="125" actId="20577"/>
          <ac:spMkLst>
            <pc:docMk/>
            <pc:sldMk cId="0" sldId="308"/>
            <ac:spMk id="3" creationId="{00000000-0000-0000-0000-000000000000}"/>
          </ac:spMkLst>
        </pc:spChg>
      </pc:sldChg>
      <pc:sldChg chg="modSp mod">
        <pc:chgData name="dishitha gajula" userId="4411c719cb152b63" providerId="LiveId" clId="{25B4F401-EA0E-49E3-97A9-3F49C444A1B3}" dt="2023-12-20T13:36:58.894" v="98" actId="20577"/>
        <pc:sldMkLst>
          <pc:docMk/>
          <pc:sldMk cId="1803426585" sldId="318"/>
        </pc:sldMkLst>
        <pc:spChg chg="mod">
          <ac:chgData name="dishitha gajula" userId="4411c719cb152b63" providerId="LiveId" clId="{25B4F401-EA0E-49E3-97A9-3F49C444A1B3}" dt="2023-12-20T13:36:58.894" v="98" actId="20577"/>
          <ac:spMkLst>
            <pc:docMk/>
            <pc:sldMk cId="1803426585" sldId="318"/>
            <ac:spMk id="2" creationId="{298EB9D2-3C4C-A0E8-5DB8-F76D071A8D42}"/>
          </ac:spMkLst>
        </pc:spChg>
      </pc:sldChg>
      <pc:sldChg chg="modSp mod">
        <pc:chgData name="dishitha gajula" userId="4411c719cb152b63" providerId="LiveId" clId="{25B4F401-EA0E-49E3-97A9-3F49C444A1B3}" dt="2023-12-17T20:13:03.425" v="63" actId="14100"/>
        <pc:sldMkLst>
          <pc:docMk/>
          <pc:sldMk cId="3627245128" sldId="319"/>
        </pc:sldMkLst>
        <pc:spChg chg="mod">
          <ac:chgData name="dishitha gajula" userId="4411c719cb152b63" providerId="LiveId" clId="{25B4F401-EA0E-49E3-97A9-3F49C444A1B3}" dt="2023-12-17T15:51:47.559" v="60" actId="20577"/>
          <ac:spMkLst>
            <pc:docMk/>
            <pc:sldMk cId="3627245128" sldId="319"/>
            <ac:spMk id="2" creationId="{478015AD-05F6-E72F-75E1-744F84107D36}"/>
          </ac:spMkLst>
        </pc:spChg>
        <pc:picChg chg="mod">
          <ac:chgData name="dishitha gajula" userId="4411c719cb152b63" providerId="LiveId" clId="{25B4F401-EA0E-49E3-97A9-3F49C444A1B3}" dt="2023-12-17T20:13:03.425" v="63" actId="14100"/>
          <ac:picMkLst>
            <pc:docMk/>
            <pc:sldMk cId="3627245128" sldId="319"/>
            <ac:picMk id="7" creationId="{B298A772-4CDC-8890-5ED2-8EF6A52B25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873F0-971C-4582-A9DF-96E4A54720C5}"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7090-360A-43F3-8A2C-4C8A1A0B68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73F0-971C-4582-A9DF-96E4A54720C5}"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73F0-971C-4582-A9DF-96E4A54720C5}"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73F0-971C-4582-A9DF-96E4A54720C5}"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873F0-971C-4582-A9DF-96E4A54720C5}"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7090-360A-43F3-8A2C-4C8A1A0B68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873F0-971C-4582-A9DF-96E4A54720C5}"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873F0-971C-4582-A9DF-96E4A54720C5}"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C873F0-971C-4582-A9DF-96E4A54720C5}"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C873F0-971C-4582-A9DF-96E4A54720C5}" type="datetimeFigureOut">
              <a:rPr lang="en-IN" smtClean="0"/>
              <a:t>20-12-2023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C873F0-971C-4582-A9DF-96E4A54720C5}" type="datetimeFigureOut">
              <a:rPr lang="en-IN" smtClean="0"/>
              <a:t>20-12-2023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E27090-360A-43F3-8A2C-4C8A1A0B687F}" type="slidenum">
              <a:rPr lang="en-IN" smtClean="0"/>
              <a:t>‹#›</a:t>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C873F0-971C-4582-A9DF-96E4A54720C5}"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7090-360A-43F3-8A2C-4C8A1A0B687F}" type="slidenum">
              <a:rPr lang="en-IN" smtClean="0"/>
              <a:t>‹#›</a:t>
            </a:fld>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C873F0-971C-4582-A9DF-96E4A54720C5}" type="datetimeFigureOut">
              <a:rPr lang="en-IN" smtClean="0"/>
              <a:t>20-12-2023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E27090-360A-43F3-8A2C-4C8A1A0B68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1728427"/>
            <a:ext cx="10058400" cy="2924842"/>
          </a:xfrm>
        </p:spPr>
        <p:txBody>
          <a:bodyPr>
            <a:normAutofit fontScale="90000"/>
          </a:bodyPr>
          <a:lstStyle/>
          <a:p>
            <a:pPr algn="ctr">
              <a:lnSpc>
                <a:spcPct val="150000"/>
              </a:lnSpc>
            </a:pPr>
            <a:r>
              <a:rPr lang="en-US" sz="2200" b="1" dirty="0">
                <a:solidFill>
                  <a:schemeClr val="accent1"/>
                </a:solidFill>
                <a:latin typeface="Times New Roman" panose="02020603050405020304" pitchFamily="18" charset="0"/>
                <a:cs typeface="Times New Roman" panose="02020603050405020304" pitchFamily="18" charset="0"/>
              </a:rPr>
              <a:t>DEPARTMENT OF COMPUTER SCIENCE AND ENGINEERING</a:t>
            </a:r>
            <a:br>
              <a:rPr lang="en-US" sz="2200" b="1" dirty="0">
                <a:solidFill>
                  <a:schemeClr val="accent1"/>
                </a:solidFill>
                <a:latin typeface="Times New Roman" panose="02020603050405020304" pitchFamily="18" charset="0"/>
                <a:cs typeface="Times New Roman" panose="02020603050405020304" pitchFamily="18" charset="0"/>
              </a:rPr>
            </a:br>
            <a:r>
              <a:rPr lang="en-US" sz="2700" b="1" dirty="0">
                <a:solidFill>
                  <a:schemeClr val="tx1"/>
                </a:solidFill>
                <a:latin typeface="Times New Roman" panose="02020603050405020304" pitchFamily="18" charset="0"/>
                <a:cs typeface="Times New Roman" panose="02020603050405020304" pitchFamily="18" charset="0"/>
              </a:rPr>
              <a:t>MINI PROJECT FINAL REVIEW ON</a:t>
            </a:r>
            <a:br>
              <a:rPr lang="en-US" sz="24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STOCK MARKET PRICE PREDICTION USING HISTORICAL DATA</a:t>
            </a:r>
            <a:br>
              <a:rPr lang="en-US" sz="3200" b="1" dirty="0">
                <a:latin typeface="Times New Roman" panose="02020603050405020304" pitchFamily="18" charset="0"/>
                <a:cs typeface="Times New Roman" panose="02020603050405020304" pitchFamily="18" charset="0"/>
              </a:rPr>
            </a:br>
            <a:r>
              <a:rPr lang="en-US" sz="2700" b="1" dirty="0">
                <a:solidFill>
                  <a:schemeClr val="accent1"/>
                </a:solidFill>
                <a:latin typeface="Times New Roman" panose="02020603050405020304" pitchFamily="18" charset="0"/>
                <a:cs typeface="Times New Roman" panose="02020603050405020304" pitchFamily="18" charset="0"/>
              </a:rPr>
              <a:t>BATCH NO-15</a:t>
            </a:r>
          </a:p>
        </p:txBody>
      </p:sp>
      <p:sp>
        <p:nvSpPr>
          <p:cNvPr id="3" name="Content Placeholder 2"/>
          <p:cNvSpPr>
            <a:spLocks noGrp="1"/>
          </p:cNvSpPr>
          <p:nvPr>
            <p:ph idx="1"/>
          </p:nvPr>
        </p:nvSpPr>
        <p:spPr>
          <a:xfrm>
            <a:off x="8488680" y="4089208"/>
            <a:ext cx="3014980" cy="2189671"/>
          </a:xfrm>
        </p:spPr>
        <p:txBody>
          <a:bodyPr/>
          <a:lstStyle/>
          <a:p>
            <a:pPr marL="0" indent="0" algn="l">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G.DISHITHA(20UP1A0570)</a:t>
            </a:r>
          </a:p>
          <a:p>
            <a:pPr algn="l"/>
            <a:r>
              <a:rPr lang="en-US" sz="1800" dirty="0">
                <a:latin typeface="Times New Roman" panose="02020603050405020304" pitchFamily="18" charset="0"/>
                <a:cs typeface="Times New Roman" panose="02020603050405020304" pitchFamily="18" charset="0"/>
              </a:rPr>
              <a:t>L.AKHILA(20UP1A0579)</a:t>
            </a:r>
          </a:p>
          <a:p>
            <a:pPr algn="l"/>
            <a:r>
              <a:rPr lang="en-US" sz="1800" dirty="0">
                <a:latin typeface="Times New Roman" panose="02020603050405020304" pitchFamily="18" charset="0"/>
                <a:cs typeface="Times New Roman" panose="02020603050405020304" pitchFamily="18" charset="0"/>
              </a:rPr>
              <a:t>V.AMITHA(20UP1A05A4)</a:t>
            </a:r>
          </a:p>
          <a:p>
            <a:pPr algn="l"/>
            <a:r>
              <a:rPr lang="en-US" sz="1800" dirty="0">
                <a:latin typeface="Times New Roman" panose="02020603050405020304" pitchFamily="18" charset="0"/>
                <a:cs typeface="Times New Roman" panose="02020603050405020304" pitchFamily="18" charset="0"/>
              </a:rPr>
              <a:t>N.SANDHYA(20UP1A0591) </a:t>
            </a:r>
          </a:p>
          <a:p>
            <a:pPr algn="l"/>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78586" y="4481188"/>
            <a:ext cx="3482940" cy="98488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Project Guide:</a:t>
            </a:r>
          </a:p>
          <a:p>
            <a:r>
              <a:rPr lang="en-IN" sz="1800" dirty="0"/>
              <a:t>MISS SAMREEN BEGUM</a:t>
            </a:r>
          </a:p>
          <a:p>
            <a:endParaRPr lang="en-IN" b="1" u="sng" dirty="0">
              <a:latin typeface="Times New Roman" panose="02020603050405020304" pitchFamily="18" charset="0"/>
              <a:cs typeface="Times New Roman" panose="02020603050405020304" pitchFamily="18" charset="0"/>
            </a:endParaRPr>
          </a:p>
          <a:p>
            <a:endParaRPr lang="en-IN" sz="400"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FE27090-360A-43F3-8A2C-4C8A1A0B687F}" type="slidenum">
              <a:rPr lang="en-IN" smtClean="0"/>
              <a:t>1</a:t>
            </a:fld>
            <a:endParaRPr lang="en-IN"/>
          </a:p>
        </p:txBody>
      </p:sp>
      <p:pic>
        <p:nvPicPr>
          <p:cNvPr id="6" name="Picture 5">
            <a:extLst>
              <a:ext uri="{FF2B5EF4-FFF2-40B4-BE49-F238E27FC236}">
                <a16:creationId xmlns:a16="http://schemas.microsoft.com/office/drawing/2014/main" id="{D386EE32-8343-00FB-9F29-7058E7DD96BB}"/>
              </a:ext>
            </a:extLst>
          </p:cNvPr>
          <p:cNvPicPr>
            <a:picLocks noChangeAspect="1"/>
          </p:cNvPicPr>
          <p:nvPr/>
        </p:nvPicPr>
        <p:blipFill rotWithShape="1">
          <a:blip r:embed="rId2">
            <a:extLst>
              <a:ext uri="{28A0092B-C50C-407E-A947-70E740481C1C}">
                <a14:useLocalDpi xmlns:a14="http://schemas.microsoft.com/office/drawing/2010/main" val="0"/>
              </a:ext>
            </a:extLst>
          </a:blip>
          <a:srcRect t="6482"/>
          <a:stretch/>
        </p:blipFill>
        <p:spPr>
          <a:xfrm>
            <a:off x="91440" y="193654"/>
            <a:ext cx="1499616" cy="1254188"/>
          </a:xfrm>
          <a:prstGeom prst="rect">
            <a:avLst/>
          </a:prstGeom>
        </p:spPr>
      </p:pic>
      <p:sp>
        <p:nvSpPr>
          <p:cNvPr id="7" name="Title 1">
            <a:extLst>
              <a:ext uri="{FF2B5EF4-FFF2-40B4-BE49-F238E27FC236}">
                <a16:creationId xmlns:a16="http://schemas.microsoft.com/office/drawing/2014/main" id="{A69F03A1-1104-A001-54AD-78A4F35209B4}"/>
              </a:ext>
            </a:extLst>
          </p:cNvPr>
          <p:cNvSpPr txBox="1">
            <a:spLocks/>
          </p:cNvSpPr>
          <p:nvPr/>
        </p:nvSpPr>
        <p:spPr>
          <a:xfrm>
            <a:off x="1627632" y="193654"/>
            <a:ext cx="9339072" cy="1341120"/>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rgbClr val="7030A0"/>
                </a:solidFill>
                <a:latin typeface="+mn-lt"/>
              </a:rPr>
              <a:t>VIGNAN’S INSTITUTE OF MANAGEMENT AND TECHNOLOGY FOR WOMEN</a:t>
            </a:r>
          </a:p>
        </p:txBody>
      </p:sp>
      <p:pic>
        <p:nvPicPr>
          <p:cNvPr id="10" name="image2.jpeg" descr="college logo">
            <a:extLst>
              <a:ext uri="{FF2B5EF4-FFF2-40B4-BE49-F238E27FC236}">
                <a16:creationId xmlns:a16="http://schemas.microsoft.com/office/drawing/2014/main" id="{276E5545-E904-B010-C87E-7E26093358F0}"/>
              </a:ext>
            </a:extLst>
          </p:cNvPr>
          <p:cNvPicPr>
            <a:picLocks noChangeAspect="1"/>
          </p:cNvPicPr>
          <p:nvPr/>
        </p:nvPicPr>
        <p:blipFill rotWithShape="1">
          <a:blip r:embed="rId3" cstate="print"/>
          <a:srcRect l="84869" b="11412"/>
          <a:stretch/>
        </p:blipFill>
        <p:spPr>
          <a:xfrm>
            <a:off x="10909332" y="493189"/>
            <a:ext cx="1188656" cy="10543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FE27090-360A-43F3-8A2C-4C8A1A0B687F}" type="slidenum">
              <a:rPr lang="en-IN" smtClean="0"/>
              <a:t>10</a:t>
            </a:fld>
            <a:endParaRPr lang="en-IN"/>
          </a:p>
        </p:txBody>
      </p:sp>
      <p:sp>
        <p:nvSpPr>
          <p:cNvPr id="4" name="Text Box 3"/>
          <p:cNvSpPr txBox="1"/>
          <p:nvPr/>
        </p:nvSpPr>
        <p:spPr>
          <a:xfrm>
            <a:off x="1106631" y="1228397"/>
            <a:ext cx="10105852" cy="4401205"/>
          </a:xfrm>
          <a:prstGeom prst="rect">
            <a:avLst/>
          </a:prstGeom>
          <a:solidFill>
            <a:schemeClr val="bg1"/>
          </a:solid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9. LSTM Model:</a:t>
            </a:r>
            <a:r>
              <a:rPr lang="en-US" sz="2000" dirty="0">
                <a:latin typeface="Times New Roman" panose="02020603050405020304" pitchFamily="18" charset="0"/>
                <a:cs typeface="Times New Roman" panose="02020603050405020304" pitchFamily="18" charset="0"/>
              </a:rPr>
              <a:t> The LSTM model is defined using </a:t>
            </a:r>
            <a:r>
              <a:rPr lang="en-US" sz="2000" dirty="0" err="1">
                <a:latin typeface="Times New Roman" panose="02020603050405020304" pitchFamily="18" charset="0"/>
                <a:cs typeface="Times New Roman" panose="02020603050405020304" pitchFamily="18" charset="0"/>
              </a:rPr>
              <a:t>keras.models.Sequential</a:t>
            </a:r>
            <a:r>
              <a:rPr lang="en-US" sz="2000" dirty="0">
                <a:latin typeface="Times New Roman" panose="02020603050405020304" pitchFamily="18" charset="0"/>
                <a:cs typeface="Times New Roman" panose="02020603050405020304" pitchFamily="18" charset="0"/>
              </a:rPr>
              <a:t>. It consists of three LSTM layers, each followed by a dropout layer to prevent overfitting, and finally, a dense output layer.</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10. Model Compilation:</a:t>
            </a:r>
            <a:r>
              <a:rPr lang="en-US" sz="2000" dirty="0">
                <a:latin typeface="Times New Roman" panose="02020603050405020304" pitchFamily="18" charset="0"/>
                <a:cs typeface="Times New Roman" panose="02020603050405020304" pitchFamily="18" charset="0"/>
              </a:rPr>
              <a:t> The model is compiled using the '</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 optimizer and the mean squared error ('</a:t>
            </a:r>
            <a:r>
              <a:rPr lang="en-US" sz="2000" dirty="0" err="1">
                <a:latin typeface="Times New Roman" panose="02020603050405020304" pitchFamily="18" charset="0"/>
                <a:cs typeface="Times New Roman" panose="02020603050405020304" pitchFamily="18" charset="0"/>
              </a:rPr>
              <a:t>mean_squared_error</a:t>
            </a:r>
            <a:r>
              <a:rPr lang="en-US" sz="2000" dirty="0">
                <a:latin typeface="Times New Roman" panose="02020603050405020304" pitchFamily="18" charset="0"/>
                <a:cs typeface="Times New Roman" panose="02020603050405020304" pitchFamily="18" charset="0"/>
              </a:rPr>
              <a:t>') as the loss function.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11. Model Training:</a:t>
            </a:r>
            <a:r>
              <a:rPr lang="en-US" sz="2000" dirty="0">
                <a:latin typeface="Times New Roman" panose="02020603050405020304" pitchFamily="18" charset="0"/>
                <a:cs typeface="Times New Roman" panose="02020603050405020304" pitchFamily="18" charset="0"/>
              </a:rPr>
              <a:t> The model is trained on the prepared training data (</a:t>
            </a:r>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 using the </a:t>
            </a:r>
            <a:r>
              <a:rPr lang="en-US" sz="2000" dirty="0" err="1">
                <a:latin typeface="Times New Roman" panose="02020603050405020304" pitchFamily="18" charset="0"/>
                <a:cs typeface="Times New Roman" panose="02020603050405020304" pitchFamily="18" charset="0"/>
              </a:rPr>
              <a:t>model.fit</a:t>
            </a:r>
            <a:r>
              <a:rPr lang="en-US" sz="2000" dirty="0">
                <a:latin typeface="Times New Roman" panose="02020603050405020304" pitchFamily="18" charset="0"/>
                <a:cs typeface="Times New Roman" panose="02020603050405020304" pitchFamily="18" charset="0"/>
              </a:rPr>
              <a:t> method. It goes through 25 epochs with a batch size of 32.</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12. Testing and Visualization:</a:t>
            </a:r>
            <a:r>
              <a:rPr lang="en-US" sz="2000" dirty="0">
                <a:latin typeface="Times New Roman" panose="02020603050405020304" pitchFamily="18" charset="0"/>
                <a:cs typeface="Times New Roman" panose="02020603050405020304" pitchFamily="18" charset="0"/>
              </a:rPr>
              <a:t> The model is tested on the same data used for training to visualize its performance. The actual and predicted stock prices are plotted using </a:t>
            </a:r>
            <a:r>
              <a:rPr lang="en-US" sz="2000" dirty="0" err="1">
                <a:latin typeface="Times New Roman" panose="02020603050405020304" pitchFamily="18" charset="0"/>
                <a:cs typeface="Times New Roman" panose="02020603050405020304" pitchFamily="18" charset="0"/>
              </a:rPr>
              <a:t>matplotlib.pyplot</a:t>
            </a:r>
            <a:r>
              <a:rPr lang="en-US" sz="2000" dirty="0">
                <a:latin typeface="Times New Roman" panose="02020603050405020304" pitchFamily="18" charset="0"/>
                <a:cs typeface="Times New Roman" panose="02020603050405020304" pitchFamily="18" charset="0"/>
              </a:rPr>
              <a:t>. Additionally, the code attempts to make a future prediction based on the last available data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15AD-05F6-E72F-75E1-744F84107D36}"/>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SYSTEM ARCHITECTURE</a:t>
            </a:r>
          </a:p>
        </p:txBody>
      </p:sp>
      <p:sp>
        <p:nvSpPr>
          <p:cNvPr id="3" name="Slide Number Placeholder 2">
            <a:extLst>
              <a:ext uri="{FF2B5EF4-FFF2-40B4-BE49-F238E27FC236}">
                <a16:creationId xmlns:a16="http://schemas.microsoft.com/office/drawing/2014/main" id="{A3231451-2C76-8299-7D17-2A2B519D5C03}"/>
              </a:ext>
            </a:extLst>
          </p:cNvPr>
          <p:cNvSpPr>
            <a:spLocks noGrp="1"/>
          </p:cNvSpPr>
          <p:nvPr>
            <p:ph type="sldNum" sz="quarter" idx="12"/>
          </p:nvPr>
        </p:nvSpPr>
        <p:spPr/>
        <p:txBody>
          <a:bodyPr/>
          <a:lstStyle/>
          <a:p>
            <a:fld id="{1FE27090-360A-43F3-8A2C-4C8A1A0B687F}" type="slidenum">
              <a:rPr lang="en-IN" smtClean="0"/>
              <a:t>11</a:t>
            </a:fld>
            <a:endParaRPr lang="en-IN"/>
          </a:p>
        </p:txBody>
      </p:sp>
      <p:pic>
        <p:nvPicPr>
          <p:cNvPr id="7" name="Picture 6">
            <a:extLst>
              <a:ext uri="{FF2B5EF4-FFF2-40B4-BE49-F238E27FC236}">
                <a16:creationId xmlns:a16="http://schemas.microsoft.com/office/drawing/2014/main" id="{B298A772-4CDC-8890-5ED2-8EF6A52B2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19" y="1954531"/>
            <a:ext cx="8898255" cy="3897630"/>
          </a:xfrm>
          <a:prstGeom prst="rect">
            <a:avLst/>
          </a:prstGeom>
        </p:spPr>
      </p:pic>
      <p:sp>
        <p:nvSpPr>
          <p:cNvPr id="4" name="TextBox 3">
            <a:extLst>
              <a:ext uri="{FF2B5EF4-FFF2-40B4-BE49-F238E27FC236}">
                <a16:creationId xmlns:a16="http://schemas.microsoft.com/office/drawing/2014/main" id="{E200DC6C-4176-6EE6-301B-3CEBBFD17A69}"/>
              </a:ext>
            </a:extLst>
          </p:cNvPr>
          <p:cNvSpPr txBox="1"/>
          <p:nvPr/>
        </p:nvSpPr>
        <p:spPr>
          <a:xfrm>
            <a:off x="3348990" y="5726430"/>
            <a:ext cx="6263640" cy="369332"/>
          </a:xfrm>
          <a:prstGeom prst="rect">
            <a:avLst/>
          </a:prstGeom>
          <a:noFill/>
        </p:spPr>
        <p:txBody>
          <a:bodyPr wrap="square" rtlCol="0">
            <a:spAutoFit/>
          </a:bodyPr>
          <a:lstStyle/>
          <a:p>
            <a:r>
              <a:rPr lang="en-IN" dirty="0"/>
              <a:t>                         Fig 1: System Architecture</a:t>
            </a:r>
          </a:p>
        </p:txBody>
      </p:sp>
    </p:spTree>
    <p:extLst>
      <p:ext uri="{BB962C8B-B14F-4D97-AF65-F5344CB8AC3E}">
        <p14:creationId xmlns:p14="http://schemas.microsoft.com/office/powerpoint/2010/main" val="362724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72247"/>
          </a:xfrm>
        </p:spPr>
        <p:txBody>
          <a:bodyPr anchor="t">
            <a:normAutofit fontScale="90000"/>
          </a:bodyPr>
          <a:lstStyle/>
          <a:p>
            <a:pPr algn="ctr"/>
            <a:r>
              <a:rPr lang="en-US" sz="4400" dirty="0">
                <a:latin typeface="Times New Roman" panose="02020603050405020304" pitchFamily="18" charset="0"/>
                <a:cs typeface="Times New Roman" panose="02020603050405020304" pitchFamily="18" charset="0"/>
              </a:rPr>
              <a:t>UML DIAGRAMS:</a:t>
            </a:r>
            <a:br>
              <a:rPr lang="en-US" sz="4000" b="1" u="sng"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56532" y="1784350"/>
            <a:ext cx="5248910" cy="4193540"/>
          </a:xfrm>
          <a:prstGeom prst="rect">
            <a:avLst/>
          </a:prstGeom>
        </p:spPr>
      </p:pic>
      <p:sp>
        <p:nvSpPr>
          <p:cNvPr id="6" name="Slide Number Placeholder 5"/>
          <p:cNvSpPr>
            <a:spLocks noGrp="1"/>
          </p:cNvSpPr>
          <p:nvPr>
            <p:ph type="sldNum" sz="quarter" idx="12"/>
          </p:nvPr>
        </p:nvSpPr>
        <p:spPr/>
        <p:txBody>
          <a:bodyPr/>
          <a:lstStyle/>
          <a:p>
            <a:fld id="{1FE27090-360A-43F3-8A2C-4C8A1A0B687F}" type="slidenum">
              <a:rPr lang="en-IN" smtClean="0"/>
              <a:t>12</a:t>
            </a:fld>
            <a:endParaRPr lang="en-IN"/>
          </a:p>
        </p:txBody>
      </p:sp>
      <p:sp>
        <p:nvSpPr>
          <p:cNvPr id="7" name="TextBox 6">
            <a:extLst>
              <a:ext uri="{FF2B5EF4-FFF2-40B4-BE49-F238E27FC236}">
                <a16:creationId xmlns:a16="http://schemas.microsoft.com/office/drawing/2014/main" id="{3B37AAE9-52FB-31DB-3BA8-E248E6E92DF8}"/>
              </a:ext>
            </a:extLst>
          </p:cNvPr>
          <p:cNvSpPr txBox="1"/>
          <p:nvPr/>
        </p:nvSpPr>
        <p:spPr>
          <a:xfrm>
            <a:off x="1097280" y="1097183"/>
            <a:ext cx="623011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23D020-DB96-CC7D-1FFA-D1C3042A55BC}"/>
              </a:ext>
            </a:extLst>
          </p:cNvPr>
          <p:cNvSpPr txBox="1"/>
          <p:nvPr/>
        </p:nvSpPr>
        <p:spPr>
          <a:xfrm>
            <a:off x="3543300" y="5977890"/>
            <a:ext cx="4606290" cy="369332"/>
          </a:xfrm>
          <a:prstGeom prst="rect">
            <a:avLst/>
          </a:prstGeom>
          <a:noFill/>
        </p:spPr>
        <p:txBody>
          <a:bodyPr wrap="square" rtlCol="0">
            <a:spAutoFit/>
          </a:bodyPr>
          <a:lstStyle/>
          <a:p>
            <a:r>
              <a:rPr lang="en-IN" dirty="0"/>
              <a:t>             Fig 2: Use Case Diagram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5453"/>
            <a:ext cx="10058400" cy="1450757"/>
          </a:xfrm>
        </p:spPr>
        <p:txBody>
          <a:bodyPr anchor="t">
            <a:normAutofit/>
          </a:bodyPr>
          <a:lstStyle/>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2583180" y="2188210"/>
            <a:ext cx="6435090" cy="2760980"/>
          </a:xfrm>
          <a:prstGeom prst="rect">
            <a:avLst/>
          </a:prstGeom>
        </p:spPr>
      </p:pic>
      <p:sp>
        <p:nvSpPr>
          <p:cNvPr id="3" name="Slide Number Placeholder 2"/>
          <p:cNvSpPr>
            <a:spLocks noGrp="1"/>
          </p:cNvSpPr>
          <p:nvPr>
            <p:ph type="sldNum" sz="quarter" idx="12"/>
          </p:nvPr>
        </p:nvSpPr>
        <p:spPr/>
        <p:txBody>
          <a:bodyPr/>
          <a:lstStyle/>
          <a:p>
            <a:fld id="{1FE27090-360A-43F3-8A2C-4C8A1A0B687F}" type="slidenum">
              <a:rPr lang="en-IN" smtClean="0"/>
              <a:t>13</a:t>
            </a:fld>
            <a:endParaRPr lang="en-IN"/>
          </a:p>
        </p:txBody>
      </p:sp>
      <p:sp>
        <p:nvSpPr>
          <p:cNvPr id="4" name="TextBox 3">
            <a:extLst>
              <a:ext uri="{FF2B5EF4-FFF2-40B4-BE49-F238E27FC236}">
                <a16:creationId xmlns:a16="http://schemas.microsoft.com/office/drawing/2014/main" id="{B6EA9AAE-F00F-2135-D9E1-878E952772F7}"/>
              </a:ext>
            </a:extLst>
          </p:cNvPr>
          <p:cNvSpPr txBox="1"/>
          <p:nvPr/>
        </p:nvSpPr>
        <p:spPr>
          <a:xfrm>
            <a:off x="3520440" y="5634990"/>
            <a:ext cx="4720590" cy="369332"/>
          </a:xfrm>
          <a:prstGeom prst="rect">
            <a:avLst/>
          </a:prstGeom>
          <a:noFill/>
        </p:spPr>
        <p:txBody>
          <a:bodyPr wrap="square" rtlCol="0">
            <a:spAutoFit/>
          </a:bodyPr>
          <a:lstStyle/>
          <a:p>
            <a:r>
              <a:rPr lang="en-IN" dirty="0"/>
              <a:t>                  Fig 3: Class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10859"/>
            <a:ext cx="10058400" cy="1450757"/>
          </a:xfrm>
        </p:spPr>
        <p:txBody>
          <a:bodyPr anchor="t">
            <a:normAutofit/>
          </a:bodyPr>
          <a:lstStyle/>
          <a:p>
            <a:pPr marL="571500" indent="-5715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r>
              <a:rPr lang="en-US" sz="3200" dirty="0"/>
              <a:t> </a:t>
            </a:r>
            <a:endParaRPr lang="en-IN" sz="3200" dirty="0"/>
          </a:p>
        </p:txBody>
      </p:sp>
      <p:pic>
        <p:nvPicPr>
          <p:cNvPr id="4" name="Content Placeholder 3"/>
          <p:cNvPicPr>
            <a:picLocks noGrp="1" noChangeAspect="1"/>
          </p:cNvPicPr>
          <p:nvPr>
            <p:ph idx="1"/>
          </p:nvPr>
        </p:nvPicPr>
        <p:blipFill>
          <a:blip r:embed="rId2"/>
          <a:stretch>
            <a:fillRect/>
          </a:stretch>
        </p:blipFill>
        <p:spPr>
          <a:xfrm>
            <a:off x="4630166" y="1791462"/>
            <a:ext cx="2392680" cy="4023360"/>
          </a:xfrm>
          <a:prstGeom prst="rect">
            <a:avLst/>
          </a:prstGeom>
        </p:spPr>
      </p:pic>
      <p:sp>
        <p:nvSpPr>
          <p:cNvPr id="3" name="Slide Number Placeholder 2"/>
          <p:cNvSpPr>
            <a:spLocks noGrp="1"/>
          </p:cNvSpPr>
          <p:nvPr>
            <p:ph type="sldNum" sz="quarter" idx="12"/>
          </p:nvPr>
        </p:nvSpPr>
        <p:spPr/>
        <p:txBody>
          <a:bodyPr/>
          <a:lstStyle/>
          <a:p>
            <a:fld id="{1FE27090-360A-43F3-8A2C-4C8A1A0B687F}" type="slidenum">
              <a:rPr lang="en-IN" smtClean="0"/>
              <a:t>14</a:t>
            </a:fld>
            <a:endParaRPr lang="en-IN"/>
          </a:p>
        </p:txBody>
      </p:sp>
      <p:sp>
        <p:nvSpPr>
          <p:cNvPr id="5" name="TextBox 4">
            <a:extLst>
              <a:ext uri="{FF2B5EF4-FFF2-40B4-BE49-F238E27FC236}">
                <a16:creationId xmlns:a16="http://schemas.microsoft.com/office/drawing/2014/main" id="{7608E917-E206-9E48-28C2-64C5F5590648}"/>
              </a:ext>
            </a:extLst>
          </p:cNvPr>
          <p:cNvSpPr txBox="1"/>
          <p:nvPr/>
        </p:nvSpPr>
        <p:spPr>
          <a:xfrm>
            <a:off x="4630166" y="6023610"/>
            <a:ext cx="3816604" cy="369332"/>
          </a:xfrm>
          <a:prstGeom prst="rect">
            <a:avLst/>
          </a:prstGeom>
          <a:noFill/>
        </p:spPr>
        <p:txBody>
          <a:bodyPr wrap="square" rtlCol="0">
            <a:spAutoFit/>
          </a:bodyPr>
          <a:lstStyle/>
          <a:p>
            <a:r>
              <a:rPr lang="en-IN" dirty="0"/>
              <a:t>Fig 4: Activity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2" y="1000887"/>
            <a:ext cx="10058400" cy="1450757"/>
          </a:xfrm>
        </p:spPr>
        <p:txBody>
          <a:bodyPr anchor="t">
            <a:norm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SEQUENTIAL DIAGRAM:</a:t>
            </a:r>
            <a:endParaRPr lang="en-IN"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846512" y="1811654"/>
            <a:ext cx="4498975" cy="4045459"/>
          </a:xfrm>
          <a:prstGeom prst="rect">
            <a:avLst/>
          </a:prstGeom>
        </p:spPr>
      </p:pic>
      <p:sp>
        <p:nvSpPr>
          <p:cNvPr id="3" name="Slide Number Placeholder 2"/>
          <p:cNvSpPr>
            <a:spLocks noGrp="1"/>
          </p:cNvSpPr>
          <p:nvPr>
            <p:ph type="sldNum" sz="quarter" idx="12"/>
          </p:nvPr>
        </p:nvSpPr>
        <p:spPr/>
        <p:txBody>
          <a:bodyPr/>
          <a:lstStyle/>
          <a:p>
            <a:fld id="{1FE27090-360A-43F3-8A2C-4C8A1A0B687F}" type="slidenum">
              <a:rPr lang="en-IN" smtClean="0"/>
              <a:t>15</a:t>
            </a:fld>
            <a:endParaRPr lang="en-IN"/>
          </a:p>
        </p:txBody>
      </p:sp>
      <p:sp>
        <p:nvSpPr>
          <p:cNvPr id="4" name="TextBox 3">
            <a:extLst>
              <a:ext uri="{FF2B5EF4-FFF2-40B4-BE49-F238E27FC236}">
                <a16:creationId xmlns:a16="http://schemas.microsoft.com/office/drawing/2014/main" id="{BB68995E-60A4-3731-04A9-8A7252B9FA2E}"/>
              </a:ext>
            </a:extLst>
          </p:cNvPr>
          <p:cNvSpPr txBox="1"/>
          <p:nvPr/>
        </p:nvSpPr>
        <p:spPr>
          <a:xfrm>
            <a:off x="4069080" y="5857113"/>
            <a:ext cx="4069080" cy="369332"/>
          </a:xfrm>
          <a:prstGeom prst="rect">
            <a:avLst/>
          </a:prstGeom>
          <a:noFill/>
        </p:spPr>
        <p:txBody>
          <a:bodyPr wrap="square" rtlCol="0">
            <a:spAutoFit/>
          </a:bodyPr>
          <a:lstStyle/>
          <a:p>
            <a:r>
              <a:rPr lang="en-IN" dirty="0"/>
              <a:t>      Fig 5: Sequential Diagram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45" y="201259"/>
            <a:ext cx="10058400" cy="1450757"/>
          </a:xfrm>
        </p:spPr>
        <p:txBody>
          <a:bodyPr>
            <a:normAutofit/>
          </a:bodyPr>
          <a:lstStyle/>
          <a:p>
            <a:pPr marL="571500" indent="-5715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COMMUNICATION DIAGRAM:</a:t>
            </a:r>
          </a:p>
        </p:txBody>
      </p:sp>
      <p:sp>
        <p:nvSpPr>
          <p:cNvPr id="4" name="Slide Number Placeholder 3"/>
          <p:cNvSpPr>
            <a:spLocks noGrp="1"/>
          </p:cNvSpPr>
          <p:nvPr>
            <p:ph type="sldNum" sz="quarter" idx="12"/>
          </p:nvPr>
        </p:nvSpPr>
        <p:spPr/>
        <p:txBody>
          <a:bodyPr/>
          <a:lstStyle/>
          <a:p>
            <a:fld id="{1FE27090-360A-43F3-8A2C-4C8A1A0B687F}" type="slidenum">
              <a:rPr lang="en-IN" smtClean="0"/>
              <a:t>16</a:t>
            </a:fld>
            <a:endParaRPr lang="en-IN"/>
          </a:p>
        </p:txBody>
      </p:sp>
      <p:pic>
        <p:nvPicPr>
          <p:cNvPr id="5" name="Content Placeholder 4" descr="WhatsApp Image 2023-08-24 at 12.34.23"/>
          <p:cNvPicPr>
            <a:picLocks noGrp="1" noChangeAspect="1"/>
          </p:cNvPicPr>
          <p:nvPr>
            <p:ph idx="1"/>
          </p:nvPr>
        </p:nvPicPr>
        <p:blipFill>
          <a:blip r:embed="rId2"/>
          <a:stretch>
            <a:fillRect/>
          </a:stretch>
        </p:blipFill>
        <p:spPr>
          <a:xfrm>
            <a:off x="1782445" y="2650490"/>
            <a:ext cx="8686800" cy="2390775"/>
          </a:xfrm>
          <a:prstGeom prst="rect">
            <a:avLst/>
          </a:prstGeom>
        </p:spPr>
      </p:pic>
      <p:sp>
        <p:nvSpPr>
          <p:cNvPr id="3" name="TextBox 2">
            <a:extLst>
              <a:ext uri="{FF2B5EF4-FFF2-40B4-BE49-F238E27FC236}">
                <a16:creationId xmlns:a16="http://schemas.microsoft.com/office/drawing/2014/main" id="{95DFB126-A002-5490-4164-BFBEF0F2B05F}"/>
              </a:ext>
            </a:extLst>
          </p:cNvPr>
          <p:cNvSpPr txBox="1"/>
          <p:nvPr/>
        </p:nvSpPr>
        <p:spPr>
          <a:xfrm>
            <a:off x="3509010" y="5509260"/>
            <a:ext cx="4892040" cy="369332"/>
          </a:xfrm>
          <a:prstGeom prst="rect">
            <a:avLst/>
          </a:prstGeom>
          <a:noFill/>
        </p:spPr>
        <p:txBody>
          <a:bodyPr wrap="square" rtlCol="0">
            <a:spAutoFit/>
          </a:bodyPr>
          <a:lstStyle/>
          <a:p>
            <a:r>
              <a:rPr lang="en-IN" dirty="0"/>
              <a:t>  Fig 6: Communication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73" y="603221"/>
            <a:ext cx="11487785" cy="903605"/>
          </a:xfrm>
        </p:spPr>
        <p:txBody>
          <a:bodyPr/>
          <a:lstStyle/>
          <a:p>
            <a:pPr algn="ctr"/>
            <a:r>
              <a:rPr lang="en-US" sz="4000" dirty="0">
                <a:latin typeface="Times New Roman" panose="02020603050405020304" pitchFamily="18" charset="0"/>
                <a:cs typeface="Times New Roman" panose="02020603050405020304" pitchFamily="18" charset="0"/>
              </a:rPr>
              <a:t>FINAL RESULT SCREENSHOTS</a:t>
            </a:r>
          </a:p>
        </p:txBody>
      </p:sp>
      <p:sp>
        <p:nvSpPr>
          <p:cNvPr id="4" name="Slide Number Placeholder 3"/>
          <p:cNvSpPr>
            <a:spLocks noGrp="1"/>
          </p:cNvSpPr>
          <p:nvPr>
            <p:ph type="sldNum" sz="quarter" idx="12"/>
          </p:nvPr>
        </p:nvSpPr>
        <p:spPr/>
        <p:txBody>
          <a:bodyPr/>
          <a:lstStyle/>
          <a:p>
            <a:fld id="{1FE27090-360A-43F3-8A2C-4C8A1A0B687F}" type="slidenum">
              <a:rPr lang="en-IN" smtClean="0"/>
              <a:t>17</a:t>
            </a:fld>
            <a:endParaRPr lang="en-IN"/>
          </a:p>
        </p:txBody>
      </p:sp>
      <p:pic>
        <p:nvPicPr>
          <p:cNvPr id="7" name="Content Placeholder 4">
            <a:extLst>
              <a:ext uri="{FF2B5EF4-FFF2-40B4-BE49-F238E27FC236}">
                <a16:creationId xmlns:a16="http://schemas.microsoft.com/office/drawing/2014/main" id="{F475BFCD-B562-53D5-9601-BEBFC08B5C0D}"/>
              </a:ext>
            </a:extLst>
          </p:cNvPr>
          <p:cNvPicPr>
            <a:picLocks noGrp="1" noChangeAspect="1"/>
          </p:cNvPicPr>
          <p:nvPr>
            <p:ph idx="1"/>
          </p:nvPr>
        </p:nvPicPr>
        <p:blipFill>
          <a:blip r:embed="rId2"/>
          <a:stretch>
            <a:fillRect/>
          </a:stretch>
        </p:blipFill>
        <p:spPr>
          <a:xfrm>
            <a:off x="1878053" y="1834035"/>
            <a:ext cx="8827007" cy="4063845"/>
          </a:xfrm>
          <a:prstGeom prst="rect">
            <a:avLst/>
          </a:prstGeom>
        </p:spPr>
      </p:pic>
      <p:sp>
        <p:nvSpPr>
          <p:cNvPr id="3" name="TextBox 2">
            <a:extLst>
              <a:ext uri="{FF2B5EF4-FFF2-40B4-BE49-F238E27FC236}">
                <a16:creationId xmlns:a16="http://schemas.microsoft.com/office/drawing/2014/main" id="{67C71D95-3B8B-3B0A-EBEA-215C9FB5D218}"/>
              </a:ext>
            </a:extLst>
          </p:cNvPr>
          <p:cNvSpPr txBox="1"/>
          <p:nvPr/>
        </p:nvSpPr>
        <p:spPr>
          <a:xfrm>
            <a:off x="3143250" y="5920740"/>
            <a:ext cx="4674870" cy="369332"/>
          </a:xfrm>
          <a:prstGeom prst="rect">
            <a:avLst/>
          </a:prstGeom>
          <a:noFill/>
        </p:spPr>
        <p:txBody>
          <a:bodyPr wrap="square" rtlCol="0">
            <a:spAutoFit/>
          </a:bodyPr>
          <a:lstStyle/>
          <a:p>
            <a:r>
              <a:rPr lang="en-IN" dirty="0"/>
              <a:t>                         Fig 7: Result part-1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FE27090-360A-43F3-8A2C-4C8A1A0B687F}" type="slidenum">
              <a:rPr lang="en-IN" smtClean="0"/>
              <a:t>18</a:t>
            </a:fld>
            <a:endParaRPr lang="en-IN"/>
          </a:p>
        </p:txBody>
      </p:sp>
      <p:sp>
        <p:nvSpPr>
          <p:cNvPr id="6" name="TextBox 5">
            <a:extLst>
              <a:ext uri="{FF2B5EF4-FFF2-40B4-BE49-F238E27FC236}">
                <a16:creationId xmlns:a16="http://schemas.microsoft.com/office/drawing/2014/main" id="{479288DF-5268-FC49-4AB9-7F5AAACA1079}"/>
              </a:ext>
            </a:extLst>
          </p:cNvPr>
          <p:cNvSpPr txBox="1"/>
          <p:nvPr/>
        </p:nvSpPr>
        <p:spPr>
          <a:xfrm>
            <a:off x="981456" y="1661068"/>
            <a:ext cx="10290048" cy="369332"/>
          </a:xfrm>
          <a:prstGeom prst="rect">
            <a:avLst/>
          </a:prstGeom>
          <a:solidFill>
            <a:schemeClr val="bg1"/>
          </a:solidFill>
        </p:spPr>
        <p:txBody>
          <a:bodyPr wrap="square" rtlCol="0">
            <a:spAutoFit/>
          </a:bodyPr>
          <a:lstStyle/>
          <a:p>
            <a:endParaRPr lang="en-IN" dirty="0"/>
          </a:p>
        </p:txBody>
      </p:sp>
      <p:pic>
        <p:nvPicPr>
          <p:cNvPr id="7" name="Content Placeholder 4">
            <a:extLst>
              <a:ext uri="{FF2B5EF4-FFF2-40B4-BE49-F238E27FC236}">
                <a16:creationId xmlns:a16="http://schemas.microsoft.com/office/drawing/2014/main" id="{06140D0A-5F0E-B6D0-16B1-97D5E43DE86D}"/>
              </a:ext>
            </a:extLst>
          </p:cNvPr>
          <p:cNvPicPr>
            <a:picLocks noChangeAspect="1"/>
          </p:cNvPicPr>
          <p:nvPr/>
        </p:nvPicPr>
        <p:blipFill>
          <a:blip r:embed="rId2"/>
          <a:stretch>
            <a:fillRect/>
          </a:stretch>
        </p:blipFill>
        <p:spPr>
          <a:xfrm>
            <a:off x="1363702" y="658368"/>
            <a:ext cx="9192768" cy="5010912"/>
          </a:xfrm>
          <a:prstGeom prst="rect">
            <a:avLst/>
          </a:prstGeom>
        </p:spPr>
      </p:pic>
      <p:sp>
        <p:nvSpPr>
          <p:cNvPr id="2" name="TextBox 1">
            <a:extLst>
              <a:ext uri="{FF2B5EF4-FFF2-40B4-BE49-F238E27FC236}">
                <a16:creationId xmlns:a16="http://schemas.microsoft.com/office/drawing/2014/main" id="{ED1766D7-357C-3DDC-10FC-16B8DA9C5C98}"/>
              </a:ext>
            </a:extLst>
          </p:cNvPr>
          <p:cNvSpPr txBox="1"/>
          <p:nvPr/>
        </p:nvSpPr>
        <p:spPr>
          <a:xfrm>
            <a:off x="4206240" y="5833872"/>
            <a:ext cx="3840480" cy="365760"/>
          </a:xfrm>
          <a:prstGeom prst="rect">
            <a:avLst/>
          </a:prstGeom>
          <a:noFill/>
        </p:spPr>
        <p:txBody>
          <a:bodyPr wrap="square" rtlCol="0">
            <a:spAutoFit/>
          </a:bodyPr>
          <a:lstStyle/>
          <a:p>
            <a:r>
              <a:rPr lang="en-IN" dirty="0"/>
              <a:t>Fig 8:Result part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16E71-B1C9-37C2-F084-E064F3D69B5E}"/>
              </a:ext>
            </a:extLst>
          </p:cNvPr>
          <p:cNvSpPr>
            <a:spLocks noGrp="1"/>
          </p:cNvSpPr>
          <p:nvPr>
            <p:ph type="sldNum" sz="quarter" idx="12"/>
          </p:nvPr>
        </p:nvSpPr>
        <p:spPr/>
        <p:txBody>
          <a:bodyPr/>
          <a:lstStyle/>
          <a:p>
            <a:fld id="{1FE27090-360A-43F3-8A2C-4C8A1A0B687F}" type="slidenum">
              <a:rPr lang="en-IN" smtClean="0"/>
              <a:t>19</a:t>
            </a:fld>
            <a:endParaRPr lang="en-IN"/>
          </a:p>
        </p:txBody>
      </p:sp>
      <p:sp>
        <p:nvSpPr>
          <p:cNvPr id="10" name="TextBox 9">
            <a:extLst>
              <a:ext uri="{FF2B5EF4-FFF2-40B4-BE49-F238E27FC236}">
                <a16:creationId xmlns:a16="http://schemas.microsoft.com/office/drawing/2014/main" id="{3D685B0A-D0BD-E1E5-0CDE-816B9DEB5AB9}"/>
              </a:ext>
            </a:extLst>
          </p:cNvPr>
          <p:cNvSpPr txBox="1"/>
          <p:nvPr/>
        </p:nvSpPr>
        <p:spPr>
          <a:xfrm>
            <a:off x="975360" y="1438656"/>
            <a:ext cx="10338816" cy="597408"/>
          </a:xfrm>
          <a:prstGeom prst="rect">
            <a:avLst/>
          </a:prstGeom>
          <a:solidFill>
            <a:schemeClr val="bg1"/>
          </a:solidFill>
        </p:spPr>
        <p:txBody>
          <a:bodyPr wrap="square" rtlCol="0">
            <a:spAutoFit/>
          </a:bodyPr>
          <a:lstStyle/>
          <a:p>
            <a:endParaRPr lang="en-IN" dirty="0"/>
          </a:p>
        </p:txBody>
      </p:sp>
      <p:pic>
        <p:nvPicPr>
          <p:cNvPr id="5" name="Picture 4">
            <a:extLst>
              <a:ext uri="{FF2B5EF4-FFF2-40B4-BE49-F238E27FC236}">
                <a16:creationId xmlns:a16="http://schemas.microsoft.com/office/drawing/2014/main" id="{9D3D1AB8-4F00-316C-E326-92EF9F682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694" y="33090"/>
            <a:ext cx="8363712" cy="5045895"/>
          </a:xfrm>
          <a:prstGeom prst="rect">
            <a:avLst/>
          </a:prstGeom>
        </p:spPr>
      </p:pic>
      <p:sp>
        <p:nvSpPr>
          <p:cNvPr id="2" name="TextBox 1">
            <a:extLst>
              <a:ext uri="{FF2B5EF4-FFF2-40B4-BE49-F238E27FC236}">
                <a16:creationId xmlns:a16="http://schemas.microsoft.com/office/drawing/2014/main" id="{298EB9D2-3C4C-A0E8-5DB8-F76D071A8D42}"/>
              </a:ext>
            </a:extLst>
          </p:cNvPr>
          <p:cNvSpPr txBox="1"/>
          <p:nvPr/>
        </p:nvSpPr>
        <p:spPr>
          <a:xfrm>
            <a:off x="4023360" y="5208022"/>
            <a:ext cx="4846320" cy="369332"/>
          </a:xfrm>
          <a:prstGeom prst="rect">
            <a:avLst/>
          </a:prstGeom>
          <a:noFill/>
        </p:spPr>
        <p:txBody>
          <a:bodyPr wrap="square" rtlCol="0">
            <a:spAutoFit/>
          </a:bodyPr>
          <a:lstStyle/>
          <a:p>
            <a:r>
              <a:rPr lang="en-IN" dirty="0"/>
              <a:t>Fig 9: Predicted Graph </a:t>
            </a:r>
          </a:p>
        </p:txBody>
      </p:sp>
    </p:spTree>
    <p:extLst>
      <p:ext uri="{BB962C8B-B14F-4D97-AF65-F5344CB8AC3E}">
        <p14:creationId xmlns:p14="http://schemas.microsoft.com/office/powerpoint/2010/main" val="180342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2194-ADEB-8D33-E010-0F182DE711E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86B27A1-61A4-5355-9084-E433AA7FC01B}"/>
              </a:ext>
            </a:extLst>
          </p:cNvPr>
          <p:cNvSpPr>
            <a:spLocks noGrp="1"/>
          </p:cNvSpPr>
          <p:nvPr>
            <p:ph idx="1"/>
          </p:nvPr>
        </p:nvSpPr>
        <p:spPr>
          <a:xfrm>
            <a:off x="1097280" y="1845734"/>
            <a:ext cx="10058400" cy="4452196"/>
          </a:xfrm>
        </p:spPr>
        <p:txBody>
          <a:bodyPr>
            <a:normAutofit fontScale="92500" lnSpcReduction="10000"/>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Result with Screenshots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q"/>
            </a:pPr>
            <a:endParaRPr lang="en-IN" dirty="0">
              <a:solidFill>
                <a:schemeClr val="tx1"/>
              </a:solidFill>
            </a:endParaRPr>
          </a:p>
          <a:p>
            <a:pPr>
              <a:buFont typeface="Wingdings" panose="05000000000000000000" pitchFamily="2" charset="2"/>
              <a:buChar char="q"/>
            </a:pPr>
            <a:endParaRPr lang="en-IN" dirty="0">
              <a:solidFill>
                <a:schemeClr val="tx1"/>
              </a:solidFill>
            </a:endParaRPr>
          </a:p>
        </p:txBody>
      </p:sp>
      <p:sp>
        <p:nvSpPr>
          <p:cNvPr id="4" name="Slide Number Placeholder 3">
            <a:extLst>
              <a:ext uri="{FF2B5EF4-FFF2-40B4-BE49-F238E27FC236}">
                <a16:creationId xmlns:a16="http://schemas.microsoft.com/office/drawing/2014/main" id="{BCDEFFFD-7FA9-5068-9E01-7E634EF42DD0}"/>
              </a:ext>
            </a:extLst>
          </p:cNvPr>
          <p:cNvSpPr>
            <a:spLocks noGrp="1"/>
          </p:cNvSpPr>
          <p:nvPr>
            <p:ph type="sldNum" sz="quarter" idx="12"/>
          </p:nvPr>
        </p:nvSpPr>
        <p:spPr/>
        <p:txBody>
          <a:bodyPr/>
          <a:lstStyle/>
          <a:p>
            <a:fld id="{1FE27090-360A-43F3-8A2C-4C8A1A0B687F}" type="slidenum">
              <a:rPr lang="en-IN" smtClean="0"/>
              <a:t>2</a:t>
            </a:fld>
            <a:endParaRPr lang="en-IN"/>
          </a:p>
        </p:txBody>
      </p:sp>
    </p:spTree>
    <p:extLst>
      <p:ext uri="{BB962C8B-B14F-4D97-AF65-F5344CB8AC3E}">
        <p14:creationId xmlns:p14="http://schemas.microsoft.com/office/powerpoint/2010/main" val="1774621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74090"/>
            <a:ext cx="10058400" cy="1339215"/>
          </a:xfrm>
        </p:spPr>
        <p:txBody>
          <a:bodyPr anchor="t"/>
          <a:lstStyle/>
          <a:p>
            <a:pPr algn="ctr"/>
            <a:r>
              <a:rPr lang="en-US" sz="4000" dirty="0">
                <a:latin typeface="Times New Roman" panose="02020603050405020304" pitchFamily="18" charset="0"/>
                <a:cs typeface="Times New Roman" panose="02020603050405020304" pitchFamily="18" charset="0"/>
              </a:rPr>
              <a:t>CONCLUSION </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10185" y="2142699"/>
            <a:ext cx="10072048" cy="175323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summary, the proposed system leverages the potential of neural networks to revolutionize stock market price prediction by using LSTM . By employing advanced learning techniques on historical data, this system empowers investors with valuable foresight, enabling them to navigate the complexities of the stock market and make informed choices with greater confidence.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REFERENCES</a:t>
            </a:r>
          </a:p>
        </p:txBody>
      </p:sp>
      <p:sp>
        <p:nvSpPr>
          <p:cNvPr id="3" name="Slide Number Placeholder 2"/>
          <p:cNvSpPr>
            <a:spLocks noGrp="1"/>
          </p:cNvSpPr>
          <p:nvPr>
            <p:ph type="sldNum" sz="quarter" idx="12"/>
          </p:nvPr>
        </p:nvSpPr>
        <p:spPr/>
        <p:txBody>
          <a:bodyPr/>
          <a:lstStyle/>
          <a:p>
            <a:fld id="{1FE27090-360A-43F3-8A2C-4C8A1A0B687F}" type="slidenum">
              <a:rPr lang="en-IN" smtClean="0"/>
              <a:t>21</a:t>
            </a:fld>
            <a:endParaRPr lang="en-IN"/>
          </a:p>
        </p:txBody>
      </p:sp>
      <p:sp>
        <p:nvSpPr>
          <p:cNvPr id="5" name="Text Box 4"/>
          <p:cNvSpPr txBox="1"/>
          <p:nvPr/>
        </p:nvSpPr>
        <p:spPr>
          <a:xfrm>
            <a:off x="1145540" y="1957705"/>
            <a:ext cx="10183495" cy="3969385"/>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M. Usmani, S. H. Adil, K. Raza and S. S. A. Ali, "Stock market prediction using machine learning techniques," 2016 3rd International Conference on Computer and Information Sciences (ICCOINS), Kuala Lumpur, 2016, pp. 322-327.</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K. Raza, "Prediction of Stock Market performance by using machine learning techniques," 2017 International Conference on Innovations in Electrical Engineering and Computational Technologies (ICIEECT), Karachi, 2017, pp. 1-1.</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H. Gunduz, Z. Cataltepe and Y. Yaslan, "Stock market direction prediction using deep neural networks," 2017 25th Signal Processing and Communications Applications Conference (SIU), Antalya, 2017, pp. 1-4.</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M. Billah, S. Waheed and A. Hanifa, "Stock market prediction using an improved training algorithm of neural network," 2016 2nd International Conference on Electrical, Computer &amp; Telecommunication Engineering (ICECTE), Rajshahi, 2016, pp. 1-4.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FE27090-360A-43F3-8A2C-4C8A1A0B687F}" type="slidenum">
              <a:rPr lang="en-IN" smtClean="0"/>
              <a:t>22</a:t>
            </a:fld>
            <a:endParaRPr lang="en-IN"/>
          </a:p>
        </p:txBody>
      </p:sp>
      <p:sp>
        <p:nvSpPr>
          <p:cNvPr id="6" name="TextBox 5">
            <a:extLst>
              <a:ext uri="{FF2B5EF4-FFF2-40B4-BE49-F238E27FC236}">
                <a16:creationId xmlns:a16="http://schemas.microsoft.com/office/drawing/2014/main" id="{8731786B-1402-1E43-CDC7-4F88DAF8C614}"/>
              </a:ext>
            </a:extLst>
          </p:cNvPr>
          <p:cNvSpPr txBox="1"/>
          <p:nvPr/>
        </p:nvSpPr>
        <p:spPr>
          <a:xfrm>
            <a:off x="950976" y="1575724"/>
            <a:ext cx="10290048" cy="369332"/>
          </a:xfrm>
          <a:prstGeom prst="rect">
            <a:avLst/>
          </a:prstGeom>
          <a:solidFill>
            <a:schemeClr val="bg1"/>
          </a:solidFill>
        </p:spPr>
        <p:txBody>
          <a:bodyPr wrap="square" rtlCol="0">
            <a:spAutoFit/>
          </a:bodyPr>
          <a:lstStyle/>
          <a:p>
            <a:endParaRPr lang="en-IN" dirty="0"/>
          </a:p>
        </p:txBody>
      </p:sp>
      <p:pic>
        <p:nvPicPr>
          <p:cNvPr id="4" name="Picture 3">
            <a:extLst>
              <a:ext uri="{FF2B5EF4-FFF2-40B4-BE49-F238E27FC236}">
                <a16:creationId xmlns:a16="http://schemas.microsoft.com/office/drawing/2014/main" id="{F07FBBB8-D285-5F49-92D3-F4DFB1AD6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 y="33090"/>
            <a:ext cx="11612880" cy="62076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F6F6-CF4D-0581-BAA1-AD2C7F681D6B}"/>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6A2FE83-AA33-B9EA-9815-9744C89014B4}"/>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Predicting stock market prices using historical data is a complex and challenging task that has captured the attention of researchers, traders, and investors for decades. The stock market is influenced by a multitude of factors, including economic indicators, company performance, geopolitical events, and investor sentiment, making it inherently volatile and difficult to forecast accurately. Nevertheless, the use of historical data and various predictive techniques has become increasingly popular as investors seek to gain a competitive edge in their decision-making processes.</a:t>
            </a:r>
            <a:r>
              <a:rPr lang="en-US" sz="1600" dirty="0"/>
              <a:t> </a:t>
            </a:r>
            <a:r>
              <a:rPr lang="en-US" sz="1800" dirty="0">
                <a:latin typeface="Times New Roman" panose="02020603050405020304" pitchFamily="18" charset="0"/>
                <a:cs typeface="Times New Roman" panose="02020603050405020304" pitchFamily="18" charset="0"/>
              </a:rPr>
              <a:t>we will explore the fundamental concepts and approaches associated with stock market price prediction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F4D633-2BC0-0D4B-EB0E-D8025C55C4A1}"/>
              </a:ext>
            </a:extLst>
          </p:cNvPr>
          <p:cNvSpPr>
            <a:spLocks noGrp="1"/>
          </p:cNvSpPr>
          <p:nvPr>
            <p:ph type="sldNum" sz="quarter" idx="12"/>
          </p:nvPr>
        </p:nvSpPr>
        <p:spPr/>
        <p:txBody>
          <a:bodyPr/>
          <a:lstStyle/>
          <a:p>
            <a:fld id="{1FE27090-360A-43F3-8A2C-4C8A1A0B687F}" type="slidenum">
              <a:rPr lang="en-IN" smtClean="0"/>
              <a:t>3</a:t>
            </a:fld>
            <a:endParaRPr lang="en-IN"/>
          </a:p>
        </p:txBody>
      </p:sp>
    </p:spTree>
    <p:extLst>
      <p:ext uri="{BB962C8B-B14F-4D97-AF65-F5344CB8AC3E}">
        <p14:creationId xmlns:p14="http://schemas.microsoft.com/office/powerpoint/2010/main" val="101699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0A9-12CC-D90B-856C-5BA9EB9BB3FC}"/>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 ABSTRACT</a:t>
            </a:r>
          </a:p>
        </p:txBody>
      </p:sp>
      <p:sp>
        <p:nvSpPr>
          <p:cNvPr id="4" name="Slide Number Placeholder 3">
            <a:extLst>
              <a:ext uri="{FF2B5EF4-FFF2-40B4-BE49-F238E27FC236}">
                <a16:creationId xmlns:a16="http://schemas.microsoft.com/office/drawing/2014/main" id="{8D85AA71-374C-B3BA-D10C-E6725BB4AD77}"/>
              </a:ext>
            </a:extLst>
          </p:cNvPr>
          <p:cNvSpPr>
            <a:spLocks noGrp="1"/>
          </p:cNvSpPr>
          <p:nvPr>
            <p:ph type="sldNum" sz="quarter" idx="12"/>
          </p:nvPr>
        </p:nvSpPr>
        <p:spPr/>
        <p:txBody>
          <a:bodyPr/>
          <a:lstStyle/>
          <a:p>
            <a:fld id="{1FE27090-360A-43F3-8A2C-4C8A1A0B687F}" type="slidenum">
              <a:rPr lang="en-IN" smtClean="0"/>
              <a:t>4</a:t>
            </a:fld>
            <a:endParaRPr lang="en-IN"/>
          </a:p>
        </p:txBody>
      </p:sp>
      <p:sp>
        <p:nvSpPr>
          <p:cNvPr id="7" name="Content Placeholder 2">
            <a:extLst>
              <a:ext uri="{FF2B5EF4-FFF2-40B4-BE49-F238E27FC236}">
                <a16:creationId xmlns:a16="http://schemas.microsoft.com/office/drawing/2014/main" id="{8E79C514-A522-1E15-2D7F-16C2DE2E5CBB}"/>
              </a:ext>
            </a:extLst>
          </p:cNvPr>
          <p:cNvSpPr>
            <a:spLocks noGrp="1"/>
          </p:cNvSpPr>
          <p:nvPr>
            <p:ph idx="1"/>
          </p:nvPr>
        </p:nvSpPr>
        <p:spPr>
          <a:xfrm>
            <a:off x="804672" y="1737360"/>
            <a:ext cx="10643616" cy="4225353"/>
          </a:xfrm>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Python has been successfully used to predict stock prices.</a:t>
            </a:r>
            <a:r>
              <a:rPr lang="en-US" sz="1800" b="0" i="0" dirty="0">
                <a:solidFill>
                  <a:srgbClr val="333333"/>
                </a:solidFill>
                <a:effectLst/>
                <a:latin typeface="Times New Roman" panose="02020603050405020304" pitchFamily="18" charset="0"/>
                <a:cs typeface="Times New Roman" panose="02020603050405020304" pitchFamily="18" charset="0"/>
              </a:rPr>
              <a:t> In Stock Market Prediction, the aim is to predict the future value of the financial stocks of a company. The recent trend in stock market prediction technologies is the use of machine learning which makes predictions based on the values of current stock market indices by training on their previous values. Machine learning itself employs different models to make prediction easier and authentic. This proposed system focuses on the use of  LSTM based Machine learning to predict stock values. </a:t>
            </a:r>
            <a:r>
              <a:rPr lang="en-US" sz="1800" dirty="0">
                <a:latin typeface="Times New Roman" panose="02020603050405020304" pitchFamily="18" charset="0"/>
                <a:cs typeface="Times New Roman" panose="02020603050405020304" pitchFamily="18" charset="0"/>
              </a:rPr>
              <a:t>LSTMs are very good at handling problems with sequence prediction because they can store past data.</a:t>
            </a:r>
            <a:r>
              <a:rPr lang="en-US" sz="1800" b="0" i="0" dirty="0">
                <a:solidFill>
                  <a:srgbClr val="333333"/>
                </a:solidFill>
                <a:effectLst/>
                <a:latin typeface="Times New Roman" panose="02020603050405020304" pitchFamily="18" charset="0"/>
                <a:cs typeface="Times New Roman" panose="02020603050405020304" pitchFamily="18" charset="0"/>
              </a:rPr>
              <a:t> Factors considered are open, close, low, high and volume . </a:t>
            </a:r>
            <a:r>
              <a:rPr lang="en-US" sz="1800" dirty="0">
                <a:latin typeface="Times New Roman" panose="02020603050405020304" pitchFamily="18" charset="0"/>
                <a:cs typeface="Times New Roman" panose="02020603050405020304" pitchFamily="18" charset="0"/>
              </a:rPr>
              <a:t>In our case, this is crucial since examining a stock's historical price can assist anticipate its future price. You can develop a model that forecasts whether the price of a stock will climb or fall while also forecasting that the actual price of the stock will increase and this is based on the </a:t>
            </a:r>
            <a:r>
              <a:rPr lang="en-US" sz="1800" dirty="0">
                <a:solidFill>
                  <a:srgbClr val="333333"/>
                </a:solidFill>
                <a:latin typeface="Times New Roman" panose="02020603050405020304" pitchFamily="18" charset="0"/>
                <a:cs typeface="Times New Roman" panose="02020603050405020304" pitchFamily="18" charset="0"/>
              </a:rPr>
              <a:t>f</a:t>
            </a:r>
            <a:r>
              <a:rPr lang="en-US" sz="1800" b="0" i="0" dirty="0">
                <a:solidFill>
                  <a:srgbClr val="333333"/>
                </a:solidFill>
                <a:effectLst/>
                <a:latin typeface="Times New Roman" panose="02020603050405020304" pitchFamily="18" charset="0"/>
                <a:cs typeface="Times New Roman" panose="02020603050405020304" pitchFamily="18" charset="0"/>
              </a:rPr>
              <a:t>actors considered are open, close, low, high and volume.</a:t>
            </a:r>
          </a:p>
          <a:p>
            <a:pPr algn="l"/>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02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14705"/>
            <a:ext cx="10058400" cy="1218565"/>
          </a:xfrm>
        </p:spPr>
        <p:txBody>
          <a:bodyPr anchor="t">
            <a:normAutofit/>
          </a:bodyPr>
          <a:lstStyle/>
          <a:p>
            <a:pPr algn="ctr"/>
            <a:r>
              <a:rPr lang="en-US" sz="4000" dirty="0">
                <a:latin typeface="Times New Roman" panose="02020603050405020304" pitchFamily="18" charset="0"/>
                <a:cs typeface="Times New Roman" panose="02020603050405020304" pitchFamily="18" charset="0"/>
              </a:rPr>
              <a:t>EXISTING SYSTEM </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69010" y="2033270"/>
            <a:ext cx="10716260" cy="175323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current methods of stock market price prediction rely on traditional statistical models and technical indicators. These approaches often lack the ability to capture complex patterns and trends present in the data, leading to less accurate predictions. Moreover, they may not efficiently handle the vast amount of historical data available, limiting their forecasting capabilities.</a:t>
            </a:r>
          </a:p>
        </p:txBody>
      </p:sp>
      <p:sp>
        <p:nvSpPr>
          <p:cNvPr id="4" name="TextBox 3">
            <a:extLst>
              <a:ext uri="{FF2B5EF4-FFF2-40B4-BE49-F238E27FC236}">
                <a16:creationId xmlns:a16="http://schemas.microsoft.com/office/drawing/2014/main" id="{C88C4DD7-1F09-6A0E-AF16-018EE979EE88}"/>
              </a:ext>
            </a:extLst>
          </p:cNvPr>
          <p:cNvSpPr txBox="1"/>
          <p:nvPr/>
        </p:nvSpPr>
        <p:spPr>
          <a:xfrm>
            <a:off x="969010" y="3737287"/>
            <a:ext cx="8570976" cy="256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latin typeface="Times New Roman" panose="02020603050405020304" pitchFamily="18" charset="0"/>
                <a:cs typeface="Times New Roman" panose="02020603050405020304" pitchFamily="18" charset="0"/>
              </a:rPr>
              <a:t>DISADVANTAGES:</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Lack the ability to capture complex patterns and trends present in  the data</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Leading to less / limited accurate predictions</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They may not efficiently handle the vast amount of historical data available</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Changing market conditions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Lack of fundamental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322" y="805268"/>
            <a:ext cx="10058400" cy="1293495"/>
          </a:xfrm>
        </p:spPr>
        <p:txBody>
          <a:bodyPr anchor="t"/>
          <a:lstStyle/>
          <a:p>
            <a:pPr algn="ctr"/>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30322" y="1724349"/>
            <a:ext cx="10331355" cy="2999740"/>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proposed system introduces a cutting-edge approach to stock market price prediction,</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leveraging the power of neural networks, specifically Long Short-Term Memory (LSTM) networks, in conjunction with historical data.</a:t>
            </a:r>
          </a:p>
          <a:p>
            <a:pPr algn="just">
              <a:lnSpc>
                <a:spcPct val="150000"/>
              </a:lnSpc>
            </a:pPr>
            <a:r>
              <a:rPr lang="en-IN" dirty="0">
                <a:latin typeface="Times New Roman" panose="02020603050405020304" pitchFamily="18" charset="0"/>
                <a:cs typeface="Times New Roman" panose="02020603050405020304" pitchFamily="18" charset="0"/>
              </a:rPr>
              <a:t>In this system, historical stock market data will be preprocessed and fed into the neural network architecture. The network will employ multiple layers to learn from the sequential patterns and relationships present in the historical data. This enables the model to capture both short-term fluctuations and long-term trends, enhancing its predictive capabilities.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0598"/>
            <a:ext cx="10058400" cy="1450757"/>
          </a:xfrm>
        </p:spPr>
        <p:txBody>
          <a:bodyPr anchor="t">
            <a:normAutofit/>
          </a:bodyPr>
          <a:lstStyle/>
          <a:p>
            <a:pPr algn="ctr"/>
            <a:r>
              <a:rPr lang="en-US" sz="4000" dirty="0">
                <a:latin typeface="Times New Roman" panose="02020603050405020304" pitchFamily="18" charset="0"/>
                <a:cs typeface="Times New Roman" panose="02020603050405020304" pitchFamily="18" charset="0"/>
              </a:rPr>
              <a:t>SYSTEM REQUIREMENTS</a:t>
            </a:r>
            <a:r>
              <a:rPr lang="en-US" sz="4400" dirty="0"/>
              <a:t> </a:t>
            </a:r>
            <a:endParaRPr lang="en-IN" sz="4400" dirty="0"/>
          </a:p>
        </p:txBody>
      </p:sp>
      <p:sp>
        <p:nvSpPr>
          <p:cNvPr id="3" name="TextBox 2"/>
          <p:cNvSpPr txBox="1"/>
          <p:nvPr/>
        </p:nvSpPr>
        <p:spPr>
          <a:xfrm>
            <a:off x="810514" y="2367915"/>
            <a:ext cx="9356905" cy="922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IDE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Library </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2BCC515-7291-6881-BFE6-FB72BE2D0BE4}"/>
              </a:ext>
            </a:extLst>
          </p:cNvPr>
          <p:cNvSpPr txBox="1">
            <a:spLocks/>
          </p:cNvSpPr>
          <p:nvPr/>
        </p:nvSpPr>
        <p:spPr>
          <a:xfrm>
            <a:off x="526091" y="3330925"/>
            <a:ext cx="5277299" cy="474281"/>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457200" indent="-457200" algn="ct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HARDWARE REQUIREMENTS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9B6F6D-9323-F8EA-B943-B373BA4DC859}"/>
              </a:ext>
            </a:extLst>
          </p:cNvPr>
          <p:cNvSpPr txBox="1"/>
          <p:nvPr/>
        </p:nvSpPr>
        <p:spPr>
          <a:xfrm>
            <a:off x="818695" y="3851729"/>
            <a:ext cx="10768084" cy="8735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OS-WINDOWS (Latest Version)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9FB489-54E7-15C0-636C-9AADD561E334}"/>
              </a:ext>
            </a:extLst>
          </p:cNvPr>
          <p:cNvSpPr txBox="1"/>
          <p:nvPr/>
        </p:nvSpPr>
        <p:spPr>
          <a:xfrm>
            <a:off x="810514" y="1772245"/>
            <a:ext cx="10768084" cy="57996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SOFTWARE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11505"/>
            <a:ext cx="9906000" cy="923290"/>
          </a:xfrm>
        </p:spPr>
        <p:txBody>
          <a:bodyPr/>
          <a:lstStyle/>
          <a:p>
            <a:pPr algn="ctr"/>
            <a:r>
              <a:rPr lang="en-US" sz="4000" dirty="0">
                <a:latin typeface="Times New Roman" panose="02020603050405020304" pitchFamily="18" charset="0"/>
                <a:cs typeface="Times New Roman" panose="02020603050405020304" pitchFamily="18" charset="0"/>
              </a:rPr>
              <a:t>MODULES</a:t>
            </a:r>
          </a:p>
        </p:txBody>
      </p:sp>
      <p:sp>
        <p:nvSpPr>
          <p:cNvPr id="3" name="Slide Number Placeholder 2"/>
          <p:cNvSpPr>
            <a:spLocks noGrp="1"/>
          </p:cNvSpPr>
          <p:nvPr>
            <p:ph type="sldNum" sz="quarter" idx="12"/>
          </p:nvPr>
        </p:nvSpPr>
        <p:spPr/>
        <p:txBody>
          <a:bodyPr/>
          <a:lstStyle/>
          <a:p>
            <a:fld id="{1FE27090-360A-43F3-8A2C-4C8A1A0B687F}" type="slidenum">
              <a:rPr lang="en-IN" smtClean="0"/>
              <a:t>8</a:t>
            </a:fld>
            <a:endParaRPr lang="en-IN"/>
          </a:p>
        </p:txBody>
      </p:sp>
      <p:sp>
        <p:nvSpPr>
          <p:cNvPr id="5" name="Text Box 4"/>
          <p:cNvSpPr txBox="1"/>
          <p:nvPr/>
        </p:nvSpPr>
        <p:spPr>
          <a:xfrm>
            <a:off x="979517" y="1874520"/>
            <a:ext cx="10232966"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numpy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Used for numerical operations, array manipulation, and handling numerical data efficiently.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matplotlib.pyplot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Used for creating data visualizations, including plotting time series data in this code.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pandas:</a:t>
            </a:r>
            <a:r>
              <a:rPr lang="en-US" sz="2000" dirty="0">
                <a:latin typeface="Times New Roman" panose="02020603050405020304" pitchFamily="18" charset="0"/>
                <a:cs typeface="Times New Roman" panose="02020603050405020304" pitchFamily="18" charset="0"/>
              </a:rPr>
              <a:t> Used for data manipulation and analysis, especially for reading and working with CSV files in a tabular format.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sklearn.preprocessing.MinMaxScaler</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Part of the scikit-learn library, this module is used for scaling (normalizing) the input data to a specified range, typically between 0 and 1, to improve model training.</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FE27090-360A-43F3-8A2C-4C8A1A0B687F}" type="slidenum">
              <a:rPr lang="en-IN" smtClean="0"/>
              <a:t>9</a:t>
            </a:fld>
            <a:endParaRPr lang="en-IN"/>
          </a:p>
        </p:txBody>
      </p:sp>
      <p:sp>
        <p:nvSpPr>
          <p:cNvPr id="4" name="Text Box 3"/>
          <p:cNvSpPr txBox="1"/>
          <p:nvPr/>
        </p:nvSpPr>
        <p:spPr>
          <a:xfrm>
            <a:off x="880110" y="799465"/>
            <a:ext cx="10332373" cy="5324535"/>
          </a:xfrm>
          <a:prstGeom prst="rect">
            <a:avLst/>
          </a:prstGeom>
          <a:solidFill>
            <a:schemeClr val="bg1"/>
          </a:solid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5. </a:t>
            </a:r>
            <a:r>
              <a:rPr lang="en-US" sz="2000" b="1" dirty="0" err="1">
                <a:latin typeface="Times New Roman" panose="02020603050405020304" pitchFamily="18" charset="0"/>
                <a:cs typeface="Times New Roman" panose="02020603050405020304" pitchFamily="18" charset="0"/>
              </a:rPr>
              <a:t>keras.models.Sequential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keras.layers</a:t>
            </a:r>
            <a:r>
              <a:rPr lang="en-US" sz="2000" dirty="0">
                <a:latin typeface="Times New Roman" panose="02020603050405020304" pitchFamily="18" charset="0"/>
                <a:cs typeface="Times New Roman" panose="02020603050405020304" pitchFamily="18" charset="0"/>
              </a:rPr>
              <a:t>: These modules are part of the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library (integrated into TensorFlow as </a:t>
            </a:r>
            <a:r>
              <a:rPr lang="en-US" sz="2000" dirty="0" err="1">
                <a:latin typeface="Times New Roman" panose="02020603050405020304" pitchFamily="18" charset="0"/>
                <a:cs typeface="Times New Roman" panose="02020603050405020304" pitchFamily="18" charset="0"/>
              </a:rPr>
              <a:t>tf.keras</a:t>
            </a:r>
            <a:r>
              <a:rPr lang="en-US" sz="2000" dirty="0">
                <a:latin typeface="Times New Roman" panose="02020603050405020304" pitchFamily="18" charset="0"/>
                <a:cs typeface="Times New Roman" panose="02020603050405020304" pitchFamily="18" charset="0"/>
              </a:rPr>
              <a:t>). They are used for building and training neural network models. Specifically, you're using Sequential models to create a stacked LSTM (Long Short-Term Memory) neural network.</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6. Input Handling:</a:t>
            </a:r>
            <a:r>
              <a:rPr lang="en-US" sz="2000" dirty="0">
                <a:latin typeface="Times New Roman" panose="02020603050405020304" pitchFamily="18" charset="0"/>
                <a:cs typeface="Times New Roman" panose="02020603050405020304" pitchFamily="18" charset="0"/>
              </a:rPr>
              <a:t> The code starts by taking user input for selecting a company's stock data, which is stored in a CSV file. Depending on the company selected, the corresponding CSV file is read using pandas.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7. Data Scaling:</a:t>
            </a:r>
            <a:r>
              <a:rPr lang="en-US" sz="2000" dirty="0">
                <a:latin typeface="Times New Roman" panose="02020603050405020304" pitchFamily="18" charset="0"/>
                <a:cs typeface="Times New Roman" panose="02020603050405020304" pitchFamily="18" charset="0"/>
              </a:rPr>
              <a:t> The stock price data (in this case, the 'Close' prices) is scaled using </a:t>
            </a:r>
            <a:r>
              <a:rPr lang="en-US" sz="2000" dirty="0" err="1">
                <a:latin typeface="Times New Roman" panose="02020603050405020304" pitchFamily="18" charset="0"/>
                <a:cs typeface="Times New Roman" panose="02020603050405020304" pitchFamily="18" charset="0"/>
              </a:rPr>
              <a:t>sklearn.preprocessing.MinMaxScaler</a:t>
            </a:r>
            <a:r>
              <a:rPr lang="en-US" sz="2000" dirty="0">
                <a:latin typeface="Times New Roman" panose="02020603050405020304" pitchFamily="18" charset="0"/>
                <a:cs typeface="Times New Roman" panose="02020603050405020304" pitchFamily="18" charset="0"/>
              </a:rPr>
              <a:t> to normalize the values between 0 and 1.</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8. Data Preparation:</a:t>
            </a:r>
            <a:r>
              <a:rPr lang="en-US" sz="2000" dirty="0">
                <a:latin typeface="Times New Roman" panose="02020603050405020304" pitchFamily="18" charset="0"/>
                <a:cs typeface="Times New Roman" panose="02020603050405020304" pitchFamily="18" charset="0"/>
              </a:rPr>
              <a:t> The code prepares the data for training the LSTM model. It creates sequences of historical stock prices (input features) and the corresponding next-day stock price (target or label) as training samples. These sequences are used to train the LSTM model.</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1574</TotalTime>
  <Words>1411</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DEPARTMENT OF COMPUTER SCIENCE AND ENGINEERING MINI PROJECT FINAL REVIEW ON STOCK MARKET PRICE PREDICTION USING HISTORICAL DATA BATCH NO-15</vt:lpstr>
      <vt:lpstr>CONTENTS</vt:lpstr>
      <vt:lpstr>INTRODUCTION</vt:lpstr>
      <vt:lpstr> ABSTRACT</vt:lpstr>
      <vt:lpstr>EXISTING SYSTEM </vt:lpstr>
      <vt:lpstr>PROPOSED SYSTEM</vt:lpstr>
      <vt:lpstr>SYSTEM REQUIREMENTS </vt:lpstr>
      <vt:lpstr>MODULES</vt:lpstr>
      <vt:lpstr>PowerPoint Presentation</vt:lpstr>
      <vt:lpstr>PowerPoint Presentation</vt:lpstr>
      <vt:lpstr>SYSTEM ARCHITECTURE</vt:lpstr>
      <vt:lpstr>UML DIAGRAMS: </vt:lpstr>
      <vt:lpstr>CLASS DIAGRAM:</vt:lpstr>
      <vt:lpstr>ACTIVITY DIAGRAM: </vt:lpstr>
      <vt:lpstr>SEQUENTIAL DIAGRAM:</vt:lpstr>
      <vt:lpstr>COMMUNICATION DIAGRAM:</vt:lpstr>
      <vt:lpstr>FINAL RESULT SCREENSHOTS</vt:lpstr>
      <vt:lpstr>PowerPoint Presentation</vt:lpstr>
      <vt:lpstr>PowerPoint Presentation</vt:lpstr>
      <vt:lpstr>CONCLUSION </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BASED SMART MEDICAL ASSISTANT</dc:title>
  <dc:creator>tricksy</dc:creator>
  <cp:lastModifiedBy>dishitha gajula</cp:lastModifiedBy>
  <cp:revision>18</cp:revision>
  <dcterms:created xsi:type="dcterms:W3CDTF">2019-12-29T19:06:00Z</dcterms:created>
  <dcterms:modified xsi:type="dcterms:W3CDTF">2023-12-20T13:37:15Z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2642D485B788429D9E7D73F95A342843</vt:lpwstr>
  </property>
  <property fmtid="{D5CDD505-2E9C-101B-9397-08002B2CF9AE}" pid="3" name="KSOProductBuildVer">
    <vt:lpwstr>1033-11.2.0.11225</vt:lpwstr>
  </property>
</Properties>
</file>