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3" r:id="rId4"/>
    <p:sldId id="257" r:id="rId5"/>
    <p:sldId id="259" r:id="rId6"/>
    <p:sldId id="260" r:id="rId7"/>
    <p:sldId id="261" r:id="rId8"/>
    <p:sldId id="262" r:id="rId9"/>
    <p:sldId id="263" r:id="rId10"/>
    <p:sldId id="264" r:id="rId11"/>
    <p:sldId id="268" r:id="rId12"/>
    <p:sldId id="269" r:id="rId13"/>
    <p:sldId id="274" r:id="rId14"/>
    <p:sldId id="275" r:id="rId15"/>
    <p:sldId id="276" r:id="rId16"/>
    <p:sldId id="277" r:id="rId17"/>
    <p:sldId id="278" r:id="rId18"/>
    <p:sldId id="279"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5EFB0-3DE3-43D6-8E60-1263115DCEB7}" type="doc">
      <dgm:prSet loTypeId="urn:microsoft.com/office/officeart/2005/8/layout/vList3#1" loCatId="list" qsTypeId="urn:microsoft.com/office/officeart/2005/8/quickstyle/simple3" qsCatId="simple" csTypeId="urn:microsoft.com/office/officeart/2005/8/colors/accent1_2" csCatId="accent1" phldr="1"/>
      <dgm:spPr/>
    </dgm:pt>
    <dgm:pt modelId="{4097B9CA-7F55-4955-BB2A-48BF1BF206EE}">
      <dgm:prSet phldrT="[Text]" custT="1"/>
      <dgm:spPr/>
      <dgm:t>
        <a:bodyPr/>
        <a:lstStyle/>
        <a:p>
          <a:r>
            <a:rPr lang="en-US" sz="3200" dirty="0"/>
            <a:t>VIGNAN’S INSTITUTE OF MANAGEMENT AND TECHNOLOGY FOR WOMEN</a:t>
          </a:r>
          <a:endParaRPr lang="en-IN" sz="3200" dirty="0"/>
        </a:p>
      </dgm:t>
    </dgm:pt>
    <dgm:pt modelId="{61789FD9-7887-4716-909B-714E1D4A85FE}" type="sibTrans" cxnId="{A37A81EE-A0BE-45C0-9F3B-7A2BAACB8F2E}">
      <dgm:prSet/>
      <dgm:spPr/>
      <dgm:t>
        <a:bodyPr/>
        <a:lstStyle/>
        <a:p>
          <a:endParaRPr lang="en-IN"/>
        </a:p>
      </dgm:t>
    </dgm:pt>
    <dgm:pt modelId="{B17CAFC2-F3C4-4CAA-ADF0-6ED8246DFBE2}" type="parTrans" cxnId="{A37A81EE-A0BE-45C0-9F3B-7A2BAACB8F2E}">
      <dgm:prSet/>
      <dgm:spPr/>
      <dgm:t>
        <a:bodyPr/>
        <a:lstStyle/>
        <a:p>
          <a:endParaRPr lang="en-IN"/>
        </a:p>
      </dgm:t>
    </dgm:pt>
    <dgm:pt modelId="{67954496-2D73-4A16-81FB-B59C944063CD}" type="pres">
      <dgm:prSet presAssocID="{B1C5EFB0-3DE3-43D6-8E60-1263115DCEB7}" presName="linearFlow" presStyleCnt="0">
        <dgm:presLayoutVars>
          <dgm:dir/>
          <dgm:resizeHandles val="exact"/>
        </dgm:presLayoutVars>
      </dgm:prSet>
      <dgm:spPr/>
    </dgm:pt>
    <dgm:pt modelId="{186CC4CB-41CA-42CE-88FB-69C483142C9C}" type="pres">
      <dgm:prSet presAssocID="{4097B9CA-7F55-4955-BB2A-48BF1BF206EE}" presName="composite" presStyleCnt="0"/>
      <dgm:spPr/>
    </dgm:pt>
    <dgm:pt modelId="{6548C712-FD26-4E1E-B344-EA0769FD8986}" type="pres">
      <dgm:prSet presAssocID="{4097B9CA-7F55-4955-BB2A-48BF1BF206EE}" presName="imgShp" presStyleLbl="fgImgPlace1" presStyleIdx="0" presStyleCnt="1" custScaleX="165864" custScaleY="134914" custLinFactNeighborX="-73743" custLinFactNeighborY="-4881"/>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43D26D8C-0C76-46AD-9B6F-9BE3A6E27D08}" type="pres">
      <dgm:prSet presAssocID="{4097B9CA-7F55-4955-BB2A-48BF1BF206EE}" presName="txShp" presStyleLbl="node1" presStyleIdx="0" presStyleCnt="1" custScaleX="118177" custScaleY="133712" custLinFactNeighborX="-1093" custLinFactNeighborY="4852">
        <dgm:presLayoutVars>
          <dgm:bulletEnabled val="1"/>
        </dgm:presLayoutVars>
      </dgm:prSet>
      <dgm:spPr/>
    </dgm:pt>
  </dgm:ptLst>
  <dgm:cxnLst>
    <dgm:cxn modelId="{9208871B-6EFF-4589-8216-387F7B1B1F61}" type="presOf" srcId="{B1C5EFB0-3DE3-43D6-8E60-1263115DCEB7}" destId="{67954496-2D73-4A16-81FB-B59C944063CD}" srcOrd="0" destOrd="0" presId="urn:microsoft.com/office/officeart/2005/8/layout/vList3#1"/>
    <dgm:cxn modelId="{BD14ED95-3FAD-4A9C-94CA-C3FF5891DB63}" type="presOf" srcId="{4097B9CA-7F55-4955-BB2A-48BF1BF206EE}" destId="{43D26D8C-0C76-46AD-9B6F-9BE3A6E27D08}" srcOrd="0" destOrd="0" presId="urn:microsoft.com/office/officeart/2005/8/layout/vList3#1"/>
    <dgm:cxn modelId="{A37A81EE-A0BE-45C0-9F3B-7A2BAACB8F2E}" srcId="{B1C5EFB0-3DE3-43D6-8E60-1263115DCEB7}" destId="{4097B9CA-7F55-4955-BB2A-48BF1BF206EE}" srcOrd="0" destOrd="0" parTransId="{B17CAFC2-F3C4-4CAA-ADF0-6ED8246DFBE2}" sibTransId="{61789FD9-7887-4716-909B-714E1D4A85FE}"/>
    <dgm:cxn modelId="{6C6A0D8A-B5D5-4F17-B460-CE91524CE953}" type="presParOf" srcId="{67954496-2D73-4A16-81FB-B59C944063CD}" destId="{186CC4CB-41CA-42CE-88FB-69C483142C9C}" srcOrd="0" destOrd="0" presId="urn:microsoft.com/office/officeart/2005/8/layout/vList3#1"/>
    <dgm:cxn modelId="{BE2AB5B2-EF49-4945-AA7F-09C45F1AAC88}" type="presParOf" srcId="{186CC4CB-41CA-42CE-88FB-69C483142C9C}" destId="{6548C712-FD26-4E1E-B344-EA0769FD8986}" srcOrd="0" destOrd="0" presId="urn:microsoft.com/office/officeart/2005/8/layout/vList3#1"/>
    <dgm:cxn modelId="{C6B6EDA5-E927-4C22-BCFB-4DEC260C29E4}" type="presParOf" srcId="{186CC4CB-41CA-42CE-88FB-69C483142C9C}" destId="{43D26D8C-0C76-46AD-9B6F-9BE3A6E27D08}"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26D8C-0C76-46AD-9B6F-9BE3A6E27D08}">
      <dsp:nvSpPr>
        <dsp:cNvPr id="0" name=""/>
        <dsp:cNvSpPr/>
      </dsp:nvSpPr>
      <dsp:spPr>
        <a:xfrm rot="10800000">
          <a:off x="1118207" y="12436"/>
          <a:ext cx="7786238" cy="1383008"/>
        </a:xfrm>
        <a:prstGeom prst="homePlate">
          <a:avLst/>
        </a:prstGeom>
        <a:gradFill rotWithShape="0">
          <a:gsLst>
            <a:gs pos="0">
              <a:schemeClr val="accent1">
                <a:hueOff val="0"/>
                <a:satOff val="0"/>
                <a:lumOff val="0"/>
                <a:alphaOff val="0"/>
                <a:tint val="67000"/>
                <a:satMod val="105000"/>
                <a:lumMod val="110000"/>
              </a:schemeClr>
            </a:gs>
            <a:gs pos="50000">
              <a:schemeClr val="accent1">
                <a:hueOff val="0"/>
                <a:satOff val="0"/>
                <a:lumOff val="0"/>
                <a:alphaOff val="0"/>
                <a:tint val="73000"/>
                <a:satMod val="103000"/>
                <a:lumMod val="105000"/>
              </a:schemeClr>
            </a:gs>
            <a:gs pos="100000">
              <a:schemeClr val="accen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610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VIGNAN’S INSTITUTE OF MANAGEMENT AND TECHNOLOGY FOR WOMEN</a:t>
          </a:r>
          <a:endParaRPr lang="en-IN" sz="3200" kern="1200" dirty="0"/>
        </a:p>
      </dsp:txBody>
      <dsp:txXfrm rot="10800000">
        <a:off x="1463959" y="12436"/>
        <a:ext cx="7440486" cy="1383008"/>
      </dsp:txXfrm>
    </dsp:sp>
    <dsp:sp modelId="{6548C712-FD26-4E1E-B344-EA0769FD8986}">
      <dsp:nvSpPr>
        <dsp:cNvPr id="0" name=""/>
        <dsp:cNvSpPr/>
      </dsp:nvSpPr>
      <dsp:spPr>
        <a:xfrm>
          <a:off x="168508" y="0"/>
          <a:ext cx="1715563" cy="139544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6350" cap="flat" cmpd="sng" algn="in">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5/26/2024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author/37086683243" TargetMode="External"/><Relationship Id="rId7" Type="http://schemas.openxmlformats.org/officeDocument/2006/relationships/hyperlink" Target="https://ieeexplore.ieee.org/document/8769039" TargetMode="External"/><Relationship Id="rId2" Type="http://schemas.openxmlformats.org/officeDocument/2006/relationships/hyperlink" Target="https://ieeexplore.ieee.org/author/37086922540" TargetMode="External"/><Relationship Id="rId1" Type="http://schemas.openxmlformats.org/officeDocument/2006/relationships/slideLayout" Target="../slideLayouts/slideLayout2.xml"/><Relationship Id="rId6" Type="http://schemas.openxmlformats.org/officeDocument/2006/relationships/hyperlink" Target="https://ieeexplore.ieee.org/author/37889577800" TargetMode="External"/><Relationship Id="rId5" Type="http://schemas.openxmlformats.org/officeDocument/2006/relationships/hyperlink" Target="https://ieeexplore.ieee.org/author/37666304800" TargetMode="External"/><Relationship Id="rId4" Type="http://schemas.openxmlformats.org/officeDocument/2006/relationships/hyperlink" Target="https://ieeexplore.ieee.org/author/382569439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8B58C2-F5A0-82D8-8B7A-18D20FE3CBE6}"/>
              </a:ext>
            </a:extLst>
          </p:cNvPr>
          <p:cNvGraphicFramePr>
            <a:graphicFrameLocks/>
          </p:cNvGraphicFramePr>
          <p:nvPr>
            <p:extLst>
              <p:ext uri="{D42A27DB-BD31-4B8C-83A1-F6EECF244321}">
                <p14:modId xmlns:p14="http://schemas.microsoft.com/office/powerpoint/2010/main" val="1712095526"/>
              </p:ext>
            </p:extLst>
          </p:nvPr>
        </p:nvGraphicFramePr>
        <p:xfrm>
          <a:off x="608408" y="83944"/>
          <a:ext cx="9907706" cy="1395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28691D87-38BF-2B30-494D-F9458AD224C2}"/>
              </a:ext>
            </a:extLst>
          </p:cNvPr>
          <p:cNvSpPr txBox="1"/>
          <p:nvPr/>
        </p:nvSpPr>
        <p:spPr>
          <a:xfrm>
            <a:off x="1200150" y="1623813"/>
            <a:ext cx="9907706" cy="1446550"/>
          </a:xfrm>
          <a:prstGeom prst="rect">
            <a:avLst/>
          </a:prstGeom>
          <a:noFill/>
        </p:spPr>
        <p:txBody>
          <a:bodyPr wrap="square" rtlCol="0">
            <a:spAutoFit/>
          </a:bodyPr>
          <a:lstStyle/>
          <a:p>
            <a:r>
              <a:rPr lang="en-US" b="1" dirty="0">
                <a:solidFill>
                  <a:schemeClr val="accent6">
                    <a:lumMod val="50000"/>
                  </a:schemeClr>
                </a:solidFill>
              </a:rPr>
              <a:t>                                                           </a:t>
            </a:r>
            <a:r>
              <a:rPr lang="en-US" sz="2000" b="1" dirty="0">
                <a:solidFill>
                  <a:schemeClr val="accent6">
                    <a:lumMod val="50000"/>
                  </a:schemeClr>
                </a:solidFill>
                <a:latin typeface="Times New Roman" panose="02020603050405020304" pitchFamily="18" charset="0"/>
                <a:cs typeface="Times New Roman" panose="02020603050405020304" pitchFamily="18" charset="0"/>
              </a:rPr>
              <a:t>Major Project Review On</a:t>
            </a:r>
          </a:p>
          <a:p>
            <a:endParaRPr lang="en-US" sz="2000" b="1" dirty="0">
              <a:solidFill>
                <a:schemeClr val="accent6">
                  <a:lumMod val="50000"/>
                </a:schemeClr>
              </a:solidFill>
            </a:endParaRPr>
          </a:p>
          <a:p>
            <a:pPr algn="ctr"/>
            <a:r>
              <a:rPr lang="en-IN" sz="2400" b="1" dirty="0">
                <a:solidFill>
                  <a:schemeClr val="bg2">
                    <a:lumMod val="25000"/>
                  </a:schemeClr>
                </a:solidFill>
              </a:rPr>
              <a:t>ANDROID MALWARE DETECTION USING GENETIC ALGORITHM BASED OPTIMIZED FEATURE SELECTION</a:t>
            </a:r>
          </a:p>
        </p:txBody>
      </p:sp>
      <p:sp>
        <p:nvSpPr>
          <p:cNvPr id="5" name="TextBox 4">
            <a:extLst>
              <a:ext uri="{FF2B5EF4-FFF2-40B4-BE49-F238E27FC236}">
                <a16:creationId xmlns:a16="http://schemas.microsoft.com/office/drawing/2014/main" id="{758498F3-6C45-3C77-3371-3896720E7BBE}"/>
              </a:ext>
            </a:extLst>
          </p:cNvPr>
          <p:cNvSpPr txBox="1"/>
          <p:nvPr/>
        </p:nvSpPr>
        <p:spPr>
          <a:xfrm>
            <a:off x="5196762" y="3203841"/>
            <a:ext cx="1455575" cy="369332"/>
          </a:xfrm>
          <a:prstGeom prst="rect">
            <a:avLst/>
          </a:prstGeom>
          <a:noFill/>
        </p:spPr>
        <p:txBody>
          <a:bodyPr wrap="square" rtlCol="0">
            <a:spAutoFit/>
          </a:bodyPr>
          <a:lstStyle/>
          <a:p>
            <a:r>
              <a:rPr lang="en-IN" dirty="0"/>
              <a:t>    </a:t>
            </a:r>
            <a:r>
              <a:rPr lang="en-IN" b="1" dirty="0"/>
              <a:t>Batch -15</a:t>
            </a:r>
          </a:p>
        </p:txBody>
      </p:sp>
      <p:sp>
        <p:nvSpPr>
          <p:cNvPr id="6" name="TextBox 5">
            <a:extLst>
              <a:ext uri="{FF2B5EF4-FFF2-40B4-BE49-F238E27FC236}">
                <a16:creationId xmlns:a16="http://schemas.microsoft.com/office/drawing/2014/main" id="{21A87D79-574A-B410-040D-A0B53E40BFE2}"/>
              </a:ext>
            </a:extLst>
          </p:cNvPr>
          <p:cNvSpPr txBox="1"/>
          <p:nvPr/>
        </p:nvSpPr>
        <p:spPr>
          <a:xfrm>
            <a:off x="1200227" y="3706213"/>
            <a:ext cx="9088016" cy="369332"/>
          </a:xfrm>
          <a:prstGeom prst="rect">
            <a:avLst/>
          </a:prstGeom>
          <a:noFill/>
        </p:spPr>
        <p:txBody>
          <a:bodyPr wrap="square" rtlCol="0">
            <a:spAutoFit/>
          </a:bodyPr>
          <a:lstStyle/>
          <a:p>
            <a:r>
              <a:rPr lang="en-IN" dirty="0"/>
              <a:t>			</a:t>
            </a:r>
            <a:r>
              <a:rPr lang="en-IN" b="1" dirty="0"/>
              <a:t>	     Department of Computer Science and Engineering</a:t>
            </a:r>
          </a:p>
        </p:txBody>
      </p:sp>
      <p:sp>
        <p:nvSpPr>
          <p:cNvPr id="9" name="TextBox 8">
            <a:extLst>
              <a:ext uri="{FF2B5EF4-FFF2-40B4-BE49-F238E27FC236}">
                <a16:creationId xmlns:a16="http://schemas.microsoft.com/office/drawing/2014/main" id="{A4C598B2-D4E3-96BF-C255-6C65CD48BADC}"/>
              </a:ext>
            </a:extLst>
          </p:cNvPr>
          <p:cNvSpPr txBox="1"/>
          <p:nvPr/>
        </p:nvSpPr>
        <p:spPr>
          <a:xfrm>
            <a:off x="7971751" y="4075545"/>
            <a:ext cx="4330709" cy="2031325"/>
          </a:xfrm>
          <a:prstGeom prst="rect">
            <a:avLst/>
          </a:prstGeom>
          <a:noFill/>
        </p:spPr>
        <p:txBody>
          <a:bodyPr wrap="square" rtlCol="0">
            <a:spAutoFit/>
          </a:bodyPr>
          <a:lstStyle/>
          <a:p>
            <a:endParaRPr lang="en-US" dirty="0"/>
          </a:p>
          <a:p>
            <a:r>
              <a:rPr lang="en-US" sz="1800"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Un</a:t>
            </a:r>
            <a:r>
              <a:rPr lang="en-US"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d</a:t>
            </a:r>
            <a:r>
              <a:rPr lang="en-US" sz="1800"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er Th</a:t>
            </a:r>
            <a:r>
              <a:rPr lang="en-US"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e</a:t>
            </a:r>
            <a:r>
              <a:rPr lang="en-US" sz="1800"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 </a:t>
            </a:r>
            <a:r>
              <a:rPr lang="en-US"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Guidance</a:t>
            </a:r>
            <a:r>
              <a:rPr lang="en-US" sz="1800"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 </a:t>
            </a:r>
            <a:r>
              <a:rPr lang="en-US"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of</a:t>
            </a:r>
            <a:r>
              <a:rPr lang="en-US" sz="1800" b="1"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 </a:t>
            </a:r>
            <a:r>
              <a:rPr lang="en-US" sz="1800"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rPr>
              <a:t>: </a:t>
            </a:r>
            <a:endParaRPr lang="en-US" u="sng" dirty="0">
              <a:solidFill>
                <a:schemeClr val="accent6">
                  <a:lumMod val="50000"/>
                </a:schemeClr>
              </a:solidFill>
              <a:latin typeface="Times New Roman" panose="02020603050405020304" pitchFamily="18" charset="0"/>
              <a:ea typeface="Garamond"/>
              <a:cs typeface="Times New Roman" panose="02020603050405020304" pitchFamily="18" charset="0"/>
              <a:sym typeface="Garamond"/>
            </a:endParaRPr>
          </a:p>
          <a:p>
            <a:r>
              <a:rPr lang="en-IN" b="1" dirty="0">
                <a:latin typeface="Times New Roman" panose="02020603050405020304" pitchFamily="18" charset="0"/>
                <a:cs typeface="Times New Roman" panose="02020603050405020304" pitchFamily="18" charset="0"/>
                <a:sym typeface="Garamond"/>
              </a:rPr>
              <a:t>Ms. </a:t>
            </a:r>
            <a:r>
              <a:rPr lang="en-IN" sz="1800" b="1" dirty="0">
                <a:latin typeface="Times New Roman" panose="02020603050405020304" pitchFamily="18" charset="0"/>
                <a:cs typeface="Times New Roman" panose="02020603050405020304" pitchFamily="18" charset="0"/>
                <a:sym typeface="Garamond"/>
              </a:rPr>
              <a:t>SAMREEN BEGUM</a:t>
            </a:r>
          </a:p>
          <a:p>
            <a:r>
              <a:rPr lang="en-IN" b="1" dirty="0">
                <a:latin typeface="Times New Roman" panose="02020603050405020304" pitchFamily="18" charset="0"/>
                <a:cs typeface="Times New Roman" panose="02020603050405020304" pitchFamily="18" charset="0"/>
                <a:sym typeface="Garamond"/>
              </a:rPr>
              <a:t>(Assistant Professor</a:t>
            </a:r>
          </a:p>
          <a:p>
            <a:r>
              <a:rPr lang="en-IN" b="1" dirty="0">
                <a:latin typeface="Times New Roman" panose="02020603050405020304" pitchFamily="18" charset="0"/>
                <a:cs typeface="Times New Roman" panose="02020603050405020304" pitchFamily="18" charset="0"/>
                <a:sym typeface="Garamond"/>
              </a:rPr>
              <a:t>Department of CSE)</a:t>
            </a:r>
            <a:endParaRPr lang="en-US" sz="1800" b="1" dirty="0">
              <a:latin typeface="Times New Roman" panose="02020603050405020304" pitchFamily="18" charset="0"/>
              <a:cs typeface="Times New Roman" panose="02020603050405020304" pitchFamily="18" charset="0"/>
              <a:sym typeface="Garamond"/>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BC09C924-8ED1-D914-AD10-D20C06B0F9DD}"/>
              </a:ext>
            </a:extLst>
          </p:cNvPr>
          <p:cNvSpPr txBox="1"/>
          <p:nvPr/>
        </p:nvSpPr>
        <p:spPr>
          <a:xfrm>
            <a:off x="1546860" y="4495523"/>
            <a:ext cx="3313471" cy="1477328"/>
          </a:xfrm>
          <a:prstGeom prst="rect">
            <a:avLst/>
          </a:prstGeom>
          <a:noFill/>
        </p:spPr>
        <p:txBody>
          <a:bodyPr wrap="square" rtlCol="0">
            <a:spAutoFit/>
          </a:bodyPr>
          <a:lstStyle/>
          <a:p>
            <a:r>
              <a:rPr lang="en-US" b="1" dirty="0">
                <a:solidFill>
                  <a:schemeClr val="accent4">
                    <a:lumMod val="75000"/>
                  </a:schemeClr>
                </a:solidFill>
              </a:rPr>
              <a:t>Presented By:</a:t>
            </a:r>
          </a:p>
          <a:p>
            <a:r>
              <a:rPr lang="en-US" b="1" dirty="0"/>
              <a:t>G. Dishitha(20UP1A0570)</a:t>
            </a:r>
          </a:p>
          <a:p>
            <a:r>
              <a:rPr lang="en-US" b="1" dirty="0"/>
              <a:t>L. </a:t>
            </a:r>
            <a:r>
              <a:rPr lang="en-US" b="1" dirty="0" err="1"/>
              <a:t>Akhila</a:t>
            </a:r>
            <a:r>
              <a:rPr lang="en-US" b="1" dirty="0"/>
              <a:t>(20UP1A0579)</a:t>
            </a:r>
          </a:p>
          <a:p>
            <a:r>
              <a:rPr lang="en-US" b="1" dirty="0"/>
              <a:t>V. </a:t>
            </a:r>
            <a:r>
              <a:rPr lang="en-US" b="1" dirty="0" err="1"/>
              <a:t>Amitha</a:t>
            </a:r>
            <a:r>
              <a:rPr lang="en-US" b="1" dirty="0"/>
              <a:t> Reddy(20UP1A05A4)</a:t>
            </a:r>
          </a:p>
          <a:p>
            <a:r>
              <a:rPr lang="en-US" b="1" dirty="0"/>
              <a:t>N. Sandhya(20UP1A0591)</a:t>
            </a:r>
            <a:endParaRPr lang="en-IN" b="1" dirty="0"/>
          </a:p>
        </p:txBody>
      </p:sp>
      <p:pic>
        <p:nvPicPr>
          <p:cNvPr id="8" name="Picture 7" descr="Accreditation - Global Institutes Top &amp; Best Engineering ...">
            <a:extLst>
              <a:ext uri="{FF2B5EF4-FFF2-40B4-BE49-F238E27FC236}">
                <a16:creationId xmlns:a16="http://schemas.microsoft.com/office/drawing/2014/main" id="{7F64E966-B89B-CDBB-9B61-5E848ABBF4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04799" y="266362"/>
            <a:ext cx="918439" cy="10464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1538208-D533-067A-19EC-239479EEEF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8057" y="266362"/>
            <a:ext cx="816742" cy="104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56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4122-DC7D-62B5-E720-7AC3053BE5C8}"/>
              </a:ext>
            </a:extLst>
          </p:cNvPr>
          <p:cNvSpPr>
            <a:spLocks noGrp="1"/>
          </p:cNvSpPr>
          <p:nvPr>
            <p:ph type="title"/>
          </p:nvPr>
        </p:nvSpPr>
        <p:spPr>
          <a:xfrm>
            <a:off x="937260" y="190500"/>
            <a:ext cx="9601200" cy="1485900"/>
          </a:xfrm>
        </p:spPr>
        <p:txBody>
          <a:bodyPr/>
          <a:lstStyle/>
          <a:p>
            <a:r>
              <a:rPr lang="en-IN" sz="4400" dirty="0"/>
              <a:t>ARCHITECTURE</a:t>
            </a:r>
            <a:br>
              <a:rPr lang="en-IN" sz="4400" dirty="0"/>
            </a:br>
            <a:endParaRPr lang="en-IN" dirty="0"/>
          </a:p>
        </p:txBody>
      </p:sp>
      <p:pic>
        <p:nvPicPr>
          <p:cNvPr id="8" name="Picture 7">
            <a:extLst>
              <a:ext uri="{FF2B5EF4-FFF2-40B4-BE49-F238E27FC236}">
                <a16:creationId xmlns:a16="http://schemas.microsoft.com/office/drawing/2014/main" id="{EE36416C-1B68-0BFA-E445-D51E8559B983}"/>
              </a:ext>
            </a:extLst>
          </p:cNvPr>
          <p:cNvPicPr>
            <a:picLocks noChangeAspect="1"/>
          </p:cNvPicPr>
          <p:nvPr/>
        </p:nvPicPr>
        <p:blipFill>
          <a:blip r:embed="rId2"/>
          <a:stretch>
            <a:fillRect/>
          </a:stretch>
        </p:blipFill>
        <p:spPr>
          <a:xfrm>
            <a:off x="937260" y="1055441"/>
            <a:ext cx="11042552" cy="5380164"/>
          </a:xfrm>
          <a:prstGeom prst="rect">
            <a:avLst/>
          </a:prstGeom>
        </p:spPr>
      </p:pic>
    </p:spTree>
    <p:extLst>
      <p:ext uri="{BB962C8B-B14F-4D97-AF65-F5344CB8AC3E}">
        <p14:creationId xmlns:p14="http://schemas.microsoft.com/office/powerpoint/2010/main" val="153635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3F19-65F3-A56C-4E46-D80A4A5948D1}"/>
              </a:ext>
            </a:extLst>
          </p:cNvPr>
          <p:cNvSpPr>
            <a:spLocks noGrp="1"/>
          </p:cNvSpPr>
          <p:nvPr>
            <p:ph type="title"/>
          </p:nvPr>
        </p:nvSpPr>
        <p:spPr>
          <a:xfrm>
            <a:off x="937260" y="247650"/>
            <a:ext cx="9601200" cy="895350"/>
          </a:xfrm>
        </p:spPr>
        <p:txBody>
          <a:bodyPr/>
          <a:lstStyle/>
          <a:p>
            <a:r>
              <a:rPr lang="en-IN" dirty="0"/>
              <a:t>UML DIAGRAMS</a:t>
            </a:r>
          </a:p>
        </p:txBody>
      </p:sp>
      <p:sp>
        <p:nvSpPr>
          <p:cNvPr id="3" name="Content Placeholder 2">
            <a:extLst>
              <a:ext uri="{FF2B5EF4-FFF2-40B4-BE49-F238E27FC236}">
                <a16:creationId xmlns:a16="http://schemas.microsoft.com/office/drawing/2014/main" id="{60F5F526-C638-7A21-EDAD-842A31EC7459}"/>
              </a:ext>
            </a:extLst>
          </p:cNvPr>
          <p:cNvSpPr>
            <a:spLocks noGrp="1"/>
          </p:cNvSpPr>
          <p:nvPr>
            <p:ph idx="1"/>
          </p:nvPr>
        </p:nvSpPr>
        <p:spPr>
          <a:xfrm>
            <a:off x="937260" y="1143000"/>
            <a:ext cx="9601200" cy="548640"/>
          </a:xfrm>
        </p:spPr>
        <p:txBody>
          <a:bodyPr/>
          <a:lstStyle/>
          <a:p>
            <a:r>
              <a:rPr lang="en-IN" dirty="0"/>
              <a:t>USE CASE DIAGRAM:</a:t>
            </a:r>
          </a:p>
        </p:txBody>
      </p:sp>
      <p:pic>
        <p:nvPicPr>
          <p:cNvPr id="8" name="Picture 7">
            <a:extLst>
              <a:ext uri="{FF2B5EF4-FFF2-40B4-BE49-F238E27FC236}">
                <a16:creationId xmlns:a16="http://schemas.microsoft.com/office/drawing/2014/main" id="{1704CEB7-C8A4-7206-91C4-8CF4FB48381B}"/>
              </a:ext>
            </a:extLst>
          </p:cNvPr>
          <p:cNvPicPr>
            <a:picLocks noChangeAspect="1"/>
          </p:cNvPicPr>
          <p:nvPr/>
        </p:nvPicPr>
        <p:blipFill>
          <a:blip r:embed="rId2"/>
          <a:stretch>
            <a:fillRect/>
          </a:stretch>
        </p:blipFill>
        <p:spPr>
          <a:xfrm>
            <a:off x="2896013" y="1691640"/>
            <a:ext cx="7725853" cy="4351020"/>
          </a:xfrm>
          <a:prstGeom prst="rect">
            <a:avLst/>
          </a:prstGeom>
        </p:spPr>
      </p:pic>
    </p:spTree>
    <p:extLst>
      <p:ext uri="{BB962C8B-B14F-4D97-AF65-F5344CB8AC3E}">
        <p14:creationId xmlns:p14="http://schemas.microsoft.com/office/powerpoint/2010/main" val="21048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3C0B-1E19-93CA-7DA5-6016ACDE50E2}"/>
              </a:ext>
            </a:extLst>
          </p:cNvPr>
          <p:cNvSpPr>
            <a:spLocks noGrp="1"/>
          </p:cNvSpPr>
          <p:nvPr>
            <p:ph type="title"/>
          </p:nvPr>
        </p:nvSpPr>
        <p:spPr>
          <a:xfrm>
            <a:off x="880110" y="388620"/>
            <a:ext cx="9601200" cy="1485900"/>
          </a:xfrm>
        </p:spPr>
        <p:txBody>
          <a:bodyPr>
            <a:normAutofit/>
          </a:bodyPr>
          <a:lstStyle/>
          <a:p>
            <a:pPr marL="457200" indent="-457200">
              <a:buFont typeface="Wingdings" panose="05000000000000000000" pitchFamily="2" charset="2"/>
              <a:buChar char="§"/>
            </a:pPr>
            <a:r>
              <a:rPr lang="en-IN" sz="3200" dirty="0"/>
              <a:t>SEQUENCE DIAGRAM: </a:t>
            </a:r>
          </a:p>
        </p:txBody>
      </p:sp>
      <p:pic>
        <p:nvPicPr>
          <p:cNvPr id="9" name="Picture 8">
            <a:extLst>
              <a:ext uri="{FF2B5EF4-FFF2-40B4-BE49-F238E27FC236}">
                <a16:creationId xmlns:a16="http://schemas.microsoft.com/office/drawing/2014/main" id="{BE64320B-621B-A027-3238-DBD404E302C0}"/>
              </a:ext>
            </a:extLst>
          </p:cNvPr>
          <p:cNvPicPr>
            <a:picLocks noChangeAspect="1"/>
          </p:cNvPicPr>
          <p:nvPr/>
        </p:nvPicPr>
        <p:blipFill>
          <a:blip r:embed="rId2"/>
          <a:stretch>
            <a:fillRect/>
          </a:stretch>
        </p:blipFill>
        <p:spPr>
          <a:xfrm>
            <a:off x="2895165" y="1000125"/>
            <a:ext cx="6230219" cy="5047125"/>
          </a:xfrm>
          <a:prstGeom prst="rect">
            <a:avLst/>
          </a:prstGeom>
        </p:spPr>
      </p:pic>
    </p:spTree>
    <p:extLst>
      <p:ext uri="{BB962C8B-B14F-4D97-AF65-F5344CB8AC3E}">
        <p14:creationId xmlns:p14="http://schemas.microsoft.com/office/powerpoint/2010/main" val="45979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45-D9BD-EFE4-A7A8-E71C123223E7}"/>
              </a:ext>
            </a:extLst>
          </p:cNvPr>
          <p:cNvSpPr>
            <a:spLocks noGrp="1"/>
          </p:cNvSpPr>
          <p:nvPr>
            <p:ph type="title"/>
          </p:nvPr>
        </p:nvSpPr>
        <p:spPr>
          <a:xfrm>
            <a:off x="937260" y="285749"/>
            <a:ext cx="9601200" cy="1485900"/>
          </a:xfrm>
        </p:spPr>
        <p:txBody>
          <a:bodyPr>
            <a:normAutofit/>
          </a:bodyPr>
          <a:lstStyle/>
          <a:p>
            <a:pPr marL="571500" indent="-571500">
              <a:buFont typeface="Wingdings" panose="05000000000000000000" pitchFamily="2" charset="2"/>
              <a:buChar char="§"/>
            </a:pPr>
            <a:r>
              <a:rPr lang="en-IN" sz="4000" dirty="0"/>
              <a:t>CLASS DIAGRAM</a:t>
            </a:r>
          </a:p>
        </p:txBody>
      </p:sp>
      <p:pic>
        <p:nvPicPr>
          <p:cNvPr id="11" name="Content Placeholder 10">
            <a:extLst>
              <a:ext uri="{FF2B5EF4-FFF2-40B4-BE49-F238E27FC236}">
                <a16:creationId xmlns:a16="http://schemas.microsoft.com/office/drawing/2014/main" id="{1DE55078-2396-E32B-CA36-A5D118CD76B5}"/>
              </a:ext>
            </a:extLst>
          </p:cNvPr>
          <p:cNvPicPr>
            <a:picLocks noGrp="1" noChangeAspect="1"/>
          </p:cNvPicPr>
          <p:nvPr>
            <p:ph idx="1"/>
          </p:nvPr>
        </p:nvPicPr>
        <p:blipFill>
          <a:blip r:embed="rId2"/>
          <a:stretch>
            <a:fillRect/>
          </a:stretch>
        </p:blipFill>
        <p:spPr>
          <a:xfrm>
            <a:off x="2756034" y="1554481"/>
            <a:ext cx="8353925" cy="4274820"/>
          </a:xfrm>
        </p:spPr>
      </p:pic>
    </p:spTree>
    <p:extLst>
      <p:ext uri="{BB962C8B-B14F-4D97-AF65-F5344CB8AC3E}">
        <p14:creationId xmlns:p14="http://schemas.microsoft.com/office/powerpoint/2010/main" val="283013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0C24-6517-52FF-681F-24F1C9BCD458}"/>
              </a:ext>
            </a:extLst>
          </p:cNvPr>
          <p:cNvSpPr>
            <a:spLocks noGrp="1"/>
          </p:cNvSpPr>
          <p:nvPr>
            <p:ph type="title"/>
          </p:nvPr>
        </p:nvSpPr>
        <p:spPr>
          <a:xfrm>
            <a:off x="971550" y="388620"/>
            <a:ext cx="9601200" cy="1485900"/>
          </a:xfrm>
        </p:spPr>
        <p:txBody>
          <a:bodyPr/>
          <a:lstStyle/>
          <a:p>
            <a:r>
              <a:rPr lang="en-IN" dirty="0"/>
              <a:t>OUTPUT</a:t>
            </a:r>
          </a:p>
        </p:txBody>
      </p:sp>
      <p:pic>
        <p:nvPicPr>
          <p:cNvPr id="23" name="Content Placeholder 22">
            <a:extLst>
              <a:ext uri="{FF2B5EF4-FFF2-40B4-BE49-F238E27FC236}">
                <a16:creationId xmlns:a16="http://schemas.microsoft.com/office/drawing/2014/main" id="{B4073808-B983-B09C-3817-5C5B78B6C94D}"/>
              </a:ext>
            </a:extLst>
          </p:cNvPr>
          <p:cNvPicPr>
            <a:picLocks noGrp="1" noChangeAspect="1"/>
          </p:cNvPicPr>
          <p:nvPr>
            <p:ph idx="1"/>
          </p:nvPr>
        </p:nvPicPr>
        <p:blipFill>
          <a:blip r:embed="rId2"/>
          <a:stretch>
            <a:fillRect/>
          </a:stretch>
        </p:blipFill>
        <p:spPr>
          <a:xfrm>
            <a:off x="809625" y="1775460"/>
            <a:ext cx="5362575" cy="3581400"/>
          </a:xfrm>
        </p:spPr>
      </p:pic>
      <p:pic>
        <p:nvPicPr>
          <p:cNvPr id="25" name="Picture 24">
            <a:extLst>
              <a:ext uri="{FF2B5EF4-FFF2-40B4-BE49-F238E27FC236}">
                <a16:creationId xmlns:a16="http://schemas.microsoft.com/office/drawing/2014/main" id="{FC6A8957-EB7D-9D44-FF3A-E8E24C1B75AB}"/>
              </a:ext>
            </a:extLst>
          </p:cNvPr>
          <p:cNvPicPr>
            <a:picLocks noChangeAspect="1"/>
          </p:cNvPicPr>
          <p:nvPr/>
        </p:nvPicPr>
        <p:blipFill>
          <a:blip r:embed="rId3"/>
          <a:stretch>
            <a:fillRect/>
          </a:stretch>
        </p:blipFill>
        <p:spPr>
          <a:xfrm>
            <a:off x="6557010" y="1775460"/>
            <a:ext cx="5362575" cy="3581400"/>
          </a:xfrm>
          <a:prstGeom prst="rect">
            <a:avLst/>
          </a:prstGeom>
        </p:spPr>
      </p:pic>
    </p:spTree>
    <p:extLst>
      <p:ext uri="{BB962C8B-B14F-4D97-AF65-F5344CB8AC3E}">
        <p14:creationId xmlns:p14="http://schemas.microsoft.com/office/powerpoint/2010/main" val="87287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6DF7CDC-48C8-8FF7-73C1-63EB831B637B}"/>
              </a:ext>
            </a:extLst>
          </p:cNvPr>
          <p:cNvPicPr>
            <a:picLocks noGrp="1" noChangeAspect="1"/>
          </p:cNvPicPr>
          <p:nvPr>
            <p:ph idx="1"/>
          </p:nvPr>
        </p:nvPicPr>
        <p:blipFill rotWithShape="1">
          <a:blip r:embed="rId2"/>
          <a:srcRect l="26242" b="42234"/>
          <a:stretch/>
        </p:blipFill>
        <p:spPr>
          <a:xfrm>
            <a:off x="868680" y="971550"/>
            <a:ext cx="5303520" cy="4652009"/>
          </a:xfrm>
        </p:spPr>
      </p:pic>
      <p:pic>
        <p:nvPicPr>
          <p:cNvPr id="11" name="Picture 10">
            <a:extLst>
              <a:ext uri="{FF2B5EF4-FFF2-40B4-BE49-F238E27FC236}">
                <a16:creationId xmlns:a16="http://schemas.microsoft.com/office/drawing/2014/main" id="{A3204FE0-D080-F511-D047-03D331B07BF4}"/>
              </a:ext>
            </a:extLst>
          </p:cNvPr>
          <p:cNvPicPr>
            <a:picLocks noChangeAspect="1"/>
          </p:cNvPicPr>
          <p:nvPr/>
        </p:nvPicPr>
        <p:blipFill>
          <a:blip r:embed="rId3"/>
          <a:stretch>
            <a:fillRect/>
          </a:stretch>
        </p:blipFill>
        <p:spPr>
          <a:xfrm>
            <a:off x="6365631" y="971550"/>
            <a:ext cx="5685692" cy="4652009"/>
          </a:xfrm>
          <a:prstGeom prst="rect">
            <a:avLst/>
          </a:prstGeom>
        </p:spPr>
      </p:pic>
    </p:spTree>
    <p:extLst>
      <p:ext uri="{BB962C8B-B14F-4D97-AF65-F5344CB8AC3E}">
        <p14:creationId xmlns:p14="http://schemas.microsoft.com/office/powerpoint/2010/main" val="250426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F4B6F4-E79B-F4CE-7DD4-C98AE7E80E08}"/>
              </a:ext>
            </a:extLst>
          </p:cNvPr>
          <p:cNvPicPr>
            <a:picLocks noGrp="1" noChangeAspect="1"/>
          </p:cNvPicPr>
          <p:nvPr>
            <p:ph idx="1"/>
          </p:nvPr>
        </p:nvPicPr>
        <p:blipFill>
          <a:blip r:embed="rId2"/>
          <a:stretch>
            <a:fillRect/>
          </a:stretch>
        </p:blipFill>
        <p:spPr>
          <a:xfrm>
            <a:off x="752647" y="1085850"/>
            <a:ext cx="5499563" cy="4667250"/>
          </a:xfrm>
        </p:spPr>
      </p:pic>
      <p:pic>
        <p:nvPicPr>
          <p:cNvPr id="7" name="Picture 6">
            <a:extLst>
              <a:ext uri="{FF2B5EF4-FFF2-40B4-BE49-F238E27FC236}">
                <a16:creationId xmlns:a16="http://schemas.microsoft.com/office/drawing/2014/main" id="{D8B50E9B-1A48-CDDA-CEEB-A0AADEC21AB6}"/>
              </a:ext>
            </a:extLst>
          </p:cNvPr>
          <p:cNvPicPr>
            <a:picLocks noChangeAspect="1"/>
          </p:cNvPicPr>
          <p:nvPr/>
        </p:nvPicPr>
        <p:blipFill>
          <a:blip r:embed="rId3"/>
          <a:stretch>
            <a:fillRect/>
          </a:stretch>
        </p:blipFill>
        <p:spPr>
          <a:xfrm>
            <a:off x="6362765" y="1085850"/>
            <a:ext cx="5707315" cy="4667251"/>
          </a:xfrm>
          <a:prstGeom prst="rect">
            <a:avLst/>
          </a:prstGeom>
        </p:spPr>
      </p:pic>
    </p:spTree>
    <p:extLst>
      <p:ext uri="{BB962C8B-B14F-4D97-AF65-F5344CB8AC3E}">
        <p14:creationId xmlns:p14="http://schemas.microsoft.com/office/powerpoint/2010/main" val="3286746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52CE66-5262-9A4C-30BC-D129F1920DC0}"/>
              </a:ext>
            </a:extLst>
          </p:cNvPr>
          <p:cNvPicPr>
            <a:picLocks noGrp="1" noChangeAspect="1"/>
          </p:cNvPicPr>
          <p:nvPr>
            <p:ph idx="1"/>
          </p:nvPr>
        </p:nvPicPr>
        <p:blipFill>
          <a:blip r:embed="rId2"/>
          <a:stretch>
            <a:fillRect/>
          </a:stretch>
        </p:blipFill>
        <p:spPr>
          <a:xfrm>
            <a:off x="2151070" y="857250"/>
            <a:ext cx="8147359" cy="5394960"/>
          </a:xfrm>
        </p:spPr>
      </p:pic>
    </p:spTree>
    <p:extLst>
      <p:ext uri="{BB962C8B-B14F-4D97-AF65-F5344CB8AC3E}">
        <p14:creationId xmlns:p14="http://schemas.microsoft.com/office/powerpoint/2010/main" val="125264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5ABF-9988-E0D1-0C31-5CCF0D498DD0}"/>
              </a:ext>
            </a:extLst>
          </p:cNvPr>
          <p:cNvSpPr>
            <a:spLocks noGrp="1"/>
          </p:cNvSpPr>
          <p:nvPr>
            <p:ph type="title"/>
          </p:nvPr>
        </p:nvSpPr>
        <p:spPr>
          <a:xfrm>
            <a:off x="994410" y="388620"/>
            <a:ext cx="9601200" cy="1485900"/>
          </a:xfrm>
        </p:spPr>
        <p:txBody>
          <a:bodyPr/>
          <a:lstStyle/>
          <a:p>
            <a:r>
              <a:rPr lang="en-IN" dirty="0"/>
              <a:t>CONCLUSION</a:t>
            </a:r>
          </a:p>
        </p:txBody>
      </p:sp>
      <p:sp>
        <p:nvSpPr>
          <p:cNvPr id="3" name="Content Placeholder 2">
            <a:extLst>
              <a:ext uri="{FF2B5EF4-FFF2-40B4-BE49-F238E27FC236}">
                <a16:creationId xmlns:a16="http://schemas.microsoft.com/office/drawing/2014/main" id="{74276E13-F514-F7EC-B711-DAEBFEE5A8CB}"/>
              </a:ext>
            </a:extLst>
          </p:cNvPr>
          <p:cNvSpPr>
            <a:spLocks noGrp="1"/>
          </p:cNvSpPr>
          <p:nvPr>
            <p:ph idx="1"/>
          </p:nvPr>
        </p:nvSpPr>
        <p:spPr>
          <a:xfrm>
            <a:off x="1062990" y="1291590"/>
            <a:ext cx="10134600" cy="4575810"/>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As the number of threats posed to Android platforms is increasing day to day, spreading mainly through malicious applications or malwares, therefore it is very important to design a framework which can detect such malwares with accurate results. Where signature-based approach fails to detect new variants of malware posing zero-day threats, machine learning based approaches are being used. The proposed methodology attempts to make use of evolutionary Genetic Algorithm to get most optimized feature subset which can be used to train machine learning algorithms in most efficient 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48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AEBA-5320-AD1D-B2E7-1AAEB79F00D1}"/>
              </a:ext>
            </a:extLst>
          </p:cNvPr>
          <p:cNvSpPr>
            <a:spLocks noGrp="1"/>
          </p:cNvSpPr>
          <p:nvPr>
            <p:ph type="title"/>
          </p:nvPr>
        </p:nvSpPr>
        <p:spPr>
          <a:xfrm>
            <a:off x="960120" y="548640"/>
            <a:ext cx="9601200" cy="1485900"/>
          </a:xfrm>
        </p:spPr>
        <p:txBody>
          <a:bodyPr/>
          <a:lstStyle/>
          <a:p>
            <a:r>
              <a:rPr lang="en-IN" sz="4400" dirty="0"/>
              <a:t>REFERENCES</a:t>
            </a:r>
            <a:endParaRPr lang="en-IN" dirty="0"/>
          </a:p>
        </p:txBody>
      </p:sp>
      <p:sp>
        <p:nvSpPr>
          <p:cNvPr id="3" name="Content Placeholder 2">
            <a:extLst>
              <a:ext uri="{FF2B5EF4-FFF2-40B4-BE49-F238E27FC236}">
                <a16:creationId xmlns:a16="http://schemas.microsoft.com/office/drawing/2014/main" id="{A0E44F4F-5DDF-FBC0-7249-318A6B9F2CCA}"/>
              </a:ext>
            </a:extLst>
          </p:cNvPr>
          <p:cNvSpPr>
            <a:spLocks noGrp="1"/>
          </p:cNvSpPr>
          <p:nvPr>
            <p:ph idx="1"/>
          </p:nvPr>
        </p:nvSpPr>
        <p:spPr>
          <a:xfrm>
            <a:off x="960120" y="1885950"/>
            <a:ext cx="9601200" cy="3581400"/>
          </a:xfrm>
        </p:spPr>
        <p:txBody>
          <a:bodyPr/>
          <a:lstStyle/>
          <a:p>
            <a:pPr algn="just">
              <a:lnSpc>
                <a:spcPct val="150000"/>
              </a:lnSpc>
            </a:pPr>
            <a:r>
              <a:rPr lang="en-IN" sz="1800" b="0"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Anam Fatima</a:t>
            </a:r>
            <a:r>
              <a:rPr lang="en-IN" sz="1800" strike="noStrike" dirty="0">
                <a:solidFill>
                  <a:schemeClr val="tx1"/>
                </a:solidFill>
                <a:latin typeface="Times New Roman" panose="02020603050405020304" pitchFamily="18" charset="0"/>
                <a:cs typeface="Times New Roman" panose="02020603050405020304" pitchFamily="18" charset="0"/>
              </a:rPr>
              <a:t>,</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0"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Ritesh Maurya</a:t>
            </a:r>
            <a:r>
              <a:rPr lang="en-IN" sz="1800" strike="noStrike" dirty="0">
                <a:solidFill>
                  <a:schemeClr val="tx1"/>
                </a:solidFill>
                <a:latin typeface="Times New Roman" panose="02020603050405020304" pitchFamily="18" charset="0"/>
                <a:cs typeface="Times New Roman" panose="02020603050405020304" pitchFamily="18" charset="0"/>
              </a:rPr>
              <a:t>,</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0"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Malay Kishore Dutta</a:t>
            </a:r>
            <a:r>
              <a:rPr lang="en-IN" sz="1800" strike="noStrike" dirty="0">
                <a:solidFill>
                  <a:schemeClr val="tx1"/>
                </a:solidFill>
                <a:latin typeface="Times New Roman" panose="02020603050405020304" pitchFamily="18" charset="0"/>
                <a:cs typeface="Times New Roman" panose="02020603050405020304" pitchFamily="18" charset="0"/>
              </a:rPr>
              <a:t>,</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0" strike="noStrike" dirty="0" err="1">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Radim</a:t>
            </a:r>
            <a:r>
              <a:rPr lang="en-IN" sz="1800" b="0" i="0"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IN" sz="1800" b="0" i="0" strike="noStrike" dirty="0" err="1">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Burget</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0"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Jan </a:t>
            </a:r>
            <a:r>
              <a:rPr lang="en-IN" sz="1800" b="0" i="0" strike="noStrike" dirty="0" err="1">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Masek</a:t>
            </a:r>
            <a:endParaRPr lang="en-IN"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Android Malware Detection Using Genetic Algorithm based Optimized Feature Selection and Machine Learning | IEEE Conference Publication | IEEE Xplore</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457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FCA13-FA05-30C3-6362-6ACE7558010A}"/>
              </a:ext>
            </a:extLst>
          </p:cNvPr>
          <p:cNvSpPr>
            <a:spLocks noGrp="1"/>
          </p:cNvSpPr>
          <p:nvPr>
            <p:ph idx="1"/>
          </p:nvPr>
        </p:nvSpPr>
        <p:spPr>
          <a:xfrm>
            <a:off x="948690" y="1645920"/>
            <a:ext cx="9601200" cy="4640580"/>
          </a:xfrm>
        </p:spPr>
        <p:txBody>
          <a:bodyPr>
            <a:normAutofit fontScale="85000" lnSpcReduction="20000"/>
          </a:bodyPr>
          <a:lstStyle/>
          <a:p>
            <a:r>
              <a:rPr lang="en-US" sz="2000" dirty="0"/>
              <a:t>ABSTRACT</a:t>
            </a:r>
          </a:p>
          <a:p>
            <a:r>
              <a:rPr lang="en-US" sz="2000" dirty="0"/>
              <a:t>INTRODUCTION</a:t>
            </a:r>
          </a:p>
          <a:p>
            <a:r>
              <a:rPr lang="en-US" sz="2000" dirty="0"/>
              <a:t>EXISTING SYSTEM</a:t>
            </a:r>
          </a:p>
          <a:p>
            <a:r>
              <a:rPr lang="en-US" sz="2000" dirty="0"/>
              <a:t>DISADVANTAGES</a:t>
            </a:r>
          </a:p>
          <a:p>
            <a:r>
              <a:rPr lang="en-US" dirty="0"/>
              <a:t>PROPOSED SYSTEM</a:t>
            </a:r>
            <a:endParaRPr lang="en-US" sz="2000" dirty="0"/>
          </a:p>
          <a:p>
            <a:r>
              <a:rPr lang="en-US" sz="2000" dirty="0"/>
              <a:t>ADVANTAGES</a:t>
            </a:r>
          </a:p>
          <a:p>
            <a:r>
              <a:rPr lang="en-US" sz="2000" dirty="0"/>
              <a:t>SYSTEM REQUIREMENT</a:t>
            </a:r>
            <a:r>
              <a:rPr lang="en-IN" sz="2000" dirty="0"/>
              <a:t>S</a:t>
            </a:r>
          </a:p>
          <a:p>
            <a:r>
              <a:rPr lang="en-IN" sz="2000" dirty="0"/>
              <a:t>ARCHITECTURE</a:t>
            </a:r>
          </a:p>
          <a:p>
            <a:r>
              <a:rPr lang="en-US" dirty="0"/>
              <a:t>MODULES</a:t>
            </a:r>
            <a:endParaRPr lang="en-US" sz="2000" dirty="0"/>
          </a:p>
          <a:p>
            <a:r>
              <a:rPr lang="en-US" sz="2000" dirty="0"/>
              <a:t>UML DIAGRAMS</a:t>
            </a:r>
          </a:p>
          <a:p>
            <a:r>
              <a:rPr lang="en-US" dirty="0"/>
              <a:t>OUTPUT</a:t>
            </a:r>
          </a:p>
          <a:p>
            <a:r>
              <a:rPr lang="en-US" sz="2000" dirty="0"/>
              <a:t>CONCLUSION</a:t>
            </a:r>
          </a:p>
          <a:p>
            <a:r>
              <a:rPr lang="en-IN" sz="2000" dirty="0"/>
              <a:t>REFERENCES</a:t>
            </a:r>
          </a:p>
          <a:p>
            <a:endParaRPr lang="en-IN" dirty="0"/>
          </a:p>
        </p:txBody>
      </p:sp>
      <p:sp>
        <p:nvSpPr>
          <p:cNvPr id="4" name="Title 1">
            <a:extLst>
              <a:ext uri="{FF2B5EF4-FFF2-40B4-BE49-F238E27FC236}">
                <a16:creationId xmlns:a16="http://schemas.microsoft.com/office/drawing/2014/main" id="{863B5C74-317D-55D7-4CE4-69FD92EAA66E}"/>
              </a:ext>
            </a:extLst>
          </p:cNvPr>
          <p:cNvSpPr>
            <a:spLocks noGrp="1"/>
          </p:cNvSpPr>
          <p:nvPr>
            <p:ph type="title"/>
          </p:nvPr>
        </p:nvSpPr>
        <p:spPr>
          <a:xfrm>
            <a:off x="948690" y="571500"/>
            <a:ext cx="9601200" cy="902970"/>
          </a:xfrm>
        </p:spPr>
        <p:txBody>
          <a:bodyPr>
            <a:normAutofit/>
          </a:bodyPr>
          <a:lstStyle/>
          <a:p>
            <a:r>
              <a:rPr lang="en-US" dirty="0"/>
              <a:t>CONTENTS:</a:t>
            </a:r>
            <a:endParaRPr lang="en-IN" dirty="0"/>
          </a:p>
        </p:txBody>
      </p:sp>
    </p:spTree>
    <p:extLst>
      <p:ext uri="{BB962C8B-B14F-4D97-AF65-F5344CB8AC3E}">
        <p14:creationId xmlns:p14="http://schemas.microsoft.com/office/powerpoint/2010/main" val="2945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owerPoint Template and Google Slides Theme">
            <a:extLst>
              <a:ext uri="{FF2B5EF4-FFF2-40B4-BE49-F238E27FC236}">
                <a16:creationId xmlns:a16="http://schemas.microsoft.com/office/drawing/2014/main" id="{AED2F422-D681-539A-3516-7AAF8AF402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55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35D9-0860-627E-D148-9C80254B1E04}"/>
              </a:ext>
            </a:extLst>
          </p:cNvPr>
          <p:cNvSpPr>
            <a:spLocks noGrp="1"/>
          </p:cNvSpPr>
          <p:nvPr>
            <p:ph type="title"/>
          </p:nvPr>
        </p:nvSpPr>
        <p:spPr>
          <a:xfrm>
            <a:off x="1295400" y="331470"/>
            <a:ext cx="9601200" cy="1485900"/>
          </a:xfrm>
        </p:spPr>
        <p:txBody>
          <a:bodyPr/>
          <a:lstStyle/>
          <a:p>
            <a:r>
              <a:rPr lang="en-IN" dirty="0"/>
              <a:t>ABSTRACT</a:t>
            </a:r>
          </a:p>
        </p:txBody>
      </p:sp>
      <p:sp>
        <p:nvSpPr>
          <p:cNvPr id="3" name="Content Placeholder 2">
            <a:extLst>
              <a:ext uri="{FF2B5EF4-FFF2-40B4-BE49-F238E27FC236}">
                <a16:creationId xmlns:a16="http://schemas.microsoft.com/office/drawing/2014/main" id="{0C1FEBA7-36DD-9E89-37EC-E83E22203E2D}"/>
              </a:ext>
            </a:extLst>
          </p:cNvPr>
          <p:cNvSpPr>
            <a:spLocks noGrp="1"/>
          </p:cNvSpPr>
          <p:nvPr>
            <p:ph idx="1"/>
          </p:nvPr>
        </p:nvSpPr>
        <p:spPr>
          <a:xfrm>
            <a:off x="971550" y="1562101"/>
            <a:ext cx="6697980" cy="5295899"/>
          </a:xfrm>
        </p:spPr>
        <p:txBody>
          <a:bodyPr>
            <a:normAutofit/>
          </a:bodyPr>
          <a:lstStyle/>
          <a:p>
            <a:pPr marL="0" indent="0" algn="just">
              <a:lnSpc>
                <a:spcPct val="10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Android platform due to open-source characteristic and Google backing has the largest global market share. Being the world's most popular operating system, it has drawn the attention of cyber criminals operating particularly through wide distribution of malicious applications. It is an effectual machine learning based approach for Android Malware Detection making use of evolutionary Genetic algorithm for discriminatory feature selection. Selected features from Genetic algorithm are used to train machine learning classifiers and their capability in identification of Malware before and after feature selection is compared. Genetic algorithm gives most optimized feature subset helping in reduction of feature dimension to less than half of the original feature-set. </a:t>
            </a:r>
            <a:r>
              <a:rPr lang="en-US" sz="1800" dirty="0">
                <a:solidFill>
                  <a:schemeClr val="tx1"/>
                </a:solidFill>
                <a:latin typeface="Times New Roman" panose="02020603050405020304" pitchFamily="18" charset="0"/>
                <a:cs typeface="Times New Roman" panose="02020603050405020304" pitchFamily="18" charset="0"/>
              </a:rPr>
              <a:t>This approach offers a proactive and automated method for detecting and mitigating the risks associated with malware, helping to protect systems and networks from potential threats.</a:t>
            </a:r>
          </a:p>
          <a:p>
            <a:pPr>
              <a:lnSpc>
                <a:spcPct val="100000"/>
              </a:lnSpc>
            </a:pP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AA02C10-59AD-8096-2847-E26E30C902D2}"/>
              </a:ext>
            </a:extLst>
          </p:cNvPr>
          <p:cNvPicPr>
            <a:picLocks noChangeAspect="1"/>
          </p:cNvPicPr>
          <p:nvPr/>
        </p:nvPicPr>
        <p:blipFill rotWithShape="1">
          <a:blip r:embed="rId2"/>
          <a:srcRect r="55187"/>
          <a:stretch/>
        </p:blipFill>
        <p:spPr>
          <a:xfrm>
            <a:off x="7863840" y="217170"/>
            <a:ext cx="4213860" cy="6389370"/>
          </a:xfrm>
          <a:prstGeom prst="rect">
            <a:avLst/>
          </a:prstGeom>
        </p:spPr>
      </p:pic>
    </p:spTree>
    <p:extLst>
      <p:ext uri="{BB962C8B-B14F-4D97-AF65-F5344CB8AC3E}">
        <p14:creationId xmlns:p14="http://schemas.microsoft.com/office/powerpoint/2010/main" val="297610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7889-A34C-DB14-E2D8-9C6A2E12E247}"/>
              </a:ext>
            </a:extLst>
          </p:cNvPr>
          <p:cNvSpPr>
            <a:spLocks noGrp="1"/>
          </p:cNvSpPr>
          <p:nvPr>
            <p:ph type="title"/>
          </p:nvPr>
        </p:nvSpPr>
        <p:spPr>
          <a:xfrm>
            <a:off x="914400" y="459105"/>
            <a:ext cx="9601200" cy="742950"/>
          </a:xfrm>
        </p:spPr>
        <p:txBody>
          <a:bodyPr>
            <a:normAutofit fontScale="90000"/>
          </a:bodyPr>
          <a:lstStyle/>
          <a:p>
            <a:r>
              <a:rPr lang="en-US" sz="4400" dirty="0"/>
              <a:t>INTRODUCTION</a:t>
            </a:r>
            <a:br>
              <a:rPr lang="en-US" sz="4400" dirty="0"/>
            </a:br>
            <a:endParaRPr lang="en-IN" dirty="0"/>
          </a:p>
        </p:txBody>
      </p:sp>
      <p:sp>
        <p:nvSpPr>
          <p:cNvPr id="3" name="Content Placeholder 2">
            <a:extLst>
              <a:ext uri="{FF2B5EF4-FFF2-40B4-BE49-F238E27FC236}">
                <a16:creationId xmlns:a16="http://schemas.microsoft.com/office/drawing/2014/main" id="{E9A22CEB-D58C-AB03-D4F9-64E4742DA634}"/>
              </a:ext>
            </a:extLst>
          </p:cNvPr>
          <p:cNvSpPr>
            <a:spLocks noGrp="1"/>
          </p:cNvSpPr>
          <p:nvPr>
            <p:ph idx="1"/>
          </p:nvPr>
        </p:nvSpPr>
        <p:spPr>
          <a:xfrm>
            <a:off x="1280160" y="1202055"/>
            <a:ext cx="9818370" cy="5619750"/>
          </a:xfrm>
        </p:spPr>
        <p:txBody>
          <a:bodyPr>
            <a:normAutofit/>
          </a:bodyPr>
          <a:lstStyle/>
          <a:p>
            <a:pPr algn="just">
              <a:lnSpc>
                <a:spcPct val="16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Android Apps are freely available on Google Play store, the official Android app store as well as third-party app stores for users to download. Due to its open source nature malware writers are focusing on developing malicious applications.</a:t>
            </a:r>
          </a:p>
          <a:p>
            <a:pPr algn="just">
              <a:lnSpc>
                <a:spcPct val="16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They still find their way to mass market and cause harm to users by misusing personal information related to their phone book, mail accounts, GPS location information and others for misuse by third parties or else take control of the phones remotely.</a:t>
            </a:r>
          </a:p>
          <a:p>
            <a:pPr algn="just">
              <a:lnSpc>
                <a:spcPct val="16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Therefore, Android malware detection is crucial for safeguarding users from harmful software. It involves identifying, preventing, and mitigating malware threats on Android devices.</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508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4C6D-02C7-734E-1474-DD48B4A6F805}"/>
              </a:ext>
            </a:extLst>
          </p:cNvPr>
          <p:cNvSpPr>
            <a:spLocks noGrp="1"/>
          </p:cNvSpPr>
          <p:nvPr>
            <p:ph type="title"/>
          </p:nvPr>
        </p:nvSpPr>
        <p:spPr>
          <a:xfrm>
            <a:off x="925830" y="308610"/>
            <a:ext cx="9601200" cy="1485900"/>
          </a:xfrm>
        </p:spPr>
        <p:txBody>
          <a:bodyPr/>
          <a:lstStyle/>
          <a:p>
            <a:r>
              <a:rPr lang="en-US" sz="4400" dirty="0"/>
              <a:t>EXISTING SYSTEM</a:t>
            </a:r>
            <a:endParaRPr lang="en-IN" dirty="0"/>
          </a:p>
        </p:txBody>
      </p:sp>
      <p:sp>
        <p:nvSpPr>
          <p:cNvPr id="3" name="Content Placeholder 2">
            <a:extLst>
              <a:ext uri="{FF2B5EF4-FFF2-40B4-BE49-F238E27FC236}">
                <a16:creationId xmlns:a16="http://schemas.microsoft.com/office/drawing/2014/main" id="{4BF1C4B7-A085-EB00-BA3D-F3002493CF52}"/>
              </a:ext>
            </a:extLst>
          </p:cNvPr>
          <p:cNvSpPr>
            <a:spLocks noGrp="1"/>
          </p:cNvSpPr>
          <p:nvPr>
            <p:ph idx="1"/>
          </p:nvPr>
        </p:nvSpPr>
        <p:spPr>
          <a:xfrm>
            <a:off x="925830" y="1383030"/>
            <a:ext cx="11029950" cy="5052060"/>
          </a:xfrm>
        </p:spPr>
        <p:txBody>
          <a:bodyPr>
            <a:normAutofit/>
          </a:bodyPr>
          <a:lstStyle/>
          <a:p>
            <a:pPr algn="just">
              <a:lnSpc>
                <a:spcPct val="170000"/>
              </a:lnSpc>
              <a:buFont typeface="Wingdings" panose="05000000000000000000" pitchFamily="2" charset="2"/>
              <a:buChar char="§"/>
            </a:pPr>
            <a:r>
              <a:rPr lang="en-IN" sz="1800" dirty="0">
                <a:solidFill>
                  <a:srgbClr val="000000"/>
                </a:solidFill>
                <a:latin typeface="Times New Roman" panose="02020603050405020304" pitchFamily="18" charset="0"/>
                <a:cs typeface="Times New Roman" panose="02020603050405020304" pitchFamily="18" charset="0"/>
              </a:rPr>
              <a:t>Ma</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lware analysis is performed to detect and analyse such threats. </a:t>
            </a:r>
          </a:p>
          <a:p>
            <a:pPr algn="just">
              <a:lnSpc>
                <a:spcPct val="170000"/>
              </a:lnSpc>
              <a:buFont typeface="Wingdings" panose="05000000000000000000" pitchFamily="2" charset="2"/>
              <a:buChar char="§"/>
            </a:pPr>
            <a:r>
              <a:rPr lang="en-IN" sz="1800" dirty="0">
                <a:solidFill>
                  <a:srgbClr val="000000"/>
                </a:solidFill>
                <a:latin typeface="Times New Roman" panose="02020603050405020304" pitchFamily="18" charset="0"/>
                <a:cs typeface="Times New Roman" panose="02020603050405020304" pitchFamily="18" charset="0"/>
              </a:rPr>
              <a:t>Two</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types of analysis: Static Analysis and Dynamic Analysis. Static analysis examines code structure without executing it. Dynamic analysis examines runtime behaviour of Android apps. </a:t>
            </a:r>
            <a:endParaRPr lang="en-US" sz="1800" b="1"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Signature-Based Detection: </a:t>
            </a:r>
            <a:r>
              <a:rPr lang="en-US" sz="1800" dirty="0">
                <a:latin typeface="Times New Roman" panose="02020603050405020304" pitchFamily="18" charset="0"/>
                <a:cs typeface="Times New Roman" panose="02020603050405020304" pitchFamily="18" charset="0"/>
              </a:rPr>
              <a:t>Relies on a database of known malware signatures. Limited to known signatures, requires regular updates, and may miss new or zero-day threats. </a:t>
            </a:r>
          </a:p>
          <a:p>
            <a:pPr algn="just">
              <a:lnSpc>
                <a:spcPct val="17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Heuristic-Based Detection</a:t>
            </a:r>
            <a:r>
              <a:rPr lang="en-US" sz="1800" dirty="0">
                <a:latin typeface="Times New Roman" panose="02020603050405020304" pitchFamily="18" charset="0"/>
                <a:cs typeface="Times New Roman" panose="02020603050405020304" pitchFamily="18" charset="0"/>
              </a:rPr>
              <a:t>: Uses heuristics to identify suspicious behaviors. Prone to false positives and may not effectively handle complex behaviors exhibited by some malware. </a:t>
            </a:r>
          </a:p>
          <a:p>
            <a:pPr algn="just">
              <a:lnSpc>
                <a:spcPct val="17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Behavioral Analysis: </a:t>
            </a:r>
            <a:r>
              <a:rPr lang="en-US" sz="1800" dirty="0">
                <a:latin typeface="Times New Roman" panose="02020603050405020304" pitchFamily="18" charset="0"/>
                <a:cs typeface="Times New Roman" panose="02020603050405020304" pitchFamily="18" charset="0"/>
              </a:rPr>
              <a:t>Monitors runtime behavior. Resource-intensive and may not catch all malware variations.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60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4253-AA01-0AB4-A18D-0275712A1D68}"/>
              </a:ext>
            </a:extLst>
          </p:cNvPr>
          <p:cNvSpPr>
            <a:spLocks noGrp="1"/>
          </p:cNvSpPr>
          <p:nvPr>
            <p:ph type="title"/>
          </p:nvPr>
        </p:nvSpPr>
        <p:spPr>
          <a:xfrm>
            <a:off x="960120" y="636270"/>
            <a:ext cx="9601200" cy="1485900"/>
          </a:xfrm>
        </p:spPr>
        <p:txBody>
          <a:bodyPr/>
          <a:lstStyle/>
          <a:p>
            <a:r>
              <a:rPr lang="en-US" sz="4400" dirty="0"/>
              <a:t>DISADVANTAGES</a:t>
            </a:r>
            <a:endParaRPr lang="en-IN" dirty="0"/>
          </a:p>
        </p:txBody>
      </p:sp>
      <p:sp>
        <p:nvSpPr>
          <p:cNvPr id="3" name="Content Placeholder 2">
            <a:extLst>
              <a:ext uri="{FF2B5EF4-FFF2-40B4-BE49-F238E27FC236}">
                <a16:creationId xmlns:a16="http://schemas.microsoft.com/office/drawing/2014/main" id="{096892B5-D28D-8305-FEDE-7AF7E7EDDB00}"/>
              </a:ext>
            </a:extLst>
          </p:cNvPr>
          <p:cNvSpPr>
            <a:spLocks noGrp="1"/>
          </p:cNvSpPr>
          <p:nvPr>
            <p:ph idx="1"/>
          </p:nvPr>
        </p:nvSpPr>
        <p:spPr>
          <a:xfrm>
            <a:off x="1047750" y="1897380"/>
            <a:ext cx="6393180" cy="4126230"/>
          </a:xfrm>
        </p:spPr>
        <p:txBody>
          <a:bodyPr>
            <a:noAutofit/>
          </a:bodyPr>
          <a:lstStyle/>
          <a:p>
            <a:pPr algn="just">
              <a:lnSpc>
                <a:spcPct val="100000"/>
              </a:lnSpc>
            </a:pPr>
            <a:r>
              <a:rPr lang="en-IN" sz="1800" b="1" dirty="0">
                <a:solidFill>
                  <a:schemeClr val="bg1">
                    <a:lumMod val="25000"/>
                  </a:schemeClr>
                </a:solidFill>
                <a:latin typeface="Times New Roman" panose="02020603050405020304" pitchFamily="18" charset="0"/>
                <a:cs typeface="Times New Roman" panose="02020603050405020304" pitchFamily="18" charset="0"/>
              </a:rPr>
              <a:t>Limited to Known Threats :</a:t>
            </a:r>
            <a:r>
              <a:rPr lang="en-US" sz="1800" dirty="0">
                <a:latin typeface="Times New Roman" panose="02020603050405020304" pitchFamily="18" charset="0"/>
                <a:cs typeface="Times New Roman" panose="02020603050405020304" pitchFamily="18" charset="0"/>
              </a:rPr>
              <a:t>Limited to known malware signatures, unable to detect new or zero-day threats. </a:t>
            </a:r>
          </a:p>
          <a:p>
            <a:pPr algn="just">
              <a:lnSpc>
                <a:spcPct val="100000"/>
              </a:lnSpc>
            </a:pPr>
            <a:r>
              <a:rPr lang="en-IN" sz="1800" b="1" dirty="0">
                <a:solidFill>
                  <a:schemeClr val="bg1">
                    <a:lumMod val="25000"/>
                  </a:schemeClr>
                </a:solidFill>
                <a:latin typeface="Times New Roman" panose="02020603050405020304" pitchFamily="18" charset="0"/>
                <a:cs typeface="Times New Roman" panose="02020603050405020304" pitchFamily="18" charset="0"/>
              </a:rPr>
              <a:t>False Positives:</a:t>
            </a:r>
            <a:r>
              <a:rPr lang="en-IN" sz="1800" dirty="0">
                <a:solidFill>
                  <a:schemeClr val="bg1">
                    <a:lumMod val="25000"/>
                  </a:schemeClr>
                </a:solidFill>
                <a:latin typeface="Times New Roman" panose="02020603050405020304" pitchFamily="18" charset="0"/>
                <a:cs typeface="Times New Roman" panose="02020603050405020304" pitchFamily="18" charset="0"/>
              </a:rPr>
              <a:t> </a:t>
            </a:r>
            <a:r>
              <a:rPr lang="en-IN" sz="1800" dirty="0">
                <a:solidFill>
                  <a:srgbClr val="0A0A0A"/>
                </a:solidFill>
                <a:latin typeface="Times New Roman" panose="02020603050405020304" pitchFamily="18" charset="0"/>
                <a:cs typeface="Times New Roman" panose="02020603050405020304" pitchFamily="18" charset="0"/>
              </a:rPr>
              <a:t>Heuristic approaches may flag harmless programs as malicious.</a:t>
            </a:r>
          </a:p>
          <a:p>
            <a:pPr algn="just">
              <a:lnSpc>
                <a:spcPct val="100000"/>
              </a:lnSpc>
            </a:pPr>
            <a:r>
              <a:rPr lang="en-IN" sz="1800" b="1" dirty="0">
                <a:solidFill>
                  <a:schemeClr val="bg1">
                    <a:lumMod val="25000"/>
                  </a:schemeClr>
                </a:solidFill>
                <a:latin typeface="Times New Roman" panose="02020603050405020304" pitchFamily="18" charset="0"/>
                <a:cs typeface="Times New Roman" panose="02020603050405020304" pitchFamily="18" charset="0"/>
              </a:rPr>
              <a:t>Scalability Issues:</a:t>
            </a:r>
            <a:r>
              <a:rPr lang="en-IN" sz="1800" dirty="0">
                <a:solidFill>
                  <a:schemeClr val="bg1">
                    <a:lumMod val="25000"/>
                  </a:schemeClr>
                </a:solidFill>
                <a:latin typeface="Times New Roman" panose="02020603050405020304" pitchFamily="18" charset="0"/>
                <a:cs typeface="Times New Roman" panose="02020603050405020304" pitchFamily="18" charset="0"/>
              </a:rPr>
              <a:t> </a:t>
            </a:r>
            <a:r>
              <a:rPr lang="en-IN" sz="1800" dirty="0">
                <a:solidFill>
                  <a:srgbClr val="0A0A0A"/>
                </a:solidFill>
                <a:latin typeface="Times New Roman" panose="02020603050405020304" pitchFamily="18" charset="0"/>
                <a:cs typeface="Times New Roman" panose="02020603050405020304" pitchFamily="18" charset="0"/>
              </a:rPr>
              <a:t>Difficulty handling the growing volume and diversity of malware.</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May not cover all variations of malware behavior</a:t>
            </a:r>
          </a:p>
          <a:p>
            <a:pPr algn="just">
              <a:lnSpc>
                <a:spcPct val="100000"/>
              </a:lnSpc>
            </a:pPr>
            <a:r>
              <a:rPr lang="en-US" sz="1800" dirty="0">
                <a:latin typeface="Times New Roman" panose="02020603050405020304" pitchFamily="18" charset="0"/>
                <a:cs typeface="Times New Roman" panose="02020603050405020304" pitchFamily="18" charset="0"/>
              </a:rPr>
              <a:t>Lack of accuracy in distinguishing between malicious and benign activities</a:t>
            </a:r>
            <a:endParaRPr lang="en-IN" sz="1800" dirty="0">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0EA7BEF0-4F8E-7099-A2B0-D6B4C7DA5644}"/>
              </a:ext>
            </a:extLst>
          </p:cNvPr>
          <p:cNvPicPr>
            <a:picLocks noChangeAspect="1"/>
          </p:cNvPicPr>
          <p:nvPr/>
        </p:nvPicPr>
        <p:blipFill>
          <a:blip r:embed="rId2"/>
          <a:srcRect/>
          <a:stretch/>
        </p:blipFill>
        <p:spPr>
          <a:xfrm>
            <a:off x="7748060" y="2006534"/>
            <a:ext cx="4242009" cy="2851215"/>
          </a:xfrm>
          <a:prstGeom prst="rect">
            <a:avLst/>
          </a:prstGeom>
        </p:spPr>
      </p:pic>
    </p:spTree>
    <p:extLst>
      <p:ext uri="{BB962C8B-B14F-4D97-AF65-F5344CB8AC3E}">
        <p14:creationId xmlns:p14="http://schemas.microsoft.com/office/powerpoint/2010/main" val="22067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CEF7-D920-4083-14DB-E918DD77C5F9}"/>
              </a:ext>
            </a:extLst>
          </p:cNvPr>
          <p:cNvSpPr>
            <a:spLocks noGrp="1"/>
          </p:cNvSpPr>
          <p:nvPr>
            <p:ph type="title"/>
          </p:nvPr>
        </p:nvSpPr>
        <p:spPr>
          <a:xfrm>
            <a:off x="845820" y="651510"/>
            <a:ext cx="9601200" cy="1485900"/>
          </a:xfrm>
        </p:spPr>
        <p:txBody>
          <a:bodyPr/>
          <a:lstStyle/>
          <a:p>
            <a:r>
              <a:rPr lang="en-US" sz="4400" dirty="0"/>
              <a:t>PROPOSED SYSTEM</a:t>
            </a:r>
            <a:endParaRPr lang="en-IN" dirty="0"/>
          </a:p>
        </p:txBody>
      </p:sp>
      <p:sp>
        <p:nvSpPr>
          <p:cNvPr id="3" name="Content Placeholder 2">
            <a:extLst>
              <a:ext uri="{FF2B5EF4-FFF2-40B4-BE49-F238E27FC236}">
                <a16:creationId xmlns:a16="http://schemas.microsoft.com/office/drawing/2014/main" id="{4C395240-BD8D-76B4-2803-76B7B6FED0E7}"/>
              </a:ext>
            </a:extLst>
          </p:cNvPr>
          <p:cNvSpPr>
            <a:spLocks noGrp="1"/>
          </p:cNvSpPr>
          <p:nvPr>
            <p:ph idx="1"/>
          </p:nvPr>
        </p:nvSpPr>
        <p:spPr>
          <a:xfrm>
            <a:off x="1131570" y="1817370"/>
            <a:ext cx="10214610" cy="454914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Two set of Android Apps or APKs: Malware/ </a:t>
            </a:r>
            <a:r>
              <a:rPr lang="en-US" sz="1800" dirty="0" err="1">
                <a:latin typeface="Times New Roman" panose="02020603050405020304" pitchFamily="18" charset="0"/>
                <a:cs typeface="Times New Roman" panose="02020603050405020304" pitchFamily="18" charset="0"/>
              </a:rPr>
              <a:t>Goodware</a:t>
            </a:r>
            <a:r>
              <a:rPr lang="en-US" sz="1800" dirty="0">
                <a:latin typeface="Times New Roman" panose="02020603050405020304" pitchFamily="18" charset="0"/>
                <a:cs typeface="Times New Roman" panose="02020603050405020304" pitchFamily="18" charset="0"/>
              </a:rPr>
              <a:t> are reverse engineered to extract features such as permissions and count of App Components such as Activity, Services, Content Providers, etc. These features are used as feature vector with class labels as Malware and </a:t>
            </a:r>
            <a:r>
              <a:rPr lang="en-US" sz="1800" dirty="0" err="1">
                <a:latin typeface="Times New Roman" panose="02020603050405020304" pitchFamily="18" charset="0"/>
                <a:cs typeface="Times New Roman" panose="02020603050405020304" pitchFamily="18" charset="0"/>
              </a:rPr>
              <a:t>Goodware</a:t>
            </a:r>
            <a:r>
              <a:rPr lang="en-US" sz="1800" dirty="0">
                <a:latin typeface="Times New Roman" panose="02020603050405020304" pitchFamily="18" charset="0"/>
                <a:cs typeface="Times New Roman" panose="02020603050405020304" pitchFamily="18" charset="0"/>
              </a:rPr>
              <a:t> represented by 0 and 1 respectively in CSV format. </a:t>
            </a:r>
          </a:p>
          <a:p>
            <a:pPr algn="just">
              <a:lnSpc>
                <a:spcPct val="150000"/>
              </a:lnSpc>
            </a:pPr>
            <a:r>
              <a:rPr lang="en-US" sz="1800" dirty="0">
                <a:latin typeface="Times New Roman" panose="02020603050405020304" pitchFamily="18" charset="0"/>
                <a:cs typeface="Times New Roman" panose="02020603050405020304" pitchFamily="18" charset="0"/>
              </a:rPr>
              <a:t> To reduce dimensionality of feature-set, the CSV is fed to Genetic Algorithm to select the most optimized set of features. The optimized set of features obtained is used for training two machine learning classifiers: Support Vector Machine and Neural Network. </a:t>
            </a:r>
          </a:p>
          <a:p>
            <a:endParaRPr lang="en-IN" dirty="0"/>
          </a:p>
        </p:txBody>
      </p:sp>
    </p:spTree>
    <p:extLst>
      <p:ext uri="{BB962C8B-B14F-4D97-AF65-F5344CB8AC3E}">
        <p14:creationId xmlns:p14="http://schemas.microsoft.com/office/powerpoint/2010/main" val="23481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8077-D08F-E3E7-B162-9562A5CD6088}"/>
              </a:ext>
            </a:extLst>
          </p:cNvPr>
          <p:cNvSpPr>
            <a:spLocks noGrp="1"/>
          </p:cNvSpPr>
          <p:nvPr>
            <p:ph type="title"/>
          </p:nvPr>
        </p:nvSpPr>
        <p:spPr>
          <a:xfrm>
            <a:off x="948690" y="651510"/>
            <a:ext cx="9601200" cy="1485900"/>
          </a:xfrm>
        </p:spPr>
        <p:txBody>
          <a:bodyPr/>
          <a:lstStyle/>
          <a:p>
            <a:r>
              <a:rPr lang="en-US" sz="4400" dirty="0"/>
              <a:t>ADVANTAGES</a:t>
            </a:r>
            <a:endParaRPr lang="en-IN" dirty="0"/>
          </a:p>
        </p:txBody>
      </p:sp>
      <p:sp>
        <p:nvSpPr>
          <p:cNvPr id="3" name="Content Placeholder 2">
            <a:extLst>
              <a:ext uri="{FF2B5EF4-FFF2-40B4-BE49-F238E27FC236}">
                <a16:creationId xmlns:a16="http://schemas.microsoft.com/office/drawing/2014/main" id="{6F11D4F7-3999-9053-BE44-AAF81BD24AD9}"/>
              </a:ext>
            </a:extLst>
          </p:cNvPr>
          <p:cNvSpPr>
            <a:spLocks noGrp="1"/>
          </p:cNvSpPr>
          <p:nvPr>
            <p:ph idx="1"/>
          </p:nvPr>
        </p:nvSpPr>
        <p:spPr>
          <a:xfrm>
            <a:off x="1028700" y="1863090"/>
            <a:ext cx="6149340" cy="358140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Security</a:t>
            </a:r>
          </a:p>
          <a:p>
            <a:pPr algn="just">
              <a:lnSpc>
                <a:spcPct val="150000"/>
              </a:lnSpc>
            </a:pPr>
            <a:r>
              <a:rPr lang="en-US" sz="1800" dirty="0">
                <a:latin typeface="Times New Roman" panose="02020603050405020304" pitchFamily="18" charset="0"/>
                <a:cs typeface="Times New Roman" panose="02020603050405020304" pitchFamily="18" charset="0"/>
              </a:rPr>
              <a:t>Efficient algorithm for feature selection to improve overall detection accuracy. </a:t>
            </a:r>
          </a:p>
          <a:p>
            <a:pPr algn="just">
              <a:lnSpc>
                <a:spcPct val="150000"/>
              </a:lnSpc>
            </a:pPr>
            <a:r>
              <a:rPr lang="en-US" sz="1800" dirty="0">
                <a:latin typeface="Times New Roman" panose="02020603050405020304" pitchFamily="18" charset="0"/>
                <a:cs typeface="Times New Roman" panose="02020603050405020304" pitchFamily="18" charset="0"/>
              </a:rPr>
              <a:t>Machine-learning based approach in combination with static and dynamic analysis can be used to detect new variants of Android Malware posing zero-day threats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A8520A3-B063-8D10-53BD-BB6ED7A2E727}"/>
              </a:ext>
            </a:extLst>
          </p:cNvPr>
          <p:cNvPicPr>
            <a:picLocks noChangeAspect="1"/>
          </p:cNvPicPr>
          <p:nvPr/>
        </p:nvPicPr>
        <p:blipFill rotWithShape="1">
          <a:blip r:embed="rId2"/>
          <a:srcRect t="2735" b="2735"/>
          <a:stretch/>
        </p:blipFill>
        <p:spPr>
          <a:xfrm>
            <a:off x="7657978" y="2377440"/>
            <a:ext cx="4372587" cy="2755612"/>
          </a:xfrm>
          <a:prstGeom prst="rect">
            <a:avLst/>
          </a:prstGeom>
        </p:spPr>
      </p:pic>
    </p:spTree>
    <p:extLst>
      <p:ext uri="{BB962C8B-B14F-4D97-AF65-F5344CB8AC3E}">
        <p14:creationId xmlns:p14="http://schemas.microsoft.com/office/powerpoint/2010/main" val="106292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B4B3-470D-8D09-58A4-8DBEA7BE0D37}"/>
              </a:ext>
            </a:extLst>
          </p:cNvPr>
          <p:cNvSpPr>
            <a:spLocks noGrp="1"/>
          </p:cNvSpPr>
          <p:nvPr>
            <p:ph type="title"/>
          </p:nvPr>
        </p:nvSpPr>
        <p:spPr>
          <a:xfrm>
            <a:off x="1051560" y="354330"/>
            <a:ext cx="9601200" cy="1485900"/>
          </a:xfrm>
        </p:spPr>
        <p:txBody>
          <a:bodyPr/>
          <a:lstStyle/>
          <a:p>
            <a:r>
              <a:rPr lang="en-US" sz="4400" dirty="0"/>
              <a:t>SYSTEM REQUIREMENT</a:t>
            </a:r>
            <a:r>
              <a:rPr lang="en-IN" sz="4400" dirty="0"/>
              <a:t>S</a:t>
            </a:r>
            <a:endParaRPr lang="en-IN" dirty="0"/>
          </a:p>
        </p:txBody>
      </p:sp>
      <p:sp>
        <p:nvSpPr>
          <p:cNvPr id="3" name="Content Placeholder 2">
            <a:extLst>
              <a:ext uri="{FF2B5EF4-FFF2-40B4-BE49-F238E27FC236}">
                <a16:creationId xmlns:a16="http://schemas.microsoft.com/office/drawing/2014/main" id="{4DDE66F1-2C02-1CE7-DD66-7859393C13A9}"/>
              </a:ext>
            </a:extLst>
          </p:cNvPr>
          <p:cNvSpPr>
            <a:spLocks noGrp="1"/>
          </p:cNvSpPr>
          <p:nvPr>
            <p:ph idx="1"/>
          </p:nvPr>
        </p:nvSpPr>
        <p:spPr>
          <a:xfrm>
            <a:off x="1371600" y="1638300"/>
            <a:ext cx="9601200" cy="4693920"/>
          </a:xfrm>
        </p:spPr>
        <p:txBody>
          <a:bodyPr>
            <a:normAutofit/>
          </a:bodyPr>
          <a:lstStyle/>
          <a:p>
            <a:pPr>
              <a:lnSpc>
                <a:spcPct val="150000"/>
              </a:lnSpc>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dirty="0">
              <a:solidFill>
                <a:srgbClr val="37415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Minimum </a:t>
            </a:r>
            <a:r>
              <a:rPr lang="en-US" sz="1800" dirty="0">
                <a:latin typeface="Times New Roman" panose="02020603050405020304" pitchFamily="18" charset="0"/>
                <a:cs typeface="Times New Roman" panose="02020603050405020304" pitchFamily="18" charset="0"/>
              </a:rPr>
              <a:t>of 4GB </a:t>
            </a:r>
            <a:r>
              <a:rPr lang="en-IN" sz="1800" dirty="0">
                <a:latin typeface="Times New Roman" panose="02020603050405020304" pitchFamily="18" charset="0"/>
                <a:cs typeface="Times New Roman" panose="02020603050405020304" pitchFamily="18" charset="0"/>
              </a:rPr>
              <a:t>RAM</a:t>
            </a:r>
          </a:p>
          <a:p>
            <a:pPr>
              <a:lnSpc>
                <a:spcPct val="10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Quad-core processor</a:t>
            </a:r>
          </a:p>
          <a:p>
            <a:pPr>
              <a:lnSpc>
                <a:spcPct val="10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00GB of available </a:t>
            </a:r>
            <a:r>
              <a:rPr lang="en-IN" sz="1800" dirty="0">
                <a:latin typeface="Times New Roman" panose="02020603050405020304" pitchFamily="18" charset="0"/>
                <a:cs typeface="Times New Roman" panose="02020603050405020304" pitchFamily="18" charset="0"/>
              </a:rPr>
              <a:t>storage</a:t>
            </a:r>
          </a:p>
          <a:p>
            <a:pPr algn="just">
              <a:lnSpc>
                <a:spcPct val="150000"/>
              </a:lnSpc>
              <a:buFont typeface="Wingdings" panose="05000000000000000000" pitchFamily="2" charset="2"/>
              <a:buChar char="Ø"/>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a:lnSpc>
                <a:spcPct val="10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Windows</a:t>
            </a:r>
            <a:endParaRPr lang="en-IN" sz="1800" dirty="0">
              <a:solidFill>
                <a:srgbClr val="37415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Python </a:t>
            </a:r>
          </a:p>
          <a:p>
            <a:pPr>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TensorFlow framework</a:t>
            </a:r>
          </a:p>
          <a:p>
            <a:pPr>
              <a:lnSpc>
                <a:spcPct val="150000"/>
              </a:lnSpc>
              <a:buFont typeface="Arial" panose="020B0604020202020204" pitchFamily="34" charset="0"/>
              <a:buChar char="•"/>
            </a:pPr>
            <a:endParaRPr lang="en-IN"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21188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{900E0CC2-F1F3-4B26-9458-29BAC5683A5F}tf10001105</Template>
  <TotalTime>755</TotalTime>
  <Words>852</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Franklin Gothic Book</vt:lpstr>
      <vt:lpstr>Times New Roman</vt:lpstr>
      <vt:lpstr>Wingdings</vt:lpstr>
      <vt:lpstr>Crop</vt:lpstr>
      <vt:lpstr>PowerPoint Presentation</vt:lpstr>
      <vt:lpstr>CONTENTS:</vt:lpstr>
      <vt:lpstr>ABSTRACT</vt:lpstr>
      <vt:lpstr>INTRODUCTION </vt:lpstr>
      <vt:lpstr>EXISTING SYSTEM</vt:lpstr>
      <vt:lpstr>DISADVANTAGES</vt:lpstr>
      <vt:lpstr>PROPOSED SYSTEM</vt:lpstr>
      <vt:lpstr>ADVANTAGES</vt:lpstr>
      <vt:lpstr>SYSTEM REQUIREMENTS</vt:lpstr>
      <vt:lpstr>ARCHITECTURE </vt:lpstr>
      <vt:lpstr>UML DIAGRAMS</vt:lpstr>
      <vt:lpstr>SEQUENCE DIAGRAM: </vt:lpstr>
      <vt:lpstr>CLASS DIAGRAM</vt:lpstr>
      <vt:lpstr>OUTPUT</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dishitha gajula</dc:creator>
  <cp:lastModifiedBy>dishitha gajula</cp:lastModifiedBy>
  <cp:revision>21</cp:revision>
  <dcterms:created xsi:type="dcterms:W3CDTF">2024-02-22T13:48:55Z</dcterms:created>
  <dcterms:modified xsi:type="dcterms:W3CDTF">2024-05-26T03:56:52Z</dcterms:modified>
</cp:coreProperties>
</file>