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640" r:id="rId2"/>
    <p:sldId id="3694" r:id="rId3"/>
    <p:sldId id="3697" r:id="rId4"/>
    <p:sldId id="3707" r:id="rId5"/>
    <p:sldId id="3700" r:id="rId6"/>
    <p:sldId id="3708" r:id="rId7"/>
    <p:sldId id="3701" r:id="rId8"/>
    <p:sldId id="3702" r:id="rId9"/>
    <p:sldId id="3709" r:id="rId10"/>
    <p:sldId id="3706"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4EBC2-B26D-467E-AE91-1347084B253D}" v="1" dt="2024-09-16T06:38:26.875"/>
    <p1510:client id="{F79235F0-59C3-4880-9671-6D34EA738FC3}" v="7" dt="2024-09-15T17:50:11.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6327"/>
  </p:normalViewPr>
  <p:slideViewPr>
    <p:cSldViewPr snapToGrid="0" snapToObject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16-Sep-24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16-Sep-24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16-Sep-24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Major/Minor Project</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dirty="0"/>
              <a:t>Title: Travel route chatbot</a:t>
            </a:r>
          </a:p>
        </p:txBody>
      </p:sp>
      <p:sp>
        <p:nvSpPr>
          <p:cNvPr id="6" name="TextBox 5"/>
          <p:cNvSpPr txBox="1"/>
          <p:nvPr/>
        </p:nvSpPr>
        <p:spPr>
          <a:xfrm>
            <a:off x="220400" y="4356743"/>
            <a:ext cx="1477318" cy="646331"/>
          </a:xfrm>
          <a:prstGeom prst="rect">
            <a:avLst/>
          </a:prstGeom>
          <a:noFill/>
        </p:spPr>
        <p:txBody>
          <a:bodyPr wrap="square" rtlCol="0">
            <a:spAutoFit/>
          </a:bodyPr>
          <a:lstStyle/>
          <a:p>
            <a:r>
              <a:rPr lang="en-IN" dirty="0"/>
              <a:t>Presented by:</a:t>
            </a:r>
          </a:p>
          <a:p>
            <a:endParaRPr lang="en-IN" dirty="0"/>
          </a:p>
        </p:txBody>
      </p:sp>
      <p:sp>
        <p:nvSpPr>
          <p:cNvPr id="9" name="TextBox 8"/>
          <p:cNvSpPr txBox="1"/>
          <p:nvPr/>
        </p:nvSpPr>
        <p:spPr>
          <a:xfrm>
            <a:off x="8742784" y="4356742"/>
            <a:ext cx="2717074" cy="1292662"/>
          </a:xfrm>
          <a:prstGeom prst="rect">
            <a:avLst/>
          </a:prstGeom>
          <a:noFill/>
        </p:spPr>
        <p:txBody>
          <a:bodyPr wrap="square" rtlCol="0">
            <a:spAutoFit/>
          </a:bodyPr>
          <a:lstStyle/>
          <a:p>
            <a:r>
              <a:rPr lang="en-IN" dirty="0"/>
              <a:t>Mentored By:</a:t>
            </a:r>
          </a:p>
          <a:p>
            <a:r>
              <a:rPr lang="en-IN" sz="2800" dirty="0"/>
              <a:t>Bhavana Kaushik</a:t>
            </a:r>
          </a:p>
          <a:p>
            <a:r>
              <a:rPr lang="en-IN" sz="1600" dirty="0"/>
              <a:t>(Assistant Professor at School </a:t>
            </a:r>
          </a:p>
          <a:p>
            <a:r>
              <a:rPr lang="en-IN" sz="1600" dirty="0"/>
              <a:t>Of Computer Science)</a:t>
            </a:r>
          </a:p>
        </p:txBody>
      </p:sp>
      <p:graphicFrame>
        <p:nvGraphicFramePr>
          <p:cNvPr id="10" name="Table 9">
            <a:extLst>
              <a:ext uri="{FF2B5EF4-FFF2-40B4-BE49-F238E27FC236}">
                <a16:creationId xmlns:a16="http://schemas.microsoft.com/office/drawing/2014/main" id="{AAE040B2-D4F7-222A-B718-FC7B7922E92F}"/>
              </a:ext>
            </a:extLst>
          </p:cNvPr>
          <p:cNvGraphicFramePr>
            <a:graphicFrameLocks noGrp="1"/>
          </p:cNvGraphicFramePr>
          <p:nvPr>
            <p:extLst>
              <p:ext uri="{D42A27DB-BD31-4B8C-83A1-F6EECF244321}">
                <p14:modId xmlns:p14="http://schemas.microsoft.com/office/powerpoint/2010/main" val="4239014676"/>
              </p:ext>
            </p:extLst>
          </p:nvPr>
        </p:nvGraphicFramePr>
        <p:xfrm>
          <a:off x="304829" y="4735005"/>
          <a:ext cx="2950340" cy="1828800"/>
        </p:xfrm>
        <a:graphic>
          <a:graphicData uri="http://schemas.openxmlformats.org/drawingml/2006/table">
            <a:tbl>
              <a:tblPr firstRow="1" bandRow="1">
                <a:tableStyleId>{5C22544A-7EE6-4342-B048-85BDC9FD1C3A}</a:tableStyleId>
              </a:tblPr>
              <a:tblGrid>
                <a:gridCol w="1475170">
                  <a:extLst>
                    <a:ext uri="{9D8B030D-6E8A-4147-A177-3AD203B41FA5}">
                      <a16:colId xmlns:a16="http://schemas.microsoft.com/office/drawing/2014/main" val="3410926466"/>
                    </a:ext>
                  </a:extLst>
                </a:gridCol>
                <a:gridCol w="1475170">
                  <a:extLst>
                    <a:ext uri="{9D8B030D-6E8A-4147-A177-3AD203B41FA5}">
                      <a16:colId xmlns:a16="http://schemas.microsoft.com/office/drawing/2014/main" val="2806424849"/>
                    </a:ext>
                  </a:extLst>
                </a:gridCol>
              </a:tblGrid>
              <a:tr h="267076">
                <a:tc>
                  <a:txBody>
                    <a:bodyPr/>
                    <a:lstStyle/>
                    <a:p>
                      <a:r>
                        <a:rPr lang="en-IN" dirty="0"/>
                        <a:t>Name</a:t>
                      </a:r>
                    </a:p>
                  </a:txBody>
                  <a:tcPr/>
                </a:tc>
                <a:tc>
                  <a:txBody>
                    <a:bodyPr/>
                    <a:lstStyle/>
                    <a:p>
                      <a:r>
                        <a:rPr lang="en-IN" dirty="0"/>
                        <a:t>Roll No.</a:t>
                      </a:r>
                    </a:p>
                  </a:txBody>
                  <a:tcPr/>
                </a:tc>
                <a:extLst>
                  <a:ext uri="{0D108BD9-81ED-4DB2-BD59-A6C34878D82A}">
                    <a16:rowId xmlns:a16="http://schemas.microsoft.com/office/drawing/2014/main" val="926037301"/>
                  </a:ext>
                </a:extLst>
              </a:tr>
              <a:tr h="267076">
                <a:tc>
                  <a:txBody>
                    <a:bodyPr/>
                    <a:lstStyle/>
                    <a:p>
                      <a:r>
                        <a:rPr lang="en-IN" dirty="0"/>
                        <a:t>Dishant Saini</a:t>
                      </a:r>
                    </a:p>
                  </a:txBody>
                  <a:tcPr/>
                </a:tc>
                <a:tc>
                  <a:txBody>
                    <a:bodyPr/>
                    <a:lstStyle/>
                    <a:p>
                      <a:r>
                        <a:rPr lang="en-IN" dirty="0"/>
                        <a:t>R2142220487</a:t>
                      </a:r>
                    </a:p>
                  </a:txBody>
                  <a:tcPr/>
                </a:tc>
                <a:extLst>
                  <a:ext uri="{0D108BD9-81ED-4DB2-BD59-A6C34878D82A}">
                    <a16:rowId xmlns:a16="http://schemas.microsoft.com/office/drawing/2014/main" val="3378960602"/>
                  </a:ext>
                </a:extLst>
              </a:tr>
              <a:tr h="267076">
                <a:tc>
                  <a:txBody>
                    <a:bodyPr/>
                    <a:lstStyle/>
                    <a:p>
                      <a:r>
                        <a:rPr lang="en-IN" dirty="0"/>
                        <a:t>Akshat Rajput</a:t>
                      </a:r>
                    </a:p>
                  </a:txBody>
                  <a:tcPr/>
                </a:tc>
                <a:tc>
                  <a:txBody>
                    <a:bodyPr/>
                    <a:lstStyle/>
                    <a:p>
                      <a:r>
                        <a:rPr lang="en-IN" dirty="0"/>
                        <a:t>R2142220209</a:t>
                      </a:r>
                    </a:p>
                  </a:txBody>
                  <a:tcPr/>
                </a:tc>
                <a:extLst>
                  <a:ext uri="{0D108BD9-81ED-4DB2-BD59-A6C34878D82A}">
                    <a16:rowId xmlns:a16="http://schemas.microsoft.com/office/drawing/2014/main" val="2894793110"/>
                  </a:ext>
                </a:extLst>
              </a:tr>
              <a:tr h="267076">
                <a:tc>
                  <a:txBody>
                    <a:bodyPr/>
                    <a:lstStyle/>
                    <a:p>
                      <a:r>
                        <a:rPr lang="en-IN" dirty="0"/>
                        <a:t>Sahil</a:t>
                      </a:r>
                    </a:p>
                  </a:txBody>
                  <a:tcPr/>
                </a:tc>
                <a:tc>
                  <a:txBody>
                    <a:bodyPr/>
                    <a:lstStyle/>
                    <a:p>
                      <a:r>
                        <a:rPr lang="en-IN"/>
                        <a:t>R2142220622</a:t>
                      </a:r>
                      <a:endParaRPr lang="en-IN" dirty="0"/>
                    </a:p>
                  </a:txBody>
                  <a:tcPr/>
                </a:tc>
                <a:extLst>
                  <a:ext uri="{0D108BD9-81ED-4DB2-BD59-A6C34878D82A}">
                    <a16:rowId xmlns:a16="http://schemas.microsoft.com/office/drawing/2014/main" val="2422401759"/>
                  </a:ext>
                </a:extLst>
              </a:tr>
              <a:tr h="267076">
                <a:tc>
                  <a:txBody>
                    <a:bodyPr/>
                    <a:lstStyle/>
                    <a:p>
                      <a:r>
                        <a:rPr lang="en-IN" dirty="0"/>
                        <a:t>Palak Jain</a:t>
                      </a:r>
                    </a:p>
                  </a:txBody>
                  <a:tcPr/>
                </a:tc>
                <a:tc>
                  <a:txBody>
                    <a:bodyPr/>
                    <a:lstStyle/>
                    <a:p>
                      <a:r>
                        <a:rPr lang="en-IN" dirty="0"/>
                        <a:t>R2142220583</a:t>
                      </a:r>
                    </a:p>
                  </a:txBody>
                  <a:tcPr/>
                </a:tc>
                <a:extLst>
                  <a:ext uri="{0D108BD9-81ED-4DB2-BD59-A6C34878D82A}">
                    <a16:rowId xmlns:a16="http://schemas.microsoft.com/office/drawing/2014/main" val="3760783409"/>
                  </a:ext>
                </a:extLst>
              </a:tr>
            </a:tbl>
          </a:graphicData>
        </a:graphic>
      </p:graphicFrame>
      <p:sp>
        <p:nvSpPr>
          <p:cNvPr id="7" name="TextBox 6">
            <a:extLst>
              <a:ext uri="{FF2B5EF4-FFF2-40B4-BE49-F238E27FC236}">
                <a16:creationId xmlns:a16="http://schemas.microsoft.com/office/drawing/2014/main" id="{FD146A54-7A54-BC78-04F0-D465348FDDE9}"/>
              </a:ext>
            </a:extLst>
          </p:cNvPr>
          <p:cNvSpPr txBox="1"/>
          <p:nvPr/>
        </p:nvSpPr>
        <p:spPr>
          <a:xfrm>
            <a:off x="11569930" y="6425305"/>
            <a:ext cx="317241" cy="276999"/>
          </a:xfrm>
          <a:prstGeom prst="rect">
            <a:avLst/>
          </a:prstGeom>
          <a:noFill/>
        </p:spPr>
        <p:txBody>
          <a:bodyPr wrap="square" rtlCol="0">
            <a:spAutoFit/>
          </a:bodyPr>
          <a:lstStyle/>
          <a:p>
            <a:r>
              <a:rPr lang="en-IN" sz="1200" dirty="0">
                <a:solidFill>
                  <a:schemeClr val="accent1"/>
                </a:solidFill>
              </a:rPr>
              <a:t>1</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601979" y="1242995"/>
            <a:ext cx="9901002" cy="401135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List of cited papers</a:t>
            </a:r>
          </a:p>
          <a:p>
            <a:pPr algn="just"/>
            <a:endParaRPr lang="en-US" sz="2000" dirty="0">
              <a:solidFill>
                <a:srgbClr val="FF0000"/>
              </a:solidFill>
              <a:latin typeface="Arial" panose="020B0604020202020204" pitchFamily="34" charset="0"/>
              <a:cs typeface="Arial" panose="020B0604020202020204" pitchFamily="34" charset="0"/>
            </a:endParaRPr>
          </a:p>
          <a:p>
            <a:pPr marL="342900" lvl="0" indent="-342900" algn="just">
              <a:buFont typeface="+mj-lt"/>
              <a:buAutoNum type="arabicPeriod"/>
            </a:pPr>
            <a:r>
              <a:rPr lang="en-US" sz="1600" kern="100" dirty="0">
                <a:solidFill>
                  <a:srgbClr val="222222"/>
                </a:solidFill>
                <a:effectLst/>
                <a:latin typeface="Calibri body"/>
                <a:ea typeface="Franklin Gothic"/>
                <a:cs typeface="Franklin Gothic"/>
              </a:rPr>
              <a:t>Pandey, Pramod, and Sunanda Dixit. "Railway Route Optimization System Using Dijkstra Method." </a:t>
            </a:r>
            <a:r>
              <a:rPr lang="en-US" sz="1600" i="1" kern="100" dirty="0">
                <a:solidFill>
                  <a:srgbClr val="222222"/>
                </a:solidFill>
                <a:effectLst/>
                <a:latin typeface="Calibri body"/>
                <a:ea typeface="Franklin Gothic"/>
                <a:cs typeface="Franklin Gothic"/>
              </a:rPr>
              <a:t>International Journal on Recent and Innovation Trends in Computing and Communication (IJRITCC) Volume</a:t>
            </a:r>
            <a:r>
              <a:rPr lang="en-US" sz="1600" kern="100" dirty="0">
                <a:solidFill>
                  <a:srgbClr val="222222"/>
                </a:solidFill>
                <a:effectLst/>
                <a:latin typeface="Calibri body"/>
                <a:ea typeface="Franklin Gothic"/>
                <a:cs typeface="Franklin Gothic"/>
              </a:rPr>
              <a:t> 2 (2014): 435-440.</a:t>
            </a:r>
            <a:r>
              <a:rPr lang="en-US" sz="1600" kern="100" dirty="0">
                <a:solidFill>
                  <a:srgbClr val="000000"/>
                </a:solidFill>
                <a:effectLst/>
                <a:latin typeface="Calibri body"/>
                <a:ea typeface="Franklin Gothic"/>
                <a:cs typeface="Franklin Gothic"/>
              </a:rPr>
              <a:t> </a:t>
            </a:r>
          </a:p>
          <a:p>
            <a:pPr marL="342900" lvl="0" indent="-342900" algn="just">
              <a:buFont typeface="+mj-lt"/>
              <a:buAutoNum type="arabicPeriod"/>
            </a:pPr>
            <a:endParaRPr lang="en-US" sz="1600" kern="100" dirty="0">
              <a:solidFill>
                <a:srgbClr val="000000"/>
              </a:solidFill>
              <a:latin typeface="Calibri body"/>
              <a:ea typeface="Franklin Gothic"/>
              <a:cs typeface="Franklin Gothic"/>
            </a:endParaRPr>
          </a:p>
          <a:p>
            <a:pPr marL="342900" lvl="0" indent="-342900" algn="just">
              <a:buFont typeface="+mj-lt"/>
              <a:buAutoNum type="arabicPeriod"/>
            </a:pPr>
            <a:r>
              <a:rPr lang="en-US" sz="1600" kern="100" dirty="0" err="1">
                <a:solidFill>
                  <a:srgbClr val="222222"/>
                </a:solidFill>
                <a:effectLst/>
                <a:latin typeface="Calibri body"/>
                <a:ea typeface="Franklin Gothic"/>
                <a:cs typeface="Franklin Gothic"/>
              </a:rPr>
              <a:t>Fitro</a:t>
            </a:r>
            <a:r>
              <a:rPr lang="en-US" sz="1600" kern="100" dirty="0">
                <a:solidFill>
                  <a:srgbClr val="222222"/>
                </a:solidFill>
                <a:effectLst/>
                <a:latin typeface="Calibri body"/>
                <a:ea typeface="Franklin Gothic"/>
                <a:cs typeface="Franklin Gothic"/>
              </a:rPr>
              <a:t>, </a:t>
            </a:r>
            <a:r>
              <a:rPr lang="en-US" sz="1600" kern="100" dirty="0" err="1">
                <a:solidFill>
                  <a:srgbClr val="222222"/>
                </a:solidFill>
                <a:effectLst/>
                <a:latin typeface="Calibri body"/>
                <a:ea typeface="Franklin Gothic"/>
                <a:cs typeface="Franklin Gothic"/>
              </a:rPr>
              <a:t>Achmad</a:t>
            </a:r>
            <a:r>
              <a:rPr lang="en-US" sz="1600" kern="100" dirty="0">
                <a:solidFill>
                  <a:srgbClr val="222222"/>
                </a:solidFill>
                <a:effectLst/>
                <a:latin typeface="Calibri body"/>
                <a:ea typeface="Franklin Gothic"/>
                <a:cs typeface="Franklin Gothic"/>
              </a:rPr>
              <a:t>, et al. "Shortest path finding in geographical information systems using node combination and </a:t>
            </a:r>
            <a:r>
              <a:rPr lang="en-US" sz="1600" kern="100" dirty="0" err="1">
                <a:solidFill>
                  <a:srgbClr val="222222"/>
                </a:solidFill>
                <a:effectLst/>
                <a:latin typeface="Calibri body"/>
                <a:ea typeface="Franklin Gothic"/>
                <a:cs typeface="Franklin Gothic"/>
              </a:rPr>
              <a:t>dijkstra</a:t>
            </a:r>
            <a:r>
              <a:rPr lang="en-US" sz="1600" kern="100" dirty="0">
                <a:solidFill>
                  <a:srgbClr val="222222"/>
                </a:solidFill>
                <a:effectLst/>
                <a:latin typeface="Calibri body"/>
                <a:ea typeface="Franklin Gothic"/>
                <a:cs typeface="Franklin Gothic"/>
              </a:rPr>
              <a:t> algorithm." </a:t>
            </a:r>
            <a:r>
              <a:rPr lang="en-US" sz="1600" i="1" kern="100" dirty="0">
                <a:solidFill>
                  <a:srgbClr val="222222"/>
                </a:solidFill>
                <a:effectLst/>
                <a:latin typeface="Calibri body"/>
                <a:ea typeface="Franklin Gothic"/>
                <a:cs typeface="Franklin Gothic"/>
              </a:rPr>
              <a:t>SHORTEST PATH FINDING IN GEOGRAPHICAL INFORMATION SYSTEMS USING NODE COMBINATION AND DIJKSTRA ALGORITHM</a:t>
            </a:r>
            <a:r>
              <a:rPr lang="en-US" sz="1600" kern="100" dirty="0">
                <a:solidFill>
                  <a:srgbClr val="222222"/>
                </a:solidFill>
                <a:effectLst/>
                <a:latin typeface="Calibri body"/>
                <a:ea typeface="Franklin Gothic"/>
                <a:cs typeface="Franklin Gothic"/>
              </a:rPr>
              <a:t> 9.2 (2018): 755-760.</a:t>
            </a:r>
            <a:endParaRPr lang="en-IN" sz="1600" kern="100" dirty="0">
              <a:solidFill>
                <a:srgbClr val="000000"/>
              </a:solidFill>
              <a:effectLst/>
              <a:latin typeface="Calibri body"/>
              <a:ea typeface="Franklin Gothic"/>
              <a:cs typeface="Franklin Gothic"/>
            </a:endParaRPr>
          </a:p>
          <a:p>
            <a:pPr marL="342900" lvl="0" indent="-342900" algn="just">
              <a:buFont typeface="+mj-lt"/>
              <a:buAutoNum type="arabicPeriod"/>
            </a:pPr>
            <a:endParaRPr lang="en-US" sz="1600" kern="100" dirty="0">
              <a:solidFill>
                <a:srgbClr val="000000"/>
              </a:solidFill>
              <a:effectLst/>
              <a:latin typeface="Calibri body"/>
              <a:ea typeface="Franklin Gothic"/>
              <a:cs typeface="Franklin Gothic"/>
            </a:endParaRPr>
          </a:p>
          <a:p>
            <a:pPr marL="342900" lvl="0" indent="-342900" algn="just">
              <a:buFont typeface="+mj-lt"/>
              <a:buAutoNum type="arabicPeriod"/>
            </a:pPr>
            <a:r>
              <a:rPr lang="en-US" sz="1600" kern="100" dirty="0">
                <a:solidFill>
                  <a:srgbClr val="000000"/>
                </a:solidFill>
                <a:effectLst/>
                <a:latin typeface="Calibri body"/>
                <a:ea typeface="Franklin Gothic"/>
                <a:cs typeface="Franklin Gothic"/>
              </a:rPr>
              <a:t>Hasyim, M. W., and S. </a:t>
            </a:r>
            <a:r>
              <a:rPr lang="en-US" sz="1600" kern="100" dirty="0" err="1">
                <a:solidFill>
                  <a:srgbClr val="000000"/>
                </a:solidFill>
                <a:effectLst/>
                <a:latin typeface="Calibri body"/>
                <a:ea typeface="Franklin Gothic"/>
                <a:cs typeface="Franklin Gothic"/>
              </a:rPr>
              <a:t>Pramono</a:t>
            </a:r>
            <a:r>
              <a:rPr lang="en-US" sz="1600" kern="100" dirty="0">
                <a:solidFill>
                  <a:srgbClr val="000000"/>
                </a:solidFill>
                <a:effectLst/>
                <a:latin typeface="Calibri body"/>
                <a:ea typeface="Franklin Gothic"/>
                <a:cs typeface="Franklin Gothic"/>
              </a:rPr>
              <a:t>. "Web-based telegram chatbot management system: create chatbot without programming language requirements." </a:t>
            </a:r>
            <a:r>
              <a:rPr lang="en-US" sz="1600" i="1" kern="100" dirty="0">
                <a:solidFill>
                  <a:srgbClr val="000000"/>
                </a:solidFill>
                <a:effectLst/>
                <a:latin typeface="Calibri body"/>
                <a:ea typeface="Franklin Gothic"/>
                <a:cs typeface="Franklin Gothic"/>
              </a:rPr>
              <a:t>IOP Conference Series: Materials Science and Engineering</a:t>
            </a:r>
            <a:r>
              <a:rPr lang="en-US" sz="1600" kern="100" dirty="0">
                <a:solidFill>
                  <a:srgbClr val="000000"/>
                </a:solidFill>
                <a:effectLst/>
                <a:latin typeface="Calibri body"/>
                <a:ea typeface="Franklin Gothic"/>
                <a:cs typeface="Franklin Gothic"/>
              </a:rPr>
              <a:t>. Vol. 1096. No. 1. IOP Publishing, 2021.</a:t>
            </a:r>
            <a:endParaRPr lang="en-IN" sz="1600" kern="100" dirty="0">
              <a:solidFill>
                <a:srgbClr val="000000"/>
              </a:solidFill>
              <a:effectLst/>
              <a:latin typeface="Calibri body"/>
              <a:ea typeface="Franklin Gothic"/>
              <a:cs typeface="Franklin Gothic"/>
            </a:endParaRPr>
          </a:p>
          <a:p>
            <a:pPr marL="342900" lvl="0" indent="-342900" algn="just">
              <a:spcAft>
                <a:spcPts val="765"/>
              </a:spcAft>
              <a:buFont typeface="+mj-lt"/>
              <a:buAutoNum type="arabicPeriod"/>
            </a:pPr>
            <a:endParaRPr lang="en-US" sz="1600" kern="100" dirty="0">
              <a:solidFill>
                <a:srgbClr val="000000"/>
              </a:solidFill>
              <a:effectLst/>
              <a:latin typeface="Calibri body"/>
              <a:ea typeface="Franklin Gothic"/>
              <a:cs typeface="Franklin Gothic"/>
            </a:endParaRPr>
          </a:p>
          <a:p>
            <a:pPr marL="342900" lvl="0" indent="-342900" algn="just">
              <a:spcAft>
                <a:spcPts val="765"/>
              </a:spcAft>
              <a:buFont typeface="+mj-lt"/>
              <a:buAutoNum type="arabicPeriod"/>
            </a:pPr>
            <a:r>
              <a:rPr lang="en-US" sz="1600" kern="100" dirty="0" err="1">
                <a:solidFill>
                  <a:srgbClr val="000000"/>
                </a:solidFill>
                <a:effectLst/>
                <a:latin typeface="Calibri body"/>
                <a:ea typeface="Franklin Gothic"/>
                <a:cs typeface="Franklin Gothic"/>
              </a:rPr>
              <a:t>Magzhan</a:t>
            </a:r>
            <a:r>
              <a:rPr lang="en-US" sz="1600" kern="100" dirty="0">
                <a:solidFill>
                  <a:srgbClr val="000000"/>
                </a:solidFill>
                <a:effectLst/>
                <a:latin typeface="Calibri body"/>
                <a:ea typeface="Franklin Gothic"/>
                <a:cs typeface="Franklin Gothic"/>
              </a:rPr>
              <a:t>, </a:t>
            </a:r>
            <a:r>
              <a:rPr lang="en-US" sz="1600" kern="100" dirty="0" err="1">
                <a:solidFill>
                  <a:srgbClr val="000000"/>
                </a:solidFill>
                <a:effectLst/>
                <a:latin typeface="Calibri body"/>
                <a:ea typeface="Franklin Gothic"/>
                <a:cs typeface="Franklin Gothic"/>
              </a:rPr>
              <a:t>Kairanbay</a:t>
            </a:r>
            <a:r>
              <a:rPr lang="en-US" sz="1600" kern="100" dirty="0">
                <a:solidFill>
                  <a:srgbClr val="000000"/>
                </a:solidFill>
                <a:effectLst/>
                <a:latin typeface="Calibri body"/>
                <a:ea typeface="Franklin Gothic"/>
                <a:cs typeface="Franklin Gothic"/>
              </a:rPr>
              <a:t>, and Hajar Mat Jani. "A review and evaluations of shortest path algorithms." </a:t>
            </a:r>
            <a:r>
              <a:rPr lang="en-US" sz="1600" i="1" kern="100" dirty="0">
                <a:solidFill>
                  <a:srgbClr val="000000"/>
                </a:solidFill>
                <a:effectLst/>
                <a:latin typeface="Calibri body"/>
                <a:ea typeface="Franklin Gothic"/>
                <a:cs typeface="Franklin Gothic"/>
              </a:rPr>
              <a:t>Int. J. Sci. Technol. Res</a:t>
            </a:r>
            <a:r>
              <a:rPr lang="en-US" sz="1600" kern="100" dirty="0">
                <a:solidFill>
                  <a:srgbClr val="000000"/>
                </a:solidFill>
                <a:effectLst/>
                <a:latin typeface="Calibri body"/>
                <a:ea typeface="Franklin Gothic"/>
                <a:cs typeface="Franklin Gothic"/>
              </a:rPr>
              <a:t> 2.6 (2013): 99-104.</a:t>
            </a:r>
            <a:endParaRPr lang="en-IN" sz="1600" kern="100" dirty="0">
              <a:solidFill>
                <a:srgbClr val="000000"/>
              </a:solidFill>
              <a:effectLst/>
              <a:latin typeface="Calibri body"/>
              <a:ea typeface="Franklin Gothic"/>
              <a:cs typeface="Franklin Gothic"/>
            </a:endParaRPr>
          </a:p>
        </p:txBody>
      </p:sp>
      <p:sp>
        <p:nvSpPr>
          <p:cNvPr id="4" name="TextBox 3">
            <a:extLst>
              <a:ext uri="{FF2B5EF4-FFF2-40B4-BE49-F238E27FC236}">
                <a16:creationId xmlns:a16="http://schemas.microsoft.com/office/drawing/2014/main" id="{7EE0F879-9FA0-FBFB-3235-D9983CEB7F81}"/>
              </a:ext>
            </a:extLst>
          </p:cNvPr>
          <p:cNvSpPr txBox="1"/>
          <p:nvPr/>
        </p:nvSpPr>
        <p:spPr>
          <a:xfrm>
            <a:off x="11467322" y="6279501"/>
            <a:ext cx="429208" cy="276999"/>
          </a:xfrm>
          <a:prstGeom prst="rect">
            <a:avLst/>
          </a:prstGeom>
          <a:noFill/>
        </p:spPr>
        <p:txBody>
          <a:bodyPr wrap="square" rtlCol="0">
            <a:spAutoFit/>
          </a:bodyPr>
          <a:lstStyle/>
          <a:p>
            <a:r>
              <a:rPr lang="en-IN" sz="1200" dirty="0">
                <a:solidFill>
                  <a:schemeClr val="accent1"/>
                </a:solidFill>
              </a:rPr>
              <a:t>10</a:t>
            </a:r>
          </a:p>
        </p:txBody>
      </p:sp>
    </p:spTree>
    <p:extLst>
      <p:ext uri="{BB962C8B-B14F-4D97-AF65-F5344CB8AC3E}">
        <p14:creationId xmlns:p14="http://schemas.microsoft.com/office/powerpoint/2010/main" val="13590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
        <p:nvSpPr>
          <p:cNvPr id="3" name="TextBox 2">
            <a:extLst>
              <a:ext uri="{FF2B5EF4-FFF2-40B4-BE49-F238E27FC236}">
                <a16:creationId xmlns:a16="http://schemas.microsoft.com/office/drawing/2014/main" id="{F44CC8F9-88A1-E7F5-6670-13F4036FB0AE}"/>
              </a:ext>
            </a:extLst>
          </p:cNvPr>
          <p:cNvSpPr txBox="1"/>
          <p:nvPr/>
        </p:nvSpPr>
        <p:spPr>
          <a:xfrm>
            <a:off x="11392678" y="6374547"/>
            <a:ext cx="578498" cy="276999"/>
          </a:xfrm>
          <a:prstGeom prst="rect">
            <a:avLst/>
          </a:prstGeom>
          <a:noFill/>
        </p:spPr>
        <p:txBody>
          <a:bodyPr wrap="square" rtlCol="0">
            <a:spAutoFit/>
          </a:bodyPr>
          <a:lstStyle/>
          <a:p>
            <a:r>
              <a:rPr lang="en-IN" sz="1200" dirty="0">
                <a:solidFill>
                  <a:schemeClr val="accent1"/>
                </a:solidFill>
              </a:rPr>
              <a:t>11</a:t>
            </a:r>
          </a:p>
        </p:txBody>
      </p:sp>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cs typeface="Arial" panose="020B0604020202020204" pitchFamily="34" charset="0"/>
              </a:rPr>
              <a:t>Content</a:t>
            </a:r>
            <a:endParaRPr lang="en-IN" sz="3200" b="1" dirty="0">
              <a:solidFill>
                <a:srgbClr val="46B0FA"/>
              </a:solidFill>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algn="just"/>
            <a:r>
              <a:rPr lang="en-US" sz="2000" dirty="0">
                <a:latin typeface="Calibri "/>
                <a:cs typeface="Arial" panose="020B0604020202020204" pitchFamily="34" charset="0"/>
              </a:rPr>
              <a:t>Introduction</a:t>
            </a:r>
          </a:p>
          <a:p>
            <a:pPr algn="just"/>
            <a:endParaRPr lang="en-US" sz="2000" dirty="0">
              <a:latin typeface="Calibri "/>
              <a:cs typeface="Arial" panose="020B0604020202020204" pitchFamily="34" charset="0"/>
            </a:endParaRPr>
          </a:p>
          <a:p>
            <a:pPr algn="just"/>
            <a:r>
              <a:rPr lang="en-US" sz="2000" dirty="0">
                <a:latin typeface="Calibri "/>
                <a:cs typeface="Arial" panose="020B0604020202020204" pitchFamily="34" charset="0"/>
              </a:rPr>
              <a:t>Literature Review</a:t>
            </a:r>
          </a:p>
          <a:p>
            <a:pPr algn="just"/>
            <a:endParaRPr lang="en-US" sz="2000" dirty="0">
              <a:latin typeface="Calibri "/>
              <a:cs typeface="Arial" panose="020B0604020202020204" pitchFamily="34" charset="0"/>
            </a:endParaRPr>
          </a:p>
          <a:p>
            <a:pPr algn="just"/>
            <a:r>
              <a:rPr lang="en-US" sz="2000" dirty="0">
                <a:latin typeface="Calibri "/>
                <a:cs typeface="Arial" panose="020B0604020202020204" pitchFamily="34" charset="0"/>
              </a:rPr>
              <a:t>Objectives</a:t>
            </a:r>
          </a:p>
          <a:p>
            <a:pPr algn="just"/>
            <a:endParaRPr lang="en-US" sz="2000" dirty="0">
              <a:latin typeface="Calibri "/>
              <a:cs typeface="Arial" panose="020B0604020202020204" pitchFamily="34" charset="0"/>
            </a:endParaRPr>
          </a:p>
          <a:p>
            <a:pPr algn="just"/>
            <a:r>
              <a:rPr lang="en-US" sz="2000" dirty="0">
                <a:latin typeface="Calibri "/>
                <a:cs typeface="Arial" panose="020B0604020202020204" pitchFamily="34" charset="0"/>
              </a:rPr>
              <a:t>Methodology</a:t>
            </a:r>
          </a:p>
          <a:p>
            <a:pPr algn="just"/>
            <a:endParaRPr lang="en-US" sz="2000" dirty="0">
              <a:latin typeface="Calibri "/>
              <a:cs typeface="Arial" panose="020B0604020202020204" pitchFamily="34" charset="0"/>
            </a:endParaRPr>
          </a:p>
          <a:p>
            <a:pPr algn="just"/>
            <a:r>
              <a:rPr lang="en-US" sz="2000" dirty="0">
                <a:latin typeface="Calibri "/>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7AF93D3-85FA-D126-C6F6-3AEF82BBB2DF}"/>
              </a:ext>
            </a:extLst>
          </p:cNvPr>
          <p:cNvSpPr txBox="1"/>
          <p:nvPr/>
        </p:nvSpPr>
        <p:spPr>
          <a:xfrm>
            <a:off x="11579290" y="6372808"/>
            <a:ext cx="419878" cy="553998"/>
          </a:xfrm>
          <a:prstGeom prst="rect">
            <a:avLst/>
          </a:prstGeom>
          <a:noFill/>
        </p:spPr>
        <p:txBody>
          <a:bodyPr wrap="square" rtlCol="0">
            <a:spAutoFit/>
          </a:bodyPr>
          <a:lstStyle/>
          <a:p>
            <a:r>
              <a:rPr lang="en-IN" sz="1200" dirty="0">
                <a:solidFill>
                  <a:schemeClr val="accent1"/>
                </a:solidFill>
              </a:rPr>
              <a:t>2</a:t>
            </a:r>
          </a:p>
          <a:p>
            <a:endParaRPr lang="en-IN" dirty="0"/>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Calibri "/>
                <a:cs typeface="Arial" panose="020B0604020202020204" pitchFamily="34" charset="0"/>
              </a:rPr>
              <a:t>Introduction</a:t>
            </a:r>
            <a:endParaRPr lang="en-IN" sz="3200" b="1" dirty="0">
              <a:solidFill>
                <a:srgbClr val="46B0FA"/>
              </a:solidFill>
              <a:latin typeface="Calibri "/>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50095" y="807334"/>
            <a:ext cx="9901002" cy="6463308"/>
          </a:xfrm>
          <a:prstGeom prst="rect">
            <a:avLst/>
          </a:prstGeom>
          <a:noFill/>
        </p:spPr>
        <p:txBody>
          <a:bodyPr wrap="square" rtlCol="0">
            <a:spAutoFit/>
          </a:bodyPr>
          <a:lstStyle/>
          <a:p>
            <a:endParaRPr lang="en-US" sz="2000" dirty="0">
              <a:latin typeface="Calibiri"/>
              <a:cs typeface="Arial" panose="020B0604020202020204" pitchFamily="34" charset="0"/>
            </a:endParaRPr>
          </a:p>
          <a:p>
            <a:pPr algn="just"/>
            <a:r>
              <a:rPr lang="en-US" sz="2000" dirty="0">
                <a:solidFill>
                  <a:srgbClr val="FF0000"/>
                </a:solidFill>
                <a:latin typeface="Calibiri"/>
                <a:cs typeface="Arial" panose="020B0604020202020204" pitchFamily="34" charset="0"/>
              </a:rPr>
              <a:t>Technical Concepts (Algorithms) used-</a:t>
            </a:r>
          </a:p>
          <a:p>
            <a:pPr algn="just"/>
            <a:r>
              <a:rPr lang="en-US" sz="1600" dirty="0">
                <a:latin typeface="Calibiri"/>
                <a:cs typeface="Arial" panose="020B0604020202020204" pitchFamily="34" charset="0"/>
              </a:rPr>
              <a:t>Dijkstra algorithm- </a:t>
            </a:r>
            <a:r>
              <a:rPr lang="en-US" sz="1600" dirty="0"/>
              <a:t>commonly used for finding the shortest path between nodes in a graph.</a:t>
            </a:r>
            <a:endParaRPr lang="en-US" sz="1600" dirty="0">
              <a:latin typeface="Calibiri"/>
              <a:cs typeface="Arial" panose="020B0604020202020204" pitchFamily="34" charset="0"/>
            </a:endParaRPr>
          </a:p>
          <a:p>
            <a:pPr algn="just"/>
            <a:endParaRPr lang="en-US" sz="1600" dirty="0">
              <a:latin typeface="Calibiri"/>
              <a:cs typeface="Arial" panose="020B0604020202020204" pitchFamily="34" charset="0"/>
            </a:endParaRPr>
          </a:p>
          <a:p>
            <a:pPr algn="just"/>
            <a:r>
              <a:rPr lang="en-US" sz="2000" dirty="0">
                <a:solidFill>
                  <a:srgbClr val="FF0000"/>
                </a:solidFill>
                <a:latin typeface="Calibiri"/>
                <a:cs typeface="Arial" panose="020B0604020202020204" pitchFamily="34" charset="0"/>
              </a:rPr>
              <a:t>Motivation-</a:t>
            </a:r>
          </a:p>
          <a:p>
            <a:pPr marL="285750" indent="-285750" algn="just">
              <a:buFont typeface="Arial" panose="020B0604020202020204" pitchFamily="34" charset="0"/>
              <a:buChar char="•"/>
            </a:pPr>
            <a:r>
              <a:rPr lang="en-US" sz="1600" dirty="0">
                <a:latin typeface="Calibiri"/>
              </a:rPr>
              <a:t>The motivation for this project stems from the need to improve user experience and efficiency in large organizations or campuses. Newcomers, parents, and visitors often struggle to find their way, leading to confusion, delays, and a reliance on staff for directions. </a:t>
            </a:r>
          </a:p>
          <a:p>
            <a:pPr marL="285750" indent="-285750" algn="just">
              <a:buFont typeface="Arial" panose="020B0604020202020204" pitchFamily="34" charset="0"/>
              <a:buChar char="•"/>
            </a:pPr>
            <a:endParaRPr lang="en-US" sz="1600" dirty="0">
              <a:latin typeface="Calibiri"/>
            </a:endParaRPr>
          </a:p>
          <a:p>
            <a:pPr marL="285750" indent="-285750" algn="just">
              <a:buFont typeface="Arial" panose="020B0604020202020204" pitchFamily="34" charset="0"/>
              <a:buChar char="•"/>
            </a:pPr>
            <a:r>
              <a:rPr lang="en-US" sz="1600" dirty="0">
                <a:latin typeface="Calibiri"/>
              </a:rPr>
              <a:t>By developing a chatbot-based navigation system, we aim to create a user-friendly, autonomous solution that simplifies navigation, saves time, and reduces the burden on staff. </a:t>
            </a:r>
          </a:p>
          <a:p>
            <a:pPr marL="285750" indent="-285750" algn="just">
              <a:buFont typeface="Arial" panose="020B0604020202020204" pitchFamily="34" charset="0"/>
              <a:buChar char="•"/>
            </a:pPr>
            <a:endParaRPr lang="en-US" sz="1600" dirty="0">
              <a:latin typeface="Calibiri"/>
            </a:endParaRPr>
          </a:p>
          <a:p>
            <a:pPr marL="285750" indent="-285750" algn="just">
              <a:buFont typeface="Arial" panose="020B0604020202020204" pitchFamily="34" charset="0"/>
              <a:buChar char="•"/>
            </a:pPr>
            <a:r>
              <a:rPr lang="en-US" sz="1600" dirty="0">
                <a:latin typeface="Calibiri"/>
              </a:rPr>
              <a:t>This project is driven by the desire to leverage technology to enhance accessibility and ensure a smoother experience for everyone navigating unfamiliar environments.</a:t>
            </a:r>
            <a:endParaRPr lang="en-US" sz="1600" dirty="0">
              <a:solidFill>
                <a:srgbClr val="FF0000"/>
              </a:solidFill>
              <a:latin typeface="Calibiri"/>
              <a:cs typeface="Arial" panose="020B0604020202020204" pitchFamily="34" charset="0"/>
            </a:endParaRPr>
          </a:p>
          <a:p>
            <a:pPr algn="just"/>
            <a:endParaRPr lang="en-US" sz="2000" dirty="0">
              <a:solidFill>
                <a:srgbClr val="FF0000"/>
              </a:solidFill>
              <a:latin typeface="Calibiri"/>
              <a:cs typeface="Arial" panose="020B0604020202020204" pitchFamily="34" charset="0"/>
            </a:endParaRPr>
          </a:p>
          <a:p>
            <a:pPr algn="just"/>
            <a:r>
              <a:rPr lang="en-US" sz="2000" dirty="0">
                <a:solidFill>
                  <a:srgbClr val="FF0000"/>
                </a:solidFill>
                <a:latin typeface="Calibiri"/>
                <a:cs typeface="Arial" panose="020B0604020202020204" pitchFamily="34" charset="0"/>
              </a:rPr>
              <a:t>Problem Statement-</a:t>
            </a:r>
          </a:p>
          <a:p>
            <a:pPr algn="just"/>
            <a:r>
              <a:rPr lang="en-US" sz="1600" dirty="0">
                <a:latin typeface="Calibiri"/>
              </a:rPr>
              <a:t>Navigating large organizations or campuses can be challenging for newcomers, parents, or any visitor, often requiring them to ask for directions, leading to confusion and delays. Our project solves this by creating a chatbot-based navigation system where users can enter their starting and ending points, and the chatbot will provide the shortest route. This solution streamlines navigation, improves user experience, and reduces the need for staff assistance.</a:t>
            </a:r>
            <a:endParaRPr lang="en-US" sz="1600" dirty="0">
              <a:solidFill>
                <a:srgbClr val="FF0000"/>
              </a:solidFill>
              <a:latin typeface="Calibiri"/>
              <a:cs typeface="Arial" panose="020B0604020202020204" pitchFamily="34" charset="0"/>
            </a:endParaRPr>
          </a:p>
          <a:p>
            <a:endParaRPr lang="en-US" sz="2000" dirty="0">
              <a:solidFill>
                <a:srgbClr val="FF0000"/>
              </a:solidFill>
              <a:latin typeface="Calibiri"/>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0EA616B-1942-ED63-63FA-9734F146DB70}"/>
              </a:ext>
            </a:extLst>
          </p:cNvPr>
          <p:cNvSpPr txBox="1"/>
          <p:nvPr/>
        </p:nvSpPr>
        <p:spPr>
          <a:xfrm>
            <a:off x="11457992" y="6334026"/>
            <a:ext cx="503853" cy="276999"/>
          </a:xfrm>
          <a:prstGeom prst="rect">
            <a:avLst/>
          </a:prstGeom>
          <a:noFill/>
        </p:spPr>
        <p:txBody>
          <a:bodyPr wrap="square" rtlCol="0">
            <a:spAutoFit/>
          </a:bodyPr>
          <a:lstStyle/>
          <a:p>
            <a:r>
              <a:rPr lang="en-IN" sz="1200" dirty="0">
                <a:solidFill>
                  <a:schemeClr val="accent1"/>
                </a:solidFill>
              </a:rPr>
              <a:t>3</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887A8-9849-E0D1-4C6F-929A88AEA1EE}"/>
              </a:ext>
            </a:extLst>
          </p:cNvPr>
          <p:cNvSpPr txBox="1"/>
          <p:nvPr/>
        </p:nvSpPr>
        <p:spPr>
          <a:xfrm>
            <a:off x="790770" y="727988"/>
            <a:ext cx="11161744" cy="5016758"/>
          </a:xfrm>
          <a:prstGeom prst="rect">
            <a:avLst/>
          </a:prstGeom>
          <a:noFill/>
        </p:spPr>
        <p:txBody>
          <a:bodyPr wrap="square">
            <a:spAutoFit/>
          </a:bodyPr>
          <a:lstStyle/>
          <a:p>
            <a:pPr algn="just"/>
            <a:r>
              <a:rPr lang="en-US" sz="2000" dirty="0">
                <a:solidFill>
                  <a:srgbClr val="FF0000"/>
                </a:solidFill>
                <a:latin typeface="Calibri "/>
                <a:cs typeface="Arial" panose="020B0604020202020204" pitchFamily="34" charset="0"/>
              </a:rPr>
              <a:t>Area of application-</a:t>
            </a:r>
          </a:p>
          <a:p>
            <a:pPr algn="just"/>
            <a:r>
              <a:rPr lang="en-US" sz="1600" dirty="0">
                <a:latin typeface="Calibri "/>
                <a:cs typeface="Arial" panose="020B0604020202020204" pitchFamily="34" charset="0"/>
              </a:rPr>
              <a:t>Educational institutions, hospitals, corporate offices, city, etc.</a:t>
            </a:r>
          </a:p>
          <a:p>
            <a:pPr algn="just"/>
            <a:endParaRPr lang="en-US" sz="2000" dirty="0">
              <a:solidFill>
                <a:srgbClr val="FF0000"/>
              </a:solidFill>
              <a:latin typeface="Calibri "/>
              <a:cs typeface="Arial" panose="020B0604020202020204" pitchFamily="34" charset="0"/>
            </a:endParaRPr>
          </a:p>
          <a:p>
            <a:pPr algn="just"/>
            <a:r>
              <a:rPr lang="en-US" sz="2000" dirty="0">
                <a:solidFill>
                  <a:srgbClr val="FF0000"/>
                </a:solidFill>
                <a:latin typeface="Calibri "/>
                <a:cs typeface="Arial" panose="020B0604020202020204" pitchFamily="34" charset="0"/>
              </a:rPr>
              <a:t>Dataset and input format-</a:t>
            </a:r>
          </a:p>
          <a:p>
            <a:pPr algn="just"/>
            <a:r>
              <a:rPr lang="en-US" sz="1600" dirty="0"/>
              <a:t>Dataset for the Project</a:t>
            </a:r>
          </a:p>
          <a:p>
            <a:pPr algn="just">
              <a:buFont typeface="+mj-lt"/>
              <a:buAutoNum type="arabicPeriod"/>
            </a:pPr>
            <a:r>
              <a:rPr lang="en-US" sz="1600" b="1" dirty="0"/>
              <a:t> Map Data</a:t>
            </a:r>
            <a:r>
              <a:rPr lang="en-US" sz="1600" dirty="0"/>
              <a:t>:</a:t>
            </a:r>
          </a:p>
          <a:p>
            <a:pPr marL="742950" lvl="1" indent="-285750" algn="just">
              <a:buFont typeface="+mj-lt"/>
              <a:buAutoNum type="arabicPeriod"/>
            </a:pPr>
            <a:r>
              <a:rPr lang="en-US" sz="1600" b="1" dirty="0"/>
              <a:t>Nodes</a:t>
            </a:r>
            <a:r>
              <a:rPr lang="en-US" sz="1600" dirty="0"/>
              <a:t>: Represent key locations.</a:t>
            </a:r>
          </a:p>
          <a:p>
            <a:pPr marL="742950" lvl="1" indent="-285750" algn="just">
              <a:buFont typeface="+mj-lt"/>
              <a:buAutoNum type="arabicPeriod"/>
            </a:pPr>
            <a:r>
              <a:rPr lang="en-US" sz="1600" b="1" dirty="0"/>
              <a:t>Edges</a:t>
            </a:r>
            <a:r>
              <a:rPr lang="en-US" sz="1600" dirty="0"/>
              <a:t>: Represent paths between nodes with associated distances or travel times.</a:t>
            </a:r>
          </a:p>
          <a:p>
            <a:pPr algn="just">
              <a:buFont typeface="+mj-lt"/>
              <a:buAutoNum type="arabicPeriod"/>
            </a:pPr>
            <a:r>
              <a:rPr lang="en-US" sz="1600" b="1" dirty="0"/>
              <a:t>Building Layout</a:t>
            </a:r>
            <a:r>
              <a:rPr lang="en-US" sz="1600" dirty="0"/>
              <a:t>:</a:t>
            </a:r>
          </a:p>
          <a:p>
            <a:pPr marL="742950" lvl="1" indent="-285750" algn="just">
              <a:buFont typeface="+mj-lt"/>
              <a:buAutoNum type="arabicPeriod"/>
            </a:pPr>
            <a:r>
              <a:rPr lang="en-US" sz="1600" dirty="0"/>
              <a:t>Detailed campus route, pathways, and connections between blocks</a:t>
            </a:r>
          </a:p>
          <a:p>
            <a:pPr lvl="1" algn="just"/>
            <a:endParaRPr lang="en-US" sz="1600" dirty="0"/>
          </a:p>
          <a:p>
            <a:pPr algn="just"/>
            <a:r>
              <a:rPr lang="en-US" sz="1600" dirty="0"/>
              <a:t>Input Format</a:t>
            </a:r>
          </a:p>
          <a:p>
            <a:pPr algn="just">
              <a:buFont typeface="+mj-lt"/>
              <a:buAutoNum type="arabicPeriod"/>
            </a:pPr>
            <a:r>
              <a:rPr lang="en-US" sz="1600" b="1" dirty="0"/>
              <a:t>User Input</a:t>
            </a:r>
            <a:r>
              <a:rPr lang="en-US" sz="1600" dirty="0"/>
              <a:t>:</a:t>
            </a:r>
          </a:p>
          <a:p>
            <a:pPr marL="742950" lvl="1" indent="-285750" algn="just">
              <a:buFont typeface="+mj-lt"/>
              <a:buAutoNum type="arabicPeriod"/>
            </a:pPr>
            <a:r>
              <a:rPr lang="en-US" sz="1600" b="1" dirty="0"/>
              <a:t>Start Point</a:t>
            </a:r>
            <a:r>
              <a:rPr lang="en-US" sz="1600" dirty="0"/>
              <a:t>: The initial location.</a:t>
            </a:r>
          </a:p>
          <a:p>
            <a:pPr marL="742950" lvl="1" indent="-285750" algn="just">
              <a:buFont typeface="+mj-lt"/>
              <a:buAutoNum type="arabicPeriod"/>
            </a:pPr>
            <a:r>
              <a:rPr lang="en-US" sz="1600" b="1" dirty="0"/>
              <a:t>End Point</a:t>
            </a:r>
            <a:r>
              <a:rPr lang="en-US" sz="1600" dirty="0"/>
              <a:t>: The destination, also entered as a node identifier or name.</a:t>
            </a:r>
          </a:p>
          <a:p>
            <a:pPr algn="just">
              <a:buFont typeface="+mj-lt"/>
              <a:buAutoNum type="arabicPeriod"/>
            </a:pPr>
            <a:r>
              <a:rPr lang="en-US" sz="1600" b="1" dirty="0"/>
              <a:t>Data Storage Format</a:t>
            </a:r>
            <a:r>
              <a:rPr lang="en-US" sz="1600" dirty="0"/>
              <a:t>:</a:t>
            </a:r>
          </a:p>
          <a:p>
            <a:pPr marL="742950" lvl="1" indent="-285750" algn="just">
              <a:buFont typeface="+mj-lt"/>
              <a:buAutoNum type="arabicPeriod"/>
            </a:pPr>
            <a:r>
              <a:rPr lang="en-US" sz="1600" b="1" dirty="0"/>
              <a:t>Graph Representation</a:t>
            </a:r>
            <a:r>
              <a:rPr lang="en-US" sz="1600" dirty="0"/>
              <a:t>: The map data is typically stored in a graph structure, with nodes and edges represented in adjacency lists or matrices.</a:t>
            </a:r>
          </a:p>
          <a:p>
            <a:endParaRPr lang="en-US" sz="2000" dirty="0">
              <a:solidFill>
                <a:srgbClr val="FF0000"/>
              </a:solidFill>
              <a:latin typeface="Calibri "/>
              <a:cs typeface="Arial" panose="020B0604020202020204" pitchFamily="34" charset="0"/>
            </a:endParaRPr>
          </a:p>
        </p:txBody>
      </p:sp>
      <p:sp>
        <p:nvSpPr>
          <p:cNvPr id="2" name="TextBox 1">
            <a:extLst>
              <a:ext uri="{FF2B5EF4-FFF2-40B4-BE49-F238E27FC236}">
                <a16:creationId xmlns:a16="http://schemas.microsoft.com/office/drawing/2014/main" id="{1690ADE2-5F32-F90C-AAD7-46A40F509780}"/>
              </a:ext>
            </a:extLst>
          </p:cNvPr>
          <p:cNvSpPr txBox="1"/>
          <p:nvPr/>
        </p:nvSpPr>
        <p:spPr>
          <a:xfrm>
            <a:off x="11420669" y="6307494"/>
            <a:ext cx="531845" cy="276999"/>
          </a:xfrm>
          <a:prstGeom prst="rect">
            <a:avLst/>
          </a:prstGeom>
          <a:noFill/>
        </p:spPr>
        <p:txBody>
          <a:bodyPr wrap="square" rtlCol="0">
            <a:spAutoFit/>
          </a:bodyPr>
          <a:lstStyle/>
          <a:p>
            <a:r>
              <a:rPr lang="en-IN" sz="1200" dirty="0">
                <a:solidFill>
                  <a:schemeClr val="accent1"/>
                </a:solidFill>
              </a:rPr>
              <a:t>4</a:t>
            </a:r>
          </a:p>
        </p:txBody>
      </p:sp>
    </p:spTree>
    <p:extLst>
      <p:ext uri="{BB962C8B-B14F-4D97-AF65-F5344CB8AC3E}">
        <p14:creationId xmlns:p14="http://schemas.microsoft.com/office/powerpoint/2010/main" val="31171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755781" y="142822"/>
            <a:ext cx="7530363" cy="584775"/>
          </a:xfrm>
          <a:prstGeom prst="rect">
            <a:avLst/>
          </a:prstGeom>
          <a:noFill/>
        </p:spPr>
        <p:txBody>
          <a:bodyPr wrap="square" rtlCol="0">
            <a:spAutoFit/>
          </a:bodyPr>
          <a:lstStyle/>
          <a:p>
            <a:r>
              <a:rPr lang="en-US" sz="3200" b="1" dirty="0">
                <a:solidFill>
                  <a:srgbClr val="46B0FA"/>
                </a:solidFill>
                <a:latin typeface="Calibri "/>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755781" y="851796"/>
            <a:ext cx="1057158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
                <a:cs typeface="Arial" panose="020B0604020202020204" pitchFamily="34" charset="0"/>
              </a:rPr>
              <a:t>Cite Related 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Calibri "/>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Calibri "/>
              <a:cs typeface="Arial" panose="020B0604020202020204" pitchFamily="34" charset="0"/>
            </a:endParaRPr>
          </a:p>
        </p:txBody>
      </p:sp>
      <p:sp>
        <p:nvSpPr>
          <p:cNvPr id="4" name="TextBox 3">
            <a:extLst>
              <a:ext uri="{FF2B5EF4-FFF2-40B4-BE49-F238E27FC236}">
                <a16:creationId xmlns:a16="http://schemas.microsoft.com/office/drawing/2014/main" id="{637BB47D-828C-BCCF-5A23-0959D1853B69}"/>
              </a:ext>
            </a:extLst>
          </p:cNvPr>
          <p:cNvSpPr txBox="1"/>
          <p:nvPr/>
        </p:nvSpPr>
        <p:spPr>
          <a:xfrm>
            <a:off x="11541967" y="6467269"/>
            <a:ext cx="513184" cy="276999"/>
          </a:xfrm>
          <a:prstGeom prst="rect">
            <a:avLst/>
          </a:prstGeom>
          <a:noFill/>
        </p:spPr>
        <p:txBody>
          <a:bodyPr wrap="square" rtlCol="0">
            <a:spAutoFit/>
          </a:bodyPr>
          <a:lstStyle/>
          <a:p>
            <a:r>
              <a:rPr lang="en-IN" sz="1200" dirty="0">
                <a:solidFill>
                  <a:schemeClr val="accent1"/>
                </a:solidFill>
              </a:rPr>
              <a:t>5</a:t>
            </a:r>
          </a:p>
        </p:txBody>
      </p:sp>
      <p:graphicFrame>
        <p:nvGraphicFramePr>
          <p:cNvPr id="5" name="Table 4">
            <a:extLst>
              <a:ext uri="{FF2B5EF4-FFF2-40B4-BE49-F238E27FC236}">
                <a16:creationId xmlns:a16="http://schemas.microsoft.com/office/drawing/2014/main" id="{DB47CBF1-B78B-E00D-6775-AB05823A3D7F}"/>
              </a:ext>
            </a:extLst>
          </p:cNvPr>
          <p:cNvGraphicFramePr>
            <a:graphicFrameLocks noGrp="1"/>
          </p:cNvGraphicFramePr>
          <p:nvPr>
            <p:extLst>
              <p:ext uri="{D42A27DB-BD31-4B8C-83A1-F6EECF244321}">
                <p14:modId xmlns:p14="http://schemas.microsoft.com/office/powerpoint/2010/main" val="2369480699"/>
              </p:ext>
            </p:extLst>
          </p:nvPr>
        </p:nvGraphicFramePr>
        <p:xfrm>
          <a:off x="755781" y="1223518"/>
          <a:ext cx="10571580" cy="4925354"/>
        </p:xfrm>
        <a:graphic>
          <a:graphicData uri="http://schemas.openxmlformats.org/drawingml/2006/table">
            <a:tbl>
              <a:tblPr firstRow="1" bandRow="1">
                <a:tableStyleId>{F2DE63D5-997A-4646-A377-4702673A728D}</a:tableStyleId>
              </a:tblPr>
              <a:tblGrid>
                <a:gridCol w="3523860">
                  <a:extLst>
                    <a:ext uri="{9D8B030D-6E8A-4147-A177-3AD203B41FA5}">
                      <a16:colId xmlns:a16="http://schemas.microsoft.com/office/drawing/2014/main" val="1443501156"/>
                    </a:ext>
                  </a:extLst>
                </a:gridCol>
                <a:gridCol w="3523860">
                  <a:extLst>
                    <a:ext uri="{9D8B030D-6E8A-4147-A177-3AD203B41FA5}">
                      <a16:colId xmlns:a16="http://schemas.microsoft.com/office/drawing/2014/main" val="2366404594"/>
                    </a:ext>
                  </a:extLst>
                </a:gridCol>
                <a:gridCol w="3523860">
                  <a:extLst>
                    <a:ext uri="{9D8B030D-6E8A-4147-A177-3AD203B41FA5}">
                      <a16:colId xmlns:a16="http://schemas.microsoft.com/office/drawing/2014/main" val="1967583230"/>
                    </a:ext>
                  </a:extLst>
                </a:gridCol>
              </a:tblGrid>
              <a:tr h="731917">
                <a:tc>
                  <a:txBody>
                    <a:bodyPr/>
                    <a:lstStyle/>
                    <a:p>
                      <a:pPr algn="just"/>
                      <a:r>
                        <a:rPr lang="en-IN" dirty="0"/>
                        <a:t>Reference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dirty="0"/>
                        <a:t>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dirty="0"/>
                        <a:t>Year of Research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7321244"/>
                  </a:ext>
                </a:extLst>
              </a:tr>
              <a:tr h="731917">
                <a:tc>
                  <a:txBody>
                    <a:bodyPr/>
                    <a:lstStyle/>
                    <a:p>
                      <a:pPr algn="just"/>
                      <a:r>
                        <a:rPr lang="en-US" sz="1400" dirty="0"/>
                        <a:t>Pandey, Pramod, and Sunanda Dixit (2014)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t>Application of Dijkstra's algorithm for railway route optimization in transportation systems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dirty="0"/>
                        <a:t>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2597903"/>
                  </a:ext>
                </a:extLst>
              </a:tr>
              <a:tr h="846177">
                <a:tc>
                  <a:txBody>
                    <a:bodyPr/>
                    <a:lstStyle/>
                    <a:p>
                      <a:pPr algn="just"/>
                      <a:r>
                        <a:rPr lang="en-IN" sz="1400" dirty="0" err="1"/>
                        <a:t>Fitro</a:t>
                      </a:r>
                      <a:r>
                        <a:rPr lang="en-IN" sz="1400" dirty="0"/>
                        <a:t>, </a:t>
                      </a:r>
                      <a:r>
                        <a:rPr lang="en-IN" sz="1400" dirty="0" err="1"/>
                        <a:t>Achmad</a:t>
                      </a:r>
                      <a:r>
                        <a:rPr lang="en-IN" sz="1400" dirty="0"/>
                        <a:t>, et al. (2018)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t>Dijkstra's algorithm combined with node combination for shortest pathfinding in Geographical Information Systems (GIS)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dirty="0"/>
                        <a:t>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5511801"/>
                  </a:ext>
                </a:extLst>
              </a:tr>
              <a:tr h="1037249">
                <a:tc>
                  <a:txBody>
                    <a:bodyPr/>
                    <a:lstStyle/>
                    <a:p>
                      <a:pPr algn="just"/>
                      <a:r>
                        <a:rPr lang="en-IN" sz="1400" dirty="0" err="1"/>
                        <a:t>Ingole</a:t>
                      </a:r>
                      <a:r>
                        <a:rPr lang="en-IN" sz="1400" dirty="0"/>
                        <a:t>, P. V., and Mangesh K. </a:t>
                      </a:r>
                      <a:r>
                        <a:rPr lang="en-IN" sz="1400" dirty="0" err="1"/>
                        <a:t>Nichat</a:t>
                      </a:r>
                      <a:r>
                        <a:rPr lang="en-IN" sz="1400" dirty="0"/>
                        <a:t> (2013)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t>Integration of Dijkstra’s algorithm with the Haversine formula for landmark-based shortest path detection using real-world coordinates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dirty="0"/>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3839010"/>
                  </a:ext>
                </a:extLst>
              </a:tr>
              <a:tr h="846177">
                <a:tc>
                  <a:txBody>
                    <a:bodyPr/>
                    <a:lstStyle/>
                    <a:p>
                      <a:pPr algn="just"/>
                      <a:r>
                        <a:rPr lang="en-US" sz="1400" dirty="0"/>
                        <a:t>Hasyim, M. W., and S. </a:t>
                      </a:r>
                      <a:r>
                        <a:rPr lang="en-US" sz="1400" dirty="0" err="1"/>
                        <a:t>Pramono</a:t>
                      </a:r>
                      <a:r>
                        <a:rPr lang="en-US" sz="1400" dirty="0"/>
                        <a:t> (2021)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t>Development of a web-based chatbot management system for creating chatbots without programming knowledge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dirty="0"/>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420120"/>
                  </a:ext>
                </a:extLst>
              </a:tr>
              <a:tr h="731917">
                <a:tc>
                  <a:txBody>
                    <a:bodyPr/>
                    <a:lstStyle/>
                    <a:p>
                      <a:pPr algn="just"/>
                      <a:r>
                        <a:rPr lang="en-IN" sz="1400" dirty="0" err="1"/>
                        <a:t>Magzhan</a:t>
                      </a:r>
                      <a:r>
                        <a:rPr lang="en-IN" sz="1400" dirty="0"/>
                        <a:t>, </a:t>
                      </a:r>
                      <a:r>
                        <a:rPr lang="en-IN" sz="1400" dirty="0" err="1"/>
                        <a:t>Kairanbay</a:t>
                      </a:r>
                      <a:r>
                        <a:rPr lang="en-IN" sz="1400" dirty="0"/>
                        <a:t>, and Hajar Mat Jani (2013)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t>Review and evaluation of various shortest path algorithms, including Dijkstra’s algorithm, A*, and others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dirty="0"/>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7153911"/>
                  </a:ext>
                </a:extLst>
              </a:tr>
            </a:tbl>
          </a:graphicData>
        </a:graphic>
      </p:graphicFrame>
    </p:spTree>
    <p:extLst>
      <p:ext uri="{BB962C8B-B14F-4D97-AF65-F5344CB8AC3E}">
        <p14:creationId xmlns:p14="http://schemas.microsoft.com/office/powerpoint/2010/main" val="250796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403315-7500-E8CE-9885-E3E95AA5655C}"/>
              </a:ext>
            </a:extLst>
          </p:cNvPr>
          <p:cNvSpPr txBox="1"/>
          <p:nvPr/>
        </p:nvSpPr>
        <p:spPr>
          <a:xfrm>
            <a:off x="846754" y="373423"/>
            <a:ext cx="981813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
                <a:cs typeface="Arial" panose="020B0604020202020204" pitchFamily="34" charset="0"/>
              </a:rPr>
              <a:t>SWOT analysis</a:t>
            </a:r>
          </a:p>
        </p:txBody>
      </p:sp>
      <p:graphicFrame>
        <p:nvGraphicFramePr>
          <p:cNvPr id="4" name="Table 3">
            <a:extLst>
              <a:ext uri="{FF2B5EF4-FFF2-40B4-BE49-F238E27FC236}">
                <a16:creationId xmlns:a16="http://schemas.microsoft.com/office/drawing/2014/main" id="{53A61214-9C9A-7F96-22B1-F30E9BE69B85}"/>
              </a:ext>
            </a:extLst>
          </p:cNvPr>
          <p:cNvGraphicFramePr>
            <a:graphicFrameLocks noGrp="1"/>
          </p:cNvGraphicFramePr>
          <p:nvPr>
            <p:extLst>
              <p:ext uri="{D42A27DB-BD31-4B8C-83A1-F6EECF244321}">
                <p14:modId xmlns:p14="http://schemas.microsoft.com/office/powerpoint/2010/main" val="3961274620"/>
              </p:ext>
            </p:extLst>
          </p:nvPr>
        </p:nvGraphicFramePr>
        <p:xfrm>
          <a:off x="846754" y="1461346"/>
          <a:ext cx="10732536" cy="4426272"/>
        </p:xfrm>
        <a:graphic>
          <a:graphicData uri="http://schemas.openxmlformats.org/drawingml/2006/table">
            <a:tbl>
              <a:tblPr firstRow="1" bandRow="1">
                <a:tableStyleId>{8799B23B-EC83-4686-B30A-512413B5E67A}</a:tableStyleId>
              </a:tblPr>
              <a:tblGrid>
                <a:gridCol w="5366268">
                  <a:extLst>
                    <a:ext uri="{9D8B030D-6E8A-4147-A177-3AD203B41FA5}">
                      <a16:colId xmlns:a16="http://schemas.microsoft.com/office/drawing/2014/main" val="2644562309"/>
                    </a:ext>
                  </a:extLst>
                </a:gridCol>
                <a:gridCol w="5366268">
                  <a:extLst>
                    <a:ext uri="{9D8B030D-6E8A-4147-A177-3AD203B41FA5}">
                      <a16:colId xmlns:a16="http://schemas.microsoft.com/office/drawing/2014/main" val="2362459244"/>
                    </a:ext>
                  </a:extLst>
                </a:gridCol>
              </a:tblGrid>
              <a:tr h="1106568">
                <a:tc>
                  <a:txBody>
                    <a:bodyPr/>
                    <a:lstStyle/>
                    <a:p>
                      <a:pPr algn="ctr"/>
                      <a:r>
                        <a:rPr lang="en-US" sz="2400" dirty="0">
                          <a:solidFill>
                            <a:schemeClr val="tx1"/>
                          </a:solidFill>
                        </a:rPr>
                        <a:t>Strengths</a:t>
                      </a:r>
                      <a:endParaRPr lang="en-IN" sz="2400" dirty="0">
                        <a:solidFill>
                          <a:schemeClr val="tx1"/>
                        </a:solidFill>
                        <a:latin typeface="Calibri "/>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Weaknesses </a:t>
                      </a:r>
                      <a:endParaRPr lang="en-IN" sz="2400" b="1" dirty="0">
                        <a:solidFill>
                          <a:schemeClr val="tx1"/>
                        </a:solidFill>
                      </a:endParaRPr>
                    </a:p>
                  </a:txBody>
                  <a:tcPr anchor="ctr"/>
                </a:tc>
                <a:extLst>
                  <a:ext uri="{0D108BD9-81ED-4DB2-BD59-A6C34878D82A}">
                    <a16:rowId xmlns:a16="http://schemas.microsoft.com/office/drawing/2014/main" val="430377445"/>
                  </a:ext>
                </a:extLst>
              </a:tr>
              <a:tr h="1106568">
                <a:tc>
                  <a:txBody>
                    <a:bodyPr/>
                    <a:lstStyle/>
                    <a:p>
                      <a:r>
                        <a:rPr lang="en-IN" sz="1600" b="1" dirty="0"/>
                        <a:t>Efficiency</a:t>
                      </a:r>
                      <a:r>
                        <a:rPr lang="en-IN" sz="1600" dirty="0"/>
                        <a:t>: Provides the shortest path quickly using Dijkstra’s algorithm.</a:t>
                      </a:r>
                    </a:p>
                    <a:p>
                      <a:r>
                        <a:rPr lang="en-IN" sz="1600" b="1" dirty="0"/>
                        <a:t>User-Friendly Interface</a:t>
                      </a:r>
                      <a:r>
                        <a:rPr lang="en-IN" sz="1600" dirty="0"/>
                        <a:t>: Simple and intuitive frontend design for easy user interaction.</a:t>
                      </a:r>
                    </a:p>
                  </a:txBody>
                  <a:tcPr/>
                </a:tc>
                <a:tc>
                  <a:txBody>
                    <a:bodyPr/>
                    <a:lstStyle/>
                    <a:p>
                      <a:r>
                        <a:rPr lang="en-US" sz="1600" b="1" dirty="0"/>
                        <a:t>Dependency on Accurate Data</a:t>
                      </a:r>
                      <a:r>
                        <a:rPr lang="en-US" sz="1600" dirty="0"/>
                        <a:t>: Effectiveness relies on the accuracy of the campus map data. </a:t>
                      </a:r>
                    </a:p>
                    <a:p>
                      <a:r>
                        <a:rPr lang="en-US" sz="1600" b="1" dirty="0"/>
                        <a:t>Limited Scalability</a:t>
                      </a:r>
                      <a:r>
                        <a:rPr lang="en-US" sz="1600" dirty="0"/>
                        <a:t>: Designed specifically for one campus, may require significant adjustments for other locations.</a:t>
                      </a:r>
                      <a:endParaRPr lang="en-IN" sz="1600" dirty="0"/>
                    </a:p>
                  </a:txBody>
                  <a:tcPr/>
                </a:tc>
                <a:extLst>
                  <a:ext uri="{0D108BD9-81ED-4DB2-BD59-A6C34878D82A}">
                    <a16:rowId xmlns:a16="http://schemas.microsoft.com/office/drawing/2014/main" val="667774020"/>
                  </a:ext>
                </a:extLst>
              </a:tr>
              <a:tr h="1106568">
                <a:tc>
                  <a:txBody>
                    <a:bodyPr/>
                    <a:lstStyle/>
                    <a:p>
                      <a:pPr algn="ctr"/>
                      <a:r>
                        <a:rPr lang="en-US" sz="2400" b="1" dirty="0"/>
                        <a:t>Opportunities</a:t>
                      </a:r>
                      <a:endParaRPr lang="en-IN" sz="2400" b="1" dirty="0"/>
                    </a:p>
                  </a:txBody>
                  <a:tcPr anchor="ctr"/>
                </a:tc>
                <a:tc>
                  <a:txBody>
                    <a:bodyPr/>
                    <a:lstStyle/>
                    <a:p>
                      <a:pPr algn="ctr"/>
                      <a:r>
                        <a:rPr lang="en-US" sz="2400" b="1" dirty="0"/>
                        <a:t>Threats</a:t>
                      </a:r>
                    </a:p>
                  </a:txBody>
                  <a:tcPr anchor="ctr"/>
                </a:tc>
                <a:extLst>
                  <a:ext uri="{0D108BD9-81ED-4DB2-BD59-A6C34878D82A}">
                    <a16:rowId xmlns:a16="http://schemas.microsoft.com/office/drawing/2014/main" val="3939213327"/>
                  </a:ext>
                </a:extLst>
              </a:tr>
              <a:tr h="1106568">
                <a:tc>
                  <a:txBody>
                    <a:bodyPr/>
                    <a:lstStyle/>
                    <a:p>
                      <a:r>
                        <a:rPr lang="en-US" sz="1600" b="1" dirty="0"/>
                        <a:t>Scalability</a:t>
                      </a:r>
                      <a:r>
                        <a:rPr lang="en-US" sz="1600" dirty="0"/>
                        <a:t>: Potential to expand to multiple campuses or integrate with other navigation tools.</a:t>
                      </a:r>
                    </a:p>
                    <a:p>
                      <a:r>
                        <a:rPr lang="en-US" sz="1600" b="1" dirty="0"/>
                        <a:t>Additional Features</a:t>
                      </a:r>
                      <a:r>
                        <a:rPr lang="en-US" sz="1600" dirty="0"/>
                        <a:t>: Opportunity to add features like live location tracking or alternative route suggestions.</a:t>
                      </a:r>
                      <a:endParaRPr lang="en-IN" sz="1600" dirty="0"/>
                    </a:p>
                  </a:txBody>
                  <a:tcPr/>
                </a:tc>
                <a:tc>
                  <a:txBody>
                    <a:bodyPr/>
                    <a:lstStyle/>
                    <a:p>
                      <a:r>
                        <a:rPr lang="en-US" sz="1600" b="1" dirty="0"/>
                        <a:t>Competition</a:t>
                      </a:r>
                      <a:r>
                        <a:rPr lang="en-US" sz="1600" dirty="0"/>
                        <a:t>: Other navigation tools or apps could offer similar or better functionality.</a:t>
                      </a:r>
                    </a:p>
                    <a:p>
                      <a:r>
                        <a:rPr lang="en-US" sz="1600" b="1" dirty="0"/>
                        <a:t>Technical Issues</a:t>
                      </a:r>
                      <a:r>
                        <a:rPr lang="en-US" sz="1600" dirty="0"/>
                        <a:t>: Potential for bugs, incorrect routing, or server downtime affecting user experience.</a:t>
                      </a:r>
                      <a:endParaRPr lang="en-IN" sz="1600" dirty="0"/>
                    </a:p>
                  </a:txBody>
                  <a:tcPr/>
                </a:tc>
                <a:extLst>
                  <a:ext uri="{0D108BD9-81ED-4DB2-BD59-A6C34878D82A}">
                    <a16:rowId xmlns:a16="http://schemas.microsoft.com/office/drawing/2014/main" val="2474946177"/>
                  </a:ext>
                </a:extLst>
              </a:tr>
            </a:tbl>
          </a:graphicData>
        </a:graphic>
      </p:graphicFrame>
      <p:sp>
        <p:nvSpPr>
          <p:cNvPr id="5" name="TextBox 4">
            <a:extLst>
              <a:ext uri="{FF2B5EF4-FFF2-40B4-BE49-F238E27FC236}">
                <a16:creationId xmlns:a16="http://schemas.microsoft.com/office/drawing/2014/main" id="{D3457E93-D221-16B5-3707-EEA007A27E9F}"/>
              </a:ext>
            </a:extLst>
          </p:cNvPr>
          <p:cNvSpPr txBox="1"/>
          <p:nvPr/>
        </p:nvSpPr>
        <p:spPr>
          <a:xfrm>
            <a:off x="11579290" y="6259381"/>
            <a:ext cx="485192" cy="276999"/>
          </a:xfrm>
          <a:prstGeom prst="rect">
            <a:avLst/>
          </a:prstGeom>
          <a:noFill/>
        </p:spPr>
        <p:txBody>
          <a:bodyPr wrap="square" rtlCol="0">
            <a:spAutoFit/>
          </a:bodyPr>
          <a:lstStyle/>
          <a:p>
            <a:r>
              <a:rPr lang="en-IN" sz="1200" dirty="0">
                <a:solidFill>
                  <a:schemeClr val="accent1"/>
                </a:solidFill>
              </a:rPr>
              <a:t>6</a:t>
            </a:r>
          </a:p>
        </p:txBody>
      </p:sp>
    </p:spTree>
    <p:extLst>
      <p:ext uri="{BB962C8B-B14F-4D97-AF65-F5344CB8AC3E}">
        <p14:creationId xmlns:p14="http://schemas.microsoft.com/office/powerpoint/2010/main" val="320767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3816429"/>
          </a:xfrm>
          <a:prstGeom prst="rect">
            <a:avLst/>
          </a:prstGeom>
          <a:noFill/>
        </p:spPr>
        <p:txBody>
          <a:bodyPr wrap="square" rtlCol="0">
            <a:spAutoFit/>
          </a:bodyPr>
          <a:lstStyle/>
          <a:p>
            <a:pPr algn="just"/>
            <a:r>
              <a:rPr lang="en-US" sz="2000" dirty="0">
                <a:solidFill>
                  <a:srgbClr val="FF0000"/>
                </a:solidFill>
                <a:latin typeface="Arial" panose="020B0604020202020204" pitchFamily="34" charset="0"/>
                <a:cs typeface="Arial" panose="020B0604020202020204" pitchFamily="34" charset="0"/>
              </a:rPr>
              <a:t>Main Objective</a:t>
            </a:r>
          </a:p>
          <a:p>
            <a:pPr algn="just"/>
            <a:endParaRPr lang="en-US" sz="2000" dirty="0">
              <a:solidFill>
                <a:srgbClr val="FF0000"/>
              </a:solidFill>
              <a:latin typeface="Arial" panose="020B0604020202020204" pitchFamily="34" charset="0"/>
              <a:cs typeface="Arial" panose="020B0604020202020204" pitchFamily="34" charset="0"/>
            </a:endParaRPr>
          </a:p>
          <a:p>
            <a:pPr algn="just"/>
            <a:r>
              <a:rPr lang="en-US" sz="1600" dirty="0"/>
              <a:t>The program aims to develop a chatbot that simplifies campus navigation by providing users with the shortest and most efficient routes. Using Dijkstra’s algorithm, the chatbot ensures accurate and efficient route calculations. Designed for students, staff, and visitors, it enhances user experience with a responsive interface that offers real-time, clear directions. The scalable design allows adaptation to other campuses, and its seamless integration with web technologies ensures accessibility across various devices, making campus navigation quicker and more convenient.</a:t>
            </a:r>
            <a:endParaRPr lang="en-US" sz="2000" dirty="0">
              <a:solidFill>
                <a:schemeClr val="accent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dirty="0">
              <a:solidFill>
                <a:schemeClr val="accent2"/>
              </a:solidFill>
              <a:latin typeface="Calibiri body"/>
              <a:cs typeface="Arial" panose="020B0604020202020204" pitchFamily="34" charset="0"/>
            </a:endParaRPr>
          </a:p>
          <a:p>
            <a:pPr marL="285750" indent="-285750" algn="just">
              <a:buFont typeface="Arial" panose="020B0604020202020204" pitchFamily="34" charset="0"/>
              <a:buChar char="•"/>
            </a:pPr>
            <a:r>
              <a:rPr lang="en-US" sz="1600" dirty="0">
                <a:latin typeface="Calibiri body"/>
                <a:cs typeface="Arial" panose="020B0604020202020204" pitchFamily="34" charset="0"/>
              </a:rPr>
              <a:t>To build a responsive chatbot interface that provides real- time, accurate direction for campus navigation.</a:t>
            </a:r>
          </a:p>
          <a:p>
            <a:pPr marL="285750" indent="-285750" algn="just">
              <a:buFont typeface="Arial" panose="020B0604020202020204" pitchFamily="34" charset="0"/>
              <a:buChar char="•"/>
            </a:pPr>
            <a:r>
              <a:rPr lang="en-US" sz="1600" dirty="0">
                <a:latin typeface="Calibiri body"/>
                <a:cs typeface="Arial" panose="020B0604020202020204" pitchFamily="34" charset="0"/>
              </a:rPr>
              <a:t>To develop an algorithm framework using Dijkstra’s algorithm for efficient and precise route calculations.</a:t>
            </a:r>
          </a:p>
          <a:p>
            <a:pPr marL="285750" indent="-285750" algn="just">
              <a:buFont typeface="Arial" panose="020B0604020202020204" pitchFamily="34" charset="0"/>
              <a:buChar char="•"/>
            </a:pPr>
            <a:r>
              <a:rPr lang="en-US" sz="1600" dirty="0">
                <a:latin typeface="Calibiri body"/>
                <a:cs typeface="Arial" panose="020B0604020202020204" pitchFamily="34" charset="0"/>
              </a:rPr>
              <a:t>To create a user-friendly system designed specifically for students, staff and visitors to reduce time spent navigating the campus.</a:t>
            </a:r>
          </a:p>
          <a:p>
            <a:pPr marL="285750" indent="-285750" algn="just">
              <a:buFont typeface="Arial" panose="020B0604020202020204" pitchFamily="34" charset="0"/>
              <a:buChar char="•"/>
            </a:pPr>
            <a:r>
              <a:rPr lang="en-US" sz="1600" dirty="0">
                <a:latin typeface="Calibiri body"/>
                <a:cs typeface="Arial" panose="020B0604020202020204" pitchFamily="34" charset="0"/>
              </a:rPr>
              <a:t>To ensure scalability of the program for potential adaptation to other campuses or similar environments.</a:t>
            </a:r>
          </a:p>
          <a:p>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FDABD8B-4531-3A9A-8A53-199B0A593FA2}"/>
              </a:ext>
            </a:extLst>
          </p:cNvPr>
          <p:cNvSpPr txBox="1"/>
          <p:nvPr/>
        </p:nvSpPr>
        <p:spPr>
          <a:xfrm>
            <a:off x="11495314" y="6295244"/>
            <a:ext cx="523158" cy="276999"/>
          </a:xfrm>
          <a:prstGeom prst="rect">
            <a:avLst/>
          </a:prstGeom>
          <a:noFill/>
        </p:spPr>
        <p:txBody>
          <a:bodyPr wrap="square" rtlCol="0">
            <a:spAutoFit/>
          </a:bodyPr>
          <a:lstStyle/>
          <a:p>
            <a:r>
              <a:rPr lang="en-IN" sz="1200" dirty="0">
                <a:solidFill>
                  <a:schemeClr val="accent1"/>
                </a:solidFill>
              </a:rPr>
              <a:t>7</a:t>
            </a:r>
          </a:p>
        </p:txBody>
      </p:sp>
    </p:spTree>
    <p:extLst>
      <p:ext uri="{BB962C8B-B14F-4D97-AF65-F5344CB8AC3E}">
        <p14:creationId xmlns:p14="http://schemas.microsoft.com/office/powerpoint/2010/main" val="231400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971163"/>
            <a:ext cx="9901002" cy="4185761"/>
          </a:xfrm>
          <a:prstGeom prst="rect">
            <a:avLst/>
          </a:prstGeom>
          <a:noFill/>
        </p:spPr>
        <p:txBody>
          <a:bodyPr wrap="square" rtlCol="0">
            <a:spAutoFit/>
          </a:bodyPr>
          <a:lstStyle/>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Steps </a:t>
            </a:r>
          </a:p>
          <a:p>
            <a:r>
              <a:rPr lang="en-US" sz="1600" b="1" dirty="0"/>
              <a:t>1. Requirement Analysis</a:t>
            </a:r>
          </a:p>
          <a:p>
            <a:pPr>
              <a:buFont typeface="Arial" panose="020B0604020202020204" pitchFamily="34" charset="0"/>
              <a:buChar char="•"/>
            </a:pPr>
            <a:r>
              <a:rPr lang="en-US" sz="1600" dirty="0"/>
              <a:t>Identify user and system requirements for a campus travel route chatbot with a focus on user-friendly interface and accurate routing.</a:t>
            </a:r>
          </a:p>
          <a:p>
            <a:r>
              <a:rPr lang="en-US" sz="1600" b="1" dirty="0"/>
              <a:t>2. Design Phase</a:t>
            </a:r>
          </a:p>
          <a:p>
            <a:pPr>
              <a:buFont typeface="Arial" panose="020B0604020202020204" pitchFamily="34" charset="0"/>
              <a:buChar char="•"/>
            </a:pPr>
            <a:r>
              <a:rPr lang="en-US" sz="1600" dirty="0"/>
              <a:t>Plan the system architecture, user flow, database structure, and integrate Dijkstra’s algorithm for shortest path calculation.</a:t>
            </a:r>
          </a:p>
          <a:p>
            <a:r>
              <a:rPr lang="en-US" sz="1600" b="1" dirty="0"/>
              <a:t>3. Implementation</a:t>
            </a:r>
          </a:p>
          <a:p>
            <a:pPr>
              <a:buFont typeface="Arial" panose="020B0604020202020204" pitchFamily="34" charset="0"/>
              <a:buChar char="•"/>
            </a:pPr>
            <a:r>
              <a:rPr lang="en-US" sz="1600" dirty="0"/>
              <a:t>Develop the frontend interface, implement the backend with Dijkstra’s algorithm, and integrate both components for seamless operation.</a:t>
            </a:r>
          </a:p>
          <a:p>
            <a:r>
              <a:rPr lang="en-US" sz="1600" b="1" dirty="0"/>
              <a:t>4. Testing</a:t>
            </a:r>
          </a:p>
          <a:p>
            <a:pPr>
              <a:buFont typeface="Arial" panose="020B0604020202020204" pitchFamily="34" charset="0"/>
              <a:buChar char="•"/>
            </a:pPr>
            <a:r>
              <a:rPr lang="en-US" sz="1600" dirty="0"/>
              <a:t>Conduct unit, integration, and user acceptance testing to ensure functionality, accuracy, and user satisfaction.</a:t>
            </a:r>
          </a:p>
          <a:p>
            <a:r>
              <a:rPr lang="en-US" sz="1600" b="1" dirty="0"/>
              <a:t>5. Deployment</a:t>
            </a:r>
          </a:p>
          <a:p>
            <a:pPr>
              <a:buFont typeface="Arial" panose="020B0604020202020204" pitchFamily="34" charset="0"/>
              <a:buChar char="•"/>
            </a:pPr>
            <a:r>
              <a:rPr lang="en-US" sz="1600" dirty="0"/>
              <a:t>Deploy the website and backend, set up the database, and monitor system performance post-launch</a:t>
            </a: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1DC82C9-26A1-3A7C-CB56-E42035269B75}"/>
              </a:ext>
            </a:extLst>
          </p:cNvPr>
          <p:cNvSpPr txBox="1"/>
          <p:nvPr/>
        </p:nvSpPr>
        <p:spPr>
          <a:xfrm>
            <a:off x="11579290" y="6335486"/>
            <a:ext cx="419877" cy="276999"/>
          </a:xfrm>
          <a:prstGeom prst="rect">
            <a:avLst/>
          </a:prstGeom>
          <a:noFill/>
        </p:spPr>
        <p:txBody>
          <a:bodyPr wrap="square" rtlCol="0">
            <a:spAutoFit/>
          </a:bodyPr>
          <a:lstStyle/>
          <a:p>
            <a:r>
              <a:rPr lang="en-IN" sz="1200" dirty="0">
                <a:solidFill>
                  <a:schemeClr val="accent1"/>
                </a:solidFill>
              </a:rPr>
              <a:t>8</a:t>
            </a:r>
          </a:p>
        </p:txBody>
      </p:sp>
    </p:spTree>
    <p:extLst>
      <p:ext uri="{BB962C8B-B14F-4D97-AF65-F5344CB8AC3E}">
        <p14:creationId xmlns:p14="http://schemas.microsoft.com/office/powerpoint/2010/main" val="579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CEBFD5-A134-07D4-8EF7-D7B328F2E540}"/>
              </a:ext>
            </a:extLst>
          </p:cNvPr>
          <p:cNvSpPr txBox="1"/>
          <p:nvPr/>
        </p:nvSpPr>
        <p:spPr>
          <a:xfrm>
            <a:off x="706794" y="644013"/>
            <a:ext cx="6097554" cy="646331"/>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Timeline</a:t>
            </a:r>
          </a:p>
          <a:p>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6EFF248-938F-97BE-B9CD-346C9B9014FF}"/>
              </a:ext>
            </a:extLst>
          </p:cNvPr>
          <p:cNvSpPr txBox="1"/>
          <p:nvPr/>
        </p:nvSpPr>
        <p:spPr>
          <a:xfrm>
            <a:off x="11560629" y="6363478"/>
            <a:ext cx="410547" cy="276999"/>
          </a:xfrm>
          <a:prstGeom prst="rect">
            <a:avLst/>
          </a:prstGeom>
          <a:noFill/>
        </p:spPr>
        <p:txBody>
          <a:bodyPr wrap="square" rtlCol="0">
            <a:spAutoFit/>
          </a:bodyPr>
          <a:lstStyle/>
          <a:p>
            <a:r>
              <a:rPr lang="en-IN" sz="1200" dirty="0">
                <a:solidFill>
                  <a:schemeClr val="accent1"/>
                </a:solidFill>
              </a:rPr>
              <a:t>9</a:t>
            </a:r>
          </a:p>
        </p:txBody>
      </p:sp>
      <p:graphicFrame>
        <p:nvGraphicFramePr>
          <p:cNvPr id="2" name="Table 1">
            <a:extLst>
              <a:ext uri="{FF2B5EF4-FFF2-40B4-BE49-F238E27FC236}">
                <a16:creationId xmlns:a16="http://schemas.microsoft.com/office/drawing/2014/main" id="{BDA12EAB-17A5-ED0A-E4DD-C6B8438A31E0}"/>
              </a:ext>
            </a:extLst>
          </p:cNvPr>
          <p:cNvGraphicFramePr>
            <a:graphicFrameLocks noGrp="1"/>
          </p:cNvGraphicFramePr>
          <p:nvPr>
            <p:extLst>
              <p:ext uri="{D42A27DB-BD31-4B8C-83A1-F6EECF244321}">
                <p14:modId xmlns:p14="http://schemas.microsoft.com/office/powerpoint/2010/main" val="429921121"/>
              </p:ext>
            </p:extLst>
          </p:nvPr>
        </p:nvGraphicFramePr>
        <p:xfrm>
          <a:off x="706794" y="1290344"/>
          <a:ext cx="10853835" cy="5001390"/>
        </p:xfrm>
        <a:graphic>
          <a:graphicData uri="http://schemas.openxmlformats.org/drawingml/2006/table">
            <a:tbl>
              <a:tblPr firstRow="1" firstCol="1" bandRow="1">
                <a:tableStyleId>{F2DE63D5-997A-4646-A377-4702673A728D}</a:tableStyleId>
              </a:tblPr>
              <a:tblGrid>
                <a:gridCol w="3617945">
                  <a:extLst>
                    <a:ext uri="{9D8B030D-6E8A-4147-A177-3AD203B41FA5}">
                      <a16:colId xmlns:a16="http://schemas.microsoft.com/office/drawing/2014/main" val="2301201178"/>
                    </a:ext>
                  </a:extLst>
                </a:gridCol>
                <a:gridCol w="3617945">
                  <a:extLst>
                    <a:ext uri="{9D8B030D-6E8A-4147-A177-3AD203B41FA5}">
                      <a16:colId xmlns:a16="http://schemas.microsoft.com/office/drawing/2014/main" val="3286446255"/>
                    </a:ext>
                  </a:extLst>
                </a:gridCol>
                <a:gridCol w="3617945">
                  <a:extLst>
                    <a:ext uri="{9D8B030D-6E8A-4147-A177-3AD203B41FA5}">
                      <a16:colId xmlns:a16="http://schemas.microsoft.com/office/drawing/2014/main" val="577073024"/>
                    </a:ext>
                  </a:extLst>
                </a:gridCol>
              </a:tblGrid>
              <a:tr h="657726">
                <a:tc>
                  <a:txBody>
                    <a:bodyPr/>
                    <a:lstStyle/>
                    <a:p>
                      <a:pPr marL="0" marR="0" indent="0" algn="just">
                        <a:lnSpc>
                          <a:spcPct val="107000"/>
                        </a:lnSpc>
                        <a:spcBef>
                          <a:spcPts val="0"/>
                        </a:spcBef>
                        <a:spcAft>
                          <a:spcPts val="800"/>
                        </a:spcAft>
                      </a:pPr>
                      <a:r>
                        <a:rPr lang="en-IN" sz="1800" kern="100" dirty="0">
                          <a:effectLst/>
                        </a:rPr>
                        <a:t>Task</a:t>
                      </a:r>
                      <a:endParaRPr lang="en-US" sz="18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IN" sz="1800" kern="100" dirty="0">
                          <a:effectLst/>
                        </a:rPr>
                        <a:t>Timeframe</a:t>
                      </a:r>
                      <a:endParaRPr lang="en-US" sz="18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IN" sz="1800" kern="100" dirty="0">
                          <a:effectLst/>
                        </a:rPr>
                        <a:t>Description</a:t>
                      </a:r>
                      <a:endParaRPr lang="en-US" sz="18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5900907"/>
                  </a:ext>
                </a:extLst>
              </a:tr>
              <a:tr h="542958">
                <a:tc>
                  <a:txBody>
                    <a:bodyPr/>
                    <a:lstStyle/>
                    <a:p>
                      <a:pPr marL="0" marR="0" indent="0" algn="just">
                        <a:lnSpc>
                          <a:spcPct val="107000"/>
                        </a:lnSpc>
                        <a:spcBef>
                          <a:spcPts val="0"/>
                        </a:spcBef>
                        <a:spcAft>
                          <a:spcPts val="800"/>
                        </a:spcAft>
                      </a:pPr>
                      <a:r>
                        <a:rPr lang="en-IN" sz="1400" kern="100" dirty="0">
                          <a:effectLst/>
                        </a:rPr>
                        <a:t>Project Start</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IN" sz="1400" kern="100" dirty="0">
                          <a:effectLst/>
                        </a:rPr>
                        <a:t>20-21 August</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IN" sz="1400" kern="100">
                          <a:effectLst/>
                        </a:rPr>
                        <a:t>Official start of the project</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2627010"/>
                  </a:ext>
                </a:extLst>
              </a:tr>
              <a:tr h="542958">
                <a:tc>
                  <a:txBody>
                    <a:bodyPr/>
                    <a:lstStyle/>
                    <a:p>
                      <a:pPr marL="0" marR="0" indent="0" algn="just">
                        <a:lnSpc>
                          <a:spcPct val="107000"/>
                        </a:lnSpc>
                        <a:spcBef>
                          <a:spcPts val="0"/>
                        </a:spcBef>
                        <a:spcAft>
                          <a:spcPts val="800"/>
                        </a:spcAft>
                      </a:pPr>
                      <a:r>
                        <a:rPr lang="en-US" sz="1400" kern="100">
                          <a:effectLst/>
                        </a:rPr>
                        <a:t>Requirements Analysis (T1)</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Last Week of August</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Analyzing requirements for the project</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342047"/>
                  </a:ext>
                </a:extLst>
              </a:tr>
              <a:tr h="542958">
                <a:tc>
                  <a:txBody>
                    <a:bodyPr/>
                    <a:lstStyle/>
                    <a:p>
                      <a:pPr marL="0" marR="0" indent="0" algn="just">
                        <a:lnSpc>
                          <a:spcPct val="107000"/>
                        </a:lnSpc>
                        <a:spcBef>
                          <a:spcPts val="0"/>
                        </a:spcBef>
                        <a:spcAft>
                          <a:spcPts val="800"/>
                        </a:spcAft>
                      </a:pPr>
                      <a:r>
                        <a:rPr lang="en-US" sz="1400" kern="100">
                          <a:effectLst/>
                        </a:rPr>
                        <a:t>Estimate Distance (T2)</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IN" sz="1400" kern="100" dirty="0">
                          <a:effectLst/>
                        </a:rPr>
                        <a:t>Last Week of August</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Estimating distances between campus infrastructure</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440946"/>
                  </a:ext>
                </a:extLst>
              </a:tr>
              <a:tr h="542958">
                <a:tc>
                  <a:txBody>
                    <a:bodyPr/>
                    <a:lstStyle/>
                    <a:p>
                      <a:pPr marL="0" marR="0" indent="0" algn="just">
                        <a:lnSpc>
                          <a:spcPct val="107000"/>
                        </a:lnSpc>
                        <a:spcBef>
                          <a:spcPts val="0"/>
                        </a:spcBef>
                        <a:spcAft>
                          <a:spcPts val="800"/>
                        </a:spcAft>
                      </a:pPr>
                      <a:r>
                        <a:rPr lang="en-US" sz="1400" kern="100">
                          <a:effectLst/>
                        </a:rPr>
                        <a:t>Chatbot Design and Front-End Development (T3)</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a:effectLst/>
                        </a:rPr>
                        <a:t>Mid-Semester</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Designing the chatbot interface using HTML and CSS</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451131"/>
                  </a:ext>
                </a:extLst>
              </a:tr>
              <a:tr h="542958">
                <a:tc>
                  <a:txBody>
                    <a:bodyPr/>
                    <a:lstStyle/>
                    <a:p>
                      <a:pPr marL="0" marR="0" indent="0" algn="just">
                        <a:lnSpc>
                          <a:spcPct val="107000"/>
                        </a:lnSpc>
                        <a:spcBef>
                          <a:spcPts val="0"/>
                        </a:spcBef>
                        <a:spcAft>
                          <a:spcPts val="800"/>
                        </a:spcAft>
                      </a:pPr>
                      <a:r>
                        <a:rPr lang="en-US" sz="1400" kern="100">
                          <a:effectLst/>
                        </a:rPr>
                        <a:t>Algorithm Implementation/Coding (T4)</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a:effectLst/>
                        </a:rPr>
                        <a:t>Last Week of September</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Developing algorithms and integrating it into the chatbot system</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808946"/>
                  </a:ext>
                </a:extLst>
              </a:tr>
              <a:tr h="542958">
                <a:tc>
                  <a:txBody>
                    <a:bodyPr/>
                    <a:lstStyle/>
                    <a:p>
                      <a:pPr marL="0" marR="0" indent="0" algn="just">
                        <a:lnSpc>
                          <a:spcPct val="107000"/>
                        </a:lnSpc>
                        <a:spcBef>
                          <a:spcPts val="0"/>
                        </a:spcBef>
                        <a:spcAft>
                          <a:spcPts val="800"/>
                        </a:spcAft>
                      </a:pPr>
                      <a:r>
                        <a:rPr lang="en-US" sz="1400" kern="100">
                          <a:effectLst/>
                        </a:rPr>
                        <a:t>Front-End &amp; Algorithm Integration (T5)</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a:effectLst/>
                        </a:rPr>
                        <a:t>Last Week of October</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Integrating the Chatbot Interface with Dijkstra’s algorithms</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489269"/>
                  </a:ext>
                </a:extLst>
              </a:tr>
              <a:tr h="542958">
                <a:tc>
                  <a:txBody>
                    <a:bodyPr/>
                    <a:lstStyle/>
                    <a:p>
                      <a:pPr marL="0" marR="0" indent="0" algn="just">
                        <a:lnSpc>
                          <a:spcPct val="107000"/>
                        </a:lnSpc>
                        <a:spcBef>
                          <a:spcPts val="0"/>
                        </a:spcBef>
                        <a:spcAft>
                          <a:spcPts val="800"/>
                        </a:spcAft>
                      </a:pPr>
                      <a:r>
                        <a:rPr lang="en-US" sz="1400" kern="100">
                          <a:effectLst/>
                        </a:rPr>
                        <a:t>Final Testing (T6)</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a:effectLst/>
                        </a:rPr>
                        <a:t>Mid-November</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Testing the integrated chatbot system</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7965"/>
                  </a:ext>
                </a:extLst>
              </a:tr>
              <a:tr h="542958">
                <a:tc>
                  <a:txBody>
                    <a:bodyPr/>
                    <a:lstStyle/>
                    <a:p>
                      <a:pPr marL="0" marR="0" indent="0" algn="just">
                        <a:lnSpc>
                          <a:spcPct val="107000"/>
                        </a:lnSpc>
                        <a:spcBef>
                          <a:spcPts val="0"/>
                        </a:spcBef>
                        <a:spcAft>
                          <a:spcPts val="800"/>
                        </a:spcAft>
                      </a:pPr>
                      <a:r>
                        <a:rPr lang="en-US" sz="1400" kern="100">
                          <a:effectLst/>
                        </a:rPr>
                        <a:t>Project End</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a:effectLst/>
                        </a:rPr>
                        <a:t>End of November</a:t>
                      </a:r>
                      <a:endParaRPr lang="en-US" sz="1400" kern="10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800"/>
                        </a:spcAft>
                      </a:pPr>
                      <a:r>
                        <a:rPr lang="en-US" sz="1400" kern="100" dirty="0">
                          <a:effectLst/>
                        </a:rPr>
                        <a:t>Project conclusion</a:t>
                      </a:r>
                      <a:endParaRPr lang="en-US" sz="1400" kern="100" dirty="0">
                        <a:solidFill>
                          <a:srgbClr val="000000"/>
                        </a:solidFill>
                        <a:effectLst/>
                        <a:latin typeface="Franklin Gothic"/>
                        <a:ea typeface="Franklin Gothic"/>
                        <a:cs typeface="Franklin Gothic"/>
                      </a:endParaRPr>
                    </a:p>
                  </a:txBody>
                  <a:tcPr marL="51802" marR="51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4434280"/>
                  </a:ext>
                </a:extLst>
              </a:tr>
            </a:tbl>
          </a:graphicData>
        </a:graphic>
      </p:graphicFrame>
    </p:spTree>
    <p:extLst>
      <p:ext uri="{BB962C8B-B14F-4D97-AF65-F5344CB8AC3E}">
        <p14:creationId xmlns:p14="http://schemas.microsoft.com/office/powerpoint/2010/main" val="204853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24150</TotalTime>
  <Words>1208</Words>
  <Application>Microsoft Office PowerPoint</Application>
  <PresentationFormat>Widescreen</PresentationFormat>
  <Paragraphs>165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Calibiri</vt:lpstr>
      <vt:lpstr>Calibiri body</vt:lpstr>
      <vt:lpstr>Calibri</vt:lpstr>
      <vt:lpstr>Calibri </vt:lpstr>
      <vt:lpstr>Calibri body</vt:lpstr>
      <vt:lpstr>Franklin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Dishant Saini</cp:lastModifiedBy>
  <cp:revision>576</cp:revision>
  <dcterms:created xsi:type="dcterms:W3CDTF">2021-05-06T09:42:21Z</dcterms:created>
  <dcterms:modified xsi:type="dcterms:W3CDTF">2024-09-16T17:01:48Z</dcterms:modified>
</cp:coreProperties>
</file>