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jC1+KKZoDS41jmtwUg+g5T+A1c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240972" y="1122363"/>
            <a:ext cx="9716756"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CAP5100 HCI</a:t>
            </a:r>
            <a:br>
              <a:rPr lang="en-US"/>
            </a:br>
            <a:r>
              <a:rPr b="1" lang="en-US"/>
              <a:t>Phase-2:</a:t>
            </a:r>
            <a:br>
              <a:rPr b="1" lang="en-US"/>
            </a:br>
            <a:r>
              <a:rPr b="1" lang="en-US"/>
              <a:t>From Exploration to Generation</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b="1"/>
          </a:p>
          <a:p>
            <a:pPr indent="0" lvl="0" marL="0" rtl="0" algn="ctr">
              <a:lnSpc>
                <a:spcPct val="90000"/>
              </a:lnSpc>
              <a:spcBef>
                <a:spcPts val="1000"/>
              </a:spcBef>
              <a:spcAft>
                <a:spcPts val="0"/>
              </a:spcAft>
              <a:buClr>
                <a:schemeClr val="dk1"/>
              </a:buClr>
              <a:buSzPts val="2400"/>
              <a:buNone/>
            </a:pPr>
            <a:r>
              <a:rPr b="1" lang="en-US"/>
              <a:t>Submitted by:</a:t>
            </a:r>
            <a:endParaRPr/>
          </a:p>
          <a:p>
            <a:pPr indent="0" lvl="0" marL="0" rtl="0" algn="ctr">
              <a:lnSpc>
                <a:spcPct val="90000"/>
              </a:lnSpc>
              <a:spcBef>
                <a:spcPts val="1000"/>
              </a:spcBef>
              <a:spcAft>
                <a:spcPts val="0"/>
              </a:spcAft>
              <a:buClr>
                <a:schemeClr val="dk1"/>
              </a:buClr>
              <a:buSzPts val="2400"/>
              <a:buNone/>
            </a:pPr>
            <a:r>
              <a:rPr b="1" lang="en-US"/>
              <a:t>Dishant Vyas, Nicholas Verdugo, Pratyush Shukla, Shlok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Persona You Used for Scenario 2</a:t>
            </a:r>
            <a:endParaRPr/>
          </a:p>
        </p:txBody>
      </p:sp>
      <p:sp>
        <p:nvSpPr>
          <p:cNvPr id="149" name="Google Shape;149;p10"/>
          <p:cNvSpPr txBox="1"/>
          <p:nvPr>
            <p:ph idx="1" type="body"/>
          </p:nvPr>
        </p:nvSpPr>
        <p:spPr>
          <a:xfrm>
            <a:off x="838200" y="1825625"/>
            <a:ext cx="10515600" cy="4663200"/>
          </a:xfrm>
          <a:prstGeom prst="rect">
            <a:avLst/>
          </a:prstGeom>
          <a:noFill/>
          <a:ln>
            <a:noFill/>
          </a:ln>
        </p:spPr>
        <p:txBody>
          <a:bodyPr anchorCtr="0" anchor="t" bIns="45700" lIns="91425" spcFirstLastPara="1" rIns="91425" wrap="square" tIns="45700">
            <a:normAutofit fontScale="92500" lnSpcReduction="20000"/>
          </a:bodyPr>
          <a:lstStyle/>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ct val="107692"/>
              <a:buNone/>
            </a:pPr>
            <a:r>
              <a:t/>
            </a:r>
            <a:endParaRPr sz="2600">
              <a:latin typeface="Times New Roman"/>
              <a:ea typeface="Times New Roman"/>
              <a:cs typeface="Times New Roman"/>
              <a:sym typeface="Times New Roman"/>
            </a:endParaRPr>
          </a:p>
          <a:p>
            <a:pPr indent="0" lvl="0" marL="177800" rtl="0" algn="l">
              <a:lnSpc>
                <a:spcPct val="115000"/>
              </a:lnSpc>
              <a:spcBef>
                <a:spcPts val="0"/>
              </a:spcBef>
              <a:spcAft>
                <a:spcPts val="0"/>
              </a:spcAft>
              <a:buClr>
                <a:schemeClr val="dk1"/>
              </a:buClr>
              <a:buSzPct val="107692"/>
              <a:buNone/>
            </a:pPr>
            <a:r>
              <a:rPr lang="en-US" sz="2600">
                <a:latin typeface="Times New Roman"/>
                <a:ea typeface="Times New Roman"/>
                <a:cs typeface="Times New Roman"/>
                <a:sym typeface="Times New Roman"/>
              </a:rPr>
              <a:t>Evan is a 3rd year undergraduate student at University of Florida pursuing Business Administration. He loves to work play tennis and basketball and has often friends coming over for board games. He has specific amenities that he is looking for and doesn’t give priority to commute or distance to campus, as he has a car. Furthermore, he lives with 2 of his closest friends and hence lives in 3bhk, which was the preferred choice. </a:t>
            </a:r>
            <a:endParaRPr sz="2600"/>
          </a:p>
        </p:txBody>
      </p:sp>
      <p:pic>
        <p:nvPicPr>
          <p:cNvPr id="150" name="Google Shape;150;p10"/>
          <p:cNvPicPr preferRelativeResize="0"/>
          <p:nvPr/>
        </p:nvPicPr>
        <p:blipFill>
          <a:blip r:embed="rId3">
            <a:alphaModFix/>
          </a:blip>
          <a:stretch>
            <a:fillRect/>
          </a:stretch>
        </p:blipFill>
        <p:spPr>
          <a:xfrm>
            <a:off x="4609700" y="1353150"/>
            <a:ext cx="2629000" cy="26066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Scenario 2: </a:t>
            </a:r>
            <a:r>
              <a:rPr lang="en-US"/>
              <a:t>Evan wants a 3bhk with tennis and basketball court</a:t>
            </a:r>
            <a:endParaRPr/>
          </a:p>
        </p:txBody>
      </p:sp>
      <p:sp>
        <p:nvSpPr>
          <p:cNvPr id="156" name="Google Shape;15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1000"/>
              </a:spcBef>
              <a:spcAft>
                <a:spcPts val="0"/>
              </a:spcAft>
              <a:buSzPts val="1600"/>
              <a:buFont typeface="Times New Roman"/>
              <a:buChar char="•"/>
            </a:pPr>
            <a:r>
              <a:rPr lang="en-US" sz="2600">
                <a:latin typeface="Times New Roman"/>
                <a:ea typeface="Times New Roman"/>
                <a:cs typeface="Times New Roman"/>
                <a:sym typeface="Times New Roman"/>
              </a:rPr>
              <a:t>Evan is looking for a 3bhk apartment </a:t>
            </a:r>
            <a:r>
              <a:rPr lang="en-US" sz="2600">
                <a:latin typeface="Times New Roman"/>
                <a:ea typeface="Times New Roman"/>
                <a:cs typeface="Times New Roman"/>
                <a:sym typeface="Times New Roman"/>
              </a:rPr>
              <a:t>with very specific amenities which should be included. He also prefers apartments which have no specific guest policy as he has friends over frequently</a:t>
            </a:r>
            <a:endParaRPr sz="26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Font typeface="Times New Roman"/>
              <a:buChar char="•"/>
            </a:pPr>
            <a:r>
              <a:rPr lang="en-US" sz="2600">
                <a:latin typeface="Times New Roman"/>
                <a:ea typeface="Times New Roman"/>
                <a:cs typeface="Times New Roman"/>
                <a:sym typeface="Times New Roman"/>
              </a:rPr>
              <a:t>He has a car and hence distance to campus or convenience stores is not a problem. Since, he has a car he requires an apartment that has parking for the residents included. </a:t>
            </a:r>
            <a:endParaRPr sz="2600">
              <a:latin typeface="Times New Roman"/>
              <a:ea typeface="Times New Roman"/>
              <a:cs typeface="Times New Roman"/>
              <a:sym typeface="Times New Roman"/>
            </a:endParaRPr>
          </a:p>
          <a:p>
            <a:pPr indent="-330200" lvl="0" marL="457200" rtl="0" algn="l">
              <a:lnSpc>
                <a:spcPct val="90000"/>
              </a:lnSpc>
              <a:spcBef>
                <a:spcPts val="1000"/>
              </a:spcBef>
              <a:spcAft>
                <a:spcPts val="1000"/>
              </a:spcAft>
              <a:buSzPts val="1600"/>
              <a:buFont typeface="Times New Roman"/>
              <a:buChar char="•"/>
            </a:pPr>
            <a:r>
              <a:rPr lang="en-US" sz="2600">
                <a:latin typeface="Times New Roman"/>
                <a:ea typeface="Times New Roman"/>
                <a:cs typeface="Times New Roman"/>
                <a:sym typeface="Times New Roman"/>
              </a:rPr>
              <a:t>Evan has a dog that he likes to go on walks and hikes with and therefore prefers pet friendly apartments which are ideally closer to parks or hike trails. </a:t>
            </a:r>
            <a:endParaRPr sz="2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Storyboard </a:t>
            </a:r>
            <a:r>
              <a:rPr lang="en-US"/>
              <a:t>2</a:t>
            </a:r>
            <a:endParaRPr/>
          </a:p>
        </p:txBody>
      </p:sp>
      <p:pic>
        <p:nvPicPr>
          <p:cNvPr id="162" name="Google Shape;162;p12"/>
          <p:cNvPicPr preferRelativeResize="0"/>
          <p:nvPr/>
        </p:nvPicPr>
        <p:blipFill>
          <a:blip r:embed="rId3">
            <a:alphaModFix/>
          </a:blip>
          <a:stretch>
            <a:fillRect/>
          </a:stretch>
        </p:blipFill>
        <p:spPr>
          <a:xfrm>
            <a:off x="903750" y="1690700"/>
            <a:ext cx="9429750" cy="4738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Done (Group picture!)</a:t>
            </a:r>
            <a:endParaRPr/>
          </a:p>
        </p:txBody>
      </p:sp>
      <p:pic>
        <p:nvPicPr>
          <p:cNvPr id="168" name="Google Shape;168;p13"/>
          <p:cNvPicPr preferRelativeResize="0"/>
          <p:nvPr/>
        </p:nvPicPr>
        <p:blipFill>
          <a:blip r:embed="rId3">
            <a:alphaModFix/>
          </a:blip>
          <a:stretch>
            <a:fillRect/>
          </a:stretch>
        </p:blipFill>
        <p:spPr>
          <a:xfrm>
            <a:off x="2186051" y="1363926"/>
            <a:ext cx="7819899" cy="5349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Picture of all User Research Post-Its (unorganized)</a:t>
            </a:r>
            <a:endParaRPr/>
          </a:p>
        </p:txBody>
      </p:sp>
      <p:pic>
        <p:nvPicPr>
          <p:cNvPr id="97" name="Google Shape;97;p2"/>
          <p:cNvPicPr preferRelativeResize="0"/>
          <p:nvPr/>
        </p:nvPicPr>
        <p:blipFill>
          <a:blip r:embed="rId3">
            <a:alphaModFix/>
          </a:blip>
          <a:stretch>
            <a:fillRect/>
          </a:stretch>
        </p:blipFill>
        <p:spPr>
          <a:xfrm>
            <a:off x="1135987" y="1641250"/>
            <a:ext cx="9920026" cy="516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Picture of Complete User Research Affinity Diagram (organized with themes annotated)</a:t>
            </a:r>
            <a:endParaRPr/>
          </a:p>
        </p:txBody>
      </p:sp>
      <p:pic>
        <p:nvPicPr>
          <p:cNvPr id="103" name="Google Shape;103;p3"/>
          <p:cNvPicPr preferRelativeResize="0"/>
          <p:nvPr/>
        </p:nvPicPr>
        <p:blipFill>
          <a:blip r:embed="rId3">
            <a:alphaModFix/>
          </a:blip>
          <a:stretch>
            <a:fillRect/>
          </a:stretch>
        </p:blipFill>
        <p:spPr>
          <a:xfrm>
            <a:off x="1716150" y="1690700"/>
            <a:ext cx="8875425" cy="513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Picture of Final Organized Affinity Diagram (with votes on user needs to focus on)</a:t>
            </a:r>
            <a:endParaRPr/>
          </a:p>
        </p:txBody>
      </p:sp>
      <p:pic>
        <p:nvPicPr>
          <p:cNvPr id="109" name="Google Shape;109;p4"/>
          <p:cNvPicPr preferRelativeResize="0"/>
          <p:nvPr/>
        </p:nvPicPr>
        <p:blipFill>
          <a:blip r:embed="rId3">
            <a:alphaModFix/>
          </a:blip>
          <a:stretch>
            <a:fillRect/>
          </a:stretch>
        </p:blipFill>
        <p:spPr>
          <a:xfrm>
            <a:off x="1700850" y="1690700"/>
            <a:ext cx="8790299" cy="51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of User Needs and Rationale (can include text or pictures of original diagram/notes)</a:t>
            </a:r>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9250" lvl="0" marL="457200" rtl="0" algn="l">
              <a:lnSpc>
                <a:spcPct val="90000"/>
              </a:lnSpc>
              <a:spcBef>
                <a:spcPts val="0"/>
              </a:spcBef>
              <a:spcAft>
                <a:spcPts val="0"/>
              </a:spcAft>
              <a:buSzPts val="1900"/>
              <a:buFont typeface="Times New Roman"/>
              <a:buChar char="•"/>
            </a:pPr>
            <a:r>
              <a:rPr b="1" lang="en-US" sz="1900">
                <a:latin typeface="Times New Roman"/>
                <a:ea typeface="Times New Roman"/>
                <a:cs typeface="Times New Roman"/>
                <a:sym typeface="Times New Roman"/>
              </a:rPr>
              <a:t>Price with Location map/feature:</a:t>
            </a:r>
            <a:r>
              <a:rPr lang="en-US" sz="1900">
                <a:latin typeface="Times New Roman"/>
                <a:ea typeface="Times New Roman"/>
                <a:cs typeface="Times New Roman"/>
                <a:sym typeface="Times New Roman"/>
              </a:rPr>
              <a:t> The most important concerns for anyone looking for </a:t>
            </a:r>
            <a:r>
              <a:rPr lang="en-US" sz="1900">
                <a:latin typeface="Times New Roman"/>
                <a:ea typeface="Times New Roman"/>
                <a:cs typeface="Times New Roman"/>
                <a:sym typeface="Times New Roman"/>
              </a:rPr>
              <a:t>apartment is the location, and it’s price as the foremost filter</a:t>
            </a:r>
            <a:endParaRPr sz="1900">
              <a:latin typeface="Times New Roman"/>
              <a:ea typeface="Times New Roman"/>
              <a:cs typeface="Times New Roman"/>
              <a:sym typeface="Times New Roman"/>
            </a:endParaRPr>
          </a:p>
          <a:p>
            <a:pPr indent="-349250" lvl="0" marL="457200" rtl="0" algn="l">
              <a:lnSpc>
                <a:spcPct val="90000"/>
              </a:lnSpc>
              <a:spcBef>
                <a:spcPts val="1000"/>
              </a:spcBef>
              <a:spcAft>
                <a:spcPts val="0"/>
              </a:spcAft>
              <a:buSzPts val="1900"/>
              <a:buFont typeface="Times New Roman"/>
              <a:buChar char="•"/>
            </a:pPr>
            <a:r>
              <a:rPr b="1" lang="en-US" sz="1900">
                <a:latin typeface="Times New Roman"/>
                <a:ea typeface="Times New Roman"/>
                <a:cs typeface="Times New Roman"/>
                <a:sym typeface="Times New Roman"/>
              </a:rPr>
              <a:t>Customizable </a:t>
            </a:r>
            <a:r>
              <a:rPr b="1" lang="en-US" sz="1900">
                <a:latin typeface="Times New Roman"/>
                <a:ea typeface="Times New Roman"/>
                <a:cs typeface="Times New Roman"/>
                <a:sym typeface="Times New Roman"/>
              </a:rPr>
              <a:t>search options:</a:t>
            </a:r>
            <a:r>
              <a:rPr lang="en-US" sz="1900">
                <a:latin typeface="Times New Roman"/>
                <a:ea typeface="Times New Roman"/>
                <a:cs typeface="Times New Roman"/>
                <a:sym typeface="Times New Roman"/>
              </a:rPr>
              <a:t> When you add more filters to the search, it helps the user narrow it further down without having to check properties individually in a preferred location and price range</a:t>
            </a:r>
            <a:endParaRPr sz="1900">
              <a:latin typeface="Times New Roman"/>
              <a:ea typeface="Times New Roman"/>
              <a:cs typeface="Times New Roman"/>
              <a:sym typeface="Times New Roman"/>
            </a:endParaRPr>
          </a:p>
          <a:p>
            <a:pPr indent="-349250" lvl="0" marL="457200" rtl="0" algn="l">
              <a:lnSpc>
                <a:spcPct val="90000"/>
              </a:lnSpc>
              <a:spcBef>
                <a:spcPts val="1000"/>
              </a:spcBef>
              <a:spcAft>
                <a:spcPts val="0"/>
              </a:spcAft>
              <a:buSzPts val="1900"/>
              <a:buFont typeface="Times New Roman"/>
              <a:buChar char="•"/>
            </a:pPr>
            <a:r>
              <a:rPr b="1" lang="en-US" sz="1900">
                <a:latin typeface="Times New Roman"/>
                <a:ea typeface="Times New Roman"/>
                <a:cs typeface="Times New Roman"/>
                <a:sym typeface="Times New Roman"/>
              </a:rPr>
              <a:t>Reviews and an easier way to communicate with current/former residents:</a:t>
            </a:r>
            <a:r>
              <a:rPr lang="en-US" sz="1900">
                <a:latin typeface="Times New Roman"/>
                <a:ea typeface="Times New Roman"/>
                <a:cs typeface="Times New Roman"/>
                <a:sym typeface="Times New Roman"/>
              </a:rPr>
              <a:t> Sometimes just a </a:t>
            </a:r>
            <a:r>
              <a:rPr lang="en-US" sz="1900">
                <a:latin typeface="Times New Roman"/>
                <a:ea typeface="Times New Roman"/>
                <a:cs typeface="Times New Roman"/>
                <a:sym typeface="Times New Roman"/>
              </a:rPr>
              <a:t>5-star</a:t>
            </a:r>
            <a:r>
              <a:rPr lang="en-US" sz="1900">
                <a:latin typeface="Times New Roman"/>
                <a:ea typeface="Times New Roman"/>
                <a:cs typeface="Times New Roman"/>
                <a:sym typeface="Times New Roman"/>
              </a:rPr>
              <a:t> review with an amazing place isn’t convincing enough for a user to believe if the place is good enough for them</a:t>
            </a:r>
            <a:endParaRPr sz="1900">
              <a:latin typeface="Times New Roman"/>
              <a:ea typeface="Times New Roman"/>
              <a:cs typeface="Times New Roman"/>
              <a:sym typeface="Times New Roman"/>
            </a:endParaRPr>
          </a:p>
          <a:p>
            <a:pPr indent="-349250" lvl="0" marL="457200" rtl="0" algn="l">
              <a:lnSpc>
                <a:spcPct val="90000"/>
              </a:lnSpc>
              <a:spcBef>
                <a:spcPts val="1000"/>
              </a:spcBef>
              <a:spcAft>
                <a:spcPts val="0"/>
              </a:spcAft>
              <a:buSzPts val="1900"/>
              <a:buFont typeface="Times New Roman"/>
              <a:buChar char="•"/>
            </a:pPr>
            <a:r>
              <a:rPr b="1" lang="en-US" sz="1900">
                <a:latin typeface="Times New Roman"/>
                <a:ea typeface="Times New Roman"/>
                <a:cs typeface="Times New Roman"/>
                <a:sym typeface="Times New Roman"/>
              </a:rPr>
              <a:t>Potential sign-on bonuses for new renters:</a:t>
            </a:r>
            <a:r>
              <a:rPr lang="en-US" sz="1900">
                <a:latin typeface="Times New Roman"/>
                <a:ea typeface="Times New Roman"/>
                <a:cs typeface="Times New Roman"/>
                <a:sym typeface="Times New Roman"/>
              </a:rPr>
              <a:t> If an apartment has promotions and/or discounts over specific commodities, users would want to know when they are initially trying to narrow down some properties</a:t>
            </a:r>
            <a:endParaRPr sz="1900">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 5 to 10 Design Features &amp; Rationale</a:t>
            </a:r>
            <a:endParaRPr/>
          </a:p>
        </p:txBody>
      </p:sp>
      <p:sp>
        <p:nvSpPr>
          <p:cNvPr id="121" name="Google Shape;12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20000"/>
          </a:bodyPr>
          <a:lstStyle/>
          <a:p>
            <a:pPr indent="-234950" lvl="0" marL="228600" rtl="0" algn="l">
              <a:spcBef>
                <a:spcPts val="0"/>
              </a:spcBef>
              <a:spcAft>
                <a:spcPts val="0"/>
              </a:spcAft>
              <a:buSzPts val="1900"/>
              <a:buFont typeface="Times New Roman"/>
              <a:buAutoNum type="arabicPeriod"/>
            </a:pPr>
            <a:r>
              <a:rPr b="1" lang="en-US" sz="1900">
                <a:latin typeface="Times New Roman"/>
                <a:ea typeface="Times New Roman"/>
                <a:cs typeface="Times New Roman"/>
                <a:sym typeface="Times New Roman"/>
              </a:rPr>
              <a:t>Price with Location map/feature:</a:t>
            </a:r>
            <a:r>
              <a:rPr lang="en-US" sz="1900">
                <a:latin typeface="Times New Roman"/>
                <a:ea typeface="Times New Roman"/>
                <a:cs typeface="Times New Roman"/>
                <a:sym typeface="Times New Roman"/>
              </a:rPr>
              <a:t> The most important concerns for anyone looking for apartment is the location, and it’s price as the foremost filter</a:t>
            </a:r>
            <a:endParaRPr sz="1900">
              <a:latin typeface="Times New Roman"/>
              <a:ea typeface="Times New Roman"/>
              <a:cs typeface="Times New Roman"/>
              <a:sym typeface="Times New Roman"/>
            </a:endParaRPr>
          </a:p>
          <a:p>
            <a:pPr indent="-234950" lvl="0" marL="228600" rtl="0" algn="l">
              <a:spcBef>
                <a:spcPts val="1000"/>
              </a:spcBef>
              <a:spcAft>
                <a:spcPts val="0"/>
              </a:spcAft>
              <a:buSzPts val="1900"/>
              <a:buFont typeface="Times New Roman"/>
              <a:buAutoNum type="arabicPeriod"/>
            </a:pPr>
            <a:r>
              <a:rPr b="1" lang="en-US" sz="1900">
                <a:latin typeface="Times New Roman"/>
                <a:ea typeface="Times New Roman"/>
                <a:cs typeface="Times New Roman"/>
                <a:sym typeface="Times New Roman"/>
              </a:rPr>
              <a:t>Customizable search options:</a:t>
            </a:r>
            <a:r>
              <a:rPr lang="en-US" sz="1900">
                <a:latin typeface="Times New Roman"/>
                <a:ea typeface="Times New Roman"/>
                <a:cs typeface="Times New Roman"/>
                <a:sym typeface="Times New Roman"/>
              </a:rPr>
              <a:t> When you add more filters to the search, it helps the user narrow it further down without having to check properties individually in a preferred location and price range</a:t>
            </a:r>
            <a:endParaRPr sz="1900">
              <a:latin typeface="Times New Roman"/>
              <a:ea typeface="Times New Roman"/>
              <a:cs typeface="Times New Roman"/>
              <a:sym typeface="Times New Roman"/>
            </a:endParaRPr>
          </a:p>
          <a:p>
            <a:pPr indent="-234950" lvl="0" marL="228600" rtl="0" algn="l">
              <a:spcBef>
                <a:spcPts val="1000"/>
              </a:spcBef>
              <a:spcAft>
                <a:spcPts val="0"/>
              </a:spcAft>
              <a:buSzPts val="1900"/>
              <a:buFont typeface="Times New Roman"/>
              <a:buAutoNum type="arabicPeriod"/>
            </a:pPr>
            <a:r>
              <a:rPr b="1" lang="en-US" sz="1900">
                <a:latin typeface="Times New Roman"/>
                <a:ea typeface="Times New Roman"/>
                <a:cs typeface="Times New Roman"/>
                <a:sym typeface="Times New Roman"/>
              </a:rPr>
              <a:t>Reviews and an easier way to communicate with current/former residents:</a:t>
            </a:r>
            <a:r>
              <a:rPr lang="en-US" sz="1900">
                <a:latin typeface="Times New Roman"/>
                <a:ea typeface="Times New Roman"/>
                <a:cs typeface="Times New Roman"/>
                <a:sym typeface="Times New Roman"/>
              </a:rPr>
              <a:t> Sometimes just a 5-star review with an amazing place isn’t convincing enough for a user to believe if the place is good enough for them</a:t>
            </a:r>
            <a:endParaRPr sz="1900">
              <a:latin typeface="Times New Roman"/>
              <a:ea typeface="Times New Roman"/>
              <a:cs typeface="Times New Roman"/>
              <a:sym typeface="Times New Roman"/>
            </a:endParaRPr>
          </a:p>
          <a:p>
            <a:pPr indent="-234950" lvl="0" marL="228600" rtl="0" algn="l">
              <a:spcBef>
                <a:spcPts val="1000"/>
              </a:spcBef>
              <a:spcAft>
                <a:spcPts val="1000"/>
              </a:spcAft>
              <a:buSzPts val="1900"/>
              <a:buFont typeface="Times New Roman"/>
              <a:buAutoNum type="arabicPeriod"/>
            </a:pPr>
            <a:r>
              <a:rPr b="1" lang="en-US" sz="1900">
                <a:latin typeface="Times New Roman"/>
                <a:ea typeface="Times New Roman"/>
                <a:cs typeface="Times New Roman"/>
                <a:sym typeface="Times New Roman"/>
              </a:rPr>
              <a:t>Potential sign-on bonuses for new renters:</a:t>
            </a:r>
            <a:r>
              <a:rPr lang="en-US" sz="1900">
                <a:latin typeface="Times New Roman"/>
                <a:ea typeface="Times New Roman"/>
                <a:cs typeface="Times New Roman"/>
                <a:sym typeface="Times New Roman"/>
              </a:rPr>
              <a:t> If an apartment has promotions and/or discounts over specific commodities, users would want to know when they are initially trying to narrow down some properties</a:t>
            </a:r>
            <a:endParaRPr b="1"/>
          </a:p>
        </p:txBody>
      </p:sp>
      <p:sp>
        <p:nvSpPr>
          <p:cNvPr id="122" name="Google Shape;122;p6"/>
          <p:cNvSpPr txBox="1"/>
          <p:nvPr>
            <p:ph idx="2" type="body"/>
          </p:nvPr>
        </p:nvSpPr>
        <p:spPr>
          <a:xfrm>
            <a:off x="6134800" y="1852800"/>
            <a:ext cx="5181600" cy="4351200"/>
          </a:xfrm>
          <a:prstGeom prst="rect">
            <a:avLst/>
          </a:prstGeom>
          <a:noFill/>
          <a:ln>
            <a:noFill/>
          </a:ln>
        </p:spPr>
        <p:txBody>
          <a:bodyPr anchorCtr="0" anchor="t" bIns="45700" lIns="91425" spcFirstLastPara="1" rIns="91425" wrap="square" tIns="45700">
            <a:normAutofit/>
          </a:bodyPr>
          <a:lstStyle/>
          <a:p>
            <a:pPr indent="-462915" lvl="0" marL="514350" rtl="0" algn="l">
              <a:lnSpc>
                <a:spcPct val="90000"/>
              </a:lnSpc>
              <a:spcBef>
                <a:spcPts val="0"/>
              </a:spcBef>
              <a:spcAft>
                <a:spcPts val="0"/>
              </a:spcAft>
              <a:buClr>
                <a:schemeClr val="dk1"/>
              </a:buClr>
              <a:buSzPts val="1150"/>
              <a:buFont typeface="Calibri"/>
              <a:buAutoNum type="arabicPeriod" startAt="6"/>
            </a:pPr>
            <a:r>
              <a:rPr b="1" lang="en-US" sz="1150"/>
              <a:t>Promotion, discounts and bonuses</a:t>
            </a:r>
            <a:endParaRPr b="1" sz="1150"/>
          </a:p>
          <a:p>
            <a:pPr indent="-194944" lvl="1" marL="685800" rtl="0" algn="l">
              <a:lnSpc>
                <a:spcPct val="90000"/>
              </a:lnSpc>
              <a:spcBef>
                <a:spcPts val="500"/>
              </a:spcBef>
              <a:spcAft>
                <a:spcPts val="0"/>
              </a:spcAft>
              <a:buClr>
                <a:schemeClr val="dk1"/>
              </a:buClr>
              <a:buSzPts val="1150"/>
              <a:buChar char="•"/>
            </a:pPr>
            <a:r>
              <a:rPr lang="en-US" sz="1150"/>
              <a:t>It is always nice when </a:t>
            </a:r>
            <a:r>
              <a:rPr lang="en-US" sz="1150"/>
              <a:t>an</a:t>
            </a:r>
            <a:r>
              <a:rPr lang="en-US" sz="1150"/>
              <a:t> apartment </a:t>
            </a:r>
            <a:r>
              <a:rPr lang="en-US" sz="1150"/>
              <a:t>offers more like utilities bill discount, moving in goodies or discounts in rent if booked before a specific date</a:t>
            </a:r>
            <a:endParaRPr sz="1150"/>
          </a:p>
          <a:p>
            <a:pPr indent="-194944" lvl="1" marL="685800" rtl="0" algn="l">
              <a:lnSpc>
                <a:spcPct val="90000"/>
              </a:lnSpc>
              <a:spcBef>
                <a:spcPts val="500"/>
              </a:spcBef>
              <a:spcAft>
                <a:spcPts val="0"/>
              </a:spcAft>
              <a:buClr>
                <a:schemeClr val="dk1"/>
              </a:buClr>
              <a:buSzPts val="1150"/>
              <a:buChar char="•"/>
            </a:pPr>
            <a:r>
              <a:rPr lang="en-US" sz="1150"/>
              <a:t>Scenario 2 </a:t>
            </a:r>
            <a:endParaRPr sz="1150"/>
          </a:p>
          <a:p>
            <a:pPr indent="-462915" lvl="0" marL="514350" rtl="0" algn="l">
              <a:lnSpc>
                <a:spcPct val="90000"/>
              </a:lnSpc>
              <a:spcBef>
                <a:spcPts val="1000"/>
              </a:spcBef>
              <a:spcAft>
                <a:spcPts val="0"/>
              </a:spcAft>
              <a:buClr>
                <a:schemeClr val="dk1"/>
              </a:buClr>
              <a:buSzPts val="1150"/>
              <a:buFont typeface="Calibri"/>
              <a:buAutoNum type="arabicPeriod" startAt="6"/>
            </a:pPr>
            <a:r>
              <a:rPr b="1" lang="en-US" sz="1150"/>
              <a:t> Locality Crime Rate and Safety</a:t>
            </a:r>
            <a:endParaRPr b="1" sz="1150"/>
          </a:p>
          <a:p>
            <a:pPr indent="-194944" lvl="1" marL="685800" rtl="0" algn="l">
              <a:lnSpc>
                <a:spcPct val="90000"/>
              </a:lnSpc>
              <a:spcBef>
                <a:spcPts val="500"/>
              </a:spcBef>
              <a:spcAft>
                <a:spcPts val="0"/>
              </a:spcAft>
              <a:buClr>
                <a:schemeClr val="dk1"/>
              </a:buClr>
              <a:buSzPts val="1150"/>
              <a:buChar char="•"/>
            </a:pPr>
            <a:r>
              <a:rPr lang="en-US" sz="1150"/>
              <a:t>User prefer to live in communities that are safe</a:t>
            </a:r>
            <a:endParaRPr sz="1150"/>
          </a:p>
          <a:p>
            <a:pPr indent="-194944" lvl="1" marL="685800" rtl="0" algn="l">
              <a:lnSpc>
                <a:spcPct val="90000"/>
              </a:lnSpc>
              <a:spcBef>
                <a:spcPts val="500"/>
              </a:spcBef>
              <a:spcAft>
                <a:spcPts val="0"/>
              </a:spcAft>
              <a:buClr>
                <a:schemeClr val="dk1"/>
              </a:buClr>
              <a:buSzPts val="1150"/>
              <a:buChar char="•"/>
            </a:pPr>
            <a:r>
              <a:rPr lang="en-US" sz="1150"/>
              <a:t>Scenario 1</a:t>
            </a:r>
            <a:endParaRPr sz="1150"/>
          </a:p>
          <a:p>
            <a:pPr indent="0" lvl="0" marL="0" rtl="0" algn="l">
              <a:lnSpc>
                <a:spcPct val="90000"/>
              </a:lnSpc>
              <a:spcBef>
                <a:spcPts val="1000"/>
              </a:spcBef>
              <a:spcAft>
                <a:spcPts val="0"/>
              </a:spcAft>
              <a:buNone/>
            </a:pPr>
            <a:r>
              <a:t/>
            </a:r>
            <a:endParaRPr/>
          </a:p>
          <a:p>
            <a:pPr indent="-10414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Persona You Used for Scenario 1</a:t>
            </a:r>
            <a:endParaRPr/>
          </a:p>
        </p:txBody>
      </p:sp>
      <p:sp>
        <p:nvSpPr>
          <p:cNvPr id="129" name="Google Shape;129;p7"/>
          <p:cNvSpPr txBox="1"/>
          <p:nvPr>
            <p:ph idx="1" type="body"/>
          </p:nvPr>
        </p:nvSpPr>
        <p:spPr>
          <a:xfrm>
            <a:off x="838200" y="1825625"/>
            <a:ext cx="10515600" cy="48666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Susan is a 2nd year PhD student at University of Florida pursuing Anthropology. She loves to read and spends most of her time at the campus in classes, lab or at the library. She is looking for a place near the UF campus for easy travel. Furthermore, she doesn’t care much about the amenities as she rarely spends time at her apartment except most sleep and occasionally preparing food. Her priority is easy transportation and less commute with the cheapest rent. </a:t>
            </a:r>
            <a:endParaRPr sz="2600">
              <a:latin typeface="Times New Roman"/>
              <a:ea typeface="Times New Roman"/>
              <a:cs typeface="Times New Roman"/>
              <a:sym typeface="Times New Roman"/>
            </a:endParaRPr>
          </a:p>
        </p:txBody>
      </p:sp>
      <p:pic>
        <p:nvPicPr>
          <p:cNvPr id="130" name="Google Shape;130;p7"/>
          <p:cNvPicPr preferRelativeResize="0"/>
          <p:nvPr/>
        </p:nvPicPr>
        <p:blipFill>
          <a:blip r:embed="rId3">
            <a:alphaModFix/>
          </a:blip>
          <a:stretch>
            <a:fillRect/>
          </a:stretch>
        </p:blipFill>
        <p:spPr>
          <a:xfrm>
            <a:off x="3984050" y="1490750"/>
            <a:ext cx="3472573" cy="2403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Scenario 1: Susan looking for a cheap apartment near the campus </a:t>
            </a:r>
            <a:endParaRPr/>
          </a:p>
        </p:txBody>
      </p:sp>
      <p:sp>
        <p:nvSpPr>
          <p:cNvPr id="136" name="Google Shape;136;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The user is only looking for an apartment that is closest to her campus and has available public </a:t>
            </a:r>
            <a:r>
              <a:rPr lang="en-US" sz="2600">
                <a:latin typeface="Times New Roman"/>
                <a:ea typeface="Times New Roman"/>
                <a:cs typeface="Times New Roman"/>
                <a:sym typeface="Times New Roman"/>
              </a:rPr>
              <a:t>transportation to campus, which she can frequently and easily use</a:t>
            </a:r>
            <a:endParaRPr sz="2600">
              <a:latin typeface="Times New Roman"/>
              <a:ea typeface="Times New Roman"/>
              <a:cs typeface="Times New Roman"/>
              <a:sym typeface="Times New Roman"/>
            </a:endParaRPr>
          </a:p>
          <a:p>
            <a:pPr indent="-393700" lvl="0" marL="457200" rtl="0" algn="l">
              <a:lnSpc>
                <a:spcPct val="9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She doesn’t have a preference when it comes to number of roommates or what the apartments offer in terms of furniture </a:t>
            </a:r>
            <a:endParaRPr sz="2600">
              <a:latin typeface="Times New Roman"/>
              <a:ea typeface="Times New Roman"/>
              <a:cs typeface="Times New Roman"/>
              <a:sym typeface="Times New Roman"/>
            </a:endParaRPr>
          </a:p>
          <a:p>
            <a:pPr indent="-393700" lvl="0" marL="457200" rtl="0" algn="l">
              <a:lnSpc>
                <a:spcPct val="90000"/>
              </a:lnSpc>
              <a:spcBef>
                <a:spcPts val="1000"/>
              </a:spcBef>
              <a:spcAft>
                <a:spcPts val="1000"/>
              </a:spcAft>
              <a:buSzPts val="2600"/>
              <a:buFont typeface="Times New Roman"/>
              <a:buChar char="•"/>
            </a:pPr>
            <a:r>
              <a:rPr lang="en-US" sz="2600">
                <a:latin typeface="Times New Roman"/>
                <a:ea typeface="Times New Roman"/>
                <a:cs typeface="Times New Roman"/>
                <a:sym typeface="Times New Roman"/>
              </a:rPr>
              <a:t>She is looking for an apartment that has rent in the range of 400-500$ </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Storyboard 1</a:t>
            </a:r>
            <a:endParaRPr/>
          </a:p>
        </p:txBody>
      </p:sp>
      <p:pic>
        <p:nvPicPr>
          <p:cNvPr id="142" name="Google Shape;142;p9"/>
          <p:cNvPicPr preferRelativeResize="0"/>
          <p:nvPr/>
        </p:nvPicPr>
        <p:blipFill>
          <a:blip r:embed="rId3">
            <a:alphaModFix/>
          </a:blip>
          <a:stretch>
            <a:fillRect/>
          </a:stretch>
        </p:blipFill>
        <p:spPr>
          <a:xfrm>
            <a:off x="685800" y="1476225"/>
            <a:ext cx="10098125" cy="4896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2017-08-28T21:18:53Z</dcterms:created>
  <dc:creator>L Anthony</dc:creator>
</cp:coreProperties>
</file>