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30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26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0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94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435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88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05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99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48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832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80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021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04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17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569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434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900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85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421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226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9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616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709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184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64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24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424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987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98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6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1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95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19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69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31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952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53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0" y="1956436"/>
            <a:ext cx="9144000" cy="975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FFFFFF"/>
                </a:solidFill>
              </a:rPr>
              <a:t>Объектно-ориентированное программирование</a:t>
            </a:r>
            <a:endParaRPr lang="ru" sz="2400" dirty="0">
              <a:solidFill>
                <a:srgbClr val="FFFFFF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77" y="1146314"/>
            <a:ext cx="4252626" cy="26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79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>
                <a:solidFill>
                  <a:srgbClr val="FFFFFF"/>
                </a:solidFill>
              </a:rPr>
              <a:t>Зачем нужны пакеты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1700" y="1742661"/>
            <a:ext cx="514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Задание пространства имен, предотвращение коллизий имен классов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699" y="2491408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Логическая группировка связанных классов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99" y="3114260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11129502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>
                <a:solidFill>
                  <a:srgbClr val="FFFFFF"/>
                </a:solidFill>
              </a:rPr>
              <a:t>Как работают пакеты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1700" y="1329361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Задание пакета для класса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700" y="2121528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Использование класса пакета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60" y="3471752"/>
            <a:ext cx="536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Имя пакета должно совпадать с именем директории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ccourses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/java2017/lectures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6219" y="1691185"/>
            <a:ext cx="318548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ccourses.java2017.lectures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071" y="2435924"/>
            <a:ext cx="53668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1"/>
                </a:solidFill>
              </a:rPr>
              <a:t>Классы текущего пакета и пакета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java.lang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ru-RU" sz="1100" dirty="0" smtClean="0">
                <a:solidFill>
                  <a:schemeClr val="bg1"/>
                </a:solidFill>
              </a:rPr>
              <a:t>всегда видны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1"/>
                </a:solidFill>
              </a:rPr>
              <a:t>Классы других пакетов доступны по полному имени с пакетом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1"/>
                </a:solidFill>
              </a:rPr>
              <a:t>Можно использовать ключевое слово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import</a:t>
            </a: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15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Импорт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1700" y="1449926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Импорт одного класса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700" y="2242093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Импорт всех классов пакета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700" y="3348656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Импорт статических полей и методов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6219" y="1811750"/>
            <a:ext cx="4031873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ccourses.java2017.lectures.ExampleClass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56218" y="2710465"/>
            <a:ext cx="326243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ccourses.java2017.lectures.*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56218" y="3802182"/>
            <a:ext cx="2954655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mport static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java.lang.System.out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56217" y="4048403"/>
            <a:ext cx="2723823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mport static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java.util.Arrays.*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71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Как работает импорт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1700" y="1329361"/>
            <a:ext cx="5145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Директивы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позволяют компилятору получить полные имена всех используемых классов, полей и методов по их коротким именам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700" y="2121528"/>
            <a:ext cx="536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class-</a:t>
            </a:r>
            <a:r>
              <a:rPr lang="ru-RU" dirty="0" smtClean="0">
                <a:solidFill>
                  <a:schemeClr val="bg1"/>
                </a:solidFill>
              </a:rPr>
              <a:t>файл попадают полные имена, подстановка содержимого не происходит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60" y="3471752"/>
            <a:ext cx="536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запуске программы все используемые классы должны присутствовать в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classpath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981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Объявление класса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99351" y="2149538"/>
            <a:ext cx="4945297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Содержимое класса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02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Модификаторы доступа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1700" y="1329361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700" y="2121528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700" y="2927091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59" y="1633853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Доступ для всех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859" y="2429305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Доступ в пределах пакета и дочерних классах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859" y="3234868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Доступ в пределах класса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700" y="3850422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default-package(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нет ключевого слова)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859" y="4222155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Доступ в пределах пакета</a:t>
            </a:r>
          </a:p>
        </p:txBody>
      </p:sp>
    </p:spTree>
    <p:extLst>
      <p:ext uri="{BB962C8B-B14F-4D97-AF65-F5344CB8AC3E}">
        <p14:creationId xmlns:p14="http://schemas.microsoft.com/office/powerpoint/2010/main" val="3501049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Поля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99351" y="1588890"/>
            <a:ext cx="4945297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ru-RU" altLang="ru-RU" sz="10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rivate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0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9666" y="3763402"/>
            <a:ext cx="5724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Поля инициализируются значениями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Модификатор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значение должно быть присвоено ровно один раз к моменту завершения инициализации экземпляра</a:t>
            </a:r>
          </a:p>
        </p:txBody>
      </p:sp>
    </p:spTree>
    <p:extLst>
      <p:ext uri="{BB962C8B-B14F-4D97-AF65-F5344CB8AC3E}">
        <p14:creationId xmlns:p14="http://schemas.microsoft.com/office/powerpoint/2010/main" val="24797323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Деструктор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11700" y="1338255"/>
            <a:ext cx="5724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ru-RU" dirty="0" smtClean="0">
                <a:solidFill>
                  <a:schemeClr val="bg1"/>
                </a:solidFill>
              </a:rPr>
              <a:t>нет деструкторов, сбор мусора автоматический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700" y="2040412"/>
            <a:ext cx="572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Есть метод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 finalize(), </a:t>
            </a:r>
            <a:r>
              <a:rPr lang="ru-RU" dirty="0" smtClean="0">
                <a:solidFill>
                  <a:schemeClr val="bg1"/>
                </a:solidFill>
              </a:rPr>
              <a:t>но пользоваться им не рекомендуется (не известно, когда будет вызван)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700" y="2901803"/>
            <a:ext cx="572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необходимости освободить ресурсы заводят обычный метод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 close()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 dispose() </a:t>
            </a:r>
            <a:r>
              <a:rPr lang="ru-RU" dirty="0" smtClean="0">
                <a:solidFill>
                  <a:schemeClr val="bg1"/>
                </a:solidFill>
              </a:rPr>
              <a:t>и вызывают его явно</a:t>
            </a:r>
          </a:p>
        </p:txBody>
      </p:sp>
    </p:spTree>
    <p:extLst>
      <p:ext uri="{BB962C8B-B14F-4D97-AF65-F5344CB8AC3E}">
        <p14:creationId xmlns:p14="http://schemas.microsoft.com/office/powerpoint/2010/main" val="33723690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Методы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99351" y="1493149"/>
            <a:ext cx="4945297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ru-RU" altLang="ru-RU" sz="10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rivate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ru-RU" altLang="ru-RU" sz="10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2083" y="3950637"/>
            <a:ext cx="572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Возможна перегрузка методов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    (несколько одноименных методов с разными параметрами)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879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66190" y="1484243"/>
            <a:ext cx="3935896" cy="22467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Основы ООП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Пакеты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Классы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интерфейсы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Наследование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Статические поля и методы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05525" y="1483250"/>
            <a:ext cx="6732949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ru-RU" altLang="ru-RU" sz="10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ru-RU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3.14159265358979323846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ru-RU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lang="ru-RU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StrictMath.</a:t>
            </a:r>
            <a:r>
              <a:rPr lang="ru-RU" altLang="ru-RU" sz="100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ru-RU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ru-RU" altLang="ru-RU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altLang="ru-RU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delegates</a:t>
            </a:r>
            <a:r>
              <a:rPr lang="ru-RU" altLang="ru-RU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StrictMath</a:t>
            </a:r>
            <a:r>
              <a:rPr lang="ru-RU" altLang="ru-RU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9666" y="3963889"/>
            <a:ext cx="572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Статические поля и методы относятся не к экземпляру класса, а ко всему классу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277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Принцип </a:t>
            </a:r>
            <a:r>
              <a:rPr lang="en-US" dirty="0" smtClean="0">
                <a:solidFill>
                  <a:srgbClr val="FFFFFF"/>
                </a:solidFill>
              </a:rPr>
              <a:t>”Tell, Don’t Ask”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11700" y="1371386"/>
            <a:ext cx="572466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Procedural code gets information then makes decisions.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Object-oriented code tells objects to do things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5583" y="1894606"/>
            <a:ext cx="1921566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Alec Sharp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4300" y="2322117"/>
            <a:ext cx="5835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300" y="2691448"/>
            <a:ext cx="5724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Правильно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говорить объектам, что вам от них нужно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300" y="3214666"/>
            <a:ext cx="572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Неправильно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спрашивать у объекта его состояние и объяснять ему, что с ним делать дальше</a:t>
            </a:r>
          </a:p>
        </p:txBody>
      </p:sp>
    </p:spTree>
    <p:extLst>
      <p:ext uri="{BB962C8B-B14F-4D97-AF65-F5344CB8AC3E}">
        <p14:creationId xmlns:p14="http://schemas.microsoft.com/office/powerpoint/2010/main" val="3199411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Интерфейсы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54300" y="1339483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Интерфейс определяет контракт объекта, но не его реализацию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300" y="1768415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99351" y="2627049"/>
            <a:ext cx="49452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.ccourses.java2017.lectures.interface_example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ru-RU" altLang="ru-RU" sz="10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250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Интерфейсы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54300" y="1339483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Java 8 </a:t>
            </a:r>
            <a:r>
              <a:rPr lang="ru-RU" dirty="0" smtClean="0">
                <a:solidFill>
                  <a:schemeClr val="bg1"/>
                </a:solidFill>
              </a:rPr>
              <a:t>добавили</a:t>
            </a:r>
            <a:r>
              <a:rPr lang="en-US" dirty="0" smtClean="0">
                <a:solidFill>
                  <a:schemeClr val="bg1"/>
                </a:solidFill>
              </a:rPr>
              <a:t> default-</a:t>
            </a:r>
            <a:r>
              <a:rPr lang="ru-RU" dirty="0" smtClean="0">
                <a:solidFill>
                  <a:schemeClr val="bg1"/>
                </a:solidFill>
              </a:rPr>
              <a:t>методы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ru-RU" dirty="0" smtClean="0">
                <a:solidFill>
                  <a:schemeClr val="bg1"/>
                </a:solidFill>
              </a:rPr>
              <a:t>(пример ниже придуман, такого метода на самом деле нет)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99351" y="2242329"/>
            <a:ext cx="494529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ru-RU" altLang="ru-RU" sz="10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subSequence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ru-RU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subSequence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subsequence(start, length());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49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Абстрактные классы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54300" y="1339483"/>
            <a:ext cx="6325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Нельзя создать экземпляр такого класса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 отличие от интерфейса, в абстрактном классе могут быть поля и </a:t>
            </a:r>
            <a:r>
              <a:rPr lang="ru-RU" dirty="0" err="1" smtClean="0">
                <a:solidFill>
                  <a:schemeClr val="bg1"/>
                </a:solidFill>
              </a:rPr>
              <a:t>не-</a:t>
            </a:r>
            <a:r>
              <a:rPr lang="en-US" dirty="0" smtClean="0">
                <a:solidFill>
                  <a:schemeClr val="bg1"/>
                </a:solidFill>
              </a:rPr>
              <a:t>public</a:t>
            </a:r>
            <a:r>
              <a:rPr lang="ru-RU" dirty="0" smtClean="0">
                <a:solidFill>
                  <a:schemeClr val="bg1"/>
                </a:solidFill>
              </a:rPr>
              <a:t> члены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99351" y="2165386"/>
            <a:ext cx="4945297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en-US" altLang="ru-RU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ru-RU" altLang="ru-RU" sz="10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</a:t>
            </a:r>
            <a:r>
              <a:rPr lang="en-US" altLang="ru-RU" sz="10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10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abstract long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longValue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abstract float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abstract double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622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9" y="0"/>
            <a:ext cx="6858000" cy="5143500"/>
          </a:xfrm>
          <a:prstGeom prst="rect">
            <a:avLst/>
          </a:prstGeom>
        </p:spPr>
      </p:pic>
      <p:sp>
        <p:nvSpPr>
          <p:cNvPr id="5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Наследование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475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>
                <a:solidFill>
                  <a:srgbClr val="FFFFFF"/>
                </a:solidFill>
              </a:rPr>
              <a:t>Объявление класса-наследника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62090" y="2321525"/>
            <a:ext cx="501982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ru-RU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Реализация</a:t>
            </a: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5196" y="3592353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Нет множественного наследования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Все классы наследуют </a:t>
            </a:r>
            <a:r>
              <a:rPr lang="en-US" dirty="0" err="1" smtClean="0">
                <a:solidFill>
                  <a:schemeClr val="bg1"/>
                </a:solidFill>
              </a:rPr>
              <a:t>java.lang.Object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638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 dirty="0" smtClean="0">
                <a:solidFill>
                  <a:srgbClr val="FFFFFF"/>
                </a:solidFill>
              </a:rPr>
              <a:t>Объявление класса</a:t>
            </a:r>
            <a:r>
              <a:rPr lang="en-US" sz="2000" dirty="0" smtClean="0">
                <a:solidFill>
                  <a:srgbClr val="FFFFFF"/>
                </a:solidFill>
              </a:rPr>
              <a:t>, </a:t>
            </a:r>
            <a:r>
              <a:rPr lang="ru-RU" sz="2000" dirty="0" smtClean="0">
                <a:solidFill>
                  <a:srgbClr val="FFFFFF"/>
                </a:solidFill>
              </a:rPr>
              <a:t>реализующего интерфейс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62090" y="2244581"/>
            <a:ext cx="501982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ru-RU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ru-RU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//Реализация</a:t>
            </a:r>
            <a:endParaRPr lang="ru-RU" altLang="ru-RU" sz="1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318" y="3651988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может реализовывать сколько угодно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2008763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Модификатор </a:t>
            </a:r>
            <a:r>
              <a:rPr lang="en-US" sz="2000" dirty="0" smtClean="0">
                <a:solidFill>
                  <a:srgbClr val="FFFFFF"/>
                </a:solidFill>
              </a:rPr>
              <a:t>final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1700" y="1483250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class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 {…}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ru-RU" dirty="0" smtClean="0">
                <a:solidFill>
                  <a:schemeClr val="bg1"/>
                </a:solidFill>
              </a:rPr>
              <a:t>нельзя создать класс-наследник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700" y="2284235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void </a:t>
            </a:r>
            <a:r>
              <a:rPr lang="en-US" dirty="0" err="1" smtClean="0">
                <a:solidFill>
                  <a:schemeClr val="bg1"/>
                </a:solidFill>
              </a:rPr>
              <a:t>myMethod</a:t>
            </a:r>
            <a:r>
              <a:rPr lang="en-US" dirty="0" smtClean="0">
                <a:solidFill>
                  <a:schemeClr val="bg1"/>
                </a:solidFill>
              </a:rPr>
              <a:t>()  {…}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ru-RU" dirty="0" smtClean="0">
                <a:solidFill>
                  <a:schemeClr val="bg1"/>
                </a:solidFill>
              </a:rPr>
              <a:t>нельзя переопределить метод в дочернем классе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300" y="3085220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static final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MY_CONST = 3.14;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ru-RU" dirty="0" smtClean="0">
                <a:solidFill>
                  <a:schemeClr val="bg1"/>
                </a:solidFill>
              </a:rPr>
              <a:t>переменная-константа</a:t>
            </a:r>
          </a:p>
        </p:txBody>
      </p:sp>
    </p:spTree>
    <p:extLst>
      <p:ext uri="{BB962C8B-B14F-4D97-AF65-F5344CB8AC3E}">
        <p14:creationId xmlns:p14="http://schemas.microsoft.com/office/powerpoint/2010/main" val="27711822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Конструктор класса-наследника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2669" y="1919045"/>
            <a:ext cx="783866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AbstractStringBuilder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409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6" y="622124"/>
            <a:ext cx="5335891" cy="3695104"/>
          </a:xfrm>
          <a:prstGeom prst="rect">
            <a:avLst/>
          </a:prstGeom>
        </p:spPr>
      </p:pic>
      <p:pic>
        <p:nvPicPr>
          <p:cNvPr id="6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4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Переопределение методов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4998" y="2263104"/>
            <a:ext cx="683400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AbstractStringBuilder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33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Оператор </a:t>
            </a:r>
            <a:r>
              <a:rPr lang="en-US" sz="2000" dirty="0" err="1" smtClean="0">
                <a:solidFill>
                  <a:srgbClr val="FFFFFF"/>
                </a:solidFill>
              </a:rPr>
              <a:t>instanceof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272258" y="1296037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проверить тип объекта в момент исполнения программы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3931" y="2450027"/>
            <a:ext cx="3896138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//obj instanceof Object          -&gt;true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//obj instanceof String          -&gt;true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//obj instanceof CharSequence    -&gt;true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//obj instanceof Number          -&gt;true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73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FFFFFF"/>
                </a:solidFill>
              </a:rPr>
              <a:t>Liskov</a:t>
            </a:r>
            <a:r>
              <a:rPr lang="en-US" sz="2000" dirty="0" smtClean="0">
                <a:solidFill>
                  <a:srgbClr val="FFFFFF"/>
                </a:solidFill>
              </a:rPr>
              <a:t> Substitution Principle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483250"/>
            <a:ext cx="6325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является подтипом </a:t>
            </a:r>
            <a:r>
              <a:rPr lang="en-US" dirty="0" smtClean="0">
                <a:solidFill>
                  <a:schemeClr val="bg1"/>
                </a:solidFill>
              </a:rPr>
              <a:t>T, </a:t>
            </a:r>
            <a:r>
              <a:rPr lang="ru-RU" dirty="0" smtClean="0">
                <a:solidFill>
                  <a:schemeClr val="bg1"/>
                </a:solidFill>
              </a:rPr>
              <a:t>тогда объекты типа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в программе могут быть замещены объектами типа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без каких-либо изменений желательных свойств этой программы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162" y="3151342"/>
            <a:ext cx="6325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Поведение наследуемых классов не должно противоречить поведению, заданному базовым классом, то есть поведение наследуемых классов должно быть ожидаемым для кода, использующего переменную базового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419345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Наследование и композиция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238085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Наследование – очень сильная связь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162" y="1713481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Часто вместо наследования лучше использовать композицию (включение одного объекта в другой)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162" y="2404320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Неправильно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3232" y="2737652"/>
            <a:ext cx="632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Класс </a:t>
            </a:r>
            <a:r>
              <a:rPr lang="en-US" sz="1200" dirty="0" smtClean="0">
                <a:solidFill>
                  <a:schemeClr val="bg1"/>
                </a:solidFill>
              </a:rPr>
              <a:t>Train</a:t>
            </a:r>
            <a:r>
              <a:rPr lang="ru-RU" sz="1200" dirty="0" smtClean="0">
                <a:solidFill>
                  <a:schemeClr val="bg1"/>
                </a:solidFill>
              </a:rPr>
              <a:t> наследуется от </a:t>
            </a:r>
            <a:r>
              <a:rPr lang="en-US" sz="1200" dirty="0" smtClean="0">
                <a:solidFill>
                  <a:schemeClr val="bg1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Класс </a:t>
            </a:r>
            <a:r>
              <a:rPr lang="en-US" sz="1200" dirty="0" smtClean="0">
                <a:solidFill>
                  <a:schemeClr val="bg1"/>
                </a:solidFill>
              </a:rPr>
              <a:t>Segment </a:t>
            </a:r>
            <a:r>
              <a:rPr lang="ru-RU" sz="1200" dirty="0" smtClean="0">
                <a:solidFill>
                  <a:schemeClr val="bg1"/>
                </a:solidFill>
              </a:rPr>
              <a:t>наследуется от </a:t>
            </a:r>
            <a:r>
              <a:rPr lang="en-US" sz="1200" dirty="0" smtClean="0">
                <a:solidFill>
                  <a:schemeClr val="bg1"/>
                </a:solidFill>
              </a:rPr>
              <a:t>Point</a:t>
            </a:r>
            <a:endParaRPr lang="ru-RU" sz="12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162" y="3351942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Правильно: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3232" y="3685274"/>
            <a:ext cx="632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Класс </a:t>
            </a:r>
            <a:r>
              <a:rPr lang="en-US" sz="1200" dirty="0" smtClean="0">
                <a:solidFill>
                  <a:schemeClr val="bg1"/>
                </a:solidFill>
              </a:rPr>
              <a:t>Train</a:t>
            </a:r>
            <a:r>
              <a:rPr lang="ru-RU" sz="1200" dirty="0" smtClean="0">
                <a:solidFill>
                  <a:schemeClr val="bg1"/>
                </a:solidFill>
              </a:rPr>
              <a:t> содержит </a:t>
            </a:r>
            <a:r>
              <a:rPr lang="en-US" sz="1200" dirty="0" smtClean="0">
                <a:solidFill>
                  <a:schemeClr val="bg1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Класс </a:t>
            </a:r>
            <a:r>
              <a:rPr lang="en-US" sz="1200" dirty="0" smtClean="0">
                <a:solidFill>
                  <a:schemeClr val="bg1"/>
                </a:solidFill>
              </a:rPr>
              <a:t>Segment </a:t>
            </a:r>
            <a:r>
              <a:rPr lang="ru-RU" sz="1200" dirty="0" smtClean="0">
                <a:solidFill>
                  <a:schemeClr val="bg1"/>
                </a:solidFill>
              </a:rPr>
              <a:t>содержит </a:t>
            </a:r>
            <a:r>
              <a:rPr lang="en-US" sz="1200" dirty="0" smtClean="0">
                <a:solidFill>
                  <a:schemeClr val="bg1"/>
                </a:solidFill>
              </a:rPr>
              <a:t>Point</a:t>
            </a:r>
            <a:endParaRPr lang="ru-RU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389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*Неявное преобразование типов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238085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Преобразование целочисленных типов в более емкие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4206" y="1545862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byte -&gt; short -&gt;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-&gt; long)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62" y="2225372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Преобразование </a:t>
            </a:r>
            <a:r>
              <a:rPr lang="en-US" dirty="0" smtClean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62" y="3058770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Преобразование целочисленных типов в типы с плавающей точкой (возможна потеря точности)</a:t>
            </a:r>
          </a:p>
        </p:txBody>
      </p:sp>
    </p:spTree>
    <p:extLst>
      <p:ext uri="{BB962C8B-B14F-4D97-AF65-F5344CB8AC3E}">
        <p14:creationId xmlns:p14="http://schemas.microsoft.com/office/powerpoint/2010/main" val="1172121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*Явное преобразование типов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238085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Оператор приведение типа</a:t>
            </a:r>
            <a:r>
              <a:rPr lang="en-US" dirty="0" smtClean="0">
                <a:solidFill>
                  <a:schemeClr val="bg1"/>
                </a:solidFill>
              </a:rPr>
              <a:t>: (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62" y="1840072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приведении более емкого целого типа к менее емкому старшие биты просто отбрасываются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62" y="2551518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приведении типа с плавающей точкой к целому типу дробная часть отбрасывается (никакого округления)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162" y="3262964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Слишком большое дробное число при приведении к целому превращается в </a:t>
            </a:r>
            <a:r>
              <a:rPr lang="en-US" dirty="0" smtClean="0">
                <a:solidFill>
                  <a:schemeClr val="bg1"/>
                </a:solidFill>
              </a:rPr>
              <a:t>MAX_VALUE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MIN_VALUE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162" y="4044842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Слишком большой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ru-RU" dirty="0" smtClean="0">
                <a:solidFill>
                  <a:schemeClr val="bg1"/>
                </a:solidFill>
              </a:rPr>
              <a:t>при приведение к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ru-RU" dirty="0" smtClean="0">
                <a:solidFill>
                  <a:schemeClr val="bg1"/>
                </a:solidFill>
              </a:rPr>
              <a:t>превращается в </a:t>
            </a:r>
            <a:r>
              <a:rPr lang="en-US" dirty="0" err="1" smtClean="0">
                <a:solidFill>
                  <a:schemeClr val="bg1"/>
                </a:solidFill>
              </a:rPr>
              <a:t>Float.POSITIVE_INFINITY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Float.NEGATIVE_INFINITY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29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*Boxing/unboxing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238085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Autoboxing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примитивное значение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объект-обертка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162" y="1840072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Autoboxing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объект-обертка 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примитивное значение 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9162" y="2983014"/>
            <a:ext cx="5282838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i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j = i +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= i + j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62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Ссылочные типы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238085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Все остальные, кроме примитивных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162" y="1686183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Передаются по ссылке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62" y="2127163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Являются объектами (наследуют </a:t>
            </a:r>
            <a:r>
              <a:rPr lang="en-US" dirty="0" err="1" smtClean="0">
                <a:solidFill>
                  <a:schemeClr val="bg1"/>
                </a:solidFill>
              </a:rPr>
              <a:t>java.lang.Object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162" y="2624120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Имеют поля и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162" y="3121077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Ссылка может принимать значение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05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*</a:t>
            </a:r>
            <a:r>
              <a:rPr lang="ru-RU" sz="2000" dirty="0" smtClean="0">
                <a:solidFill>
                  <a:srgbClr val="FFFFFF"/>
                </a:solidFill>
              </a:rPr>
              <a:t>Инициализация массивов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238085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Можно перечислить значения всех элементов при создании массива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4888" y="2276206"/>
            <a:ext cx="639422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bits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boolean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true,true,false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//Только при объявлении массива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digits = {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'4'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//Такое не работает. Ошибка компиляции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//char[] digits;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//digits = {'0','1','2','3','4','5'}; //ОШИБКА!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715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*</a:t>
            </a:r>
            <a:r>
              <a:rPr lang="en-US" sz="2000" dirty="0" err="1" smtClean="0">
                <a:solidFill>
                  <a:srgbClr val="FFFFFF"/>
                </a:solidFill>
              </a:rPr>
              <a:t>Varargs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238085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Специальный синтаксис для массива аргументов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162" y="1603256"/>
            <a:ext cx="63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Поддерживается с </a:t>
            </a:r>
            <a:r>
              <a:rPr lang="en-US" dirty="0" smtClean="0">
                <a:solidFill>
                  <a:schemeClr val="bg1"/>
                </a:solidFill>
              </a:rPr>
              <a:t>Java 5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1869" y="2656868"/>
            <a:ext cx="5400261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numbers)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//Использование: max(new int[]{1,2,3,4});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numbers)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//Использование: max(1,2,3,4);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97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>
                <a:solidFill>
                  <a:srgbClr val="FFFFFF"/>
                </a:solidFill>
              </a:rPr>
              <a:t>Определение ООП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54300" y="1272209"/>
            <a:ext cx="5717700" cy="7386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Объект – это мыслимая или реальная сущность, обладающая характерным поведением и отличительными характеристиками и являющаяся важной в предметной области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8944" y="2829339"/>
            <a:ext cx="6842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Объектно-ориентированное программирование – парадигма программирования , в которой программа строится из взаимодействующих 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роцедурное, функциональное, логическое программирование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4839" y="2064754"/>
            <a:ext cx="145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Гради</a:t>
            </a:r>
            <a:r>
              <a:rPr lang="ru-RU" dirty="0" smtClean="0">
                <a:solidFill>
                  <a:schemeClr val="bg1"/>
                </a:solidFill>
              </a:rPr>
              <a:t> Буч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11700" y="2372531"/>
            <a:ext cx="5903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35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*</a:t>
            </a:r>
            <a:r>
              <a:rPr lang="ru-RU" sz="2000" dirty="0" smtClean="0">
                <a:solidFill>
                  <a:srgbClr val="FFFFFF"/>
                </a:solidFill>
              </a:rPr>
              <a:t>Как сравнить два массива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238085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 == b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ru-RU" dirty="0" smtClean="0">
                <a:solidFill>
                  <a:schemeClr val="bg1"/>
                </a:solidFill>
              </a:rPr>
              <a:t>сравнивает ссылки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162" y="1986833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a.equals</a:t>
            </a:r>
            <a:r>
              <a:rPr lang="en-US" dirty="0" smtClean="0">
                <a:solidFill>
                  <a:schemeClr val="bg1"/>
                </a:solidFill>
              </a:rPr>
              <a:t>(b)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    сравнивает ссылки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62" y="2675946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Arrays.equals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a,b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    сравнивает содержимое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162" y="3437946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Arrays.deepEquals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a,b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    сравнивает содержимое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многомерных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4781747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*Как распечатать массив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9162" y="1238085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(array)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ru-RU" dirty="0" smtClean="0">
                <a:solidFill>
                  <a:schemeClr val="bg1"/>
                </a:solidFill>
              </a:rPr>
              <a:t>выводит</a:t>
            </a:r>
            <a:r>
              <a:rPr lang="en-US" dirty="0" smtClean="0">
                <a:solidFill>
                  <a:schemeClr val="bg1"/>
                </a:solidFill>
              </a:rPr>
              <a:t> ”</a:t>
            </a:r>
            <a:r>
              <a:rPr lang="ru-RU" dirty="0" smtClean="0">
                <a:solidFill>
                  <a:schemeClr val="bg1"/>
                </a:solidFill>
              </a:rPr>
              <a:t>абракадабру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[I@2ce83912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162" y="1986833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Arrays.toString</a:t>
            </a:r>
            <a:r>
              <a:rPr lang="en-US" dirty="0" smtClean="0">
                <a:solidFill>
                  <a:schemeClr val="bg1"/>
                </a:solidFill>
              </a:rPr>
              <a:t>(array))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ru-RU" dirty="0" smtClean="0">
                <a:solidFill>
                  <a:schemeClr val="bg1"/>
                </a:solidFill>
              </a:rPr>
              <a:t>выводит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содержимое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162" y="2735581"/>
            <a:ext cx="63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Arrays.deepToString</a:t>
            </a:r>
            <a:r>
              <a:rPr lang="en-US" dirty="0" smtClean="0">
                <a:solidFill>
                  <a:schemeClr val="bg1"/>
                </a:solidFill>
              </a:rPr>
              <a:t>(array))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ru-RU" dirty="0" smtClean="0">
                <a:solidFill>
                  <a:schemeClr val="bg1"/>
                </a:solidFill>
              </a:rPr>
              <a:t>выводит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содержимое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многомерных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7775102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*Тернарный оператор </a:t>
            </a:r>
            <a:r>
              <a:rPr lang="en-US" sz="2000" dirty="0" smtClean="0">
                <a:solidFill>
                  <a:srgbClr val="FFFFFF"/>
                </a:solidFill>
              </a:rPr>
              <a:t>?:</a:t>
            </a:r>
            <a:endParaRPr lang="ru" sz="2000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27582" y="2054231"/>
            <a:ext cx="508883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weatherIsGood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//То же самое, только короче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weatherIsGood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762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>
                <a:solidFill>
                  <a:srgbClr val="FFFFFF"/>
                </a:solidFill>
              </a:rPr>
              <a:t>Свойства объекта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1700" y="1742661"/>
            <a:ext cx="5145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Объект является экземпляром класса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Объект имеет внутреннее состояние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Объект может принимать сообщения                              (в большинстве языков сообщение = вызов метода)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Объект – это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умные данные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844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8" y="393977"/>
            <a:ext cx="6196720" cy="41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</a:rPr>
              <a:t>Основные понятия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1700" y="1543878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Инкапсуляция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699" y="2521238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Наследование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99" y="3498586"/>
            <a:ext cx="514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Полиморфизм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1929" y="1851655"/>
            <a:ext cx="51461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Сокрытие деталей реализации за внешним интерфейсом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929" y="2883044"/>
            <a:ext cx="6279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Создание производных классов, наследующих свойства базового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1929" y="3886344"/>
            <a:ext cx="6279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Разная обработка сообщений в разных классах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7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>
                <a:solidFill>
                  <a:srgbClr val="FFFFFF"/>
                </a:solidFill>
              </a:rPr>
              <a:t>Свойства объекта</a:t>
            </a:r>
            <a:endParaRPr lang="ru" dirty="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Dot"/>
            <a:round/>
            <a:headEnd type="none" w="lg" len="lg"/>
            <a:tailEnd type="none" w="lg" len="lg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1700" y="1742661"/>
            <a:ext cx="514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Поддержка ООП заложена в </a:t>
            </a: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ru-RU" dirty="0" smtClean="0">
                <a:solidFill>
                  <a:schemeClr val="bg1"/>
                </a:solidFill>
              </a:rPr>
              <a:t>изначально (инкапсуляция, наследование, полиморфизм)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699" y="2491408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ru-RU" dirty="0" smtClean="0">
                <a:solidFill>
                  <a:schemeClr val="bg1"/>
                </a:solidFill>
              </a:rPr>
              <a:t>все является объектом, кроме примитивных типов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99" y="3114260"/>
            <a:ext cx="536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Исполняемый код может находиться только в классе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699" y="3813414"/>
            <a:ext cx="536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Стандартная библиотеки представляет огромное количество классов, и можно создавать свои</a:t>
            </a:r>
          </a:p>
        </p:txBody>
      </p:sp>
    </p:spTree>
    <p:extLst>
      <p:ext uri="{BB962C8B-B14F-4D97-AF65-F5344CB8AC3E}">
        <p14:creationId xmlns:p14="http://schemas.microsoft.com/office/powerpoint/2010/main" val="19986230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704850"/>
            <a:ext cx="5160644" cy="3600449"/>
          </a:xfrm>
          <a:prstGeom prst="rect">
            <a:avLst/>
          </a:prstGeom>
        </p:spPr>
      </p:pic>
      <p:pic>
        <p:nvPicPr>
          <p:cNvPr id="7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2658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979</Words>
  <Application>Microsoft Office PowerPoint</Application>
  <PresentationFormat>Экран (16:9)</PresentationFormat>
  <Paragraphs>216</Paragraphs>
  <Slides>42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simple-light-2</vt:lpstr>
      <vt:lpstr>simple-light-2</vt:lpstr>
      <vt:lpstr>Объектно-ориентированное программирование</vt:lpstr>
      <vt:lpstr>Презентация PowerPoint</vt:lpstr>
      <vt:lpstr>Презентация PowerPoint</vt:lpstr>
      <vt:lpstr>Определение ООП</vt:lpstr>
      <vt:lpstr>Свойства объекта</vt:lpstr>
      <vt:lpstr>Презентация PowerPoint</vt:lpstr>
      <vt:lpstr>Основные понятия</vt:lpstr>
      <vt:lpstr>Свойства объекта</vt:lpstr>
      <vt:lpstr>Презентация PowerPoint</vt:lpstr>
      <vt:lpstr>Презентация PowerPoint</vt:lpstr>
      <vt:lpstr>Зачем нужны пакеты</vt:lpstr>
      <vt:lpstr>Как работают пакеты</vt:lpstr>
      <vt:lpstr>Импорт</vt:lpstr>
      <vt:lpstr>Как работает импорт</vt:lpstr>
      <vt:lpstr>Объявление класса</vt:lpstr>
      <vt:lpstr>Модификаторы доступа</vt:lpstr>
      <vt:lpstr>Поля</vt:lpstr>
      <vt:lpstr>Деструктор</vt:lpstr>
      <vt:lpstr>Методы</vt:lpstr>
      <vt:lpstr>Статические поля и методы</vt:lpstr>
      <vt:lpstr>Принцип ”Tell, Don’t Ask”</vt:lpstr>
      <vt:lpstr>Интерфейсы</vt:lpstr>
      <vt:lpstr>Интерфейсы</vt:lpstr>
      <vt:lpstr>Абстрактные классы</vt:lpstr>
      <vt:lpstr>Наследование</vt:lpstr>
      <vt:lpstr>Объявление класса-наследника</vt:lpstr>
      <vt:lpstr>Объявление класса, реализующего интерфейс</vt:lpstr>
      <vt:lpstr>Модификатор final</vt:lpstr>
      <vt:lpstr>Конструктор класса-наследника</vt:lpstr>
      <vt:lpstr>Переопределение методов</vt:lpstr>
      <vt:lpstr>Оператор instanceof</vt:lpstr>
      <vt:lpstr>Liskov Substitution Principle</vt:lpstr>
      <vt:lpstr>Наследование и композиция</vt:lpstr>
      <vt:lpstr>*Неявное преобразование типов</vt:lpstr>
      <vt:lpstr>*Явное преобразование типов</vt:lpstr>
      <vt:lpstr>*Boxing/unboxing</vt:lpstr>
      <vt:lpstr>Ссылочные типы</vt:lpstr>
      <vt:lpstr>*Инициализация массивов</vt:lpstr>
      <vt:lpstr>*Varargs</vt:lpstr>
      <vt:lpstr>*Как сравнить два массива</vt:lpstr>
      <vt:lpstr>*Как распечатать массив</vt:lpstr>
      <vt:lpstr>*Тернарный оператор ?: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часть 1</dc:title>
  <dc:creator>Kit</dc:creator>
  <cp:lastModifiedBy>Kit</cp:lastModifiedBy>
  <cp:revision>32</cp:revision>
  <dcterms:modified xsi:type="dcterms:W3CDTF">2017-03-09T13:12:32Z</dcterms:modified>
</cp:coreProperties>
</file>