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Relationship Id="rId4" Type="http://schemas.openxmlformats.org/officeDocument/2006/relationships/image" Target="../media/image09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Relationship Id="rId4" Type="http://schemas.openxmlformats.org/officeDocument/2006/relationships/image" Target="../media/image04.png"/><Relationship Id="rId5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gif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gif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1121550"/>
            <a:ext cx="8520600" cy="975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800">
                <a:solidFill>
                  <a:srgbClr val="FFFFFF"/>
                </a:solidFill>
              </a:rPr>
              <a:t>Программирование на Java</a:t>
            </a:r>
            <a:r>
              <a:rPr lang="ru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681900" y="2282200"/>
            <a:ext cx="19539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Занятие 2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hape 189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Цикл for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54300" y="1181200"/>
            <a:ext cx="48249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for </a:t>
            </a:r>
            <a:r>
              <a:rPr lang="ru">
                <a:solidFill>
                  <a:srgbClr val="FFFFFF"/>
                </a:solidFill>
              </a:rPr>
              <a:t>(инициализация; логическое выражение; шаг)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//тело цикла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094275" y="1181200"/>
            <a:ext cx="39198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Любое из трех выражений(инициализацию,логическое выражение, шаг) можно опустить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54300" y="2707025"/>
            <a:ext cx="48249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for </a:t>
            </a:r>
            <a:r>
              <a:rPr lang="ru">
                <a:solidFill>
                  <a:srgbClr val="FFFFFF"/>
                </a:solidFill>
              </a:rPr>
              <a:t>(тип итерационная_переменная : коллекция)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//тело цикла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54300" y="2374800"/>
            <a:ext cx="26988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AA84F"/>
                </a:solidFill>
              </a:rPr>
              <a:t>В стиле for-each</a:t>
            </a:r>
          </a:p>
        </p:txBody>
      </p:sp>
      <p:sp>
        <p:nvSpPr>
          <p:cNvPr id="196" name="Shape 196"/>
          <p:cNvSpPr/>
          <p:nvPr/>
        </p:nvSpPr>
        <p:spPr>
          <a:xfrm>
            <a:off x="4774375" y="1181200"/>
            <a:ext cx="533100" cy="39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307475" y="2707025"/>
            <a:ext cx="29040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ru">
                <a:solidFill>
                  <a:srgbClr val="FFFFFF"/>
                </a:solidFill>
              </a:rPr>
              <a:t>в цикле в стиле for-each итерационная переменная “только для чтения”</a:t>
            </a:r>
          </a:p>
        </p:txBody>
      </p:sp>
      <p:sp>
        <p:nvSpPr>
          <p:cNvPr id="198" name="Shape 198"/>
          <p:cNvSpPr/>
          <p:nvPr/>
        </p:nvSpPr>
        <p:spPr>
          <a:xfrm>
            <a:off x="4774375" y="2768700"/>
            <a:ext cx="533100" cy="393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Операторы перехода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550425" y="1353550"/>
            <a:ext cx="56178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break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завершает последовательность операторов switch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выход из цикла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goto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continue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повторение с более раннего оператора цикла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goto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return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выход из метода, возвращение управления вызвавшему объекту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возврат значений функции(метода)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Массивы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11700" y="1058600"/>
            <a:ext cx="8306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3F3F3"/>
                </a:solidFill>
              </a:rPr>
              <a:t>Массив - это группа однотипных переменных, для обращения к которым используется общее имя</a:t>
            </a:r>
          </a:p>
        </p:txBody>
      </p:sp>
      <p:sp>
        <p:nvSpPr>
          <p:cNvPr id="110" name="Shape 110"/>
          <p:cNvSpPr/>
          <p:nvPr/>
        </p:nvSpPr>
        <p:spPr>
          <a:xfrm>
            <a:off x="256050" y="1058600"/>
            <a:ext cx="8417400" cy="606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250" y="1958250"/>
            <a:ext cx="57150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Массивы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11700" y="1058600"/>
            <a:ext cx="51414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Char char="-"/>
            </a:pPr>
            <a:r>
              <a:rPr lang="ru">
                <a:solidFill>
                  <a:srgbClr val="F3F3F3"/>
                </a:solidFill>
              </a:rPr>
              <a:t>обращение к элементу - </a:t>
            </a:r>
            <a:r>
              <a:rPr lang="ru" u="sng">
                <a:solidFill>
                  <a:srgbClr val="F3F3F3"/>
                </a:solidFill>
              </a:rPr>
              <a:t>по индексу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Char char="-"/>
            </a:pPr>
            <a:r>
              <a:rPr lang="ru" u="sng">
                <a:solidFill>
                  <a:srgbClr val="F3F3F3"/>
                </a:solidFill>
              </a:rPr>
              <a:t>индекс</a:t>
            </a:r>
            <a:r>
              <a:rPr lang="ru">
                <a:solidFill>
                  <a:srgbClr val="F3F3F3"/>
                </a:solidFill>
              </a:rPr>
              <a:t> - </a:t>
            </a:r>
            <a:r>
              <a:rPr lang="ru" u="sng">
                <a:solidFill>
                  <a:srgbClr val="F3F3F3"/>
                </a:solidFill>
              </a:rPr>
              <a:t>позиция</a:t>
            </a:r>
            <a:r>
              <a:rPr lang="ru">
                <a:solidFill>
                  <a:srgbClr val="F3F3F3"/>
                </a:solidFill>
              </a:rPr>
              <a:t> конкретного элемента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Char char="-"/>
            </a:pPr>
            <a:r>
              <a:rPr lang="ru">
                <a:solidFill>
                  <a:srgbClr val="F3F3F3"/>
                </a:solidFill>
              </a:rPr>
              <a:t>нумерация индексов </a:t>
            </a:r>
            <a:r>
              <a:rPr lang="ru" u="sng">
                <a:solidFill>
                  <a:srgbClr val="F3F3F3"/>
                </a:solidFill>
              </a:rPr>
              <a:t>с нуля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u="sng">
              <a:solidFill>
                <a:srgbClr val="F3F3F3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525" y="2824802"/>
            <a:ext cx="4600925" cy="16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150" y="1435087"/>
            <a:ext cx="33909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4626200" y="1168737"/>
            <a:ext cx="4124400" cy="10566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17325" y="1058600"/>
            <a:ext cx="3949800" cy="9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Массивы (многомерные)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099" y="1428274"/>
            <a:ext cx="5522924" cy="352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99" y="2705927"/>
            <a:ext cx="2906749" cy="4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97525" y="1678475"/>
            <a:ext cx="2820300" cy="19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 u="sng">
                <a:solidFill>
                  <a:srgbClr val="F3F3F3"/>
                </a:solidFill>
              </a:rPr>
              <a:t>объявление двумерного массива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hape 138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Управляющие операторы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112" y="1277725"/>
            <a:ext cx="66389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hape 146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Условный оператор - if (if-else)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250" y="1454712"/>
            <a:ext cx="28575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58425" y="3383175"/>
            <a:ext cx="40698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00FF00"/>
                </a:solidFill>
              </a:rPr>
              <a:t>if</a:t>
            </a:r>
            <a:r>
              <a:rPr lang="ru">
                <a:solidFill>
                  <a:srgbClr val="4A86E8"/>
                </a:solidFill>
              </a:rPr>
              <a:t> </a:t>
            </a:r>
            <a:r>
              <a:rPr lang="ru">
                <a:solidFill>
                  <a:srgbClr val="FFFFFF"/>
                </a:solidFill>
              </a:rPr>
              <a:t>(weatherIsGood)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    System.out.println(“Go to the park!”);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 </a:t>
            </a:r>
            <a:r>
              <a:rPr lang="ru">
                <a:solidFill>
                  <a:srgbClr val="00FF00"/>
                </a:solidFill>
              </a:rPr>
              <a:t>else</a:t>
            </a:r>
            <a:r>
              <a:rPr lang="ru">
                <a:solidFill>
                  <a:srgbClr val="FFFFFF"/>
                </a:solidFill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    System.out.println(“Stay home, study Java”);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311700" y="3458775"/>
            <a:ext cx="4137000" cy="11664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58425" y="1207475"/>
            <a:ext cx="4137000" cy="11664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548725" y="1207475"/>
            <a:ext cx="38892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00FF00"/>
                </a:solidFill>
              </a:rPr>
              <a:t>if</a:t>
            </a:r>
            <a:r>
              <a:rPr lang="ru">
                <a:solidFill>
                  <a:srgbClr val="4A86E8"/>
                </a:solidFill>
              </a:rPr>
              <a:t> </a:t>
            </a:r>
            <a:r>
              <a:rPr lang="ru">
                <a:solidFill>
                  <a:srgbClr val="FFFFFF"/>
                </a:solidFill>
              </a:rPr>
              <a:t>(логическое_выражение)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    //блок кода 1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 </a:t>
            </a:r>
            <a:r>
              <a:rPr lang="ru">
                <a:solidFill>
                  <a:srgbClr val="00FF00"/>
                </a:solidFill>
              </a:rPr>
              <a:t>else</a:t>
            </a:r>
            <a:r>
              <a:rPr lang="ru">
                <a:solidFill>
                  <a:srgbClr val="FFFFFF"/>
                </a:solidFill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    блок кода 2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534025" y="2945025"/>
            <a:ext cx="1296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Пример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hape 159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Оператор ветвления - switch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43000" y="1066300"/>
            <a:ext cx="56766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switch (выражение){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case значение1: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//последовательность операторов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case значение2: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//последовательность операторов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case значениеN: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//последовательность операторов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break;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default: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	//последовательность операторов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63" name="Shape 163"/>
          <p:cNvSpPr/>
          <p:nvPr/>
        </p:nvSpPr>
        <p:spPr>
          <a:xfrm>
            <a:off x="229700" y="1009000"/>
            <a:ext cx="4323000" cy="40359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840200" y="2009825"/>
            <a:ext cx="3992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200">
                <a:solidFill>
                  <a:srgbClr val="FFFFFF"/>
                </a:solidFill>
              </a:rPr>
              <a:t>Особенности: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ru" sz="1200">
                <a:solidFill>
                  <a:srgbClr val="FFFFFF"/>
                </a:solidFill>
              </a:rPr>
              <a:t>в switch проверка только на равенство, в if можно вычислять результат любого логического выражения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ru" sz="1200">
                <a:solidFill>
                  <a:srgbClr val="FFFFFF"/>
                </a:solidFill>
              </a:rPr>
              <a:t>константы не могут иметь одинаковых значений ни в одной из ветвей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840200" y="2009825"/>
            <a:ext cx="3992100" cy="1616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Shape 170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Цикл while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640950" y="2124600"/>
            <a:ext cx="18621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while</a:t>
            </a:r>
            <a:r>
              <a:rPr lang="ru">
                <a:solidFill>
                  <a:srgbClr val="FFFFFF"/>
                </a:solidFill>
              </a:rPr>
              <a:t> (условие){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//тело цикла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74" name="Shape 174"/>
          <p:cNvSpPr/>
          <p:nvPr/>
        </p:nvSpPr>
        <p:spPr>
          <a:xfrm>
            <a:off x="5872175" y="3503200"/>
            <a:ext cx="3141900" cy="12714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925" y="3634075"/>
            <a:ext cx="30003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254300" y="910550"/>
            <a:ext cx="57177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Dot"/>
            <a:round/>
            <a:headEnd len="lg" w="lg" type="none"/>
            <a:tailEnd len="lg" w="lg" type="none"/>
          </a:ln>
        </p:spPr>
      </p:cxn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600" y="84550"/>
            <a:ext cx="263475" cy="2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Цикл do-while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640950" y="2124600"/>
            <a:ext cx="18621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do</a:t>
            </a:r>
            <a:r>
              <a:rPr lang="ru">
                <a:solidFill>
                  <a:srgbClr val="FFFFFF"/>
                </a:solidFill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//тело цикла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}</a:t>
            </a:r>
            <a:r>
              <a:rPr lang="ru">
                <a:solidFill>
                  <a:srgbClr val="F1C232"/>
                </a:solidFill>
              </a:rPr>
              <a:t>while </a:t>
            </a:r>
            <a:r>
              <a:rPr lang="ru">
                <a:solidFill>
                  <a:srgbClr val="FFFFFF"/>
                </a:solidFill>
              </a:rPr>
              <a:t>(условие)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608675" y="3962225"/>
            <a:ext cx="34947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i="1" lang="ru">
                <a:solidFill>
                  <a:srgbClr val="FFFFFF"/>
                </a:solidFill>
              </a:rPr>
              <a:t>в сравнении  while, выполняется хотя бы 1 раз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