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CC3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DE24-3DA1-4595-B068-960F6029B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D65CC1-3F08-48A0-80D5-F984BE1C8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8AA06-6B22-4822-B056-506CAB6E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8826E-1CBC-40F4-8D1D-BC66D79C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53FA1-C200-4A44-9B74-D64AF5DD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19AD-7585-4C2F-AC65-B8623125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72648-F477-4ECC-9E63-823896423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852D1-B602-4337-AFFC-C2D3A967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F6033-99F9-4939-AC73-99DC4EA2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D92E4-708B-4E88-A9CF-21928D87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71559B-27FA-4644-A33B-376C49B69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B7B82-58F8-4406-8C9F-9ECF38896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B5CEC-945A-499E-A301-F96AD979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3762B-79BE-410D-BA1B-8731BCE9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C0B63-14EA-4214-90A0-9B91A161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BC36E-7283-41F3-8CF8-F0FE6AB6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4C7B5-4CA6-43DA-96B3-BA34C19C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081EA-5B13-4ABF-B9A9-B2E11F58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DB56B-3EB0-4E9A-BB64-6A22B4DE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485DF-1442-4978-BEE0-253A2131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0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09C48-5FB8-4E28-8B5C-908C880D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51100-B6BC-4DA5-B1F9-4688E5A6E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2E5B5-302E-4285-8147-93029B22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EC8FE-92C3-4C32-A839-FABECA1D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BEA58-F1E6-4255-B492-9BFCBC65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1ED59-773B-47A2-97E0-633D8666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9293C-1755-4B3B-8537-DC1F47F1D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1E37F-4302-4ACD-9492-63163D0A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3D9D5-488A-4DB1-AACE-2873E2D6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1A4D4-A073-4B79-BE13-51C943C8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9C02B-A1C1-425A-A08E-F438967E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2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280ED-FCAC-4864-BFE3-4CDFF63C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700FB-1376-4D12-B1A2-E4EF3329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908CC-CF2F-4826-B367-55CDBDBC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BA1071-E1D4-484C-B616-C962AFFBB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B5F122-53D8-4834-86C4-6362D3AFA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7217EC-AD04-4EE8-BEBC-C9B07F3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9F52A3-3153-4801-A81F-F51022A4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72408-D8C7-4C07-A9F7-AD93E889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2540B-B381-453C-978F-F698FC95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A3E122-680E-4FC4-95F7-8238F354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8057D-7ED4-4000-ABE1-1124393A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C151FF-4E05-4B88-8C7B-CF20F868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9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5821AA-3E95-4555-9D11-8F90DF18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525B67-58A8-43A1-AFA2-8804B9FA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0B2E8-127F-4C66-B204-0DDFD72D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EE2C-E26E-4C99-B9E1-EE67A3A3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35575-CB34-465C-860D-7CD55193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81CA8-B1A7-4B3C-BBB0-7F62F9E4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EE4D2-74BC-4A6E-B52E-77AA10B5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670E1-C3B8-40C0-B8CC-D8800677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6DF46-7F4A-48BD-88C7-0524E495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5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E2A82-A06F-4120-AF47-06C3B7E2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BAE367-5AD5-469E-BAA8-E2E63B6A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C7138-0E9E-4F97-AE81-6F1A1EF27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068BC-A976-48FB-9289-26FB08B4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A58B1-F76E-4FD0-AB05-7BD5147F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6CD54-4477-48AF-A9BE-E5F9BB4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0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E3121-E4FC-4D58-9DBA-60855F04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B9208-EEFC-406D-A4FD-3B725F058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43222-FF8B-46B8-BD02-87EEE9399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D72B-416C-4FDB-BFB6-7681892191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2DA72-7DFE-4104-A9B1-8BBC21B5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05935-F926-4224-9E2C-20F843272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AE96-2511-4ED3-860A-5876E9FCE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5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3B9AF20-0506-4B81-94B6-5A8DB85BC8D7}"/>
              </a:ext>
            </a:extLst>
          </p:cNvPr>
          <p:cNvSpPr/>
          <p:nvPr/>
        </p:nvSpPr>
        <p:spPr>
          <a:xfrm>
            <a:off x="1147313" y="1060330"/>
            <a:ext cx="138023" cy="1380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117E99-23E5-440F-BCE0-68317F2D2645}"/>
              </a:ext>
            </a:extLst>
          </p:cNvPr>
          <p:cNvSpPr/>
          <p:nvPr/>
        </p:nvSpPr>
        <p:spPr>
          <a:xfrm>
            <a:off x="1161690" y="-203116"/>
            <a:ext cx="138023" cy="138023"/>
          </a:xfrm>
          <a:prstGeom prst="ellipse">
            <a:avLst/>
          </a:prstGeom>
          <a:solidFill>
            <a:srgbClr val="CC33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B56C6EB-2627-4D77-9738-ACB9478C9C5F}"/>
              </a:ext>
            </a:extLst>
          </p:cNvPr>
          <p:cNvSpPr/>
          <p:nvPr/>
        </p:nvSpPr>
        <p:spPr>
          <a:xfrm>
            <a:off x="2621409" y="-203116"/>
            <a:ext cx="138023" cy="13802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EA8A7F-BE20-4DA5-984D-E4EA3DE5CDF9}"/>
              </a:ext>
            </a:extLst>
          </p:cNvPr>
          <p:cNvSpPr/>
          <p:nvPr/>
        </p:nvSpPr>
        <p:spPr>
          <a:xfrm>
            <a:off x="2621408" y="1060329"/>
            <a:ext cx="138023" cy="138023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C456B-5204-4E94-9875-A5022154C2B9}"/>
              </a:ext>
            </a:extLst>
          </p:cNvPr>
          <p:cNvSpPr txBox="1"/>
          <p:nvPr/>
        </p:nvSpPr>
        <p:spPr>
          <a:xfrm>
            <a:off x="0" y="1358081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[0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(-0.5, -0.5)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(1.0, 0.0, 0.0, 1.0)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57335-B668-4947-B1D5-778E39817086}"/>
              </a:ext>
            </a:extLst>
          </p:cNvPr>
          <p:cNvSpPr txBox="1"/>
          <p:nvPr/>
        </p:nvSpPr>
        <p:spPr>
          <a:xfrm>
            <a:off x="2621408" y="1358081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[1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(0.5, -0.5)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(0.0, 1.0, 0.0, 1.0)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C79D9-4136-48B5-9291-9AC618FB6720}"/>
              </a:ext>
            </a:extLst>
          </p:cNvPr>
          <p:cNvSpPr txBox="1"/>
          <p:nvPr/>
        </p:nvSpPr>
        <p:spPr>
          <a:xfrm>
            <a:off x="0" y="-1252952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[3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(-0.5, 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(0.8, 0.2, 0.3, 1.0)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AFB21-5161-47D0-B12C-2F7B6E268637}"/>
              </a:ext>
            </a:extLst>
          </p:cNvPr>
          <p:cNvSpPr txBox="1"/>
          <p:nvPr/>
        </p:nvSpPr>
        <p:spPr>
          <a:xfrm>
            <a:off x="2621408" y="-1252952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[2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(0.5, 50.5)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(0.0, 0.0, 1.0, 1.0)</a:t>
            </a:r>
            <a:endParaRPr lang="ko-KR" altLang="en-US" sz="1400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9EDB22DE-09E0-4913-92B4-F14F747B2175}"/>
              </a:ext>
            </a:extLst>
          </p:cNvPr>
          <p:cNvCxnSpPr>
            <a:stCxn id="5" idx="1"/>
            <a:endCxn id="10" idx="2"/>
          </p:cNvCxnSpPr>
          <p:nvPr/>
        </p:nvCxnSpPr>
        <p:spPr>
          <a:xfrm rot="16200000" flipV="1">
            <a:off x="929885" y="-434921"/>
            <a:ext cx="331385" cy="172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9B399C9-92AC-4D1B-84CE-9C6E0E7AA0DF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rot="5400000" flipH="1" flipV="1">
            <a:off x="3019247" y="-794315"/>
            <a:ext cx="331385" cy="8914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CC9834EF-41E6-4B66-8797-8CF68C98ACC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5400000">
            <a:off x="1032924" y="1174680"/>
            <a:ext cx="159728" cy="207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C60D58F7-8DBE-4F22-A2FB-31790EF42771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3094967" y="822389"/>
            <a:ext cx="179942" cy="891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0F7E145-F171-405F-B435-94C59DBD5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55627"/>
              </p:ext>
            </p:extLst>
          </p:nvPr>
        </p:nvGraphicFramePr>
        <p:xfrm>
          <a:off x="319909" y="4550796"/>
          <a:ext cx="86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24228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1110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86027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316883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92384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06303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7660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465062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436022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88298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89917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4800637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09182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348848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509658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52563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35893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BAF6DB-23DF-4A5D-8E8C-57437CD16BBA}"/>
              </a:ext>
            </a:extLst>
          </p:cNvPr>
          <p:cNvCxnSpPr/>
          <p:nvPr/>
        </p:nvCxnSpPr>
        <p:spPr>
          <a:xfrm>
            <a:off x="319909" y="6122614"/>
            <a:ext cx="32106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7BA9E5A-82B1-43F1-8BD3-6A896674CF7F}"/>
              </a:ext>
            </a:extLst>
          </p:cNvPr>
          <p:cNvCxnSpPr/>
          <p:nvPr/>
        </p:nvCxnSpPr>
        <p:spPr>
          <a:xfrm>
            <a:off x="3592558" y="6122614"/>
            <a:ext cx="3210691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AFBBC-82B9-41BB-BFAB-050AC5F2242E}"/>
              </a:ext>
            </a:extLst>
          </p:cNvPr>
          <p:cNvCxnSpPr>
            <a:cxnSpLocks/>
          </p:cNvCxnSpPr>
          <p:nvPr/>
        </p:nvCxnSpPr>
        <p:spPr>
          <a:xfrm>
            <a:off x="6841349" y="6122614"/>
            <a:ext cx="2118560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9D024D8-D4D3-4B8D-96DE-E7DDBE3D89DF}"/>
              </a:ext>
            </a:extLst>
          </p:cNvPr>
          <p:cNvSpPr/>
          <p:nvPr/>
        </p:nvSpPr>
        <p:spPr>
          <a:xfrm>
            <a:off x="1285336" y="6210176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[0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661866-DE45-4516-BBF7-41BB6405025F}"/>
              </a:ext>
            </a:extLst>
          </p:cNvPr>
          <p:cNvSpPr/>
          <p:nvPr/>
        </p:nvSpPr>
        <p:spPr>
          <a:xfrm>
            <a:off x="4639909" y="6210176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[1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3E189B-10AF-4959-91F1-FB14C81982DE}"/>
              </a:ext>
            </a:extLst>
          </p:cNvPr>
          <p:cNvSpPr/>
          <p:nvPr/>
        </p:nvSpPr>
        <p:spPr>
          <a:xfrm>
            <a:off x="7271290" y="6258755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[2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18CA395-D859-40A6-9E12-5C1DD97D0885}"/>
              </a:ext>
            </a:extLst>
          </p:cNvPr>
          <p:cNvCxnSpPr>
            <a:cxnSpLocks/>
          </p:cNvCxnSpPr>
          <p:nvPr/>
        </p:nvCxnSpPr>
        <p:spPr>
          <a:xfrm>
            <a:off x="319909" y="6666187"/>
            <a:ext cx="1077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0C4E325-B440-4704-8573-8EC65BF70927}"/>
              </a:ext>
            </a:extLst>
          </p:cNvPr>
          <p:cNvCxnSpPr>
            <a:cxnSpLocks/>
          </p:cNvCxnSpPr>
          <p:nvPr/>
        </p:nvCxnSpPr>
        <p:spPr>
          <a:xfrm>
            <a:off x="1424010" y="6666187"/>
            <a:ext cx="210659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ADF1E2-966E-4BB0-AB19-D79AD0F05917}"/>
              </a:ext>
            </a:extLst>
          </p:cNvPr>
          <p:cNvSpPr/>
          <p:nvPr/>
        </p:nvSpPr>
        <p:spPr>
          <a:xfrm>
            <a:off x="584370" y="67840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2CF1552-52B9-41CF-BB30-9430B3FBD86E}"/>
              </a:ext>
            </a:extLst>
          </p:cNvPr>
          <p:cNvSpPr/>
          <p:nvPr/>
        </p:nvSpPr>
        <p:spPr>
          <a:xfrm>
            <a:off x="2220848" y="67840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957A3C4-352D-4F0C-96C3-1FD1B72E83DA}"/>
              </a:ext>
            </a:extLst>
          </p:cNvPr>
          <p:cNvCxnSpPr>
            <a:cxnSpLocks/>
          </p:cNvCxnSpPr>
          <p:nvPr/>
        </p:nvCxnSpPr>
        <p:spPr>
          <a:xfrm>
            <a:off x="3602544" y="6666187"/>
            <a:ext cx="1077091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3B3152F-E8B8-48FC-97AB-02D408455A67}"/>
              </a:ext>
            </a:extLst>
          </p:cNvPr>
          <p:cNvCxnSpPr>
            <a:cxnSpLocks/>
          </p:cNvCxnSpPr>
          <p:nvPr/>
        </p:nvCxnSpPr>
        <p:spPr>
          <a:xfrm>
            <a:off x="4706645" y="6666187"/>
            <a:ext cx="2106590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A841445-0CDE-4005-97DE-A04AE5ECE3D9}"/>
              </a:ext>
            </a:extLst>
          </p:cNvPr>
          <p:cNvSpPr/>
          <p:nvPr/>
        </p:nvSpPr>
        <p:spPr>
          <a:xfrm>
            <a:off x="3867005" y="67840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04CAD6-2882-450D-89CA-FEDD3BBB3662}"/>
              </a:ext>
            </a:extLst>
          </p:cNvPr>
          <p:cNvSpPr/>
          <p:nvPr/>
        </p:nvSpPr>
        <p:spPr>
          <a:xfrm>
            <a:off x="5503483" y="67840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625DD00-9135-45C4-95B4-FE544CBDEEA8}"/>
              </a:ext>
            </a:extLst>
          </p:cNvPr>
          <p:cNvCxnSpPr>
            <a:cxnSpLocks/>
          </p:cNvCxnSpPr>
          <p:nvPr/>
        </p:nvCxnSpPr>
        <p:spPr>
          <a:xfrm>
            <a:off x="6885179" y="6666187"/>
            <a:ext cx="1077091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0547114-CB10-42A4-A728-6D4F211C87AF}"/>
              </a:ext>
            </a:extLst>
          </p:cNvPr>
          <p:cNvCxnSpPr>
            <a:cxnSpLocks/>
          </p:cNvCxnSpPr>
          <p:nvPr/>
        </p:nvCxnSpPr>
        <p:spPr>
          <a:xfrm>
            <a:off x="7989280" y="6666187"/>
            <a:ext cx="970629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2B8C23E-609D-49DC-8A38-DE3AF1D57A3D}"/>
              </a:ext>
            </a:extLst>
          </p:cNvPr>
          <p:cNvSpPr/>
          <p:nvPr/>
        </p:nvSpPr>
        <p:spPr>
          <a:xfrm>
            <a:off x="7149640" y="67840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9548B-095C-44A1-A375-D7BCA7600861}"/>
              </a:ext>
            </a:extLst>
          </p:cNvPr>
          <p:cNvSpPr/>
          <p:nvPr/>
        </p:nvSpPr>
        <p:spPr>
          <a:xfrm>
            <a:off x="8149466" y="67840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9D83628-2AA7-4F6E-A7DE-DF3ED50791CB}"/>
              </a:ext>
            </a:extLst>
          </p:cNvPr>
          <p:cNvCxnSpPr/>
          <p:nvPr/>
        </p:nvCxnSpPr>
        <p:spPr>
          <a:xfrm>
            <a:off x="7890321" y="4330700"/>
            <a:ext cx="518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256148D-7032-4D11-9B97-EADD06CAA5DE}"/>
              </a:ext>
            </a:extLst>
          </p:cNvPr>
          <p:cNvSpPr/>
          <p:nvPr/>
        </p:nvSpPr>
        <p:spPr>
          <a:xfrm>
            <a:off x="7708768" y="3849698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 byte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66671AA-EED6-46BC-AEB5-3C079F58BFCE}"/>
              </a:ext>
            </a:extLst>
          </p:cNvPr>
          <p:cNvSpPr/>
          <p:nvPr/>
        </p:nvSpPr>
        <p:spPr>
          <a:xfrm>
            <a:off x="228600" y="4432300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619D8DD-AAA7-4F57-AD61-F074DCAF6C42}"/>
              </a:ext>
            </a:extLst>
          </p:cNvPr>
          <p:cNvSpPr/>
          <p:nvPr/>
        </p:nvSpPr>
        <p:spPr>
          <a:xfrm>
            <a:off x="3454400" y="4445000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6C15430F-3DBC-4CF4-8067-96899A88FDEF}"/>
              </a:ext>
            </a:extLst>
          </p:cNvPr>
          <p:cNvCxnSpPr>
            <a:cxnSpLocks/>
            <a:stCxn id="81" idx="7"/>
            <a:endCxn id="82" idx="1"/>
          </p:cNvCxnSpPr>
          <p:nvPr/>
        </p:nvCxnSpPr>
        <p:spPr>
          <a:xfrm rot="16200000" flipH="1">
            <a:off x="1930400" y="2921295"/>
            <a:ext cx="12700" cy="3091096"/>
          </a:xfrm>
          <a:prstGeom prst="curvedConnector3">
            <a:avLst>
              <a:gd name="adj1" fmla="val -3221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F35033E-A947-49BF-8815-2B83506CE787}"/>
              </a:ext>
            </a:extLst>
          </p:cNvPr>
          <p:cNvSpPr/>
          <p:nvPr/>
        </p:nvSpPr>
        <p:spPr>
          <a:xfrm>
            <a:off x="193905" y="3230790"/>
            <a:ext cx="6951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Stride: </a:t>
            </a:r>
            <a:r>
              <a:rPr lang="ko-KR" altLang="en-US" b="1" dirty="0"/>
              <a:t>다음 정점 정보를 </a:t>
            </a:r>
            <a:r>
              <a:rPr lang="ko-KR" altLang="en-US" b="1" dirty="0" err="1"/>
              <a:t>얻어오기</a:t>
            </a:r>
            <a:r>
              <a:rPr lang="ko-KR" altLang="en-US" b="1" dirty="0"/>
              <a:t> 위해 얼마나 이동해야 하는지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색상 모두 </a:t>
            </a:r>
            <a:r>
              <a:rPr lang="en-US" altLang="ko-KR" b="1"/>
              <a:t>24 byte</a:t>
            </a:r>
            <a:r>
              <a:rPr lang="ko-KR" altLang="en-US" b="1"/>
              <a:t>로 </a:t>
            </a:r>
            <a:r>
              <a:rPr lang="ko-KR" altLang="en-US" b="1" dirty="0"/>
              <a:t>동일</a:t>
            </a:r>
            <a:r>
              <a:rPr lang="en-US" altLang="ko-KR" b="1" dirty="0"/>
              <a:t>)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81F5A94-8239-4016-B437-9804EE242924}"/>
              </a:ext>
            </a:extLst>
          </p:cNvPr>
          <p:cNvCxnSpPr>
            <a:cxnSpLocks/>
          </p:cNvCxnSpPr>
          <p:nvPr/>
        </p:nvCxnSpPr>
        <p:spPr>
          <a:xfrm>
            <a:off x="308591" y="5283200"/>
            <a:ext cx="10884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BF7082-2594-4020-97B2-802E67A39BCC}"/>
              </a:ext>
            </a:extLst>
          </p:cNvPr>
          <p:cNvSpPr/>
          <p:nvPr/>
        </p:nvSpPr>
        <p:spPr>
          <a:xfrm>
            <a:off x="280990" y="5325836"/>
            <a:ext cx="7762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Offset: </a:t>
            </a:r>
            <a:r>
              <a:rPr lang="ko-KR" altLang="en-US" b="1" dirty="0"/>
              <a:t>데이터의 시작 위치가 배열의 첫 위치부터 얼마나 떨어져 있는지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위치의 경우 </a:t>
            </a:r>
            <a:r>
              <a:rPr lang="en-US" altLang="ko-KR" b="1" dirty="0"/>
              <a:t>0 byte,</a:t>
            </a:r>
            <a:r>
              <a:rPr lang="ko-KR" altLang="en-US" b="1" dirty="0"/>
              <a:t> 색상의 경우 </a:t>
            </a:r>
            <a:r>
              <a:rPr lang="en-US" altLang="ko-KR" b="1" dirty="0"/>
              <a:t>8 byte)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3158600-48CF-4FE2-9CF1-E21838598EC2}"/>
              </a:ext>
            </a:extLst>
          </p:cNvPr>
          <p:cNvSpPr/>
          <p:nvPr/>
        </p:nvSpPr>
        <p:spPr>
          <a:xfrm>
            <a:off x="1299713" y="4432300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9EACD8-27EA-4E9D-92F7-4CD58F7EA7C6}"/>
              </a:ext>
            </a:extLst>
          </p:cNvPr>
          <p:cNvSpPr/>
          <p:nvPr/>
        </p:nvSpPr>
        <p:spPr>
          <a:xfrm>
            <a:off x="4525513" y="4445000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82745445-14D6-4F9B-B52D-B4A54D6EF50E}"/>
              </a:ext>
            </a:extLst>
          </p:cNvPr>
          <p:cNvCxnSpPr>
            <a:cxnSpLocks/>
            <a:stCxn id="98" idx="7"/>
            <a:endCxn id="99" idx="1"/>
          </p:cNvCxnSpPr>
          <p:nvPr/>
        </p:nvCxnSpPr>
        <p:spPr>
          <a:xfrm rot="16200000" flipH="1">
            <a:off x="3001513" y="2921295"/>
            <a:ext cx="12700" cy="3091096"/>
          </a:xfrm>
          <a:prstGeom prst="curvedConnector3">
            <a:avLst>
              <a:gd name="adj1" fmla="val -3221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0F7E145-F171-405F-B435-94C59DBD5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41030"/>
              </p:ext>
            </p:extLst>
          </p:nvPr>
        </p:nvGraphicFramePr>
        <p:xfrm>
          <a:off x="319909" y="905896"/>
          <a:ext cx="86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24228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1110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86027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316883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92384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06303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7660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465062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436022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88298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89917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4800637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09182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348848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509658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52563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35893"/>
                  </a:ext>
                </a:extLst>
              </a:tr>
            </a:tbl>
          </a:graphicData>
        </a:graphic>
      </p:graphicFrame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9D83628-2AA7-4F6E-A7DE-DF3ED50791CB}"/>
              </a:ext>
            </a:extLst>
          </p:cNvPr>
          <p:cNvCxnSpPr/>
          <p:nvPr/>
        </p:nvCxnSpPr>
        <p:spPr>
          <a:xfrm>
            <a:off x="319909" y="685800"/>
            <a:ext cx="518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256148D-7032-4D11-9B97-EADD06CAA5DE}"/>
              </a:ext>
            </a:extLst>
          </p:cNvPr>
          <p:cNvSpPr/>
          <p:nvPr/>
        </p:nvSpPr>
        <p:spPr>
          <a:xfrm>
            <a:off x="138356" y="204798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 byte</a:t>
            </a:r>
          </a:p>
        </p:txBody>
      </p:sp>
    </p:spTree>
    <p:extLst>
      <p:ext uri="{BB962C8B-B14F-4D97-AF65-F5344CB8AC3E}">
        <p14:creationId xmlns:p14="http://schemas.microsoft.com/office/powerpoint/2010/main" val="273764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736E180-F702-4956-8792-0E0BFD79ACE1}"/>
              </a:ext>
            </a:extLst>
          </p:cNvPr>
          <p:cNvGrpSpPr/>
          <p:nvPr/>
        </p:nvGrpSpPr>
        <p:grpSpPr>
          <a:xfrm>
            <a:off x="6710517" y="574565"/>
            <a:ext cx="2141982" cy="2655954"/>
            <a:chOff x="4100052" y="736797"/>
            <a:chExt cx="2141982" cy="2655954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DDE002E-ECF6-4078-8997-6241F2389E8C}"/>
                </a:ext>
              </a:extLst>
            </p:cNvPr>
            <p:cNvCxnSpPr>
              <a:cxnSpLocks/>
            </p:cNvCxnSpPr>
            <p:nvPr/>
          </p:nvCxnSpPr>
          <p:spPr>
            <a:xfrm>
              <a:off x="5161935" y="2315497"/>
              <a:ext cx="983225" cy="7079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9E06A8D-0B70-43F9-A8E6-EF659A6C9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1935" y="1106129"/>
              <a:ext cx="0" cy="1209368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F837A4D-FFC1-4165-A326-8997FB07A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052" y="2315497"/>
              <a:ext cx="1061884" cy="57446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2678A4-1386-4D00-A49A-3698AB65C488}"/>
                </a:ext>
              </a:extLst>
            </p:cNvPr>
            <p:cNvSpPr txBox="1"/>
            <p:nvPr/>
          </p:nvSpPr>
          <p:spPr>
            <a:xfrm>
              <a:off x="5949966" y="3023419"/>
              <a:ext cx="29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58747-D755-42C0-8E20-59B3EBDA88D4}"/>
                </a:ext>
              </a:extLst>
            </p:cNvPr>
            <p:cNvSpPr txBox="1"/>
            <p:nvPr/>
          </p:nvSpPr>
          <p:spPr>
            <a:xfrm>
              <a:off x="4869867" y="736797"/>
              <a:ext cx="29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FF00"/>
                  </a:solidFill>
                </a:rPr>
                <a:t>y</a:t>
              </a:r>
              <a:endParaRPr lang="ko-KR" altLang="en-US" dirty="0">
                <a:solidFill>
                  <a:srgbClr val="00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5D5E64-0C23-460C-930F-0A700AE73C1C}"/>
                </a:ext>
              </a:extLst>
            </p:cNvPr>
            <p:cNvSpPr txBox="1"/>
            <p:nvPr/>
          </p:nvSpPr>
          <p:spPr>
            <a:xfrm>
              <a:off x="4178711" y="2889959"/>
              <a:ext cx="29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z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53BDDEA-E8AA-477D-B4F0-20CC650ADA32}"/>
              </a:ext>
            </a:extLst>
          </p:cNvPr>
          <p:cNvGrpSpPr/>
          <p:nvPr/>
        </p:nvGrpSpPr>
        <p:grpSpPr>
          <a:xfrm>
            <a:off x="7081244" y="935892"/>
            <a:ext cx="1303676" cy="2434745"/>
            <a:chOff x="7159902" y="941868"/>
            <a:chExt cx="1303676" cy="2434745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07BC447-ED64-44BF-B17D-7FB4BCEFCD5C}"/>
                </a:ext>
              </a:extLst>
            </p:cNvPr>
            <p:cNvCxnSpPr>
              <a:cxnSpLocks/>
            </p:cNvCxnSpPr>
            <p:nvPr/>
          </p:nvCxnSpPr>
          <p:spPr>
            <a:xfrm>
              <a:off x="7189009" y="943897"/>
              <a:ext cx="1274569" cy="924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B5A416D-2D59-4354-8C0D-77D0E13353A2}"/>
                </a:ext>
              </a:extLst>
            </p:cNvPr>
            <p:cNvCxnSpPr>
              <a:cxnSpLocks/>
            </p:cNvCxnSpPr>
            <p:nvPr/>
          </p:nvCxnSpPr>
          <p:spPr>
            <a:xfrm>
              <a:off x="7159903" y="2450202"/>
              <a:ext cx="1274569" cy="924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573E83A-3CD4-49D8-B8F4-F4B1821F2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1162" y="1868279"/>
              <a:ext cx="32416" cy="1508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F97E973-86CC-4425-8BEA-3C2AFB759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9902" y="941868"/>
              <a:ext cx="23652" cy="1508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7D8C93-F32F-4EE6-87D1-0E678870236E}"/>
              </a:ext>
            </a:extLst>
          </p:cNvPr>
          <p:cNvGrpSpPr/>
          <p:nvPr/>
        </p:nvGrpSpPr>
        <p:grpSpPr>
          <a:xfrm rot="19835285">
            <a:off x="4959635" y="3253489"/>
            <a:ext cx="569186" cy="230238"/>
            <a:chOff x="5454936" y="3218560"/>
            <a:chExt cx="569186" cy="23023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8DC720-118D-441C-836D-C8373AFE745F}"/>
                </a:ext>
              </a:extLst>
            </p:cNvPr>
            <p:cNvSpPr/>
            <p:nvPr/>
          </p:nvSpPr>
          <p:spPr>
            <a:xfrm>
              <a:off x="5454936" y="3230519"/>
              <a:ext cx="355314" cy="1984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AC4CBBD4-FF00-4FC0-9C65-658EFE021EEB}"/>
                </a:ext>
              </a:extLst>
            </p:cNvPr>
            <p:cNvSpPr/>
            <p:nvPr/>
          </p:nvSpPr>
          <p:spPr>
            <a:xfrm rot="16200000">
              <a:off x="5809763" y="3234438"/>
              <a:ext cx="230238" cy="1984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573347-5BEF-4B80-8A43-C09D31882E4E}"/>
              </a:ext>
            </a:extLst>
          </p:cNvPr>
          <p:cNvSpPr txBox="1"/>
          <p:nvPr/>
        </p:nvSpPr>
        <p:spPr>
          <a:xfrm>
            <a:off x="4480537" y="363855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EYE=(0,0,5)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5F30102-2C60-4C90-9B7E-744572CAE4A3}"/>
              </a:ext>
            </a:extLst>
          </p:cNvPr>
          <p:cNvCxnSpPr>
            <a:cxnSpLocks/>
          </p:cNvCxnSpPr>
          <p:nvPr/>
        </p:nvCxnSpPr>
        <p:spPr>
          <a:xfrm flipH="1" flipV="1">
            <a:off x="5147401" y="2814176"/>
            <a:ext cx="1364" cy="603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795812-655B-454F-A204-ABFE2D6EA97A}"/>
              </a:ext>
            </a:extLst>
          </p:cNvPr>
          <p:cNvSpPr txBox="1"/>
          <p:nvPr/>
        </p:nvSpPr>
        <p:spPr>
          <a:xfrm>
            <a:off x="3882596" y="244049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UP=(0,1,0)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D36E30B-7D60-4025-A617-CE0ADDB2AD91}"/>
              </a:ext>
            </a:extLst>
          </p:cNvPr>
          <p:cNvCxnSpPr>
            <a:cxnSpLocks/>
          </p:cNvCxnSpPr>
          <p:nvPr/>
        </p:nvCxnSpPr>
        <p:spPr>
          <a:xfrm flipV="1">
            <a:off x="5149150" y="3017914"/>
            <a:ext cx="646819" cy="408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CECB1D-B655-414C-B514-D7667766717F}"/>
              </a:ext>
            </a:extLst>
          </p:cNvPr>
          <p:cNvSpPr txBox="1"/>
          <p:nvPr/>
        </p:nvSpPr>
        <p:spPr>
          <a:xfrm>
            <a:off x="5633772" y="3128566"/>
            <a:ext cx="160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Front=(0,0,-1)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F4B0BE5-9D24-4CDC-90C9-37A3FEA76E14}"/>
              </a:ext>
            </a:extLst>
          </p:cNvPr>
          <p:cNvSpPr/>
          <p:nvPr/>
        </p:nvSpPr>
        <p:spPr>
          <a:xfrm>
            <a:off x="5079946" y="3335725"/>
            <a:ext cx="138023" cy="13802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A96712B-B86A-4B4C-B649-36C0E5A5371B}"/>
              </a:ext>
            </a:extLst>
          </p:cNvPr>
          <p:cNvSpPr/>
          <p:nvPr/>
        </p:nvSpPr>
        <p:spPr>
          <a:xfrm>
            <a:off x="5795969" y="2925329"/>
            <a:ext cx="138023" cy="13802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8669A-F547-411A-A213-F9A166B35875}"/>
              </a:ext>
            </a:extLst>
          </p:cNvPr>
          <p:cNvSpPr txBox="1"/>
          <p:nvPr/>
        </p:nvSpPr>
        <p:spPr>
          <a:xfrm>
            <a:off x="5347829" y="2483780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AT=(0,0,4)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80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0544C56-E8BB-4CBE-A27C-22DFA9A30779}"/>
              </a:ext>
            </a:extLst>
          </p:cNvPr>
          <p:cNvSpPr/>
          <p:nvPr/>
        </p:nvSpPr>
        <p:spPr>
          <a:xfrm>
            <a:off x="871268" y="1207698"/>
            <a:ext cx="5805577" cy="241540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4E400A-E971-4876-95A8-DEB9E5F56BEC}"/>
              </a:ext>
            </a:extLst>
          </p:cNvPr>
          <p:cNvSpPr/>
          <p:nvPr/>
        </p:nvSpPr>
        <p:spPr>
          <a:xfrm>
            <a:off x="1742536" y="1078302"/>
            <a:ext cx="86264" cy="500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C1CFB-9C15-49D4-B1CC-6B3422B6F556}"/>
              </a:ext>
            </a:extLst>
          </p:cNvPr>
          <p:cNvSpPr/>
          <p:nvPr/>
        </p:nvSpPr>
        <p:spPr>
          <a:xfrm>
            <a:off x="3151518" y="1078302"/>
            <a:ext cx="86264" cy="500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89DE40-E47B-4EE2-8C29-FECB201D566B}"/>
              </a:ext>
            </a:extLst>
          </p:cNvPr>
          <p:cNvSpPr/>
          <p:nvPr/>
        </p:nvSpPr>
        <p:spPr>
          <a:xfrm>
            <a:off x="4560500" y="1078302"/>
            <a:ext cx="86264" cy="500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89BA4C-C69B-4ED7-A3B7-1E387C37B05B}"/>
              </a:ext>
            </a:extLst>
          </p:cNvPr>
          <p:cNvSpPr/>
          <p:nvPr/>
        </p:nvSpPr>
        <p:spPr>
          <a:xfrm>
            <a:off x="5969482" y="1078302"/>
            <a:ext cx="86264" cy="500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1FE80FC-E53A-4571-A95D-34F2944EC32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3194650" y="1638971"/>
            <a:ext cx="132900" cy="41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83382-1C80-4CE1-9B8B-FD87A2D88A1C}"/>
              </a:ext>
            </a:extLst>
          </p:cNvPr>
          <p:cNvSpPr txBox="1"/>
          <p:nvPr/>
        </p:nvSpPr>
        <p:spPr>
          <a:xfrm>
            <a:off x="1673892" y="2053037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브라우저가 화면을 새로 그리는 시점들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16425B0-7C58-4C76-AC62-46AC452D206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327550" y="1634656"/>
            <a:ext cx="1232950" cy="41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2EE4D08-5492-41BE-AE39-001E0594BB8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327550" y="1634656"/>
            <a:ext cx="2641932" cy="41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95BB2BCD-4E46-4424-B7D0-3A576118217E}"/>
              </a:ext>
            </a:extLst>
          </p:cNvPr>
          <p:cNvSpPr/>
          <p:nvPr/>
        </p:nvSpPr>
        <p:spPr>
          <a:xfrm rot="16200000">
            <a:off x="2373700" y="171088"/>
            <a:ext cx="232918" cy="13227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152CC9-4F6C-4E41-8221-3B7B9966E564}"/>
              </a:ext>
            </a:extLst>
          </p:cNvPr>
          <p:cNvSpPr txBox="1"/>
          <p:nvPr/>
        </p:nvSpPr>
        <p:spPr>
          <a:xfrm>
            <a:off x="811495" y="347873"/>
            <a:ext cx="347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초에 </a:t>
            </a:r>
            <a:r>
              <a:rPr lang="en-US" altLang="ko-KR" sz="1400" dirty="0"/>
              <a:t>60</a:t>
            </a:r>
            <a:r>
              <a:rPr lang="ko-KR" altLang="en-US" sz="1400" dirty="0"/>
              <a:t>번 그리므로 간격은 </a:t>
            </a:r>
            <a:r>
              <a:rPr lang="en-US" altLang="ko-KR" sz="1400" dirty="0"/>
              <a:t>0.01666…</a:t>
            </a:r>
            <a:r>
              <a:rPr lang="ko-KR" altLang="en-US" sz="1400" dirty="0"/>
              <a:t>초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208F86F-E917-40CB-B03A-E0C804CE8076}"/>
              </a:ext>
            </a:extLst>
          </p:cNvPr>
          <p:cNvSpPr/>
          <p:nvPr/>
        </p:nvSpPr>
        <p:spPr>
          <a:xfrm>
            <a:off x="871269" y="4675518"/>
            <a:ext cx="5805576" cy="241540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DBBAAB-AAC3-4369-A19C-57B56B70B8B9}"/>
              </a:ext>
            </a:extLst>
          </p:cNvPr>
          <p:cNvSpPr/>
          <p:nvPr/>
        </p:nvSpPr>
        <p:spPr>
          <a:xfrm>
            <a:off x="1742536" y="4546122"/>
            <a:ext cx="86264" cy="500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DF0042-8FBB-467F-94FE-BBA35F8242B9}"/>
              </a:ext>
            </a:extLst>
          </p:cNvPr>
          <p:cNvSpPr/>
          <p:nvPr/>
        </p:nvSpPr>
        <p:spPr>
          <a:xfrm>
            <a:off x="3151518" y="4546122"/>
            <a:ext cx="86264" cy="500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2CF675-362B-4A8B-9A4C-2BB344159E34}"/>
              </a:ext>
            </a:extLst>
          </p:cNvPr>
          <p:cNvSpPr/>
          <p:nvPr/>
        </p:nvSpPr>
        <p:spPr>
          <a:xfrm>
            <a:off x="4560500" y="4546122"/>
            <a:ext cx="86264" cy="500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DF47C5-11BB-46F1-88D6-5A9435E1F76D}"/>
              </a:ext>
            </a:extLst>
          </p:cNvPr>
          <p:cNvSpPr/>
          <p:nvPr/>
        </p:nvSpPr>
        <p:spPr>
          <a:xfrm>
            <a:off x="5969482" y="4546122"/>
            <a:ext cx="86264" cy="500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56DC32-A881-4C06-BBDD-709C6FF4F2E7}"/>
              </a:ext>
            </a:extLst>
          </p:cNvPr>
          <p:cNvSpPr/>
          <p:nvPr/>
        </p:nvSpPr>
        <p:spPr>
          <a:xfrm>
            <a:off x="2053087" y="4675518"/>
            <a:ext cx="241540" cy="2415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E90201-F64E-4B8B-BF24-F9F005A43A0D}"/>
              </a:ext>
            </a:extLst>
          </p:cNvPr>
          <p:cNvSpPr txBox="1"/>
          <p:nvPr/>
        </p:nvSpPr>
        <p:spPr>
          <a:xfrm>
            <a:off x="1006864" y="3998410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(1) </a:t>
            </a:r>
            <a:r>
              <a:rPr lang="en-US" altLang="ko-KR" sz="1400" dirty="0" err="1"/>
              <a:t>rAF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drawScene</a:t>
            </a:r>
            <a:r>
              <a:rPr lang="en-US" altLang="ko-KR" sz="1400" dirty="0"/>
              <a:t>) </a:t>
            </a:r>
            <a:r>
              <a:rPr lang="ko-KR" altLang="en-US" sz="1400" dirty="0"/>
              <a:t>호출</a:t>
            </a: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B0BD994-5D9E-40C0-8473-D7B10466725F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 rot="16200000" flipH="1">
            <a:off x="1939175" y="4440835"/>
            <a:ext cx="369331" cy="100034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BA5A5AE-4CCD-422C-8C15-5C312159AF40}"/>
              </a:ext>
            </a:extLst>
          </p:cNvPr>
          <p:cNvSpPr/>
          <p:nvPr/>
        </p:nvSpPr>
        <p:spPr>
          <a:xfrm>
            <a:off x="2097657" y="4720088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F8615D2-2C2C-440D-AB57-639AE4DECDEE}"/>
              </a:ext>
            </a:extLst>
          </p:cNvPr>
          <p:cNvSpPr/>
          <p:nvPr/>
        </p:nvSpPr>
        <p:spPr>
          <a:xfrm>
            <a:off x="2999118" y="4720088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6A7AD0-38DA-451F-9DD8-B5E8FFE659FB}"/>
              </a:ext>
            </a:extLst>
          </p:cNvPr>
          <p:cNvSpPr txBox="1"/>
          <p:nvPr/>
        </p:nvSpPr>
        <p:spPr>
          <a:xfrm>
            <a:off x="777070" y="5279317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(2) </a:t>
            </a:r>
            <a:r>
              <a:rPr lang="ko-KR" altLang="en-US" sz="1400" dirty="0"/>
              <a:t>실제 </a:t>
            </a:r>
            <a:r>
              <a:rPr lang="en-US" altLang="ko-KR" sz="1400" dirty="0" err="1"/>
              <a:t>drawScene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다음 프레임 표시 직전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BC93191E-4093-410A-9C37-F0548CE3C548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rot="5400000" flipH="1" flipV="1">
            <a:off x="2293529" y="4497529"/>
            <a:ext cx="406829" cy="115674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150280A-7A31-4BBD-A479-B56EA6C2C834}"/>
              </a:ext>
            </a:extLst>
          </p:cNvPr>
          <p:cNvSpPr/>
          <p:nvPr/>
        </p:nvSpPr>
        <p:spPr>
          <a:xfrm>
            <a:off x="3391045" y="4675518"/>
            <a:ext cx="241540" cy="2415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E45538-5097-4F36-9EF8-CFC796AB7AD1}"/>
              </a:ext>
            </a:extLst>
          </p:cNvPr>
          <p:cNvSpPr/>
          <p:nvPr/>
        </p:nvSpPr>
        <p:spPr>
          <a:xfrm>
            <a:off x="3435615" y="4720088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027BEE4-64D6-4333-B43D-8E10C9B7E648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918568" y="1708030"/>
            <a:ext cx="1408982" cy="345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7D73EEB4-54EB-4679-A1DA-D70B249C6C9B}"/>
              </a:ext>
            </a:extLst>
          </p:cNvPr>
          <p:cNvCxnSpPr>
            <a:cxnSpLocks/>
            <a:stCxn id="43" idx="0"/>
            <a:endCxn id="48" idx="0"/>
          </p:cNvCxnSpPr>
          <p:nvPr/>
        </p:nvCxnSpPr>
        <p:spPr>
          <a:xfrm rot="5400000" flipH="1" flipV="1">
            <a:off x="3271281" y="4479555"/>
            <a:ext cx="44570" cy="436497"/>
          </a:xfrm>
          <a:prstGeom prst="curvedConnector3">
            <a:avLst>
              <a:gd name="adj1" fmla="val 8180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34844B-729B-4057-9D29-2BF42A284726}"/>
              </a:ext>
            </a:extLst>
          </p:cNvPr>
          <p:cNvSpPr txBox="1"/>
          <p:nvPr/>
        </p:nvSpPr>
        <p:spPr>
          <a:xfrm>
            <a:off x="3261100" y="3752188"/>
            <a:ext cx="1932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(3) (2)</a:t>
            </a:r>
            <a:r>
              <a:rPr lang="ko-KR" altLang="en-US" sz="1400" dirty="0"/>
              <a:t>에 의해 </a:t>
            </a:r>
            <a:r>
              <a:rPr lang="en-US" altLang="ko-KR" sz="1400" dirty="0" err="1"/>
              <a:t>rAF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drawScene</a:t>
            </a:r>
            <a:r>
              <a:rPr lang="en-US" altLang="ko-KR" sz="1400" dirty="0"/>
              <a:t>)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drawScene</a:t>
            </a:r>
            <a:r>
              <a:rPr lang="en-US" altLang="ko-KR" sz="1400" dirty="0"/>
              <a:t> </a:t>
            </a:r>
            <a:r>
              <a:rPr lang="ko-KR" altLang="en-US" sz="1400" dirty="0"/>
              <a:t>마지막줄</a:t>
            </a:r>
            <a:r>
              <a:rPr lang="en-US" altLang="ko-KR" sz="1400" dirty="0"/>
              <a:t>)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75E0AA4-E485-4664-B65C-EDBA323981D5}"/>
              </a:ext>
            </a:extLst>
          </p:cNvPr>
          <p:cNvSpPr/>
          <p:nvPr/>
        </p:nvSpPr>
        <p:spPr>
          <a:xfrm>
            <a:off x="4370000" y="4720088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7EEFC6-25D7-4A3F-8550-94B6A3CDFFD1}"/>
              </a:ext>
            </a:extLst>
          </p:cNvPr>
          <p:cNvSpPr txBox="1"/>
          <p:nvPr/>
        </p:nvSpPr>
        <p:spPr>
          <a:xfrm>
            <a:off x="3632585" y="5268482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(4) </a:t>
            </a:r>
            <a:r>
              <a:rPr lang="ko-KR" altLang="en-US" sz="1400" dirty="0"/>
              <a:t>실제 </a:t>
            </a:r>
            <a:r>
              <a:rPr lang="en-US" altLang="ko-KR" sz="1400" dirty="0" err="1"/>
              <a:t>drawScene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다음 프레임 표시 직전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5C5545-4D28-45FB-81C9-97A4743693B4}"/>
              </a:ext>
            </a:extLst>
          </p:cNvPr>
          <p:cNvSpPr txBox="1"/>
          <p:nvPr/>
        </p:nvSpPr>
        <p:spPr>
          <a:xfrm>
            <a:off x="5969482" y="5286389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A64E4D-AC59-4B8D-80DA-25D646041E8D}"/>
              </a:ext>
            </a:extLst>
          </p:cNvPr>
          <p:cNvSpPr txBox="1"/>
          <p:nvPr/>
        </p:nvSpPr>
        <p:spPr>
          <a:xfrm>
            <a:off x="6210920" y="147506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시간의 흐름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269DE0-23E2-4C8A-921C-85690D454D35}"/>
              </a:ext>
            </a:extLst>
          </p:cNvPr>
          <p:cNvSpPr txBox="1"/>
          <p:nvPr/>
        </p:nvSpPr>
        <p:spPr>
          <a:xfrm>
            <a:off x="6210919" y="494362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시간의 흐름</a:t>
            </a:r>
          </a:p>
        </p:txBody>
      </p:sp>
    </p:spTree>
    <p:extLst>
      <p:ext uri="{BB962C8B-B14F-4D97-AF65-F5344CB8AC3E}">
        <p14:creationId xmlns:p14="http://schemas.microsoft.com/office/powerpoint/2010/main" val="175622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381B1-FA38-4D75-B80C-5D71C1F96E17}"/>
                  </a:ext>
                </a:extLst>
              </p:cNvPr>
              <p:cNvSpPr txBox="1"/>
              <p:nvPr/>
            </p:nvSpPr>
            <p:spPr>
              <a:xfrm>
                <a:off x="504645" y="599536"/>
                <a:ext cx="3133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381B1-FA38-4D75-B80C-5D71C1F96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5" y="599536"/>
                <a:ext cx="3133614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C315E24-B062-46F7-B4D6-E97291A6C4FC}"/>
                  </a:ext>
                </a:extLst>
              </p:cNvPr>
              <p:cNvSpPr/>
              <p:nvPr/>
            </p:nvSpPr>
            <p:spPr>
              <a:xfrm>
                <a:off x="3942774" y="1044598"/>
                <a:ext cx="2683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𝑡𝑒𝑥𝑡𝑢𝑟𝑒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C315E24-B062-46F7-B4D6-E97291A6C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774" y="1044598"/>
                <a:ext cx="2683683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5FA986-4F8C-49F4-BCC8-7151514EAEAB}"/>
                  </a:ext>
                </a:extLst>
              </p:cNvPr>
              <p:cNvSpPr txBox="1"/>
              <p:nvPr/>
            </p:nvSpPr>
            <p:spPr>
              <a:xfrm>
                <a:off x="504645" y="1743974"/>
                <a:ext cx="3622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𝑡𝑒𝑥𝑡𝑢𝑟𝑒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5FA986-4F8C-49F4-BCC8-7151514EA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5" y="1743974"/>
                <a:ext cx="3622274" cy="276999"/>
              </a:xfrm>
              <a:prstGeom prst="rect">
                <a:avLst/>
              </a:prstGeom>
              <a:blipFill>
                <a:blip r:embed="rId4"/>
                <a:stretch>
                  <a:fillRect l="-1515" r="-151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4D5A1F42-D120-4C03-A23D-C98AE2A609C5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3638259" y="738036"/>
            <a:ext cx="1646357" cy="3065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B96EB984-D954-48E6-8FD9-F40D1C1C6AEC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4471496" y="1069354"/>
            <a:ext cx="468544" cy="115769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12FFA3-C0C6-425C-8BFA-BEBB31C12238}"/>
              </a:ext>
            </a:extLst>
          </p:cNvPr>
          <p:cNvCxnSpPr>
            <a:cxnSpLocks/>
          </p:cNvCxnSpPr>
          <p:nvPr/>
        </p:nvCxnSpPr>
        <p:spPr>
          <a:xfrm>
            <a:off x="655608" y="2057871"/>
            <a:ext cx="1173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7699A-ED25-4E89-A1D8-6DC1FEFCFF55}"/>
              </a:ext>
            </a:extLst>
          </p:cNvPr>
          <p:cNvSpPr txBox="1"/>
          <p:nvPr/>
        </p:nvSpPr>
        <p:spPr>
          <a:xfrm>
            <a:off x="0" y="2138312"/>
            <a:ext cx="1221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diffuseFactor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C9A650-CD5A-4A2D-BF04-6A2942C66E4C}"/>
              </a:ext>
            </a:extLst>
          </p:cNvPr>
          <p:cNvCxnSpPr>
            <a:cxnSpLocks/>
          </p:cNvCxnSpPr>
          <p:nvPr/>
        </p:nvCxnSpPr>
        <p:spPr>
          <a:xfrm>
            <a:off x="655608" y="2138312"/>
            <a:ext cx="141584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2BCA65-02CE-40CF-9124-A9505648C320}"/>
              </a:ext>
            </a:extLst>
          </p:cNvPr>
          <p:cNvSpPr txBox="1"/>
          <p:nvPr/>
        </p:nvSpPr>
        <p:spPr>
          <a:xfrm>
            <a:off x="1272397" y="213831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</a:rPr>
              <a:t>lightDiffuse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943FE6-09BB-4E95-9539-2F076E754CC4}"/>
              </a:ext>
            </a:extLst>
          </p:cNvPr>
          <p:cNvCxnSpPr>
            <a:cxnSpLocks/>
          </p:cNvCxnSpPr>
          <p:nvPr/>
        </p:nvCxnSpPr>
        <p:spPr>
          <a:xfrm>
            <a:off x="2385202" y="2057871"/>
            <a:ext cx="253223" cy="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89F4D1-9C4F-427E-894C-43092DD6810C}"/>
              </a:ext>
            </a:extLst>
          </p:cNvPr>
          <p:cNvSpPr txBox="1"/>
          <p:nvPr/>
        </p:nvSpPr>
        <p:spPr>
          <a:xfrm>
            <a:off x="2409063" y="212998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FF00"/>
                </a:solidFill>
              </a:rPr>
              <a:t>lightAmbient</a:t>
            </a:r>
            <a:endParaRPr lang="ko-KR" altLang="en-US" sz="1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027F2A-2E1C-4D4C-B40B-4508D6385F62}"/>
              </a:ext>
            </a:extLst>
          </p:cNvPr>
          <p:cNvSpPr txBox="1"/>
          <p:nvPr/>
        </p:nvSpPr>
        <p:spPr>
          <a:xfrm>
            <a:off x="43618" y="-63197"/>
            <a:ext cx="1835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u="sng" dirty="0"/>
              <a:t>1</a:t>
            </a:r>
            <a:r>
              <a:rPr lang="en-US" altLang="ko-KR" sz="3600" b="1" u="sng" baseline="30000" dirty="0"/>
              <a:t>st</a:t>
            </a:r>
            <a:r>
              <a:rPr lang="ko-KR" altLang="en-US" sz="3600" b="1" u="sng" dirty="0"/>
              <a:t> </a:t>
            </a:r>
            <a:r>
              <a:rPr lang="en-US" altLang="ko-KR" sz="3600" b="1" u="sng" dirty="0"/>
              <a:t>pass</a:t>
            </a:r>
            <a:endParaRPr lang="ko-KR" altLang="en-US" sz="3600" b="1" u="sng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26FA08-1F77-457A-8221-FFFC2D76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7668" y="2017100"/>
            <a:ext cx="1688652" cy="1226711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8002DA-D470-4F41-BF74-A7349DE72733}"/>
              </a:ext>
            </a:extLst>
          </p:cNvPr>
          <p:cNvCxnSpPr>
            <a:cxnSpLocks/>
          </p:cNvCxnSpPr>
          <p:nvPr/>
        </p:nvCxnSpPr>
        <p:spPr>
          <a:xfrm>
            <a:off x="1681162" y="1699995"/>
            <a:ext cx="460751" cy="49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3E7C20-404E-46B1-AE6E-B9BD4AF8F53B}"/>
              </a:ext>
            </a:extLst>
          </p:cNvPr>
          <p:cNvCxnSpPr>
            <a:cxnSpLocks/>
          </p:cNvCxnSpPr>
          <p:nvPr/>
        </p:nvCxnSpPr>
        <p:spPr>
          <a:xfrm>
            <a:off x="1412305" y="1948335"/>
            <a:ext cx="460751" cy="49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642FA4-ABCC-4229-8DF5-11D10E14C591}"/>
              </a:ext>
            </a:extLst>
          </p:cNvPr>
          <p:cNvCxnSpPr>
            <a:cxnSpLocks/>
          </p:cNvCxnSpPr>
          <p:nvPr/>
        </p:nvCxnSpPr>
        <p:spPr>
          <a:xfrm>
            <a:off x="1988500" y="1451655"/>
            <a:ext cx="460751" cy="49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AC867E-CC4C-4386-8F69-FEB6934CDD1C}"/>
              </a:ext>
            </a:extLst>
          </p:cNvPr>
          <p:cNvSpPr txBox="1"/>
          <p:nvPr/>
        </p:nvSpPr>
        <p:spPr>
          <a:xfrm>
            <a:off x="82492" y="949420"/>
            <a:ext cx="1752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Direction light </a:t>
            </a:r>
          </a:p>
          <a:p>
            <a:pPr algn="ctr"/>
            <a:r>
              <a:rPr lang="en-US" altLang="ko-KR" dirty="0"/>
              <a:t>[2.0, -1.0, -2.0]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13B68A0-E1D1-40BD-8F02-81E531915F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6924" y="2041143"/>
            <a:ext cx="1688652" cy="1226711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C707DBA4-E96D-408F-86AF-2C19FDA03CAE}"/>
              </a:ext>
            </a:extLst>
          </p:cNvPr>
          <p:cNvSpPr/>
          <p:nvPr/>
        </p:nvSpPr>
        <p:spPr>
          <a:xfrm>
            <a:off x="2749797" y="2552377"/>
            <a:ext cx="142381" cy="1561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B17460-1AD0-4458-9667-DF53947753DE}"/>
              </a:ext>
            </a:extLst>
          </p:cNvPr>
          <p:cNvSpPr txBox="1"/>
          <p:nvPr/>
        </p:nvSpPr>
        <p:spPr>
          <a:xfrm>
            <a:off x="5820036" y="2960736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World origin</a:t>
            </a:r>
          </a:p>
          <a:p>
            <a:pPr algn="ctr"/>
            <a:r>
              <a:rPr lang="en-US" altLang="ko-KR" dirty="0"/>
              <a:t>[0.0, 0.0, 0.0]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39797F-99C5-4C5C-A95F-3D9ABD2487A1}"/>
              </a:ext>
            </a:extLst>
          </p:cNvPr>
          <p:cNvSpPr/>
          <p:nvPr/>
        </p:nvSpPr>
        <p:spPr>
          <a:xfrm>
            <a:off x="6445776" y="2576420"/>
            <a:ext cx="142381" cy="1561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E68FE8-5F10-4F9C-B0DF-362A079E14C0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5820036" y="1879369"/>
            <a:ext cx="646591" cy="71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329ECA-EDD8-4CDF-A7D6-C3C79C652195}"/>
              </a:ext>
            </a:extLst>
          </p:cNvPr>
          <p:cNvSpPr/>
          <p:nvPr/>
        </p:nvSpPr>
        <p:spPr>
          <a:xfrm>
            <a:off x="6165673" y="1713467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[-2.0, 1.0, 2.0]</a:t>
            </a:r>
            <a:endParaRPr lang="ko-KR" altLang="en-US" dirty="0"/>
          </a:p>
        </p:txBody>
      </p:sp>
      <p:pic>
        <p:nvPicPr>
          <p:cNvPr id="44" name="그래픽 43" descr="비디오 카메라">
            <a:extLst>
              <a:ext uri="{FF2B5EF4-FFF2-40B4-BE49-F238E27FC236}">
                <a16:creationId xmlns:a16="http://schemas.microsoft.com/office/drawing/2014/main" id="{9341079E-4B38-42C7-B2A2-C3AACDD27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003760">
            <a:off x="5150790" y="981543"/>
            <a:ext cx="914400" cy="914400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9CE07F2-0002-4D8B-80D8-788719EDA4B8}"/>
              </a:ext>
            </a:extLst>
          </p:cNvPr>
          <p:cNvCxnSpPr/>
          <p:nvPr/>
        </p:nvCxnSpPr>
        <p:spPr>
          <a:xfrm>
            <a:off x="82492" y="4044860"/>
            <a:ext cx="3359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DE8EED-09EF-4A08-966E-DB08130A1011}"/>
              </a:ext>
            </a:extLst>
          </p:cNvPr>
          <p:cNvSpPr txBox="1"/>
          <p:nvPr/>
        </p:nvSpPr>
        <p:spPr>
          <a:xfrm>
            <a:off x="0" y="4044860"/>
            <a:ext cx="350256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실제 장면은 위와 같이 </a:t>
            </a:r>
            <a:r>
              <a:rPr lang="en-US" altLang="ko-KR" dirty="0"/>
              <a:t>[0,0,0] </a:t>
            </a:r>
            <a:r>
              <a:rPr lang="ko-KR" altLang="en-US" dirty="0"/>
              <a:t>위치의 주전자와 </a:t>
            </a:r>
            <a:r>
              <a:rPr lang="en-US" altLang="ko-KR" dirty="0"/>
              <a:t>[2.0, -1.0, -2.0] </a:t>
            </a:r>
            <a:r>
              <a:rPr lang="ko-KR" altLang="en-US" dirty="0"/>
              <a:t>방향으로 빛을 비추는 방향 조명으로 이루어져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BDCCA1-F086-489A-A4F1-E82D276160E6}"/>
              </a:ext>
            </a:extLst>
          </p:cNvPr>
          <p:cNvSpPr txBox="1"/>
          <p:nvPr/>
        </p:nvSpPr>
        <p:spPr>
          <a:xfrm>
            <a:off x="1997027" y="296673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World origin</a:t>
            </a:r>
          </a:p>
          <a:p>
            <a:pPr algn="ctr"/>
            <a:r>
              <a:rPr lang="en-US" altLang="ko-KR" dirty="0"/>
              <a:t>[0.0, 0.0, 0.0]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47B894-BF7E-4C02-9F8D-55402AD2D56C}"/>
              </a:ext>
            </a:extLst>
          </p:cNvPr>
          <p:cNvCxnSpPr/>
          <p:nvPr/>
        </p:nvCxnSpPr>
        <p:spPr>
          <a:xfrm>
            <a:off x="4166407" y="4044860"/>
            <a:ext cx="3359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8D2BB1-334D-4786-BDCF-B077EF6F81B0}"/>
              </a:ext>
            </a:extLst>
          </p:cNvPr>
          <p:cNvSpPr txBox="1"/>
          <p:nvPr/>
        </p:nvSpPr>
        <p:spPr>
          <a:xfrm>
            <a:off x="4083915" y="4044860"/>
            <a:ext cx="350256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 err="1"/>
              <a:t>깊이맵을</a:t>
            </a:r>
            <a:r>
              <a:rPr lang="ko-KR" altLang="en-US" dirty="0"/>
              <a:t> 생성하기 위해 원점에서 빛의 반대방향만큼 떨어진 위치에 카메라를 놓는다고 생각해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BBA83D9-0E77-413F-B157-F3ACCA2E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109" y="2041143"/>
            <a:ext cx="1688652" cy="1226711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45C06434-D760-49D7-BEA0-2BEEF8AD6E0B}"/>
              </a:ext>
            </a:extLst>
          </p:cNvPr>
          <p:cNvSpPr/>
          <p:nvPr/>
        </p:nvSpPr>
        <p:spPr>
          <a:xfrm>
            <a:off x="10714961" y="2576420"/>
            <a:ext cx="142381" cy="1561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래픽 58" descr="비디오 카메라">
            <a:extLst>
              <a:ext uri="{FF2B5EF4-FFF2-40B4-BE49-F238E27FC236}">
                <a16:creationId xmlns:a16="http://schemas.microsoft.com/office/drawing/2014/main" id="{B0C9958B-42F3-4227-AAA3-3A2963D08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003760">
            <a:off x="9419975" y="981543"/>
            <a:ext cx="914400" cy="914400"/>
          </a:xfrm>
          <a:prstGeom prst="rect">
            <a:avLst/>
          </a:prstGeom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B078B41-7953-474F-85CA-0ECF2B21C5AF}"/>
              </a:ext>
            </a:extLst>
          </p:cNvPr>
          <p:cNvCxnSpPr/>
          <p:nvPr/>
        </p:nvCxnSpPr>
        <p:spPr>
          <a:xfrm>
            <a:off x="8435592" y="4044860"/>
            <a:ext cx="3359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20CAE3-0CE1-44A4-A661-8BE42BDE1686}"/>
              </a:ext>
            </a:extLst>
          </p:cNvPr>
          <p:cNvSpPr txBox="1"/>
          <p:nvPr/>
        </p:nvSpPr>
        <p:spPr>
          <a:xfrm>
            <a:off x="8353100" y="4044860"/>
            <a:ext cx="3502567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카메라는 </a:t>
            </a:r>
            <a:r>
              <a:rPr lang="en-US" altLang="ko-KR" dirty="0"/>
              <a:t>View </a:t>
            </a:r>
            <a:r>
              <a:rPr lang="ko-KR" altLang="en-US" dirty="0"/>
              <a:t>행렬과 </a:t>
            </a:r>
            <a:r>
              <a:rPr lang="en-US" altLang="ko-KR" dirty="0"/>
              <a:t>Projection </a:t>
            </a:r>
            <a:r>
              <a:rPr lang="ko-KR" altLang="en-US" dirty="0"/>
              <a:t>행렬로 정의됩니다</a:t>
            </a:r>
            <a:r>
              <a:rPr lang="en-US" altLang="ko-KR" dirty="0"/>
              <a:t>. [-2.0, 1.0, 2.0] </a:t>
            </a:r>
            <a:r>
              <a:rPr lang="ko-KR" altLang="en-US" dirty="0"/>
              <a:t>위치에서 </a:t>
            </a:r>
            <a:r>
              <a:rPr lang="en-US" altLang="ko-KR" dirty="0"/>
              <a:t>[0,0,0]</a:t>
            </a:r>
            <a:r>
              <a:rPr lang="ko-KR" altLang="en-US" dirty="0"/>
              <a:t>을 바라보는 </a:t>
            </a:r>
            <a:r>
              <a:rPr lang="en-US" altLang="ko-KR" dirty="0"/>
              <a:t>View </a:t>
            </a:r>
            <a:r>
              <a:rPr lang="ko-KR" altLang="en-US" dirty="0"/>
              <a:t>행렬과</a:t>
            </a:r>
            <a:r>
              <a:rPr lang="en-US" altLang="ko-KR" dirty="0"/>
              <a:t>, Orthographic Projection</a:t>
            </a:r>
            <a:r>
              <a:rPr lang="ko-KR" altLang="en-US" dirty="0"/>
              <a:t>으로 카메라를 정의합니다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5E83B0-A019-4DE7-908D-A54EB1C63E92}"/>
              </a:ext>
            </a:extLst>
          </p:cNvPr>
          <p:cNvSpPr/>
          <p:nvPr/>
        </p:nvSpPr>
        <p:spPr>
          <a:xfrm rot="19167932">
            <a:off x="9621580" y="1191952"/>
            <a:ext cx="1799303" cy="230424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2590DC8-F4C0-4244-8D8D-E58A060E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8678" y="7347774"/>
            <a:ext cx="1688652" cy="1226711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B029C60C-27C3-43A7-9E22-C45390A615FA}"/>
              </a:ext>
            </a:extLst>
          </p:cNvPr>
          <p:cNvSpPr/>
          <p:nvPr/>
        </p:nvSpPr>
        <p:spPr>
          <a:xfrm>
            <a:off x="2195633" y="7686765"/>
            <a:ext cx="142381" cy="156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래픽 64" descr="비디오 카메라">
            <a:extLst>
              <a:ext uri="{FF2B5EF4-FFF2-40B4-BE49-F238E27FC236}">
                <a16:creationId xmlns:a16="http://schemas.microsoft.com/office/drawing/2014/main" id="{83A9B678-9C0F-42AF-951B-083656011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003760">
            <a:off x="1072544" y="6288174"/>
            <a:ext cx="914400" cy="91440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F16494C-40B8-4E19-BFD4-5CBABFA640C8}"/>
              </a:ext>
            </a:extLst>
          </p:cNvPr>
          <p:cNvCxnSpPr>
            <a:cxnSpLocks/>
          </p:cNvCxnSpPr>
          <p:nvPr/>
        </p:nvCxnSpPr>
        <p:spPr>
          <a:xfrm>
            <a:off x="88161" y="9351491"/>
            <a:ext cx="7498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4391B1D-70EC-4FE2-B20C-CE97CDAB151A}"/>
              </a:ext>
            </a:extLst>
          </p:cNvPr>
          <p:cNvSpPr txBox="1"/>
          <p:nvPr/>
        </p:nvSpPr>
        <p:spPr>
          <a:xfrm>
            <a:off x="5669" y="9351491"/>
            <a:ext cx="785820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주전자는 </a:t>
            </a:r>
            <a:r>
              <a:rPr lang="en-US" altLang="ko-KR" dirty="0"/>
              <a:t>MVP </a:t>
            </a:r>
            <a:r>
              <a:rPr lang="ko-KR" altLang="en-US" dirty="0"/>
              <a:t>변환을 통해 픽셀로 변환됩니다</a:t>
            </a:r>
            <a:r>
              <a:rPr lang="en-US" altLang="ko-KR" dirty="0"/>
              <a:t>. </a:t>
            </a:r>
            <a:r>
              <a:rPr lang="ko-KR" altLang="en-US" dirty="0" err="1"/>
              <a:t>주의하셔야</a:t>
            </a:r>
            <a:r>
              <a:rPr lang="ko-KR" altLang="en-US" dirty="0"/>
              <a:t> 할 점은</a:t>
            </a:r>
            <a:r>
              <a:rPr lang="en-US" altLang="ko-KR" dirty="0"/>
              <a:t>,</a:t>
            </a:r>
          </a:p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lang="ko-KR" altLang="en-US" dirty="0"/>
              <a:t>색상 없이 </a:t>
            </a:r>
            <a:r>
              <a:rPr lang="ko-KR" altLang="en-US" dirty="0" err="1"/>
              <a:t>깊이값만</a:t>
            </a:r>
            <a:r>
              <a:rPr lang="ko-KR" altLang="en-US" dirty="0"/>
              <a:t> 저장 </a:t>
            </a:r>
            <a:r>
              <a:rPr lang="en-US" altLang="ko-KR" dirty="0"/>
              <a:t>(</a:t>
            </a:r>
            <a:r>
              <a:rPr lang="ko-KR" altLang="en-US" dirty="0"/>
              <a:t>거리가 멀면 큰 값</a:t>
            </a:r>
            <a:r>
              <a:rPr lang="en-US" altLang="ko-KR" dirty="0"/>
              <a:t>, </a:t>
            </a:r>
            <a:r>
              <a:rPr lang="ko-KR" altLang="en-US" dirty="0"/>
              <a:t>거리가 가까우면 작은 값</a:t>
            </a:r>
            <a:r>
              <a:rPr lang="en-US" altLang="ko-KR" dirty="0"/>
              <a:t>)</a:t>
            </a:r>
          </a:p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lang="ko-KR" altLang="en-US" dirty="0"/>
              <a:t>화면에 표시하는 대신 </a:t>
            </a:r>
            <a:r>
              <a:rPr lang="en-US" altLang="ko-KR" dirty="0"/>
              <a:t>FBO</a:t>
            </a:r>
            <a:r>
              <a:rPr lang="ko-KR" altLang="en-US" dirty="0"/>
              <a:t>와 </a:t>
            </a:r>
            <a:r>
              <a:rPr lang="ko-KR" altLang="en-US" dirty="0" err="1"/>
              <a:t>바인딩된</a:t>
            </a:r>
            <a:r>
              <a:rPr lang="en-US" altLang="ko-KR" dirty="0"/>
              <a:t> </a:t>
            </a:r>
            <a:r>
              <a:rPr lang="ko-KR" altLang="en-US" dirty="0"/>
              <a:t>텍스처에 저장</a:t>
            </a:r>
            <a:endParaRPr lang="en-US" altLang="ko-KR" dirty="0"/>
          </a:p>
          <a:p>
            <a:pPr marL="800100" lvl="1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GPU </a:t>
            </a:r>
            <a:r>
              <a:rPr lang="ko-KR" altLang="en-US" dirty="0"/>
              <a:t>안에 데이터가 있을 뿐 화면에 표시되지 않습니다</a:t>
            </a:r>
            <a:r>
              <a:rPr lang="en-US" altLang="ko-KR" dirty="0"/>
              <a:t>. (</a:t>
            </a:r>
            <a:r>
              <a:rPr lang="ko-KR" altLang="en-US" dirty="0"/>
              <a:t>어차피 표시할 색상 정보도 없습니다</a:t>
            </a:r>
            <a:r>
              <a:rPr lang="en-US" altLang="ko-KR" dirty="0"/>
              <a:t>.) </a:t>
            </a:r>
            <a:r>
              <a:rPr lang="ko-KR" altLang="en-US" dirty="0"/>
              <a:t>우리는 값이 잘 저장되었는지 눈으로 </a:t>
            </a:r>
            <a:r>
              <a:rPr lang="ko-KR" altLang="en-US" dirty="0" err="1"/>
              <a:t>확인기</a:t>
            </a:r>
            <a:r>
              <a:rPr lang="ko-KR" altLang="en-US" dirty="0"/>
              <a:t> 위해 </a:t>
            </a:r>
            <a:r>
              <a:rPr lang="en-US" altLang="ko-KR" dirty="0"/>
              <a:t>2</a:t>
            </a:r>
            <a:r>
              <a:rPr lang="ko-KR" altLang="en-US" dirty="0"/>
              <a:t>번째 패스를 통해서 </a:t>
            </a:r>
            <a:r>
              <a:rPr lang="ko-KR" altLang="en-US" dirty="0" err="1"/>
              <a:t>깊이값을</a:t>
            </a:r>
            <a:r>
              <a:rPr lang="ko-KR" altLang="en-US" dirty="0"/>
              <a:t> 색상으로 변환하고 </a:t>
            </a:r>
            <a:r>
              <a:rPr lang="ko-KR" altLang="en-US" dirty="0" err="1"/>
              <a:t>텍스처링하여</a:t>
            </a:r>
            <a:r>
              <a:rPr lang="ko-KR" altLang="en-US" dirty="0"/>
              <a:t> 화면에 그려볼 겁니다</a:t>
            </a:r>
            <a:r>
              <a:rPr lang="en-US" altLang="ko-KR" dirty="0"/>
              <a:t>.</a:t>
            </a:r>
          </a:p>
          <a:p>
            <a:pPr latinLnBrk="0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3C144-CBFF-4CDF-BEF4-522B56970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95" y="6607143"/>
            <a:ext cx="3486481" cy="2503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394906A0-B597-44D7-BCFE-D8CD74F00044}"/>
              </a:ext>
            </a:extLst>
          </p:cNvPr>
          <p:cNvSpPr/>
          <p:nvPr/>
        </p:nvSpPr>
        <p:spPr>
          <a:xfrm>
            <a:off x="5748844" y="7804973"/>
            <a:ext cx="142381" cy="156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75A77B0-D36A-425E-9255-1E4388AC44BA}"/>
              </a:ext>
            </a:extLst>
          </p:cNvPr>
          <p:cNvCxnSpPr>
            <a:cxnSpLocks/>
          </p:cNvCxnSpPr>
          <p:nvPr/>
        </p:nvCxnSpPr>
        <p:spPr>
          <a:xfrm>
            <a:off x="1681162" y="7072308"/>
            <a:ext cx="521292" cy="61445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2AA333E-9483-4D5E-A2C9-D6EA72434241}"/>
              </a:ext>
            </a:extLst>
          </p:cNvPr>
          <p:cNvCxnSpPr>
            <a:cxnSpLocks/>
          </p:cNvCxnSpPr>
          <p:nvPr/>
        </p:nvCxnSpPr>
        <p:spPr>
          <a:xfrm>
            <a:off x="2142358" y="6683805"/>
            <a:ext cx="886230" cy="1044616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A38EF5F6-7A52-48B3-8845-2814F24697DB}"/>
              </a:ext>
            </a:extLst>
          </p:cNvPr>
          <p:cNvSpPr/>
          <p:nvPr/>
        </p:nvSpPr>
        <p:spPr>
          <a:xfrm>
            <a:off x="3011004" y="7708826"/>
            <a:ext cx="142381" cy="1561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74DB13E-9295-4500-B0FD-60147353BBEF}"/>
              </a:ext>
            </a:extLst>
          </p:cNvPr>
          <p:cNvSpPr/>
          <p:nvPr/>
        </p:nvSpPr>
        <p:spPr>
          <a:xfrm>
            <a:off x="6430425" y="7191618"/>
            <a:ext cx="142381" cy="1561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375E874-C388-487D-BF84-49DEC8D3DA73}"/>
              </a:ext>
            </a:extLst>
          </p:cNvPr>
          <p:cNvSpPr/>
          <p:nvPr/>
        </p:nvSpPr>
        <p:spPr>
          <a:xfrm>
            <a:off x="4076795" y="6607142"/>
            <a:ext cx="224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FBO Texture in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endParaRPr lang="ko-KR" altLang="en-US" dirty="0"/>
          </a:p>
        </p:txBody>
      </p:sp>
      <p:pic>
        <p:nvPicPr>
          <p:cNvPr id="91" name="그래픽 90" descr="비디오 카메라">
            <a:extLst>
              <a:ext uri="{FF2B5EF4-FFF2-40B4-BE49-F238E27FC236}">
                <a16:creationId xmlns:a16="http://schemas.microsoft.com/office/drawing/2014/main" id="{E100E84D-230B-45B0-B56B-6F1CB6109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99831">
            <a:off x="226200" y="17343941"/>
            <a:ext cx="914400" cy="914400"/>
          </a:xfrm>
          <a:prstGeom prst="rect">
            <a:avLst/>
          </a:prstGeom>
        </p:spPr>
      </p:pic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D523122-8ED1-4574-8FC7-E943C3E94D21}"/>
              </a:ext>
            </a:extLst>
          </p:cNvPr>
          <p:cNvCxnSpPr/>
          <p:nvPr/>
        </p:nvCxnSpPr>
        <p:spPr>
          <a:xfrm>
            <a:off x="338017" y="18402050"/>
            <a:ext cx="3359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B9BFEB6-7213-4EE7-82DB-602761CBFD9E}"/>
              </a:ext>
            </a:extLst>
          </p:cNvPr>
          <p:cNvSpPr txBox="1"/>
          <p:nvPr/>
        </p:nvSpPr>
        <p:spPr>
          <a:xfrm>
            <a:off x="255525" y="18402050"/>
            <a:ext cx="382127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현재 예제의 두번째 패스에서는 평면 </a:t>
            </a:r>
            <a:r>
              <a:rPr lang="ko-KR" altLang="en-US" dirty="0" err="1"/>
              <a:t>메쉬에</a:t>
            </a:r>
            <a:r>
              <a:rPr lang="ko-KR" altLang="en-US" dirty="0"/>
              <a:t> </a:t>
            </a:r>
            <a:r>
              <a:rPr lang="ko-KR" altLang="en-US" dirty="0" err="1"/>
              <a:t>깊이맵을</a:t>
            </a:r>
            <a:r>
              <a:rPr lang="ko-KR" altLang="en-US" dirty="0"/>
              <a:t> 이미지 </a:t>
            </a:r>
            <a:r>
              <a:rPr lang="ko-KR" altLang="en-US" dirty="0" err="1"/>
              <a:t>맵핑하여</a:t>
            </a:r>
            <a:r>
              <a:rPr lang="ko-KR" altLang="en-US" dirty="0"/>
              <a:t> 화면에 표시하도록 구현해 두었습니다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A7C03E54-0722-4979-8537-9D9E1C3BD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81" y="15420778"/>
            <a:ext cx="3486481" cy="2503882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1200000" lon="3000000" rev="0"/>
            </a:camera>
            <a:lightRig rig="threePt" dir="t"/>
          </a:scene3d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EF430EC0-A0AD-401D-A6BE-1562864E13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6233" y="16398332"/>
            <a:ext cx="1688652" cy="1226711"/>
          </a:xfrm>
          <a:prstGeom prst="rect">
            <a:avLst/>
          </a:prstGeom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6991DE8C-F643-4C81-AA3F-F6C1FED2BB33}"/>
              </a:ext>
            </a:extLst>
          </p:cNvPr>
          <p:cNvSpPr/>
          <p:nvPr/>
        </p:nvSpPr>
        <p:spPr>
          <a:xfrm>
            <a:off x="6625085" y="16933609"/>
            <a:ext cx="142381" cy="1561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래픽 100" descr="비디오 카메라">
            <a:extLst>
              <a:ext uri="{FF2B5EF4-FFF2-40B4-BE49-F238E27FC236}">
                <a16:creationId xmlns:a16="http://schemas.microsoft.com/office/drawing/2014/main" id="{9F1BD7F7-CE20-4E1B-8CC9-593A83C33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003760">
            <a:off x="5330099" y="15338732"/>
            <a:ext cx="914400" cy="914400"/>
          </a:xfrm>
          <a:prstGeom prst="rect">
            <a:avLst/>
          </a:prstGeom>
        </p:spPr>
      </p:pic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81FCC11-B58D-4FD2-AA8E-32EF5B5C4E4B}"/>
              </a:ext>
            </a:extLst>
          </p:cNvPr>
          <p:cNvCxnSpPr/>
          <p:nvPr/>
        </p:nvCxnSpPr>
        <p:spPr>
          <a:xfrm>
            <a:off x="4345716" y="18402049"/>
            <a:ext cx="3359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319B09C-4CA2-43BB-99B7-AD7A5823CF22}"/>
              </a:ext>
            </a:extLst>
          </p:cNvPr>
          <p:cNvSpPr txBox="1"/>
          <p:nvPr/>
        </p:nvSpPr>
        <p:spPr>
          <a:xfrm>
            <a:off x="4263224" y="18402049"/>
            <a:ext cx="350256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UI</a:t>
            </a:r>
            <a:r>
              <a:rPr lang="ko-KR" altLang="en-US" dirty="0"/>
              <a:t>를 통해서 첫번째 패스의 빛 방향을 바꾸거나</a:t>
            </a:r>
            <a:r>
              <a:rPr lang="en-US" altLang="ko-KR" dirty="0"/>
              <a:t>, </a:t>
            </a:r>
            <a:r>
              <a:rPr lang="ko-KR" altLang="en-US" dirty="0"/>
              <a:t>주전자를 회전시키기나 하면 바뀌는 </a:t>
            </a:r>
            <a:r>
              <a:rPr lang="ko-KR" altLang="en-US" dirty="0" err="1"/>
              <a:t>깊이맵을</a:t>
            </a:r>
            <a:r>
              <a:rPr lang="ko-KR" altLang="en-US" dirty="0"/>
              <a:t> 관찰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3B99D95-3A52-4382-B0B5-1A0EDCDD0487}"/>
              </a:ext>
            </a:extLst>
          </p:cNvPr>
          <p:cNvSpPr/>
          <p:nvPr/>
        </p:nvSpPr>
        <p:spPr>
          <a:xfrm rot="19167932">
            <a:off x="5531704" y="15549141"/>
            <a:ext cx="1799303" cy="230424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55AF1D5-980D-40B1-808E-1EB28E628A3F}"/>
              </a:ext>
            </a:extLst>
          </p:cNvPr>
          <p:cNvCxnSpPr>
            <a:cxnSpLocks/>
          </p:cNvCxnSpPr>
          <p:nvPr/>
        </p:nvCxnSpPr>
        <p:spPr>
          <a:xfrm>
            <a:off x="6536228" y="15023744"/>
            <a:ext cx="1484924" cy="17503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FC8508C-EC46-4C42-B457-730D69CE0584}"/>
              </a:ext>
            </a:extLst>
          </p:cNvPr>
          <p:cNvSpPr/>
          <p:nvPr/>
        </p:nvSpPr>
        <p:spPr>
          <a:xfrm>
            <a:off x="6684593" y="15019476"/>
            <a:ext cx="1484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/>
              <a:t>Far plane change</a:t>
            </a:r>
            <a:endParaRPr lang="ko-KR" altLang="en-US" i="1" dirty="0"/>
          </a:p>
        </p:txBody>
      </p:sp>
      <p:sp>
        <p:nvSpPr>
          <p:cNvPr id="106" name="화살표: 아래로 구부러짐 105">
            <a:extLst>
              <a:ext uri="{FF2B5EF4-FFF2-40B4-BE49-F238E27FC236}">
                <a16:creationId xmlns:a16="http://schemas.microsoft.com/office/drawing/2014/main" id="{ACA6C034-516F-4968-8B5D-39068FE2C128}"/>
              </a:ext>
            </a:extLst>
          </p:cNvPr>
          <p:cNvSpPr/>
          <p:nvPr/>
        </p:nvSpPr>
        <p:spPr>
          <a:xfrm rot="19311597">
            <a:off x="4690945" y="15202802"/>
            <a:ext cx="1688652" cy="610525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FB56957-1AB7-4977-8F7E-5562CD657343}"/>
              </a:ext>
            </a:extLst>
          </p:cNvPr>
          <p:cNvSpPr/>
          <p:nvPr/>
        </p:nvSpPr>
        <p:spPr>
          <a:xfrm>
            <a:off x="3824716" y="15038981"/>
            <a:ext cx="1168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/>
              <a:t>Light direction change</a:t>
            </a:r>
            <a:endParaRPr lang="ko-KR" altLang="en-US" i="1" dirty="0"/>
          </a:p>
        </p:txBody>
      </p:sp>
      <p:sp>
        <p:nvSpPr>
          <p:cNvPr id="110" name="화살표: 아래로 구부러짐 109">
            <a:extLst>
              <a:ext uri="{FF2B5EF4-FFF2-40B4-BE49-F238E27FC236}">
                <a16:creationId xmlns:a16="http://schemas.microsoft.com/office/drawing/2014/main" id="{4197DDE3-4424-4279-9F87-87B0D1F4E460}"/>
              </a:ext>
            </a:extLst>
          </p:cNvPr>
          <p:cNvSpPr/>
          <p:nvPr/>
        </p:nvSpPr>
        <p:spPr>
          <a:xfrm rot="10800000">
            <a:off x="5810541" y="16933609"/>
            <a:ext cx="1688652" cy="610525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01DF096-81D8-412A-AAA1-9EE67EA15BC4}"/>
              </a:ext>
            </a:extLst>
          </p:cNvPr>
          <p:cNvSpPr/>
          <p:nvPr/>
        </p:nvSpPr>
        <p:spPr>
          <a:xfrm>
            <a:off x="4930264" y="17391425"/>
            <a:ext cx="1168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/>
              <a:t>Rotate teapot</a:t>
            </a:r>
            <a:endParaRPr lang="ko-KR" altLang="en-US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F7B35C-C39F-404E-AB6D-CDAC726477F3}"/>
              </a:ext>
            </a:extLst>
          </p:cNvPr>
          <p:cNvSpPr txBox="1"/>
          <p:nvPr/>
        </p:nvSpPr>
        <p:spPr>
          <a:xfrm>
            <a:off x="43618" y="13997440"/>
            <a:ext cx="1953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u="sng" dirty="0"/>
              <a:t>2</a:t>
            </a:r>
            <a:r>
              <a:rPr lang="en-US" altLang="ko-KR" sz="3600" b="1" u="sng" baseline="30000" dirty="0"/>
              <a:t>nd</a:t>
            </a:r>
            <a:r>
              <a:rPr lang="en-US" altLang="ko-KR" sz="3600" b="1" u="sng" dirty="0"/>
              <a:t> pass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78497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934552-C97C-4926-9CE5-808154351C78}"/>
              </a:ext>
            </a:extLst>
          </p:cNvPr>
          <p:cNvSpPr/>
          <p:nvPr/>
        </p:nvSpPr>
        <p:spPr>
          <a:xfrm>
            <a:off x="2908300" y="679844"/>
            <a:ext cx="2425700" cy="165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Empty Texture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636B9-1D3B-488F-AB1F-ACA7A5E1C785}"/>
              </a:ext>
            </a:extLst>
          </p:cNvPr>
          <p:cNvSpPr/>
          <p:nvPr/>
        </p:nvSpPr>
        <p:spPr>
          <a:xfrm>
            <a:off x="755650" y="679844"/>
            <a:ext cx="1600200" cy="43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Default</a:t>
            </a:r>
            <a:r>
              <a:rPr lang="ko-KR" altLang="en-US" b="1" dirty="0"/>
              <a:t> </a:t>
            </a:r>
            <a:r>
              <a:rPr lang="en-US" altLang="ko-KR" b="1" dirty="0"/>
              <a:t>FBO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8327BA-5475-4C43-A6CC-A1E3AEA57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7" t="24493" r="8905" b="25266"/>
          <a:stretch/>
        </p:blipFill>
        <p:spPr>
          <a:xfrm>
            <a:off x="8623300" y="679844"/>
            <a:ext cx="2425700" cy="1651000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EAB89AA-7888-40B2-BF73-222BA6562FFA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355850" y="898919"/>
            <a:ext cx="552450" cy="60642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78996E3-078F-4BAA-B870-07B679B2EC6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55850" y="898919"/>
            <a:ext cx="552450" cy="29364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5B117F-D92E-40EE-902D-41F354753128}"/>
              </a:ext>
            </a:extLst>
          </p:cNvPr>
          <p:cNvSpPr txBox="1"/>
          <p:nvPr/>
        </p:nvSpPr>
        <p:spPr>
          <a:xfrm>
            <a:off x="3398035" y="233084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Color Buffer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34FC87-7C7B-4D5F-99C3-0EDA0D86EFBE}"/>
              </a:ext>
            </a:extLst>
          </p:cNvPr>
          <p:cNvSpPr/>
          <p:nvPr/>
        </p:nvSpPr>
        <p:spPr>
          <a:xfrm>
            <a:off x="6318250" y="679844"/>
            <a:ext cx="1600200" cy="43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Default</a:t>
            </a:r>
            <a:r>
              <a:rPr lang="ko-KR" altLang="en-US" b="1" dirty="0"/>
              <a:t> </a:t>
            </a:r>
            <a:r>
              <a:rPr lang="en-US" altLang="ko-KR" b="1" dirty="0"/>
              <a:t>FBO</a:t>
            </a:r>
            <a:endParaRPr lang="ko-KR" altLang="en-US" b="1" dirty="0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54DF2052-07B5-4F60-A81F-F51438316586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7918450" y="898919"/>
            <a:ext cx="704850" cy="6064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7329F4F7-B0D0-43D7-B9EB-BE9FBF9D0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0" y="2956317"/>
            <a:ext cx="2425700" cy="17581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11E1BD1-9887-4DD0-8866-2D839CACF13D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7918450" y="898919"/>
            <a:ext cx="704850" cy="29364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19BC71-65EA-4215-B2CA-58CC93666251}"/>
              </a:ext>
            </a:extLst>
          </p:cNvPr>
          <p:cNvSpPr/>
          <p:nvPr/>
        </p:nvSpPr>
        <p:spPr>
          <a:xfrm>
            <a:off x="2908300" y="2956317"/>
            <a:ext cx="2425700" cy="165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Empty Texture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0731C-D5BD-4C26-A676-86E1237C5B09}"/>
              </a:ext>
            </a:extLst>
          </p:cNvPr>
          <p:cNvSpPr txBox="1"/>
          <p:nvPr/>
        </p:nvSpPr>
        <p:spPr>
          <a:xfrm>
            <a:off x="3610433" y="460731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Z Buffer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C1E5F9-F48E-43CA-9A41-98AC4AF1D1FF}"/>
              </a:ext>
            </a:extLst>
          </p:cNvPr>
          <p:cNvSpPr/>
          <p:nvPr/>
        </p:nvSpPr>
        <p:spPr>
          <a:xfrm>
            <a:off x="5900042" y="2469343"/>
            <a:ext cx="198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err="1"/>
              <a:t>drawScene</a:t>
            </a:r>
            <a:r>
              <a:rPr lang="en-US" altLang="ko-KR" sz="2400" b="1" dirty="0"/>
              <a:t>()</a:t>
            </a:r>
            <a:endParaRPr lang="ko-KR" altLang="en-US" sz="24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59DAE5-2B7E-4767-8D1F-52185A4C293D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flipV="1">
            <a:off x="6892462" y="1117994"/>
            <a:ext cx="225888" cy="135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31EA55-7552-4928-8E60-F28AC459A16A}"/>
              </a:ext>
            </a:extLst>
          </p:cNvPr>
          <p:cNvSpPr txBox="1"/>
          <p:nvPr/>
        </p:nvSpPr>
        <p:spPr>
          <a:xfrm>
            <a:off x="9131300" y="233084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Color Buffer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CF0B5-618E-4F39-88B3-D3134147D483}"/>
              </a:ext>
            </a:extLst>
          </p:cNvPr>
          <p:cNvSpPr txBox="1"/>
          <p:nvPr/>
        </p:nvSpPr>
        <p:spPr>
          <a:xfrm>
            <a:off x="9343698" y="471448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 Buffer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490B88B-4E2B-4766-8A11-88FBC35BB5D4}"/>
              </a:ext>
            </a:extLst>
          </p:cNvPr>
          <p:cNvCxnSpPr/>
          <p:nvPr/>
        </p:nvCxnSpPr>
        <p:spPr>
          <a:xfrm>
            <a:off x="5816600" y="-381000"/>
            <a:ext cx="0" cy="640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38350-E2EF-4920-A613-DEC993788319}"/>
              </a:ext>
            </a:extLst>
          </p:cNvPr>
          <p:cNvSpPr txBox="1"/>
          <p:nvPr/>
        </p:nvSpPr>
        <p:spPr>
          <a:xfrm>
            <a:off x="4514851" y="56504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초기 상태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E04A67-F504-46B1-95C5-6CD5DB0A69ED}"/>
              </a:ext>
            </a:extLst>
          </p:cNvPr>
          <p:cNvSpPr txBox="1"/>
          <p:nvPr/>
        </p:nvSpPr>
        <p:spPr>
          <a:xfrm>
            <a:off x="5928601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렌더링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404975-F3DF-444A-933A-404E34194A50}"/>
              </a:ext>
            </a:extLst>
          </p:cNvPr>
          <p:cNvSpPr txBox="1"/>
          <p:nvPr/>
        </p:nvSpPr>
        <p:spPr>
          <a:xfrm>
            <a:off x="6900628" y="1772652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*Default FBO </a:t>
            </a:r>
          </a:p>
          <a:p>
            <a:r>
              <a:rPr lang="ko-KR" altLang="en-US" sz="1600" i="1" dirty="0"/>
              <a:t>바인딩 상태</a:t>
            </a:r>
          </a:p>
        </p:txBody>
      </p:sp>
    </p:spTree>
    <p:extLst>
      <p:ext uri="{BB962C8B-B14F-4D97-AF65-F5344CB8AC3E}">
        <p14:creationId xmlns:p14="http://schemas.microsoft.com/office/powerpoint/2010/main" val="93908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934552-C97C-4926-9CE5-808154351C78}"/>
              </a:ext>
            </a:extLst>
          </p:cNvPr>
          <p:cNvSpPr/>
          <p:nvPr/>
        </p:nvSpPr>
        <p:spPr>
          <a:xfrm>
            <a:off x="2908300" y="-880151"/>
            <a:ext cx="2425700" cy="165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Empty Texture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636B9-1D3B-488F-AB1F-ACA7A5E1C785}"/>
              </a:ext>
            </a:extLst>
          </p:cNvPr>
          <p:cNvSpPr/>
          <p:nvPr/>
        </p:nvSpPr>
        <p:spPr>
          <a:xfrm>
            <a:off x="755650" y="679844"/>
            <a:ext cx="1600200" cy="43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Default</a:t>
            </a:r>
            <a:r>
              <a:rPr lang="ko-KR" altLang="en-US" b="1" dirty="0"/>
              <a:t> </a:t>
            </a:r>
            <a:r>
              <a:rPr lang="en-US" altLang="ko-KR" b="1" dirty="0"/>
              <a:t>FBO</a:t>
            </a:r>
            <a:endParaRPr lang="ko-KR" altLang="en-US" b="1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EAB89AA-7888-40B2-BF73-222BA6562FFA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2355850" y="-54651"/>
            <a:ext cx="552450" cy="95357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78996E3-078F-4BAA-B870-07B679B2EC6E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2355850" y="898919"/>
            <a:ext cx="552450" cy="12565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5B117F-D92E-40EE-902D-41F354753128}"/>
              </a:ext>
            </a:extLst>
          </p:cNvPr>
          <p:cNvSpPr txBox="1"/>
          <p:nvPr/>
        </p:nvSpPr>
        <p:spPr>
          <a:xfrm>
            <a:off x="3398035" y="79517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Color Buffer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34FC87-7C7B-4D5F-99C3-0EDA0D86EFBE}"/>
              </a:ext>
            </a:extLst>
          </p:cNvPr>
          <p:cNvSpPr/>
          <p:nvPr/>
        </p:nvSpPr>
        <p:spPr>
          <a:xfrm>
            <a:off x="6318250" y="679844"/>
            <a:ext cx="1600200" cy="43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Default</a:t>
            </a:r>
            <a:r>
              <a:rPr lang="ko-KR" altLang="en-US" b="1" dirty="0"/>
              <a:t> </a:t>
            </a:r>
            <a:r>
              <a:rPr lang="en-US" altLang="ko-KR" b="1" dirty="0"/>
              <a:t>FBO</a:t>
            </a:r>
            <a:endParaRPr lang="ko-KR" altLang="en-US" b="1" dirty="0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54DF2052-07B5-4F60-A81F-F5143831658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918450" y="-36118"/>
            <a:ext cx="704850" cy="9350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11E1BD1-9887-4DD0-8866-2D839CACF13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918450" y="898919"/>
            <a:ext cx="704850" cy="1203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19BC71-65EA-4215-B2CA-58CC93666251}"/>
              </a:ext>
            </a:extLst>
          </p:cNvPr>
          <p:cNvSpPr/>
          <p:nvPr/>
        </p:nvSpPr>
        <p:spPr>
          <a:xfrm>
            <a:off x="2908300" y="1330000"/>
            <a:ext cx="2425700" cy="165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Empty Texture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0731C-D5BD-4C26-A676-86E1237C5B09}"/>
              </a:ext>
            </a:extLst>
          </p:cNvPr>
          <p:cNvSpPr txBox="1"/>
          <p:nvPr/>
        </p:nvSpPr>
        <p:spPr>
          <a:xfrm>
            <a:off x="3610433" y="3025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 Buffer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490B88B-4E2B-4766-8A11-88FBC35BB5D4}"/>
              </a:ext>
            </a:extLst>
          </p:cNvPr>
          <p:cNvCxnSpPr>
            <a:cxnSpLocks/>
          </p:cNvCxnSpPr>
          <p:nvPr/>
        </p:nvCxnSpPr>
        <p:spPr>
          <a:xfrm>
            <a:off x="5816600" y="-1066800"/>
            <a:ext cx="0" cy="7086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38350-E2EF-4920-A613-DEC993788319}"/>
              </a:ext>
            </a:extLst>
          </p:cNvPr>
          <p:cNvSpPr txBox="1"/>
          <p:nvPr/>
        </p:nvSpPr>
        <p:spPr>
          <a:xfrm>
            <a:off x="4514851" y="56504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초기 상태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E04A67-F504-46B1-95C5-6CD5DB0A69ED}"/>
              </a:ext>
            </a:extLst>
          </p:cNvPr>
          <p:cNvSpPr txBox="1"/>
          <p:nvPr/>
        </p:nvSpPr>
        <p:spPr>
          <a:xfrm>
            <a:off x="5928601" y="5650468"/>
            <a:ext cx="17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30000" dirty="0"/>
              <a:t>st</a:t>
            </a:r>
            <a:r>
              <a:rPr lang="en-US" altLang="ko-KR" b="1" dirty="0"/>
              <a:t> pass </a:t>
            </a:r>
            <a:r>
              <a:rPr lang="ko-KR" altLang="en-US" b="1" dirty="0"/>
              <a:t>렌더링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073EAB-B045-459F-BD99-FCBAFC1DAE82}"/>
              </a:ext>
            </a:extLst>
          </p:cNvPr>
          <p:cNvSpPr/>
          <p:nvPr/>
        </p:nvSpPr>
        <p:spPr>
          <a:xfrm>
            <a:off x="755650" y="4248054"/>
            <a:ext cx="1600200" cy="43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Created</a:t>
            </a:r>
            <a:r>
              <a:rPr lang="ko-KR" altLang="en-US" b="1" dirty="0"/>
              <a:t> </a:t>
            </a:r>
            <a:r>
              <a:rPr lang="en-US" altLang="ko-KR" b="1" dirty="0"/>
              <a:t>FBO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8C5993-2A66-44C2-9ACE-906BC8F0DE7C}"/>
              </a:ext>
            </a:extLst>
          </p:cNvPr>
          <p:cNvSpPr/>
          <p:nvPr/>
        </p:nvSpPr>
        <p:spPr>
          <a:xfrm>
            <a:off x="2908300" y="3641303"/>
            <a:ext cx="2425700" cy="165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Empty Texture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A8E3E6-44DD-44BF-B376-758782B65399}"/>
              </a:ext>
            </a:extLst>
          </p:cNvPr>
          <p:cNvSpPr txBox="1"/>
          <p:nvPr/>
        </p:nvSpPr>
        <p:spPr>
          <a:xfrm>
            <a:off x="3610433" y="53372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 Buffer</a:t>
            </a:r>
            <a:endParaRPr lang="ko-KR" altLang="en-US" dirty="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987FA23-F997-42D1-871C-FC7980D6376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355850" y="4466803"/>
            <a:ext cx="552450" cy="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66EB4E-E83A-4AFF-B4BC-BDEB1713E034}"/>
              </a:ext>
            </a:extLst>
          </p:cNvPr>
          <p:cNvSpPr/>
          <p:nvPr/>
        </p:nvSpPr>
        <p:spPr>
          <a:xfrm>
            <a:off x="8623300" y="-880151"/>
            <a:ext cx="2425700" cy="165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Empty Texture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A628E9-F78C-4A66-9EE4-990FE2FDF763}"/>
              </a:ext>
            </a:extLst>
          </p:cNvPr>
          <p:cNvSpPr/>
          <p:nvPr/>
        </p:nvSpPr>
        <p:spPr>
          <a:xfrm>
            <a:off x="8623300" y="1330000"/>
            <a:ext cx="2425700" cy="165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Empty Texture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1E263B-17F2-4F75-A164-D1592075C46A}"/>
              </a:ext>
            </a:extLst>
          </p:cNvPr>
          <p:cNvSpPr/>
          <p:nvPr/>
        </p:nvSpPr>
        <p:spPr>
          <a:xfrm>
            <a:off x="6470650" y="4248054"/>
            <a:ext cx="1600200" cy="43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Created</a:t>
            </a:r>
            <a:r>
              <a:rPr lang="ko-KR" altLang="en-US" b="1" dirty="0"/>
              <a:t> </a:t>
            </a:r>
            <a:r>
              <a:rPr lang="en-US" altLang="ko-KR" b="1" dirty="0"/>
              <a:t>FBO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41F366-4309-4ACA-8774-2963577C6169}"/>
              </a:ext>
            </a:extLst>
          </p:cNvPr>
          <p:cNvSpPr/>
          <p:nvPr/>
        </p:nvSpPr>
        <p:spPr>
          <a:xfrm>
            <a:off x="8623300" y="3641303"/>
            <a:ext cx="2425700" cy="165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Empty Texture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FFD16E-0418-4A58-B4A6-6B6F5CAAC0F7}"/>
              </a:ext>
            </a:extLst>
          </p:cNvPr>
          <p:cNvSpPr txBox="1"/>
          <p:nvPr/>
        </p:nvSpPr>
        <p:spPr>
          <a:xfrm>
            <a:off x="9325433" y="53372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 Buffer</a:t>
            </a:r>
            <a:endParaRPr lang="ko-KR" altLang="en-US" dirty="0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BA59990-F69E-4DEA-AF5D-3D09394F0FD4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8070850" y="4466803"/>
            <a:ext cx="552450" cy="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D48BD9-1CC1-462C-AE41-306793A46C73}"/>
              </a:ext>
            </a:extLst>
          </p:cNvPr>
          <p:cNvSpPr/>
          <p:nvPr/>
        </p:nvSpPr>
        <p:spPr>
          <a:xfrm>
            <a:off x="5900042" y="2469343"/>
            <a:ext cx="198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err="1"/>
              <a:t>drawScene</a:t>
            </a:r>
            <a:r>
              <a:rPr lang="en-US" altLang="ko-KR" sz="2400" b="1" dirty="0"/>
              <a:t>()</a:t>
            </a:r>
            <a:endParaRPr lang="ko-KR" altLang="en-US" sz="240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849AD30-19D8-4E1E-8DFA-AF7CE308DEE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946897" y="2931008"/>
            <a:ext cx="323853" cy="1317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DFB293-6AE0-4E50-85EE-0DBB66E2BE71}"/>
              </a:ext>
            </a:extLst>
          </p:cNvPr>
          <p:cNvSpPr txBox="1"/>
          <p:nvPr/>
        </p:nvSpPr>
        <p:spPr>
          <a:xfrm>
            <a:off x="7050316" y="2991973"/>
            <a:ext cx="1572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rgbClr val="FF0000"/>
                </a:solidFill>
              </a:rPr>
              <a:t>*Created FBO </a:t>
            </a:r>
          </a:p>
          <a:p>
            <a:r>
              <a:rPr lang="ko-KR" altLang="en-US" sz="1600" b="1" i="1" dirty="0">
                <a:solidFill>
                  <a:srgbClr val="FF0000"/>
                </a:solidFill>
              </a:rPr>
              <a:t>바인딩 상태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AA44E97-8AAB-40A3-A654-3F479AAF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0" y="3641302"/>
            <a:ext cx="2425700" cy="1758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03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F3DF48-5465-4D32-B556-4CB9AA25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4761" y="1311808"/>
            <a:ext cx="1132677" cy="822826"/>
          </a:xfrm>
          <a:prstGeom prst="rect">
            <a:avLst/>
          </a:prstGeom>
        </p:spPr>
      </p:pic>
      <p:pic>
        <p:nvPicPr>
          <p:cNvPr id="6" name="그래픽 5" descr="비디오 카메라">
            <a:extLst>
              <a:ext uri="{FF2B5EF4-FFF2-40B4-BE49-F238E27FC236}">
                <a16:creationId xmlns:a16="http://schemas.microsoft.com/office/drawing/2014/main" id="{23ED3491-0D1F-48A7-A4E8-E2ACD47C9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003760">
            <a:off x="517515" y="334563"/>
            <a:ext cx="914400" cy="914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55C965-5434-47CD-9A89-7B299A72BFD6}"/>
              </a:ext>
            </a:extLst>
          </p:cNvPr>
          <p:cNvSpPr/>
          <p:nvPr/>
        </p:nvSpPr>
        <p:spPr>
          <a:xfrm rot="19167932">
            <a:off x="1331623" y="318799"/>
            <a:ext cx="1799303" cy="418914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9EC9D0-9EC9-41A0-A8F0-95004821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5532" y="1435820"/>
            <a:ext cx="1132677" cy="822826"/>
          </a:xfrm>
          <a:prstGeom prst="rect">
            <a:avLst/>
          </a:prstGeom>
        </p:spPr>
      </p:pic>
      <p:pic>
        <p:nvPicPr>
          <p:cNvPr id="10" name="그래픽 9" descr="비디오 카메라">
            <a:extLst>
              <a:ext uri="{FF2B5EF4-FFF2-40B4-BE49-F238E27FC236}">
                <a16:creationId xmlns:a16="http://schemas.microsoft.com/office/drawing/2014/main" id="{10F2820B-2536-4A35-A046-2AF6D34F9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003760">
            <a:off x="5274450" y="334564"/>
            <a:ext cx="914400" cy="914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B7A5EF-ED3A-4AFD-9D41-4DC3FDA0758A}"/>
              </a:ext>
            </a:extLst>
          </p:cNvPr>
          <p:cNvSpPr/>
          <p:nvPr/>
        </p:nvSpPr>
        <p:spPr>
          <a:xfrm rot="19167932">
            <a:off x="5293800" y="612273"/>
            <a:ext cx="1799303" cy="174337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F49AF3-2ACC-4162-8BB4-FA182561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0726" y="1524887"/>
            <a:ext cx="1132677" cy="822826"/>
          </a:xfrm>
          <a:prstGeom prst="rect">
            <a:avLst/>
          </a:prstGeom>
        </p:spPr>
      </p:pic>
      <p:pic>
        <p:nvPicPr>
          <p:cNvPr id="13" name="그래픽 12" descr="비디오 카메라">
            <a:extLst>
              <a:ext uri="{FF2B5EF4-FFF2-40B4-BE49-F238E27FC236}">
                <a16:creationId xmlns:a16="http://schemas.microsoft.com/office/drawing/2014/main" id="{EAB899D0-7F28-4074-A42C-8A116B4E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003760">
            <a:off x="9379644" y="423631"/>
            <a:ext cx="914400" cy="914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E8C64D-F02E-4A99-9464-E25CFA3EDE0F}"/>
              </a:ext>
            </a:extLst>
          </p:cNvPr>
          <p:cNvSpPr/>
          <p:nvPr/>
        </p:nvSpPr>
        <p:spPr>
          <a:xfrm rot="19167932">
            <a:off x="9101011" y="811374"/>
            <a:ext cx="1799303" cy="8263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7064C7-7F3E-4440-B7BC-11B1DE8D3DA7}"/>
              </a:ext>
            </a:extLst>
          </p:cNvPr>
          <p:cNvSpPr/>
          <p:nvPr/>
        </p:nvSpPr>
        <p:spPr>
          <a:xfrm>
            <a:off x="2130725" y="2731149"/>
            <a:ext cx="2157309" cy="194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82474-81D4-4548-B090-BA93FF06B24B}"/>
              </a:ext>
            </a:extLst>
          </p:cNvPr>
          <p:cNvSpPr txBox="1"/>
          <p:nvPr/>
        </p:nvSpPr>
        <p:spPr>
          <a:xfrm rot="2885554">
            <a:off x="2669329" y="284621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DFE500-033F-402D-B93A-A2A8D7D49898}"/>
              </a:ext>
            </a:extLst>
          </p:cNvPr>
          <p:cNvCxnSpPr/>
          <p:nvPr/>
        </p:nvCxnSpPr>
        <p:spPr>
          <a:xfrm>
            <a:off x="268744" y="3975825"/>
            <a:ext cx="3359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65F56B-82B5-4458-A8F7-E1E94560C05C}"/>
              </a:ext>
            </a:extLst>
          </p:cNvPr>
          <p:cNvSpPr txBox="1"/>
          <p:nvPr/>
        </p:nvSpPr>
        <p:spPr>
          <a:xfrm>
            <a:off x="186252" y="3975825"/>
            <a:ext cx="350256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Far plane </a:t>
            </a:r>
            <a:r>
              <a:rPr lang="ko-KR" altLang="en-US" dirty="0"/>
              <a:t>값이 매우 크면 주전자의 깊이는 주전자의 어느 </a:t>
            </a:r>
            <a:r>
              <a:rPr lang="ko-KR" altLang="en-US" dirty="0" err="1"/>
              <a:t>위치든</a:t>
            </a:r>
            <a:r>
              <a:rPr lang="ko-KR" altLang="en-US" dirty="0"/>
              <a:t> 거의 </a:t>
            </a:r>
            <a:r>
              <a:rPr lang="en-US" altLang="ko-KR" dirty="0"/>
              <a:t>0</a:t>
            </a:r>
            <a:r>
              <a:rPr lang="ko-KR" altLang="en-US" dirty="0"/>
              <a:t>에 가까워집니다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C0EA5-3398-4418-802B-FC0525A40FA8}"/>
              </a:ext>
            </a:extLst>
          </p:cNvPr>
          <p:cNvSpPr txBox="1"/>
          <p:nvPr/>
        </p:nvSpPr>
        <p:spPr>
          <a:xfrm rot="2885554">
            <a:off x="3850796" y="254648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30FAD65-BBBF-4B9F-B6DD-5CBFEF4B8F1D}"/>
              </a:ext>
            </a:extLst>
          </p:cNvPr>
          <p:cNvCxnSpPr/>
          <p:nvPr/>
        </p:nvCxnSpPr>
        <p:spPr>
          <a:xfrm>
            <a:off x="4563715" y="3975825"/>
            <a:ext cx="3359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AE7A9D-65FD-4E06-819B-17E67658249B}"/>
              </a:ext>
            </a:extLst>
          </p:cNvPr>
          <p:cNvSpPr txBox="1"/>
          <p:nvPr/>
        </p:nvSpPr>
        <p:spPr>
          <a:xfrm>
            <a:off x="4481223" y="3975825"/>
            <a:ext cx="350256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Far plane </a:t>
            </a:r>
            <a:r>
              <a:rPr lang="ko-KR" altLang="en-US" dirty="0"/>
              <a:t>값이 중간 정도라면 주전자의 가까운 점은 </a:t>
            </a:r>
            <a:r>
              <a:rPr lang="ko-KR" altLang="en-US" dirty="0" err="1"/>
              <a:t>어두운색으로</a:t>
            </a:r>
            <a:r>
              <a:rPr lang="en-US" altLang="ko-KR" dirty="0"/>
              <a:t>, </a:t>
            </a:r>
            <a:r>
              <a:rPr lang="ko-KR" altLang="en-US" dirty="0"/>
              <a:t>먼 점은 </a:t>
            </a:r>
            <a:r>
              <a:rPr lang="ko-KR" altLang="en-US" dirty="0" err="1"/>
              <a:t>밝은색으로</a:t>
            </a:r>
            <a:r>
              <a:rPr lang="ko-KR" altLang="en-US" dirty="0"/>
              <a:t> 구분됩니다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B09D15-8BA7-4038-B69A-E87424738926}"/>
              </a:ext>
            </a:extLst>
          </p:cNvPr>
          <p:cNvCxnSpPr/>
          <p:nvPr/>
        </p:nvCxnSpPr>
        <p:spPr>
          <a:xfrm>
            <a:off x="8392483" y="3975825"/>
            <a:ext cx="3359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C255C4E-AC39-4B43-8A36-A2380BE53CCA}"/>
              </a:ext>
            </a:extLst>
          </p:cNvPr>
          <p:cNvSpPr txBox="1"/>
          <p:nvPr/>
        </p:nvSpPr>
        <p:spPr>
          <a:xfrm>
            <a:off x="8309991" y="3975825"/>
            <a:ext cx="350256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Far plane </a:t>
            </a:r>
            <a:r>
              <a:rPr lang="ko-KR" altLang="en-US" dirty="0"/>
              <a:t>값이 너무 작으면 주전자가 </a:t>
            </a:r>
            <a:r>
              <a:rPr lang="ko-KR" altLang="en-US" dirty="0" err="1"/>
              <a:t>래스터화</a:t>
            </a:r>
            <a:r>
              <a:rPr lang="ko-KR" altLang="en-US" dirty="0"/>
              <a:t> 과정에서 </a:t>
            </a:r>
            <a:r>
              <a:rPr lang="en-US" altLang="ko-KR" dirty="0"/>
              <a:t>Clipping</a:t>
            </a:r>
            <a:r>
              <a:rPr lang="ko-KR" altLang="en-US" dirty="0"/>
              <a:t>되어 </a:t>
            </a:r>
            <a:r>
              <a:rPr lang="en-US" altLang="ko-KR" dirty="0"/>
              <a:t>Z-buffering </a:t>
            </a:r>
            <a:r>
              <a:rPr lang="ko-KR" altLang="en-US" dirty="0"/>
              <a:t>단계까지 넘어가지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E3B6D8-9B80-4DA2-A60F-1E52399E7A61}"/>
              </a:ext>
            </a:extLst>
          </p:cNvPr>
          <p:cNvSpPr txBox="1"/>
          <p:nvPr/>
        </p:nvSpPr>
        <p:spPr>
          <a:xfrm>
            <a:off x="-211247" y="152488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Near</a:t>
            </a:r>
          </a:p>
          <a:p>
            <a:pPr algn="ctr"/>
            <a:r>
              <a:rPr lang="en-US" altLang="ko-KR" sz="1200" dirty="0"/>
              <a:t>0.1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1BE711-59FC-4288-B7E8-46643B08B8D3}"/>
              </a:ext>
            </a:extLst>
          </p:cNvPr>
          <p:cNvSpPr txBox="1"/>
          <p:nvPr/>
        </p:nvSpPr>
        <p:spPr>
          <a:xfrm>
            <a:off x="1598734" y="3514159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Far</a:t>
            </a:r>
          </a:p>
          <a:p>
            <a:pPr algn="ctr"/>
            <a:r>
              <a:rPr lang="en-US" altLang="ko-KR" sz="1200" dirty="0"/>
              <a:t>100.0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24BA18-9C2A-4426-95CA-9E4B5452A7BC}"/>
              </a:ext>
            </a:extLst>
          </p:cNvPr>
          <p:cNvSpPr txBox="1"/>
          <p:nvPr/>
        </p:nvSpPr>
        <p:spPr>
          <a:xfrm>
            <a:off x="1548958" y="-11975"/>
            <a:ext cx="75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Z-buffer</a:t>
            </a:r>
          </a:p>
          <a:p>
            <a:pPr algn="ctr"/>
            <a:r>
              <a:rPr lang="en-US" altLang="ko-KR" sz="1200" dirty="0"/>
              <a:t>0.0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454AA7-5FDB-4AD7-A51C-A81C81F1F630}"/>
              </a:ext>
            </a:extLst>
          </p:cNvPr>
          <p:cNvSpPr txBox="1"/>
          <p:nvPr/>
        </p:nvSpPr>
        <p:spPr>
          <a:xfrm>
            <a:off x="3510680" y="2288691"/>
            <a:ext cx="75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Z-buffer</a:t>
            </a:r>
          </a:p>
          <a:p>
            <a:pPr algn="ctr"/>
            <a:r>
              <a:rPr lang="en-US" altLang="ko-KR" sz="1200" dirty="0"/>
              <a:t>1.0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C03482-62C3-4975-8107-C323B768D1BE}"/>
              </a:ext>
            </a:extLst>
          </p:cNvPr>
          <p:cNvSpPr txBox="1"/>
          <p:nvPr/>
        </p:nvSpPr>
        <p:spPr>
          <a:xfrm>
            <a:off x="4452798" y="1297495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Near</a:t>
            </a:r>
          </a:p>
          <a:p>
            <a:pPr algn="ctr"/>
            <a:r>
              <a:rPr lang="en-US" altLang="ko-KR" sz="1200" dirty="0"/>
              <a:t>0.1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C37F7C-B957-4040-8287-3ACF2D62B0ED}"/>
              </a:ext>
            </a:extLst>
          </p:cNvPr>
          <p:cNvSpPr txBox="1"/>
          <p:nvPr/>
        </p:nvSpPr>
        <p:spPr>
          <a:xfrm>
            <a:off x="5709533" y="2680496"/>
            <a:ext cx="39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Far</a:t>
            </a:r>
          </a:p>
          <a:p>
            <a:pPr algn="ctr"/>
            <a:r>
              <a:rPr lang="en-US" altLang="ko-KR" sz="1200" dirty="0"/>
              <a:t>5.0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1B94F-5768-4F9C-8969-F03CC965D2A0}"/>
              </a:ext>
            </a:extLst>
          </p:cNvPr>
          <p:cNvSpPr txBox="1"/>
          <p:nvPr/>
        </p:nvSpPr>
        <p:spPr>
          <a:xfrm>
            <a:off x="6429887" y="5942"/>
            <a:ext cx="75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Z-buffer</a:t>
            </a:r>
          </a:p>
          <a:p>
            <a:pPr algn="ctr"/>
            <a:r>
              <a:rPr lang="en-US" altLang="ko-KR" sz="1200" dirty="0"/>
              <a:t>0.0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DC829D-E7CB-4975-9392-D72481F49906}"/>
              </a:ext>
            </a:extLst>
          </p:cNvPr>
          <p:cNvSpPr txBox="1"/>
          <p:nvPr/>
        </p:nvSpPr>
        <p:spPr>
          <a:xfrm>
            <a:off x="7260349" y="1181388"/>
            <a:ext cx="75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Z-buffer</a:t>
            </a:r>
          </a:p>
          <a:p>
            <a:pPr algn="ctr"/>
            <a:r>
              <a:rPr lang="en-US" altLang="ko-KR" sz="1200" dirty="0"/>
              <a:t>1.0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34E658-B689-4E42-ACE8-364CE1157AB3}"/>
              </a:ext>
            </a:extLst>
          </p:cNvPr>
          <p:cNvSpPr txBox="1"/>
          <p:nvPr/>
        </p:nvSpPr>
        <p:spPr>
          <a:xfrm>
            <a:off x="10365988" y="29540"/>
            <a:ext cx="75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Z-buffer</a:t>
            </a:r>
          </a:p>
          <a:p>
            <a:pPr algn="ctr"/>
            <a:r>
              <a:rPr lang="en-US" altLang="ko-KR" sz="1200" dirty="0"/>
              <a:t>0.0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9472E1-13FC-402F-83F7-6CEBA8C8DB98}"/>
              </a:ext>
            </a:extLst>
          </p:cNvPr>
          <p:cNvSpPr txBox="1"/>
          <p:nvPr/>
        </p:nvSpPr>
        <p:spPr>
          <a:xfrm>
            <a:off x="10812903" y="556676"/>
            <a:ext cx="75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Z-buffer</a:t>
            </a:r>
          </a:p>
          <a:p>
            <a:pPr algn="ctr"/>
            <a:r>
              <a:rPr lang="en-US" altLang="ko-KR" sz="1200" dirty="0"/>
              <a:t>1.0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51EA05-64C1-4645-BFFC-0BD9C1E53943}"/>
              </a:ext>
            </a:extLst>
          </p:cNvPr>
          <p:cNvSpPr txBox="1"/>
          <p:nvPr/>
        </p:nvSpPr>
        <p:spPr>
          <a:xfrm>
            <a:off x="8545891" y="1391994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Near</a:t>
            </a:r>
          </a:p>
          <a:p>
            <a:pPr algn="ctr"/>
            <a:r>
              <a:rPr lang="en-US" altLang="ko-KR" sz="1200" dirty="0"/>
              <a:t>0.1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0E13EC-6E52-4FFD-B1E6-96570D1AA85B}"/>
              </a:ext>
            </a:extLst>
          </p:cNvPr>
          <p:cNvSpPr txBox="1"/>
          <p:nvPr/>
        </p:nvSpPr>
        <p:spPr>
          <a:xfrm>
            <a:off x="9247722" y="2068025"/>
            <a:ext cx="39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Far</a:t>
            </a:r>
          </a:p>
          <a:p>
            <a:pPr algn="ctr"/>
            <a:r>
              <a:rPr lang="en-US" altLang="ko-KR" sz="1200" dirty="0"/>
              <a:t>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934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8576</TotalTime>
  <Words>675</Words>
  <Application>Microsoft Office PowerPoint</Application>
  <PresentationFormat>와이드스크린</PresentationFormat>
  <Paragraphs>167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26</cp:revision>
  <dcterms:created xsi:type="dcterms:W3CDTF">2021-07-15T07:53:44Z</dcterms:created>
  <dcterms:modified xsi:type="dcterms:W3CDTF">2024-07-03T09:24:06Z</dcterms:modified>
</cp:coreProperties>
</file>