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4176" r:id="rId4"/>
    <p:sldMasterId id="2147484311" r:id="rId5"/>
    <p:sldMasterId id="2147484323" r:id="rId6"/>
  </p:sldMasterIdLst>
  <p:notesMasterIdLst>
    <p:notesMasterId r:id="rId58"/>
  </p:notesMasterIdLst>
  <p:sldIdLst>
    <p:sldId id="542" r:id="rId7"/>
    <p:sldId id="578" r:id="rId8"/>
    <p:sldId id="543" r:id="rId9"/>
    <p:sldId id="544" r:id="rId10"/>
    <p:sldId id="545" r:id="rId11"/>
    <p:sldId id="579" r:id="rId12"/>
    <p:sldId id="546" r:id="rId13"/>
    <p:sldId id="580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24" r:id="rId25"/>
    <p:sldId id="566" r:id="rId26"/>
    <p:sldId id="564" r:id="rId27"/>
    <p:sldId id="565" r:id="rId28"/>
    <p:sldId id="567" r:id="rId29"/>
    <p:sldId id="568" r:id="rId30"/>
    <p:sldId id="569" r:id="rId31"/>
    <p:sldId id="572" r:id="rId32"/>
    <p:sldId id="581" r:id="rId33"/>
    <p:sldId id="573" r:id="rId34"/>
    <p:sldId id="582" r:id="rId35"/>
    <p:sldId id="574" r:id="rId36"/>
    <p:sldId id="575" r:id="rId37"/>
    <p:sldId id="583" r:id="rId38"/>
    <p:sldId id="576" r:id="rId39"/>
    <p:sldId id="591" r:id="rId40"/>
    <p:sldId id="592" r:id="rId41"/>
    <p:sldId id="593" r:id="rId42"/>
    <p:sldId id="594" r:id="rId43"/>
    <p:sldId id="595" r:id="rId44"/>
    <p:sldId id="586" r:id="rId45"/>
    <p:sldId id="590" r:id="rId46"/>
    <p:sldId id="596" r:id="rId47"/>
    <p:sldId id="588" r:id="rId48"/>
    <p:sldId id="585" r:id="rId49"/>
    <p:sldId id="589" r:id="rId50"/>
    <p:sldId id="526" r:id="rId51"/>
    <p:sldId id="558" r:id="rId52"/>
    <p:sldId id="559" r:id="rId53"/>
    <p:sldId id="560" r:id="rId54"/>
    <p:sldId id="561" r:id="rId55"/>
    <p:sldId id="562" r:id="rId56"/>
    <p:sldId id="563" r:id="rId57"/>
  </p:sldIdLst>
  <p:sldSz cx="8128000" cy="4572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>
        <p:scale>
          <a:sx n="100" d="100"/>
          <a:sy n="100" d="100"/>
        </p:scale>
        <p:origin x="-618" y="-84"/>
      </p:cViewPr>
      <p:guideLst>
        <p:guide orient="horz" pos="144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722E7-6E0F-492D-BAF4-C966C4302DB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5444BB-5E4D-42EB-BE5C-658D1B5E8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这是你的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，这就是你需要的！你来定制，你来用，你来爽。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的前身是围绕企业</a:t>
            </a:r>
            <a:r>
              <a:rPr lang="zh-CN" altLang="en-US" b="1" dirty="0" smtClean="0"/>
              <a:t>生产活动</a:t>
            </a:r>
            <a:r>
              <a:rPr lang="zh-CN" altLang="en-US" dirty="0" smtClean="0"/>
              <a:t>的辅助系统，而今天已经成为涵盖范围越来越广泛的系统。</a:t>
            </a:r>
            <a:endParaRPr lang="en-US" altLang="zh-CN" dirty="0" smtClean="0"/>
          </a:p>
          <a:p>
            <a:r>
              <a:rPr lang="zh-CN" altLang="en-US" dirty="0" smtClean="0"/>
              <a:t>回顾一下历史发展的要点，有助于我们</a:t>
            </a:r>
            <a:r>
              <a:rPr lang="zh-CN" altLang="en-US" sz="2000" b="1" dirty="0" smtClean="0"/>
              <a:t>由浅入深</a:t>
            </a:r>
            <a:r>
              <a:rPr lang="zh-CN" altLang="en-US" sz="2000" dirty="0" smtClean="0"/>
              <a:t>理解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“发生订单，然后催办”。易产生库存积压。</a:t>
            </a:r>
            <a:endParaRPr lang="en-US" altLang="zh-CN" dirty="0" smtClean="0"/>
          </a:p>
          <a:p>
            <a:r>
              <a:rPr lang="zh-CN" altLang="en-US" dirty="0" smtClean="0"/>
              <a:t>向物料供应方补充材料需要时间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（定货提前期）。依据当前物料消耗速度，推测未来物料降低到安全库存量的时间，反推时间</a:t>
            </a:r>
            <a:r>
              <a:rPr lang="en-US" altLang="zh-CN" dirty="0" smtClean="0"/>
              <a:t>T,</a:t>
            </a:r>
            <a:r>
              <a:rPr lang="zh-CN" altLang="en-US" dirty="0" smtClean="0"/>
              <a:t>得到订货点。</a:t>
            </a:r>
            <a:endParaRPr lang="en-US" altLang="zh-CN" dirty="0" smtClean="0"/>
          </a:p>
          <a:p>
            <a:r>
              <a:rPr lang="zh-CN" altLang="en-US" smtClean="0"/>
              <a:t>当物料低于订货点时，进行物料补充。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现在仍在用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重点转到了财务成本控制，管理范围更广，但可以看出</a:t>
            </a:r>
            <a:r>
              <a:rPr lang="en-US" altLang="zh-CN" dirty="0" smtClean="0"/>
              <a:t>MRPII</a:t>
            </a:r>
            <a:r>
              <a:rPr lang="zh-CN" altLang="en-US" dirty="0" smtClean="0"/>
              <a:t>奠定了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，其实乃至今天的最新发展成果的基础。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b="1" dirty="0" smtClean="0"/>
              <a:t>导引开始之前</a:t>
            </a:r>
            <a:r>
              <a:rPr lang="zh-CN" altLang="en-US" dirty="0" smtClean="0"/>
              <a:t>，能不能请大家先谈谈自己对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</a:t>
            </a:r>
            <a:r>
              <a:rPr lang="zh-CN" altLang="en-US" b="1" dirty="0" smtClean="0"/>
              <a:t>感受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28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有观点认为，数据流图，业务流程图是软件工程的范畴。这个我觉得有点过于狭隘，这些东西弄出来，自己的工作流程规范了，清晰了，也易于与内部、外部沟通和新人培训。退一步讲，即使不做软件，也是有裨益的做的事情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也有人将</a:t>
            </a:r>
            <a:r>
              <a:rPr lang="en-US" altLang="zh-CN" sz="1200" dirty="0" smtClean="0"/>
              <a:t>OA-ERP</a:t>
            </a:r>
            <a:r>
              <a:rPr lang="zh-CN" altLang="en-US" sz="1200" dirty="0" smtClean="0"/>
              <a:t>归于</a:t>
            </a:r>
            <a:r>
              <a:rPr lang="en-US" altLang="zh-CN" sz="1200" dirty="0" smtClean="0"/>
              <a:t>ERPII</a:t>
            </a:r>
            <a:r>
              <a:rPr lang="zh-CN" altLang="en-US" sz="1200" dirty="0" smtClean="0"/>
              <a:t>范畴。其实归于哪个范畴无所谓，重要的是便于更好地解决问题。</a:t>
            </a: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1. </a:t>
            </a:r>
            <a:r>
              <a:rPr lang="zh-CN" altLang="en-US" dirty="0" smtClean="0"/>
              <a:t>用户登录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系统中人员配置管理功能确认其身份，此用户同时得到了相应的权限；</a:t>
            </a:r>
            <a:endParaRPr lang="en-US" altLang="zh-CN" dirty="0" smtClean="0"/>
          </a:p>
          <a:p>
            <a:r>
              <a:rPr lang="en-US" altLang="zh-CN" dirty="0" smtClean="0"/>
              <a:t>2. </a:t>
            </a:r>
            <a:r>
              <a:rPr lang="zh-CN" altLang="en-US" dirty="0" smtClean="0"/>
              <a:t>身份确认后，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再根据此用户在其权限内申请的工作流程提供工作流表单，并在表单上显示用户对应的组织结构的层次度； </a:t>
            </a:r>
            <a:endParaRPr lang="en-US" altLang="zh-CN" dirty="0" smtClean="0"/>
          </a:p>
          <a:p>
            <a:r>
              <a:rPr lang="en-US" altLang="zh-CN" dirty="0" smtClean="0"/>
              <a:t>3. </a:t>
            </a:r>
            <a:r>
              <a:rPr lang="zh-CN" altLang="en-US" dirty="0" smtClean="0"/>
              <a:t>用户在工作流表单上填写本流程执行需要的数据，这些数据可能是请假天数、请假原因等不涉及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系统的数据，也可能是访问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系统的参数。如果在流程执行时仅仅需要在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系统中执行查询，工作流表单的填写要在访问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系统后进行。</a:t>
            </a:r>
            <a:endParaRPr lang="en-US" altLang="zh-CN" dirty="0" smtClean="0"/>
          </a:p>
          <a:p>
            <a:r>
              <a:rPr lang="en-US" altLang="zh-CN" dirty="0" smtClean="0"/>
              <a:t>4. </a:t>
            </a:r>
            <a:r>
              <a:rPr lang="zh-CN" altLang="en-US" dirty="0" smtClean="0"/>
              <a:t>当工作流程执行到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系统上的作业时，工作流系统自动引导用户进入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系统。通过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系统本身的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语言结合</a:t>
            </a:r>
            <a:r>
              <a:rPr lang="en-US" altLang="zh-CN" dirty="0" smtClean="0"/>
              <a:t>Terminal simulator script</a:t>
            </a:r>
            <a:r>
              <a:rPr lang="zh-CN" altLang="en-US" dirty="0" smtClean="0"/>
              <a:t>语言编写的访问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系统的任务项，根据执行的流程类型、顺序、工作流表单参数，用户可以直接进入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系统相应的功能模块。</a:t>
            </a:r>
            <a:endParaRPr lang="en-US" altLang="zh-CN" dirty="0" smtClean="0"/>
          </a:p>
          <a:p>
            <a:r>
              <a:rPr lang="en-US" altLang="zh-CN" dirty="0" smtClean="0"/>
              <a:t>5. </a:t>
            </a:r>
            <a:r>
              <a:rPr lang="zh-CN" altLang="en-US" dirty="0" smtClean="0"/>
              <a:t>用户操作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系统。可以根据权限执行不同的操作。以采购申请为例，用户可以填写需要采购的物料编号、采购数量、价格范围、供应商等，存储后保存在</a:t>
            </a:r>
            <a:r>
              <a:rPr lang="en-US" altLang="zh-CN" dirty="0" smtClean="0"/>
              <a:t>ERP DB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 smtClean="0"/>
              <a:t>6. ERP DB</a:t>
            </a:r>
            <a:r>
              <a:rPr lang="zh-CN" altLang="en-US" dirty="0" smtClean="0"/>
              <a:t>保存后，通过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系统界面向用户提示保存成功；</a:t>
            </a:r>
            <a:endParaRPr lang="en-US" altLang="zh-CN" dirty="0" smtClean="0"/>
          </a:p>
          <a:p>
            <a:r>
              <a:rPr lang="en-US" altLang="zh-CN" dirty="0" smtClean="0"/>
              <a:t>7. ERP</a:t>
            </a:r>
            <a:r>
              <a:rPr lang="zh-CN" altLang="en-US" dirty="0" smtClean="0"/>
              <a:t>系统将保存成功的单据编号和单据状态等信息传送到工作流系统。根据需要，用户可以把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系统生成的表单导出为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文件保存在本地；</a:t>
            </a:r>
            <a:endParaRPr lang="en-US" altLang="zh-CN" dirty="0" smtClean="0"/>
          </a:p>
          <a:p>
            <a:r>
              <a:rPr lang="en-US" altLang="zh-CN" dirty="0" smtClean="0"/>
              <a:t>8. </a:t>
            </a:r>
            <a:r>
              <a:rPr lang="zh-CN" altLang="en-US" dirty="0" smtClean="0"/>
              <a:t>当工作流系统收到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系统传来的信息后，进行格式检查，确认无误后继续执行；</a:t>
            </a:r>
            <a:endParaRPr lang="en-US" altLang="zh-CN" dirty="0" smtClean="0"/>
          </a:p>
          <a:p>
            <a:r>
              <a:rPr lang="en-US" altLang="zh-CN" dirty="0" smtClean="0"/>
              <a:t>9. </a:t>
            </a:r>
            <a:r>
              <a:rPr lang="zh-CN" altLang="en-US" dirty="0" smtClean="0"/>
              <a:t>用户在屏幕上审查工作流系统执行情况是否正确，确认无误后，将工作流表单传送到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，保存在本地的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文件也可以作为附件提交；</a:t>
            </a:r>
            <a:endParaRPr lang="en-US" altLang="zh-CN" dirty="0" smtClean="0"/>
          </a:p>
          <a:p>
            <a:r>
              <a:rPr lang="en-US" altLang="zh-CN" dirty="0" smtClean="0"/>
              <a:t>10. Workflow Server</a:t>
            </a:r>
            <a:r>
              <a:rPr lang="zh-CN" altLang="en-US" dirty="0" smtClean="0"/>
              <a:t>收到用户传来的工作流表单，并据此将工作流表单和附件传送到下一个执行者。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51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自动化是我们让工作更轻松的必杀技：一个网上的搞笑但形象的例子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那现在可否再谈谈有啥</a:t>
            </a:r>
            <a:r>
              <a:rPr lang="zh-CN" altLang="en-US" b="1" dirty="0" smtClean="0"/>
              <a:t>想法</a:t>
            </a:r>
            <a:r>
              <a:rPr lang="zh-CN" altLang="en-US" dirty="0" smtClean="0"/>
              <a:t>没有？比如，</a:t>
            </a:r>
            <a:r>
              <a:rPr lang="en-US" altLang="zh-CN" dirty="0" smtClean="0"/>
              <a:t>ER</a:t>
            </a:r>
            <a:r>
              <a:rPr lang="en-US" altLang="zh-CN" b="0" dirty="0" smtClean="0"/>
              <a:t>P</a:t>
            </a:r>
            <a:r>
              <a:rPr lang="zh-CN" altLang="en-US" b="0" dirty="0" smtClean="0"/>
              <a:t>在你心中</a:t>
            </a:r>
            <a:r>
              <a:rPr lang="zh-CN" altLang="en-US" b="1" dirty="0" smtClean="0"/>
              <a:t>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3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中文中对于此处的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，比较难以找到合适的词汇对应它的含义。它大致与这样的场景含义相似：某小区在真正盖楼之前，须设计一个“</a:t>
            </a:r>
            <a:r>
              <a:rPr lang="en-US" altLang="zh-CN" dirty="0" smtClean="0"/>
              <a:t>plan”</a:t>
            </a:r>
            <a:r>
              <a:rPr lang="zh-CN" altLang="en-US" dirty="0" smtClean="0"/>
              <a:t>，上面是各座楼，花草树木，配套设施，该怎么摆放，之间如何联带。老子的名言提醒我们，其实名字本身我们不必过于执着，我们接下来了解它的本质和内容更关键。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模块不是学术死定义，实际划分和包含的内容灵活多变。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核心</a:t>
            </a:r>
            <a:r>
              <a:rPr lang="zh-CN" altLang="en-US" sz="1200" dirty="0" smtClean="0"/>
              <a:t>是辅助企业</a:t>
            </a:r>
            <a:r>
              <a:rPr lang="zh-CN" altLang="en-US" sz="1200" b="1" dirty="0" smtClean="0"/>
              <a:t>掌控</a:t>
            </a:r>
            <a:r>
              <a:rPr lang="zh-CN" altLang="en-US" sz="1200" dirty="0" smtClean="0"/>
              <a:t>它的</a:t>
            </a:r>
            <a:r>
              <a:rPr lang="zh-CN" altLang="en-US" sz="1200" b="1" dirty="0" smtClean="0"/>
              <a:t>三大流</a:t>
            </a:r>
            <a:r>
              <a:rPr lang="zh-CN" altLang="en-US" sz="1200" dirty="0" smtClean="0"/>
              <a:t>：物流、资金流、现金流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8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55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897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160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5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1278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374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66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63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012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53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4157663"/>
            <a:ext cx="8128000" cy="0"/>
          </a:xfrm>
          <a:prstGeom prst="line">
            <a:avLst/>
          </a:prstGeom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9107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597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02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249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6216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7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87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255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601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49991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92690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8438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79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32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33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7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0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141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43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712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41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54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7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565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5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2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4517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78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52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8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8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5145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5338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126872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675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249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586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081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0430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577323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00647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1479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13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60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02439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753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67" r:id="rId1"/>
    <p:sldLayoutId id="2147484310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5844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2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4800" y="3574044"/>
            <a:ext cx="3584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E-mail</a:t>
            </a:r>
            <a:r>
              <a:rPr lang="en-US" altLang="zh-CN" sz="1600" dirty="0" smtClean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: jaysharp@163.com</a:t>
            </a:r>
            <a:endParaRPr lang="zh-CN" altLang="en-US" sz="1600" dirty="0">
              <a:solidFill>
                <a:prstClr val="black"/>
              </a:solidFill>
              <a:latin typeface="Lucida Console" pitchFamily="49" charset="0"/>
              <a:ea typeface="宋体"/>
              <a:cs typeface="Shruti" pitchFamily="34" charset="0"/>
            </a:endParaRPr>
          </a:p>
        </p:txBody>
      </p:sp>
      <p:pic>
        <p:nvPicPr>
          <p:cNvPr id="7" name="圖片 6" descr="logo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32" y="1285868"/>
            <a:ext cx="5221224" cy="1536192"/>
          </a:xfrm>
          <a:prstGeom prst="rect">
            <a:avLst/>
          </a:prstGeom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88136" y="3931548"/>
            <a:ext cx="29868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这是你的江湖。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某网游广告语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5504160" y="3935459"/>
            <a:ext cx="262384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11170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9525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ERP-II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e-ERP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（当今）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每一步发展，是补充和完善，不是完全否定和推翻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3974702"/>
            <a:ext cx="4539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欲知前世因，今日受者是；欲知后世果，今日行者是。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87" y="1853952"/>
            <a:ext cx="4515675" cy="196429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3919984" y="4015780"/>
            <a:ext cx="420801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8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前世今生－订货点法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库存量，再通过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猜测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268734"/>
            <a:ext cx="5184576" cy="268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1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考虑各物料需求的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配比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和相关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引入状态数据的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时间分段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        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库存量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已订货量－需求量＝可供货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仍是现代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生产模块的核心之一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24" y="773832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前世今生－闭环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能力的约束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（考虑制造工艺、生产设备、生产产能、运输能力、供货能力，生产计划变更等）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39" y="1464637"/>
            <a:ext cx="1728192" cy="262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8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诞生的启蒙者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已涉及的物流、小部分信息流基础上，对企业管理认识加深，增加了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据实际情况和需要，现在很多企业的管理系统仍处在这个阶段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352032" y="3994447"/>
            <a:ext cx="39489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千呼万唤始出来，犹抱琵琶半遮面。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白居易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568056" y="4015780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1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MRP-II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的基本思想如：制造、进销存和财务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主线仍是物流，但已经将管理的重心转移到财务上来，在整个企业的运作中贯穿了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财务成本控制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避免浪费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降低成本，提高效率，进而提高客户满意度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扩大管理范围和深度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199904" y="3975992"/>
            <a:ext cx="5029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妖如要有了仁慈的心，就不再是妖，是人妖。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343920" y="4015780"/>
            <a:ext cx="47840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4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288136" y="4003079"/>
            <a:ext cx="29186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温故而知新，可以为师矣。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2" y="773832"/>
            <a:ext cx="3384376" cy="300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5360144" y="4015780"/>
            <a:ext cx="276785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8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本章回顾的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发展史，似乎可二言以蔽之：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企业现实运作的模型的抽象，越来越细致和贴近现实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蕴含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模块越来越多，所掌控的范围越来越广泛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687736" y="3942184"/>
            <a:ext cx="6639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如果把定货点法比作建立新中国，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MRP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比作改革开放，那么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就好比是土地财政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831752" y="3942184"/>
            <a:ext cx="62962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5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望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将来终有一天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会更加复杂，甚至再次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名字，就如同各位与在下一起在本课中回顾的历史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33" y="1493912"/>
            <a:ext cx="3384376" cy="233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847976" y="3983062"/>
            <a:ext cx="44345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展望一下美好的明天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来之前的火车票谁给报了？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064000" y="4002100"/>
            <a:ext cx="406400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2" y="1122463"/>
            <a:ext cx="1466750" cy="14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3" name="Rectangle 8"/>
          <p:cNvSpPr>
            <a:spLocks/>
          </p:cNvSpPr>
          <p:nvPr/>
        </p:nvSpPr>
        <p:spPr bwMode="auto">
          <a:xfrm>
            <a:off x="3448050" y="2722563"/>
            <a:ext cx="889000" cy="10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示例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512763" y="2590800"/>
            <a:ext cx="842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altLang="zh-CN" sz="3600" b="1" dirty="0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pic>
        <p:nvPicPr>
          <p:cNvPr id="4" name="圖片 3" descr="cover02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04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80020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新人小杨入职了，人力资源助理可以录入员工初始资料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44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4494870" y="1744589"/>
            <a:ext cx="792088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8" y="1744588"/>
            <a:ext cx="3848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1111672" y="1744588"/>
            <a:ext cx="1800200" cy="432049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9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449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58417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入职入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职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80" y="1048053"/>
            <a:ext cx="3312368" cy="286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" y="565153"/>
            <a:ext cx="5886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456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考勤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29816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日常考勤数据随着打卡机进入系统；出差的日期填写出差单，由上级审批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请假填写：病假，年假，事假等原由，由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271912" y="4002100"/>
            <a:ext cx="4856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如果你平时想找我，我不是在上班中，就是在上班的路上。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59" y="2286000"/>
            <a:ext cx="5534025" cy="151028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0" y="1565920"/>
            <a:ext cx="55340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14"/>
          <p:cNvCxnSpPr/>
          <p:nvPr/>
        </p:nvCxnSpPr>
        <p:spPr bwMode="auto">
          <a:xfrm>
            <a:off x="3343920" y="4002100"/>
            <a:ext cx="478408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30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工资计算方式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8322"/>
            <a:ext cx="7702326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高级管理人员，事先输入企业工资计算方式（若不改变可以一直使用）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51832" y="4002100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社会主义初级阶段的分配方式：按劳分配为主体，多种分配方式并存。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63" y="1349896"/>
            <a:ext cx="3620628" cy="2451043"/>
          </a:xfrm>
          <a:prstGeom prst="rect">
            <a:avLst/>
          </a:prstGeom>
        </p:spPr>
      </p:pic>
      <p:cxnSp>
        <p:nvCxnSpPr>
          <p:cNvPr id="8" name="直線接點 14"/>
          <p:cNvCxnSpPr/>
          <p:nvPr/>
        </p:nvCxnSpPr>
        <p:spPr bwMode="auto">
          <a:xfrm>
            <a:off x="2623840" y="4002100"/>
            <a:ext cx="550416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8007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工资核算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3683" y="80077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系统依据考勤，工资计算方式，绩效情况，所得税规定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4611244" y="3994447"/>
            <a:ext cx="3797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妈妈再也不用担心我的工资（发错）了！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4" y="1210912"/>
            <a:ext cx="69913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4" y="1829097"/>
            <a:ext cx="466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8" y="1840904"/>
            <a:ext cx="3233297" cy="19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 bwMode="auto">
          <a:xfrm>
            <a:off x="4856088" y="4047682"/>
            <a:ext cx="3221682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3703961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反应工资发放情况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870664"/>
            <a:ext cx="1638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63" y="1853950"/>
            <a:ext cx="5722682" cy="57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 bwMode="auto">
          <a:xfrm>
            <a:off x="1766144" y="1925959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15" y="2463155"/>
            <a:ext cx="781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2983880" y="3967864"/>
            <a:ext cx="5281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我不想知道我的钱是怎么来滴，我就想知道我的钱是怎么没滴。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127896" y="3943772"/>
            <a:ext cx="500010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销售部小杨与客户处谈判成功，在系统中下达订单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58" y="1277888"/>
            <a:ext cx="1409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58" y="2141984"/>
            <a:ext cx="7143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17501"/>
              </p:ext>
            </p:extLst>
          </p:nvPr>
        </p:nvGraphicFramePr>
        <p:xfrm>
          <a:off x="4374493" y="175547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4493" y="175547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3440447" y="1565920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3565215" y="3942184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客户虐我千百遍，我待客户如初恋。这样才能拿到单子。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703960" y="3943772"/>
            <a:ext cx="44240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88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8409"/>
            <a:ext cx="259228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权限检查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销售部小杨下达定单后，想在系统中查看具体生产情况如何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2785989" y="1260869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60869"/>
            <a:ext cx="1438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53" y="1455309"/>
            <a:ext cx="3067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非礼勿听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非礼勿言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动。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208016" y="3943772"/>
            <a:ext cx="391998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6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5723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自动提醒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小杨收到系统中弹出提醒和通知邮件，是来自协同办公模块的，通知他下达的销售订单已经生产和审核完毕。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776" y="3943772"/>
            <a:ext cx="2016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It’s your turn now.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111776" y="3943772"/>
            <a:ext cx="20162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0425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出库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订单已经生产和审核完毕，可以出库了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" y="1349896"/>
            <a:ext cx="791368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825406" y="3943772"/>
            <a:ext cx="3302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快点出库吧，村口儿的厕所快没纸了。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66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之名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企业资源管理系统（企业的专业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让你成为工作的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上帝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而不是奴仆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企业目标：“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生产力，发展生产力。”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手段：规范化、电子化、自动化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以人为本： 降低工作强度，提高工作效率，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享受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5504" y="3929074"/>
            <a:ext cx="3887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仁慈的父，我已坠入，看不见累的国度。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992694" y="392907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3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人员调动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9202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小杨是管理培训生，现轮岗到生产部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65" y="2200939"/>
            <a:ext cx="561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1863627" y="185395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0367" y="3942184"/>
            <a:ext cx="2979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唉呀！我一定会回来的！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灰太狼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44120" y="3943772"/>
            <a:ext cx="29838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42" y="1146820"/>
            <a:ext cx="48768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椭圆 11"/>
          <p:cNvSpPr/>
          <p:nvPr/>
        </p:nvSpPr>
        <p:spPr bwMode="auto">
          <a:xfrm>
            <a:off x="3127896" y="2480858"/>
            <a:ext cx="1512168" cy="288826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94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19050"/>
            <a:ext cx="201622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概览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小杨拥有了生产模块的权限，学习生产模块的以下内容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工序设置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80024" y="3962418"/>
            <a:ext cx="40127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哪里不会点哪里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你真要点啊？！别当真啊！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424040" y="3943772"/>
            <a:ext cx="370396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1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835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626013"/>
            <a:ext cx="7632848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物料基本资料：即是各物料本身数据和信息（也可以是成品）。可以在软件需求中说明哪些信息会如何影响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运算，如来源这一项：反应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运算所需的是否独立需求的信息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47" y="1681701"/>
            <a:ext cx="16002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3" y="1709936"/>
            <a:ext cx="4315965" cy="257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 bwMode="auto">
          <a:xfrm>
            <a:off x="1752760" y="3582143"/>
            <a:ext cx="1368152" cy="7010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7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描述成品或半成品由哪些物料组成：即是反应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运算的物料匹配信息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物料基本信息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=&gt;BOM=&gt;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可以自动生成采购订单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采购订单预算报批、审批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与协同办公模块合作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5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6" y="1349896"/>
            <a:ext cx="72961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9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1313302"/>
            <a:ext cx="7381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4" y="1205880"/>
            <a:ext cx="4338645" cy="259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39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以主机为基础，继续定义电脑的物料构成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05880"/>
            <a:ext cx="4520356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2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查看商品“电脑”的物料构成体系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0" y="1133872"/>
            <a:ext cx="6129982" cy="270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9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小杨又学了一手：他原来在销售部时下了订单，生产部会生成生产单，订单编号即可指定为销售模块定义的单号，形成关联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系统可以依据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表自动构成子级别生产计划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72900" y="3921551"/>
            <a:ext cx="2968147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9" y="2006168"/>
            <a:ext cx="4466381" cy="2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90" y="2080072"/>
            <a:ext cx="3002098" cy="147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4489524" y="203551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91" y="2080072"/>
            <a:ext cx="1028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椭圆 10"/>
          <p:cNvSpPr/>
          <p:nvPr/>
        </p:nvSpPr>
        <p:spPr bwMode="auto">
          <a:xfrm>
            <a:off x="2554782" y="1997968"/>
            <a:ext cx="19151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5172900" y="3921551"/>
            <a:ext cx="2955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81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-19050"/>
            <a:ext cx="345638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规范化与电子化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5608" y="629816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规范化：构建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的过程，可以反思工作的规范化程度，并借助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进一步提高和强化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电子化：将资源和业务经抽象后，融入软件系统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－在规范化的基础上进行总结和抽象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289035" y="4052902"/>
            <a:ext cx="1008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现实工作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797296" y="4052902"/>
            <a:ext cx="12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1001001…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2233591" y="3687777"/>
            <a:ext cx="1512887" cy="16986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5062516" y="3708414"/>
            <a:ext cx="1395412" cy="16827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圖片 9" descr="Ed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42" y="3409960"/>
            <a:ext cx="609600" cy="609600"/>
          </a:xfrm>
          <a:prstGeom prst="rect">
            <a:avLst/>
          </a:prstGeom>
        </p:spPr>
      </p:pic>
      <p:pic>
        <p:nvPicPr>
          <p:cNvPr id="20" name="圖片 10" descr="Refre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48" y="3409960"/>
            <a:ext cx="609600" cy="609600"/>
          </a:xfrm>
          <a:prstGeom prst="rect">
            <a:avLst/>
          </a:prstGeom>
        </p:spPr>
      </p:pic>
      <p:pic>
        <p:nvPicPr>
          <p:cNvPr id="21" name="圖片 11" descr="Computer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378" y="3481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5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-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277888"/>
            <a:ext cx="7858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00" y="1772072"/>
            <a:ext cx="31908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/>
        </p:nvCxnSpPr>
        <p:spPr bwMode="auto">
          <a:xfrm>
            <a:off x="3631952" y="3921551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19962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01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 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1824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运算后可以直接下达采购订单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小杨看出来了，预计生产部熟悉之后，该轮岗去采购部了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8" y="1638505"/>
            <a:ext cx="5322325" cy="223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 9"/>
          <p:cNvSpPr/>
          <p:nvPr/>
        </p:nvSpPr>
        <p:spPr bwMode="auto">
          <a:xfrm>
            <a:off x="5005741" y="3044738"/>
            <a:ext cx="156765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631952" y="3996036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94447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17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9525"/>
            <a:ext cx="396693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报批与审批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79128" y="845840"/>
            <a:ext cx="784887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协同办公模块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=&gt;1.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审核通过＝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采购模块中继续采购入库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=&gt;2.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审核未通过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在采购模块中修改预算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在这一闭环过程中，协同办公模块会对当前责任人发出提醒，也可由系统相关用户主动发出催办提醒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虎兕出于柙，龟玉毁于椟中，是谁之过欤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？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43375" y="3943772"/>
            <a:ext cx="398462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9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544512" y="9525"/>
            <a:ext cx="37444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工序与跟踪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9218" y="686271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工序设置－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生产进度跟踪（闭环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重要手段之一）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52" y="1395412"/>
            <a:ext cx="2562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515941" y="3942183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631952" y="3943772"/>
            <a:ext cx="44960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2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66429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生产完毕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生产完毕且审核通过，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了“销售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库”的那一情景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03960" y="3962418"/>
            <a:ext cx="4496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我们的目标是：不求最好，但求最贵。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电影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大腕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16" y="1018803"/>
            <a:ext cx="1454894" cy="14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233145" y="2961245"/>
            <a:ext cx="617636" cy="9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需求构建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/>
          </p:cNvSpPr>
          <p:nvPr/>
        </p:nvSpPr>
        <p:spPr bwMode="auto">
          <a:xfrm>
            <a:off x="3403600" y="263525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8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顶层数据流图示例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进一步地，有二层、三层数据流图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32395"/>
              </p:ext>
            </p:extLst>
          </p:nvPr>
        </p:nvGraphicFramePr>
        <p:xfrm>
          <a:off x="1687513" y="142240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7513" y="142240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0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业务流程图示例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78759" y="392514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并且配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以详细描述，说明数据出、入、转换的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031799"/>
              </p:ext>
            </p:extLst>
          </p:nvPr>
        </p:nvGraphicFramePr>
        <p:xfrm>
          <a:off x="1543720" y="156592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720" y="156592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4568056" y="3925144"/>
            <a:ext cx="3559944" cy="1862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7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-9525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系统需求构建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47976" y="3962994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常用手段：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OA-ERP 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结合点示例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0030"/>
              </p:ext>
            </p:extLst>
          </p:nvPr>
        </p:nvGraphicFramePr>
        <p:xfrm>
          <a:off x="1471712" y="1781944"/>
          <a:ext cx="5616624" cy="1368150"/>
        </p:xfrm>
        <a:graphic>
          <a:graphicData uri="http://schemas.openxmlformats.org/drawingml/2006/table">
            <a:tbl>
              <a:tblPr firstRow="1" firstCol="1" bandRow="1"/>
              <a:tblGrid>
                <a:gridCol w="1434318"/>
                <a:gridCol w="2907142"/>
                <a:gridCol w="1275164"/>
              </a:tblGrid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结合点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实现功能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数据流出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ERP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数据流入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操作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与财务应付账款接口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支付流程审批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形成发票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与借款报销接口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借款报销单据审批  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借款报销费用项及金额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预付款及核销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与考勤信息接口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员工请假天数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薪酬计算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与绩效考核接口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绩效考核文件审批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员工绩效评价指标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1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smtClean="0">
                <a:latin typeface="微软雅黑" pitchFamily="34" charset="-122"/>
                <a:ea typeface="微软雅黑" pitchFamily="34" charset="-122"/>
              </a:rPr>
              <a:t>OA-ERP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35475" y="3976090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998351"/>
            <a:ext cx="731520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一体化：常基于工作流进行集成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各自优势：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着眼于业务上的逻辑数据流，它并不着重于行政结构上的审批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必要性：在企业的业务活动中，经常有些是贯穿二者的                                         比如采购流程：采购申请生成、采购定单生成、验收单生成是在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系统进行；采购单申批、入库准备单流转在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</a:t>
            </a:r>
          </a:p>
          <a:p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44013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0688" y="701824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我们人类发明电脑就为了它，让工作更轻松的必杀技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06" y="1205880"/>
            <a:ext cx="295275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74EB3"/>
                    </a:gs>
                    <a:gs pos="100000">
                      <a:srgbClr val="0B32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" y="1557164"/>
            <a:ext cx="4057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822360" y="3978487"/>
            <a:ext cx="7670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自从紫禁城引入了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系统，我再也不用扛着死不肯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减重的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小主们去侍寝了。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某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小侍童</a:t>
            </a: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1183680" y="4032084"/>
            <a:ext cx="6944320" cy="1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46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7626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架构示例图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512667" y="396299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紧密团结在工作流同志为核心的。。。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46" y="629816"/>
            <a:ext cx="4168521" cy="322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4784080" y="3943772"/>
            <a:ext cx="334392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7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0" y="-90488"/>
            <a:ext cx="8128000" cy="27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Myriad Pro Semibold" charset="0"/>
                <a:ea typeface="宋体" pitchFamily="2" charset="-122"/>
                <a:sym typeface="Myriad Pro Semibold" charset="0"/>
              </a:rPr>
              <a:t>答疑</a:t>
            </a:r>
            <a:endParaRPr lang="en-US" altLang="zh-CN" sz="6000" dirty="0">
              <a:solidFill>
                <a:schemeClr val="tx1"/>
              </a:solidFill>
              <a:latin typeface="Myriad Pro Semibold" charset="0"/>
              <a:ea typeface="宋体" pitchFamily="2" charset="-122"/>
              <a:sym typeface="Myriad Pro Semi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425" y="3294063"/>
            <a:ext cx="230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讲述人：杨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航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695575" y="243046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谢谢！</a:t>
            </a:r>
            <a:endParaRPr lang="en-US" altLang="zh-CN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163913" y="3906838"/>
            <a:ext cx="414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做学问要不疑处有疑，待人要有疑处无疑。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280024" y="3943772"/>
            <a:ext cx="3847976" cy="0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cover02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30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正名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 – Enterprise  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 – Resource	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– Planning	(??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，规化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综述：整合了企业管理理念、业务流程、基础数据、人力物力、计算软件和硬件于一体的企业资源管理系统。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回想导引：为您的工作提供服务的管家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714776" y="3922439"/>
            <a:ext cx="4492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大道无名，长养万物；吾不知其名，强名曰道。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—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老子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6"/>
          <p:cNvCxnSpPr/>
          <p:nvPr/>
        </p:nvCxnSpPr>
        <p:spPr bwMode="auto">
          <a:xfrm>
            <a:off x="3778248" y="3944464"/>
            <a:ext cx="4349752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703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966" y="605374"/>
            <a:ext cx="7524154" cy="466180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各模块都是围绕企业的物流、资金流、信息流进行运作</a:t>
            </a:r>
            <a:endParaRPr lang="en-US" altLang="zh-CN" sz="2000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317500" indent="0">
              <a:buNone/>
            </a:pPr>
            <a:endParaRPr lang="zh-CN" altLang="en-US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563670" cy="460363"/>
          </a:xfrm>
        </p:spPr>
        <p:txBody>
          <a:bodyPr/>
          <a:lstStyle/>
          <a:p>
            <a:r>
              <a:rPr lang="zh-CN" altLang="en-US" sz="2500" b="1" dirty="0" smtClean="0">
                <a:latin typeface="Microsoft YaHei UI" pitchFamily="34" charset="-122"/>
                <a:ea typeface="Microsoft YaHei UI" pitchFamily="34" charset="-122"/>
              </a:rPr>
              <a:t>核心模块</a:t>
            </a:r>
            <a:endParaRPr lang="zh-CN" altLang="en-US" sz="2500" b="1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707074" y="3922439"/>
            <a:ext cx="2420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文武并用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垂拱而治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魏征</a:t>
            </a:r>
            <a:endParaRPr lang="zh-CN" altLang="en-US" sz="14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5778512" y="3922439"/>
            <a:ext cx="2349488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圖片 32" descr="c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08" y="1071554"/>
            <a:ext cx="2643206" cy="2472519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4421190" y="1813323"/>
            <a:ext cx="1214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会计核算</a:t>
            </a:r>
          </a:p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421190" y="2313389"/>
            <a:ext cx="1179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账务管理</a:t>
            </a:r>
          </a:p>
          <a:p>
            <a:endParaRPr lang="zh-TW" altLang="en-US" dirty="0"/>
          </a:p>
        </p:txBody>
      </p:sp>
      <p:sp>
        <p:nvSpPr>
          <p:cNvPr id="38" name="向右箭號 37"/>
          <p:cNvSpPr/>
          <p:nvPr/>
        </p:nvSpPr>
        <p:spPr bwMode="auto">
          <a:xfrm flipH="1">
            <a:off x="4206876" y="1813323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 flipH="1">
            <a:off x="4206876" y="2313389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945236" y="3956463"/>
            <a:ext cx="5950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分销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397527" y="3956447"/>
            <a:ext cx="595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采购</a:t>
            </a:r>
          </a:p>
          <a:p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468833" y="3956447"/>
            <a:ext cx="10054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库存管理</a:t>
            </a:r>
          </a:p>
          <a:p>
            <a:endParaRPr lang="zh-TW" altLang="en-US" dirty="0"/>
          </a:p>
        </p:txBody>
      </p:sp>
      <p:sp>
        <p:nvSpPr>
          <p:cNvPr id="43" name="向上箭號 42"/>
          <p:cNvSpPr/>
          <p:nvPr/>
        </p:nvSpPr>
        <p:spPr bwMode="auto">
          <a:xfrm>
            <a:off x="206373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4" name="向上箭號 43"/>
          <p:cNvSpPr/>
          <p:nvPr/>
        </p:nvSpPr>
        <p:spPr bwMode="auto">
          <a:xfrm>
            <a:off x="277811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5" name="向上箭號 44"/>
          <p:cNvSpPr/>
          <p:nvPr/>
        </p:nvSpPr>
        <p:spPr bwMode="auto">
          <a:xfrm>
            <a:off x="349249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6414" y="17859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设计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414" y="228600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制造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8" name="向右箭號 47"/>
          <p:cNvSpPr/>
          <p:nvPr/>
        </p:nvSpPr>
        <p:spPr bwMode="auto">
          <a:xfrm>
            <a:off x="1277918" y="1785934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9" name="向右箭號 48"/>
          <p:cNvSpPr/>
          <p:nvPr/>
        </p:nvSpPr>
        <p:spPr bwMode="auto">
          <a:xfrm>
            <a:off x="1277918" y="2286000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6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77837" y="9525"/>
            <a:ext cx="216357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统一战线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894" y="689137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常需提供对内对外接口，传递数据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一个例子：企业每个月须核算工资。合作点：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做的是业务相关的事情，随着企业业务的进行。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，管理的是工作流程上或日常行政的东西。</a:t>
            </a:r>
          </a:p>
        </p:txBody>
      </p:sp>
      <p:sp>
        <p:nvSpPr>
          <p:cNvPr id="33" name="圆角矩形 32"/>
          <p:cNvSpPr/>
          <p:nvPr/>
        </p:nvSpPr>
        <p:spPr>
          <a:xfrm rot="3131178">
            <a:off x="2953229" y="2960654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人力资源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2139677" y="2915098"/>
            <a:ext cx="1508931" cy="919953"/>
          </a:xfrm>
          <a:prstGeom prst="triangle">
            <a:avLst>
              <a:gd name="adj" fmla="val 55050"/>
            </a:avLst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1"/>
          <p:cNvSpPr>
            <a:spLocks noChangeArrowheads="1"/>
          </p:cNvSpPr>
          <p:nvPr/>
        </p:nvSpPr>
        <p:spPr bwMode="auto">
          <a:xfrm>
            <a:off x="4077370" y="3496497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考勤，请假数据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5555714" y="3016521"/>
            <a:ext cx="1388606" cy="919953"/>
          </a:xfrm>
          <a:prstGeom prst="triangle">
            <a:avLst/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OA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4077370" y="3419808"/>
            <a:ext cx="1620179" cy="142875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 rot="18540380">
            <a:off x="1738469" y="2915609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财务管理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左弧形箭头 38"/>
          <p:cNvSpPr/>
          <p:nvPr/>
        </p:nvSpPr>
        <p:spPr>
          <a:xfrm rot="8642663">
            <a:off x="3649116" y="1873073"/>
            <a:ext cx="1040888" cy="1495282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2544204" y="2540220"/>
            <a:ext cx="1188131" cy="161303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2226479" y="2237086"/>
            <a:ext cx="1520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工资核算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矩形 11"/>
          <p:cNvSpPr>
            <a:spLocks noChangeArrowheads="1"/>
          </p:cNvSpPr>
          <p:nvPr/>
        </p:nvSpPr>
        <p:spPr bwMode="auto">
          <a:xfrm>
            <a:off x="3261290" y="2620872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业绩，职称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左弧形箭头 15"/>
          <p:cNvSpPr/>
          <p:nvPr/>
        </p:nvSpPr>
        <p:spPr>
          <a:xfrm rot="2424248">
            <a:off x="1102177" y="2040085"/>
            <a:ext cx="1108119" cy="1438056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1019210" y="2562181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noProof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工资</a:t>
            </a:r>
            <a:r>
              <a:rPr lang="zh-CN" altLang="en-US" sz="1600" kern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支付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24519" y="3994447"/>
            <a:ext cx="43879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他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不是一个人在战斗，他不是一个，人！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黄健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翔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4169560" y="4015780"/>
            <a:ext cx="39584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白">
  <a:themeElements>
    <a:clrScheme name="">
      <a:dk1>
        <a:srgbClr val="DF7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Pages>0</Pages>
  <Words>2674</Words>
  <Characters>0</Characters>
  <Application>Microsoft Office PowerPoint</Application>
  <PresentationFormat>自定义</PresentationFormat>
  <Lines>0</Lines>
  <Paragraphs>295</Paragraphs>
  <Slides>51</Slides>
  <Notes>49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空白</vt:lpstr>
      <vt:lpstr>1_空白</vt:lpstr>
      <vt:lpstr>2_空白</vt:lpstr>
      <vt:lpstr>自定义设计方案</vt:lpstr>
      <vt:lpstr>1_自定义设计方案</vt:lpstr>
      <vt:lpstr>3_空白</vt:lpstr>
      <vt:lpstr>包装程序外壳对象</vt:lpstr>
      <vt:lpstr>PowerPoint 演示文稿</vt:lpstr>
      <vt:lpstr>PowerPoint 演示文稿</vt:lpstr>
      <vt:lpstr>以ERP之名</vt:lpstr>
      <vt:lpstr>规范化与电子化</vt:lpstr>
      <vt:lpstr>自动化</vt:lpstr>
      <vt:lpstr>PowerPoint 演示文稿</vt:lpstr>
      <vt:lpstr>为ERP正名</vt:lpstr>
      <vt:lpstr>核心模块</vt:lpstr>
      <vt:lpstr>统一战线</vt:lpstr>
      <vt:lpstr>前世今生</vt:lpstr>
      <vt:lpstr>前世今生－订货点法</vt:lpstr>
      <vt:lpstr>前世今生－MRP</vt:lpstr>
      <vt:lpstr>前世今生－闭环MRP</vt:lpstr>
      <vt:lpstr>前世今生－MRPII</vt:lpstr>
      <vt:lpstr>前世今生-ERP</vt:lpstr>
      <vt:lpstr>前世今生-回顾</vt:lpstr>
      <vt:lpstr>前世今生-总结</vt:lpstr>
      <vt:lpstr>前世今生-展望</vt:lpstr>
      <vt:lpstr>PowerPoint 演示文稿</vt:lpstr>
      <vt:lpstr>HR-入职</vt:lpstr>
      <vt:lpstr>HR-入职入职</vt:lpstr>
      <vt:lpstr>HR-考勤</vt:lpstr>
      <vt:lpstr>HR-工资计算方式</vt:lpstr>
      <vt:lpstr>HR-工资核算</vt:lpstr>
      <vt:lpstr>财务-反应工资发放情况</vt:lpstr>
      <vt:lpstr>销售-订单</vt:lpstr>
      <vt:lpstr>生产-权限检查</vt:lpstr>
      <vt:lpstr>协同办公-自动提醒</vt:lpstr>
      <vt:lpstr>销售-出库</vt:lpstr>
      <vt:lpstr>HR-人员调动</vt:lpstr>
      <vt:lpstr>生产-概览</vt:lpstr>
      <vt:lpstr>生产-物料基本资料</vt:lpstr>
      <vt:lpstr>生产-BOM</vt:lpstr>
      <vt:lpstr>生产-BOM II</vt:lpstr>
      <vt:lpstr>生产-BOM III</vt:lpstr>
      <vt:lpstr>生产-BOM IV</vt:lpstr>
      <vt:lpstr>生产-BOM V</vt:lpstr>
      <vt:lpstr>生产-BOM VI</vt:lpstr>
      <vt:lpstr>生产-生产单</vt:lpstr>
      <vt:lpstr>生产-MRP运算</vt:lpstr>
      <vt:lpstr>生产-MRP运算 II</vt:lpstr>
      <vt:lpstr>协同办公-报批与审批</vt:lpstr>
      <vt:lpstr>生产-工序与跟踪</vt:lpstr>
      <vt:lpstr>生产-生产完毕</vt:lpstr>
      <vt:lpstr>PowerPoint 演示文稿</vt:lpstr>
      <vt:lpstr>顶层数据流图示例</vt:lpstr>
      <vt:lpstr>业务流程图示例</vt:lpstr>
      <vt:lpstr>系统需求构建</vt:lpstr>
      <vt:lpstr>OA-ERP</vt:lpstr>
      <vt:lpstr>架构示例图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开水加冰</dc:creator>
  <cp:lastModifiedBy>开水加冰</cp:lastModifiedBy>
  <cp:revision>747</cp:revision>
  <dcterms:modified xsi:type="dcterms:W3CDTF">2013-10-07T04:59:40Z</dcterms:modified>
</cp:coreProperties>
</file>