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  <p:sldMasterId id="2147484311" r:id="rId5"/>
    <p:sldMasterId id="2147484323" r:id="rId6"/>
  </p:sldMasterIdLst>
  <p:notesMasterIdLst>
    <p:notesMasterId r:id="rId45"/>
  </p:notesMasterIdLst>
  <p:sldIdLst>
    <p:sldId id="542" r:id="rId7"/>
    <p:sldId id="578" r:id="rId8"/>
    <p:sldId id="543" r:id="rId9"/>
    <p:sldId id="544" r:id="rId10"/>
    <p:sldId id="545" r:id="rId11"/>
    <p:sldId id="579" r:id="rId12"/>
    <p:sldId id="546" r:id="rId13"/>
    <p:sldId id="580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24" r:id="rId25"/>
    <p:sldId id="566" r:id="rId26"/>
    <p:sldId id="564" r:id="rId27"/>
    <p:sldId id="565" r:id="rId28"/>
    <p:sldId id="567" r:id="rId29"/>
    <p:sldId id="568" r:id="rId30"/>
    <p:sldId id="569" r:id="rId31"/>
    <p:sldId id="572" r:id="rId32"/>
    <p:sldId id="573" r:id="rId33"/>
    <p:sldId id="574" r:id="rId34"/>
    <p:sldId id="575" r:id="rId35"/>
    <p:sldId id="576" r:id="rId36"/>
    <p:sldId id="577" r:id="rId37"/>
    <p:sldId id="526" r:id="rId38"/>
    <p:sldId id="558" r:id="rId39"/>
    <p:sldId id="559" r:id="rId40"/>
    <p:sldId id="560" r:id="rId41"/>
    <p:sldId id="561" r:id="rId42"/>
    <p:sldId id="562" r:id="rId43"/>
    <p:sldId id="563" r:id="rId44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 varScale="1">
        <p:scale>
          <a:sx n="100" d="100"/>
          <a:sy n="100" d="100"/>
        </p:scale>
        <p:origin x="-618" y="-84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这是你的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，这就是你需要的！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重点转到了财务成本控制，管理范围更广，但可以看出</a:t>
            </a:r>
            <a:r>
              <a:rPr lang="en-US" altLang="zh-CN" dirty="0" smtClean="0"/>
              <a:t>MRPII</a:t>
            </a:r>
            <a:r>
              <a:rPr lang="zh-CN" altLang="en-US" dirty="0" smtClean="0"/>
              <a:t>奠定了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，其实乃至今天的最新发展成果的基础。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有观点认为，数据流图，业务流程图是软件工程的范畴。这个我觉得有点过于狭隘，这些东西弄出来，自己的工作流程规范了，清晰了，也易于与内部、外部沟通和新人培训。退一步讲，即使不做软件，也是有裨益的做的事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也有人将</a:t>
            </a:r>
            <a:r>
              <a:rPr lang="en-US" altLang="zh-CN" sz="1200" dirty="0" smtClean="0"/>
              <a:t>OA-ERP</a:t>
            </a:r>
            <a:r>
              <a:rPr lang="zh-CN" altLang="en-US" sz="1200" dirty="0" smtClean="0"/>
              <a:t>归于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范畴。其实归于哪个范畴无所谓，重要的是便于更好地解决问题。</a:t>
            </a: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1. 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系统中人员配置管理功能确认其身份，此用户同时得到了相应的权限；</a:t>
            </a:r>
            <a:endParaRPr lang="en-US" altLang="zh-CN" dirty="0" smtClean="0"/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身份确认后，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再根据此用户在其权限内申请的工作流程提供工作流表单，并在表单上显示用户对应的组织结构的层次度； </a:t>
            </a:r>
            <a:endParaRPr lang="en-US" altLang="zh-CN" dirty="0" smtClean="0"/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用户在工作流表单上填写本流程执行需要的数据，这些数据可能是请假天数、请假原因等不涉及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系统的数据，也可能是访问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系统的参数。如果在流程执行时仅仅需要在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系统中执行查询，工作流表单的填写要在访问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系统后进行。</a:t>
            </a:r>
            <a:endParaRPr lang="en-US" altLang="zh-CN" dirty="0" smtClean="0"/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当工作流程执行到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系统上的作业时，工作流系统自动引导用户进入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系统本身的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语言结合</a:t>
            </a:r>
            <a:r>
              <a:rPr lang="en-US" altLang="zh-CN" dirty="0" smtClean="0"/>
              <a:t>Terminal simulator script</a:t>
            </a:r>
            <a:r>
              <a:rPr lang="zh-CN" altLang="en-US" dirty="0" smtClean="0"/>
              <a:t>语言编写的访问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系统的任务项，根据执行的流程类型、顺序、工作流表单参数，用户可以直接进入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系统相应的功能模块。</a:t>
            </a:r>
            <a:endParaRPr lang="en-US" altLang="zh-CN" dirty="0" smtClean="0"/>
          </a:p>
          <a:p>
            <a:r>
              <a:rPr lang="en-US" altLang="zh-CN" dirty="0" smtClean="0"/>
              <a:t>5. </a:t>
            </a:r>
            <a:r>
              <a:rPr lang="zh-CN" altLang="en-US" dirty="0" smtClean="0"/>
              <a:t>用户操作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系统。可以根据权限执行不同的操作。以采购申请为例，用户可以填写需要采购的物料编号、采购数量、价格范围、供应商等，存储后保存在</a:t>
            </a:r>
            <a:r>
              <a:rPr lang="en-US" altLang="zh-CN" dirty="0" smtClean="0"/>
              <a:t>ERP DB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6. ERP DB</a:t>
            </a:r>
            <a:r>
              <a:rPr lang="zh-CN" altLang="en-US" dirty="0" smtClean="0"/>
              <a:t>保存后，通过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系统界面向用户提示保存成功；</a:t>
            </a:r>
            <a:endParaRPr lang="en-US" altLang="zh-CN" dirty="0" smtClean="0"/>
          </a:p>
          <a:p>
            <a:r>
              <a:rPr lang="en-US" altLang="zh-CN" dirty="0" smtClean="0"/>
              <a:t>7. ERP</a:t>
            </a:r>
            <a:r>
              <a:rPr lang="zh-CN" altLang="en-US" dirty="0" smtClean="0"/>
              <a:t>系统将保存成功的单据编号和单据状态等信息传送到工作流系统。根据需要，用户可以把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系统生成的表单导出为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文件保存在本地；</a:t>
            </a:r>
            <a:endParaRPr lang="en-US" altLang="zh-CN" dirty="0" smtClean="0"/>
          </a:p>
          <a:p>
            <a:r>
              <a:rPr lang="en-US" altLang="zh-CN" dirty="0" smtClean="0"/>
              <a:t>8. </a:t>
            </a:r>
            <a:r>
              <a:rPr lang="zh-CN" altLang="en-US" dirty="0" smtClean="0"/>
              <a:t>当工作流系统收到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系统传来的信息后，进行格式检查，确认无误后继续执行；</a:t>
            </a:r>
            <a:endParaRPr lang="en-US" altLang="zh-CN" dirty="0" smtClean="0"/>
          </a:p>
          <a:p>
            <a:r>
              <a:rPr lang="en-US" altLang="zh-CN" dirty="0" smtClean="0"/>
              <a:t>9. </a:t>
            </a:r>
            <a:r>
              <a:rPr lang="zh-CN" altLang="en-US" dirty="0" smtClean="0"/>
              <a:t>用户在屏幕上审查工作流系统执行情况是否正确，确认无误后，将工作流表单传送到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，保存在本地的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文件也可以作为附件提交；</a:t>
            </a:r>
            <a:endParaRPr lang="en-US" altLang="zh-CN" dirty="0" smtClean="0"/>
          </a:p>
          <a:p>
            <a:r>
              <a:rPr lang="en-US" altLang="zh-CN" dirty="0" smtClean="0"/>
              <a:t>10. Workflow Server</a:t>
            </a:r>
            <a:r>
              <a:rPr lang="zh-CN" altLang="en-US" dirty="0" smtClean="0"/>
              <a:t>收到用户传来的工作流表单，并据此将工作流表单和附件传送到下一个执行者。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自动化是我们让工作更轻松的必杀技：一个网上的搞笑但形象的例子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，比较难以找到合适的词汇对应它的含义。它大致与这样的场景含义相似：某小区在真正盖楼之前，须设计一个“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核心是辅助企业掌控它的三大流：物流、资金流、现金流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回顾一下历史发展的要点，有助于我们</a:t>
            </a:r>
            <a:r>
              <a:rPr lang="zh-CN" altLang="en-US" sz="2000" b="1" dirty="0" smtClean="0"/>
              <a:t>由浅入深</a:t>
            </a:r>
            <a:r>
              <a:rPr lang="zh-CN" altLang="en-US" sz="2000" dirty="0" smtClean="0"/>
              <a:t>理解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“发生订单，然后催办”。易产生库存积压。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7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6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5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2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2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8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1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38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6872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5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8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1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43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77323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0647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479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1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5844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5844" y="3876272"/>
            <a:ext cx="3897312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E-mail</a:t>
            </a:r>
            <a:r>
              <a:rPr lang="en-US" altLang="zh-CN" sz="1600" dirty="0" smtClean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: jaysharp@163.com</a:t>
            </a:r>
            <a:endParaRPr lang="zh-CN" altLang="en-US" sz="1600" dirty="0">
              <a:solidFill>
                <a:prstClr val="black"/>
              </a:solidFill>
              <a:latin typeface="Lucida Console" pitchFamily="49" charset="0"/>
              <a:ea typeface="宋体"/>
              <a:cs typeface="Shruti" pitchFamily="34" charset="0"/>
            </a:endParaRPr>
          </a:p>
        </p:txBody>
      </p:sp>
      <p:pic>
        <p:nvPicPr>
          <p:cNvPr id="7" name="圖片 6" descr="logo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32" y="1285868"/>
            <a:ext cx="5221224" cy="1536192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11503" y="4277504"/>
            <a:ext cx="30009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这是你的江湖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</p:spTree>
    <p:extLst>
      <p:ext uri="{BB962C8B-B14F-4D97-AF65-F5344CB8AC3E}">
        <p14:creationId xmlns:p14="http://schemas.microsoft.com/office/powerpoint/2010/main" val="1117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9525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（本课学习目标），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ERP-II / e-ERP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（基本不涉及）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每一步发展，是补充和完善，不是完全否定和推翻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2706" y="4282479"/>
            <a:ext cx="4539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7" y="1853952"/>
            <a:ext cx="4515675" cy="19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前世今生－定货点法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定货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库存量，再通过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978574" y="4242789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268734"/>
            <a:ext cx="5184576" cy="26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61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考虑各物料需求的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配比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和相关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引入状态数据的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时间分段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库存量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已订货量－需求量＝可供货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仍是现代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生产模块的核心之一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990034" y="4282479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24" y="773832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2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前世今生－闭环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能力的约束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（考虑制造工艺、生产设备、生产产能、运输能力、供货能力，生产计划变更等）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978574" y="4242789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39" y="1464637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78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诞生的启蒙者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已涉及的物流、小部分信息流基础上，对企业管理认识加深，增加了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据实际情况和需要，现在很多企业的管理系统仍处在这个阶段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280024" y="4282479"/>
            <a:ext cx="39489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千呼万唤始出来，犹抱琵琶半遮面。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白居易</a:t>
            </a:r>
          </a:p>
        </p:txBody>
      </p:sp>
    </p:spTree>
    <p:extLst>
      <p:ext uri="{BB962C8B-B14F-4D97-AF65-F5344CB8AC3E}">
        <p14:creationId xmlns:p14="http://schemas.microsoft.com/office/powerpoint/2010/main" val="98811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MRP-II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的基本思想如：制造、进销存和财务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主线仍是物流，但已经将管理的重心转移到财务上来，在整个企业的运作中贯穿了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财务成本控制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避免浪费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降低成本，提高效率，进而提高客户满意度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扩大管理范围和深度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098900" y="4264223"/>
            <a:ext cx="5029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妖如要有了仁慈的心，就不再是妖，是人妖。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4531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881761" y="4248744"/>
            <a:ext cx="3240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773832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8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本章回顾的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发展史，似乎可二言以蔽之：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企业现实运作的模型的抽象，越来越细致和贴近现实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蕴含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模块越来越多，所掌控的范围越来越广泛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543720" y="4270770"/>
            <a:ext cx="6639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如果把定货点法比作建立新中国，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就好比是土地财政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8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望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967656" y="4264223"/>
            <a:ext cx="7301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今时今日终会过去，追念往昔，何不想想来日再看今日，又会是何种心境。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某游戏对白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将来终有一天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会更加复杂，甚至再次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名字，就如同各位与在下一起在本课中回顾的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00" y="1709936"/>
            <a:ext cx="3384376" cy="233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sz="36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" name="圖片 3" descr="cover0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604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80020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新人小杨入职了，人力资源助理可以录入员工初始资料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4" y="1315243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4494870" y="1925960"/>
            <a:ext cx="792088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" y="1925959"/>
            <a:ext cx="3848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49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58417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入职入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</a:t>
            </a: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402931"/>
            <a:ext cx="3312368" cy="28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" y="565153"/>
            <a:ext cx="5886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56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考勤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日常考勤数据随着打卡机进入系统；出差的日期填写出差单，由上级审批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请假填写：病假，年假，事假等原由，由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983880" y="4264222"/>
            <a:ext cx="52565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如果你平时想找我，我不是在上班中，就是在上班的路上。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59" y="2502024"/>
            <a:ext cx="5534025" cy="15102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0" y="1781944"/>
            <a:ext cx="5534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0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工资计算方式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702326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高级管理人员，事先输入企业工资计算方式（若不改变可以一直使用）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84885" y="4264223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社会主义初级阶段的分配方式：按劳分配为主体，多种分配方式并存。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4" y="1504361"/>
            <a:ext cx="4072408" cy="27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工资核算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系统依据考勤，工资计算方式，绩效情况，所得税规定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8" y="1239562"/>
            <a:ext cx="6991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64" y="2069976"/>
            <a:ext cx="466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" y="2309689"/>
            <a:ext cx="3233297" cy="19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86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3703961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反应工资发放情况</a:t>
            </a: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870664"/>
            <a:ext cx="1638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63" y="1853950"/>
            <a:ext cx="5722682" cy="57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1766144" y="1925959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5" y="2463155"/>
            <a:ext cx="781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96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销售部小杨与客户处谈判成功，在系统中下达订单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788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出库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生产完毕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人员调动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小杨本来是管理培训生，现轮岗到生产部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60" y="1216813"/>
            <a:ext cx="4876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63" y="2416963"/>
            <a:ext cx="56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" y="1297334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1874863" y="1984915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物料清单与工序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生产进度跟踪（闭环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重要手段之一）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2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企业目标：“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以人为本： 降低工作强度，提高工作效率，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5504" y="3929074"/>
            <a:ext cx="3887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仁慈的父，我已坠入，看不见累的国度</a:t>
            </a:r>
            <a:r>
              <a:rPr lang="zh-CN" altLang="en-US" sz="16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992694" y="392907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3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物料清单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基本物料清单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采购订单预算报批、审批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75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生产计划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生产计划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22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顶层数据流图示例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8" y="4270771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进一步地，有二层、三层数据流图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32395"/>
              </p:ext>
            </p:extLst>
          </p:nvPr>
        </p:nvGraphicFramePr>
        <p:xfrm>
          <a:off x="1687513" y="14224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513" y="14224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20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业务流程图示例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8" y="4270771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并且配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以详细描述，说明数据出、入、转换的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01711"/>
              </p:ext>
            </p:extLst>
          </p:nvPr>
        </p:nvGraphicFramePr>
        <p:xfrm>
          <a:off x="1543720" y="156592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720" y="156592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87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-9525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系统需求构建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4270771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OA-ERP 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结合点示例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0030"/>
              </p:ext>
            </p:extLst>
          </p:nvPr>
        </p:nvGraphicFramePr>
        <p:xfrm>
          <a:off x="1471712" y="1781944"/>
          <a:ext cx="5616624" cy="1368150"/>
        </p:xfrm>
        <a:graphic>
          <a:graphicData uri="http://schemas.openxmlformats.org/drawingml/2006/table">
            <a:tbl>
              <a:tblPr firstRow="1" firstCol="1" bandRow="1"/>
              <a:tblGrid>
                <a:gridCol w="1434318"/>
                <a:gridCol w="2907142"/>
                <a:gridCol w="1275164"/>
              </a:tblGrid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结合点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实现功能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数据流出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ERP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数据流入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操作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与财务应付账款接口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支付流程审批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形成发票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与借款报销接口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借款报销单据审批  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借款报销费用项及金额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预付款及核销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与考勤信息接口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员工请假天数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薪酬计算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与绩效考核接口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绩效考核文件审批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员工绩效评价指标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1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smtClean="0">
                <a:latin typeface="微软雅黑" pitchFamily="34" charset="-122"/>
                <a:ea typeface="微软雅黑" pitchFamily="34" charset="-122"/>
              </a:rPr>
              <a:t>OA-ERP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4270771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998351"/>
            <a:ext cx="731520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一体化：常基于工作流进行集成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各自优势：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着眼于业务上的逻辑数据流，它并不着重于行政结构上的审批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必要性：在企业的业务活动中，经常有些是贯穿二者的                                         比如采购流程：采购申请生成、采购定单生成、验收单生成是在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系统进行；采购单申批、入库准备单流转在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</a:t>
            </a:r>
          </a:p>
          <a:p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197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7626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架构示例图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8" y="4270771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紧密团结在工作流同志为核心的。。。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91" y="845840"/>
            <a:ext cx="4168521" cy="32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37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 dirty="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 dirty="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25" y="3294063"/>
            <a:ext cx="23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讲述人：杨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040237" y="4246563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</p:spTree>
    <p:extLst>
      <p:ext uri="{BB962C8B-B14F-4D97-AF65-F5344CB8AC3E}">
        <p14:creationId xmlns:p14="http://schemas.microsoft.com/office/powerpoint/2010/main" val="1834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-19050"/>
            <a:ext cx="345638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规范化与电子化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5608" y="629816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规范化：构建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的过程，可以反思工作的规范化程度，并借助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进一步提高和强化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电子化：将资源和业务经抽象后，融入软件系统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－在规范化的基础上进行总结和抽象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289035" y="4052902"/>
            <a:ext cx="1008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现实工作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797296" y="4052902"/>
            <a:ext cx="12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33591" y="3687777"/>
            <a:ext cx="1512887" cy="16986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062516" y="3708414"/>
            <a:ext cx="1395412" cy="16827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圖片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2" y="3409960"/>
            <a:ext cx="609600" cy="609600"/>
          </a:xfrm>
          <a:prstGeom prst="rect">
            <a:avLst/>
          </a:prstGeom>
        </p:spPr>
      </p:pic>
      <p:pic>
        <p:nvPicPr>
          <p:cNvPr id="20" name="圖片 10" descr="Ref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8" y="3409960"/>
            <a:ext cx="609600" cy="609600"/>
          </a:xfrm>
          <a:prstGeom prst="rect">
            <a:avLst/>
          </a:prstGeom>
        </p:spPr>
      </p:pic>
      <p:pic>
        <p:nvPicPr>
          <p:cNvPr id="21" name="圖片 11" descr="Computer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78" y="3481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44013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0688" y="701824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我们人类发明电脑就为了它，让工作更轻松的必杀技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06" y="1205880"/>
            <a:ext cx="295275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74EB3"/>
                    </a:gs>
                    <a:gs pos="100000">
                      <a:srgbClr val="0B32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" y="1557164"/>
            <a:ext cx="4057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2360" y="3978487"/>
            <a:ext cx="7670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自从紫禁城引入了</a:t>
            </a:r>
            <a:r>
              <a:rPr lang="en-US" altLang="zh-CN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系统，我再也不用扛着死不肯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减重的</a:t>
            </a:r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小主们去侍寝了。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某</a:t>
            </a:r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小侍童</a:t>
            </a: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1206480" y="4000512"/>
            <a:ext cx="6921520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46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cover02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30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正名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– Enterprise  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 – Resource	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– Planning	(??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，规化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综述：整合了企业管理理念、业务流程、基础数据、人力物力、计算软件和硬件于一体的企业资源管理系统。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回想导引：为您的工作提供服务的管家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714776" y="3835611"/>
            <a:ext cx="4492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</a:rPr>
              <a:t>大道无名，长养万物；吾不知其名，强名曰道。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</a:rPr>
              <a:t>老子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itchFamily="34" charset="-122"/>
              <a:ea typeface="Microsoft YaHei UI" pitchFamily="34" charset="-122"/>
            </a:endParaRPr>
          </a:p>
        </p:txBody>
      </p:sp>
      <p:cxnSp>
        <p:nvCxnSpPr>
          <p:cNvPr id="8" name="直線接點 6"/>
          <p:cNvCxnSpPr/>
          <p:nvPr/>
        </p:nvCxnSpPr>
        <p:spPr bwMode="auto">
          <a:xfrm>
            <a:off x="3778248" y="3857636"/>
            <a:ext cx="434975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03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66" y="605374"/>
            <a:ext cx="7524154" cy="466180"/>
          </a:xfrm>
        </p:spPr>
        <p:txBody>
          <a:bodyPr/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围绕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企业的物流、资金流、信息流划分模块</a:t>
            </a:r>
            <a:endParaRPr lang="en-US" altLang="zh-CN" sz="20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17500" indent="0">
              <a:buNone/>
            </a:pPr>
            <a:endParaRPr lang="zh-CN" altLang="en-US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563670" cy="460363"/>
          </a:xfrm>
        </p:spPr>
        <p:txBody>
          <a:bodyPr/>
          <a:lstStyle/>
          <a:p>
            <a:r>
              <a:rPr lang="zh-CN" altLang="en-US" sz="2500" b="1" dirty="0" smtClean="0">
                <a:latin typeface="Microsoft YaHei UI" pitchFamily="34" charset="-122"/>
                <a:ea typeface="Microsoft YaHei UI" pitchFamily="34" charset="-122"/>
              </a:rPr>
              <a:t>核心模块</a:t>
            </a:r>
            <a:endParaRPr lang="zh-CN" altLang="en-US" sz="25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707074" y="3857636"/>
            <a:ext cx="2420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文武并用</a:t>
            </a:r>
            <a:r>
              <a:rPr lang="en-US" altLang="zh-CN" sz="14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垂拱而治</a:t>
            </a:r>
            <a:r>
              <a:rPr lang="zh-CN" altLang="en-US" sz="140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。</a:t>
            </a:r>
            <a:r>
              <a:rPr lang="en-US" altLang="zh-CN" sz="140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lang="zh-CN" altLang="en-US" sz="140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魏征</a:t>
            </a:r>
            <a:endParaRPr lang="zh-CN" altLang="en-US" sz="140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5778512" y="3857636"/>
            <a:ext cx="2349488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圖片 32" descr="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08" y="1071554"/>
            <a:ext cx="2643206" cy="247251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421190" y="1813323"/>
            <a:ext cx="121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会计核算</a:t>
            </a:r>
          </a:p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21190" y="2313389"/>
            <a:ext cx="1179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账务管理</a:t>
            </a:r>
          </a:p>
          <a:p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 bwMode="auto">
          <a:xfrm flipH="1">
            <a:off x="4206876" y="1813323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 flipH="1">
            <a:off x="4206876" y="2313389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45236" y="395646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分销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97527" y="3956447"/>
            <a:ext cx="59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采购</a:t>
            </a:r>
          </a:p>
          <a:p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468833" y="3956447"/>
            <a:ext cx="10054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库存管理</a:t>
            </a:r>
          </a:p>
          <a:p>
            <a:endParaRPr lang="zh-TW" altLang="en-US" dirty="0"/>
          </a:p>
        </p:txBody>
      </p:sp>
      <p:sp>
        <p:nvSpPr>
          <p:cNvPr id="43" name="向上箭號 42"/>
          <p:cNvSpPr/>
          <p:nvPr/>
        </p:nvSpPr>
        <p:spPr bwMode="auto">
          <a:xfrm>
            <a:off x="206373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4" name="向上箭號 43"/>
          <p:cNvSpPr/>
          <p:nvPr/>
        </p:nvSpPr>
        <p:spPr bwMode="auto">
          <a:xfrm>
            <a:off x="277811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5" name="向上箭號 44"/>
          <p:cNvSpPr/>
          <p:nvPr/>
        </p:nvSpPr>
        <p:spPr bwMode="auto">
          <a:xfrm>
            <a:off x="349249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414" y="17859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设计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14" y="2286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制造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1277918" y="1785934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9" name="向右箭號 48"/>
          <p:cNvSpPr/>
          <p:nvPr/>
        </p:nvSpPr>
        <p:spPr bwMode="auto">
          <a:xfrm>
            <a:off x="1277918" y="2286000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58155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统一战线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2389" y="785665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常需提供对内对外接口，传递数据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一个例子：企业每个月须核算工资。合作点：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做的是业务相关的事情，随着企业业务的进行。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，管理的是工作流程上或日常行政的东西。</a:t>
            </a:r>
          </a:p>
        </p:txBody>
      </p:sp>
      <p:sp>
        <p:nvSpPr>
          <p:cNvPr id="32" name="矩形 11"/>
          <p:cNvSpPr>
            <a:spLocks noChangeArrowheads="1"/>
          </p:cNvSpPr>
          <p:nvPr/>
        </p:nvSpPr>
        <p:spPr bwMode="auto">
          <a:xfrm>
            <a:off x="3448147" y="4251702"/>
            <a:ext cx="4864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他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—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黄健翔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 rot="3131178">
            <a:off x="2757659" y="3104670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1944107" y="3059114"/>
            <a:ext cx="1508931" cy="919953"/>
          </a:xfrm>
          <a:prstGeom prst="triangle">
            <a:avLst>
              <a:gd name="adj" fmla="val 55050"/>
            </a:avLst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>
            <a:spLocks noChangeArrowheads="1"/>
          </p:cNvSpPr>
          <p:nvPr/>
        </p:nvSpPr>
        <p:spPr bwMode="auto">
          <a:xfrm>
            <a:off x="3881800" y="3640513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考勤，请假数据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5360144" y="3160537"/>
            <a:ext cx="1388606" cy="919953"/>
          </a:xfrm>
          <a:prstGeom prst="triangle">
            <a:avLst/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OA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3881800" y="3563824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 rot="18540380">
            <a:off x="1542899" y="3059625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8642663">
            <a:off x="3453546" y="2017089"/>
            <a:ext cx="1040888" cy="1495282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2348634" y="2684236"/>
            <a:ext cx="1188131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2030909" y="2381102"/>
            <a:ext cx="1520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工资核算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3065720" y="2764888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业绩，职称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左弧形箭头 15"/>
          <p:cNvSpPr/>
          <p:nvPr/>
        </p:nvSpPr>
        <p:spPr>
          <a:xfrm rot="2424248">
            <a:off x="906607" y="2184101"/>
            <a:ext cx="1108119" cy="1438056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823640" y="270619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sz="1600" kern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支付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3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Pages>0</Pages>
  <Words>1841</Words>
  <Characters>0</Characters>
  <Application>Microsoft Office PowerPoint</Application>
  <PresentationFormat>自定义</PresentationFormat>
  <Lines>0</Lines>
  <Paragraphs>229</Paragraphs>
  <Slides>38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空白</vt:lpstr>
      <vt:lpstr>1_空白</vt:lpstr>
      <vt:lpstr>2_空白</vt:lpstr>
      <vt:lpstr>自定义设计方案</vt:lpstr>
      <vt:lpstr>1_自定义设计方案</vt:lpstr>
      <vt:lpstr>3_空白</vt:lpstr>
      <vt:lpstr>包装程序外壳对象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为ERP正名</vt:lpstr>
      <vt:lpstr>核心模块</vt:lpstr>
      <vt:lpstr>统一战线</vt:lpstr>
      <vt:lpstr>前世今生</vt:lpstr>
      <vt:lpstr>前世今生－定货点法</vt:lpstr>
      <vt:lpstr>前世今生－MRP</vt:lpstr>
      <vt:lpstr>前世今生－闭环MRP</vt:lpstr>
      <vt:lpstr>前世今生－MRPII</vt:lpstr>
      <vt:lpstr>前世今生-ERP</vt:lpstr>
      <vt:lpstr>前世今生-回顾</vt:lpstr>
      <vt:lpstr>前世今生-总结</vt:lpstr>
      <vt:lpstr>前世今生-展望</vt:lpstr>
      <vt:lpstr>PowerPoint 演示文稿</vt:lpstr>
      <vt:lpstr>HR-入职</vt:lpstr>
      <vt:lpstr>HR-入职入职</vt:lpstr>
      <vt:lpstr>HR-考勤</vt:lpstr>
      <vt:lpstr>HR-工资计算方式</vt:lpstr>
      <vt:lpstr>HR-工资核算</vt:lpstr>
      <vt:lpstr>财务-反应工资发放情况</vt:lpstr>
      <vt:lpstr>销售-订单</vt:lpstr>
      <vt:lpstr>销售-出库</vt:lpstr>
      <vt:lpstr>HR-人员调动</vt:lpstr>
      <vt:lpstr>生产-物料清单与工序</vt:lpstr>
      <vt:lpstr>生产-物料清单</vt:lpstr>
      <vt:lpstr>生产-生产计划</vt:lpstr>
      <vt:lpstr>PowerPoint 演示文稿</vt:lpstr>
      <vt:lpstr>顶层数据流图示例</vt:lpstr>
      <vt:lpstr>业务流程图示例</vt:lpstr>
      <vt:lpstr>系统需求构建</vt:lpstr>
      <vt:lpstr>OA-ERP</vt:lpstr>
      <vt:lpstr>架构示例图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开水加冰</cp:lastModifiedBy>
  <cp:revision>537</cp:revision>
  <dcterms:modified xsi:type="dcterms:W3CDTF">2013-10-05T14:45:02Z</dcterms:modified>
</cp:coreProperties>
</file>