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67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600" r:id="rId26"/>
    <p:sldId id="599" r:id="rId27"/>
    <p:sldId id="601" r:id="rId28"/>
    <p:sldId id="602" r:id="rId29"/>
    <p:sldId id="598" r:id="rId30"/>
    <p:sldId id="564" r:id="rId31"/>
    <p:sldId id="565" r:id="rId32"/>
    <p:sldId id="567" r:id="rId33"/>
    <p:sldId id="568" r:id="rId34"/>
    <p:sldId id="569" r:id="rId35"/>
    <p:sldId id="597" r:id="rId36"/>
    <p:sldId id="581" r:id="rId37"/>
    <p:sldId id="573" r:id="rId38"/>
    <p:sldId id="582" r:id="rId39"/>
    <p:sldId id="574" r:id="rId40"/>
    <p:sldId id="575" r:id="rId41"/>
    <p:sldId id="583" r:id="rId42"/>
    <p:sldId id="576" r:id="rId43"/>
    <p:sldId id="591" r:id="rId44"/>
    <p:sldId id="592" r:id="rId45"/>
    <p:sldId id="593" r:id="rId46"/>
    <p:sldId id="594" r:id="rId47"/>
    <p:sldId id="595" r:id="rId48"/>
    <p:sldId id="586" r:id="rId49"/>
    <p:sldId id="590" r:id="rId50"/>
    <p:sldId id="596" r:id="rId51"/>
    <p:sldId id="588" r:id="rId52"/>
    <p:sldId id="585" r:id="rId53"/>
    <p:sldId id="589" r:id="rId54"/>
    <p:sldId id="526" r:id="rId55"/>
    <p:sldId id="558" r:id="rId56"/>
    <p:sldId id="604" r:id="rId57"/>
    <p:sldId id="559" r:id="rId58"/>
    <p:sldId id="603" r:id="rId59"/>
    <p:sldId id="605" r:id="rId60"/>
    <p:sldId id="560" r:id="rId61"/>
    <p:sldId id="561" r:id="rId62"/>
    <p:sldId id="562" r:id="rId63"/>
    <p:sldId id="607" r:id="rId64"/>
    <p:sldId id="606" r:id="rId65"/>
    <p:sldId id="563" r:id="rId66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360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，这就是你需要的！你来定制，你来用，你来爽。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的前身是围绕企业</a:t>
            </a:r>
            <a:r>
              <a:rPr lang="zh-CN" altLang="en-US" b="1" dirty="0" smtClean="0"/>
              <a:t>生产活动</a:t>
            </a:r>
            <a:r>
              <a:rPr lang="zh-CN" altLang="en-US" dirty="0" smtClean="0"/>
              <a:t>的辅助系统，而今天已经成为涵盖范围越来越广泛的系统。</a:t>
            </a:r>
            <a:endParaRPr lang="en-US" altLang="zh-CN" dirty="0" smtClean="0"/>
          </a:p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dirty="0" smtClean="0"/>
              <a:t>当物料低于订货点时，进行物料补充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需要在物料消耗稳定，物料供应也稳定的情况下才基本可行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现在仍在用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其实今天仍在利用之中。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b="1" dirty="0" smtClean="0"/>
              <a:t>导引开始之前</a:t>
            </a:r>
            <a:r>
              <a:rPr lang="zh-CN" altLang="en-US" dirty="0" smtClean="0"/>
              <a:t>，能不能请大家先谈谈自己对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了解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028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为什么说是“所谓的”技术知识，因为很多需求构建手段其实可以服务多类人群，完全“不懂”软件技术的人，完全可以同等</a:t>
            </a:r>
            <a:r>
              <a:rPr lang="zh-CN" altLang="en-US" baseline="0" smtClean="0"/>
              <a:t>的利用这些增加自己融会贯通的程度。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60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那现在可否再谈谈有啥</a:t>
            </a:r>
            <a:r>
              <a:rPr lang="zh-CN" altLang="en-US" b="1" dirty="0" smtClean="0"/>
              <a:t>想法</a:t>
            </a:r>
            <a:r>
              <a:rPr lang="zh-CN" altLang="en-US" dirty="0" smtClean="0"/>
              <a:t>没有？比如，</a:t>
            </a:r>
            <a:r>
              <a:rPr lang="en-US" altLang="zh-CN" dirty="0" smtClean="0"/>
              <a:t>ER</a:t>
            </a:r>
            <a:r>
              <a:rPr lang="en-US" altLang="zh-CN" b="0" dirty="0" smtClean="0"/>
              <a:t>P</a:t>
            </a:r>
            <a:r>
              <a:rPr lang="zh-CN" altLang="en-US" b="0" dirty="0" smtClean="0"/>
              <a:t>在你心中</a:t>
            </a:r>
            <a:r>
              <a:rPr lang="zh-CN" altLang="en-US" b="1" dirty="0" smtClean="0"/>
              <a:t>是什么</a:t>
            </a:r>
            <a:r>
              <a:rPr lang="zh-CN" altLang="en-US" dirty="0" smtClean="0"/>
              <a:t>？可以帮你做些什么？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43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/>
              <a:t>核心</a:t>
            </a:r>
            <a:r>
              <a:rPr lang="zh-CN" altLang="en-US" sz="1200" dirty="0" smtClean="0"/>
              <a:t>是辅助企业</a:t>
            </a:r>
            <a:r>
              <a:rPr lang="zh-CN" altLang="en-US" sz="1200" b="1" dirty="0" smtClean="0"/>
              <a:t>掌控</a:t>
            </a:r>
            <a:r>
              <a:rPr lang="zh-CN" altLang="en-US" sz="1200" dirty="0" smtClean="0"/>
              <a:t>它的</a:t>
            </a:r>
            <a:r>
              <a:rPr lang="zh-CN" altLang="en-US" sz="1200" b="1" dirty="0" smtClean="0"/>
              <a:t>三大流</a:t>
            </a:r>
            <a:r>
              <a:rPr lang="zh-CN" altLang="en-US" sz="1200" dirty="0" smtClean="0"/>
              <a:t>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2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5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4800" y="3574044"/>
            <a:ext cx="3584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88136" y="3931548"/>
            <a:ext cx="29868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这是你的江湖。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5504160" y="3935459"/>
            <a:ext cx="262384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3974702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3919984" y="4015780"/>
            <a:ext cx="420801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前世今生－订货点法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072112" y="3980831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5072112" y="4015780"/>
            <a:ext cx="305588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352032" y="3994447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568056" y="4015780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199904" y="3975992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343920" y="4015780"/>
            <a:ext cx="47840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5288136" y="4003079"/>
            <a:ext cx="29186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5360144" y="4015780"/>
            <a:ext cx="2767856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是由辅助企业生产活动管理发展而来，现在已扩展到企业方方面面的电子化管理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687736" y="3942184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把订货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831752" y="3942184"/>
            <a:ext cx="62962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不断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发展和强大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，在当下已经出现了基于它的更强大的系统，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一样，成为未来系统的基石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我们经此前世今生的了解，可以找到历史发展轨迹：围绕企业信息的电子化，业务和工作的电子流化</a:t>
            </a:r>
            <a:r>
              <a:rPr lang="zh-CN" altLang="en-US" sz="2000" dirty="0" smtClean="0"/>
              <a:t>生</a:t>
            </a:r>
            <a:endParaRPr lang="en-US" altLang="zh-CN" sz="2000" dirty="0" smtClean="0"/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4002100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751529"/>
              </p:ext>
            </p:extLst>
          </p:nvPr>
        </p:nvGraphicFramePr>
        <p:xfrm>
          <a:off x="1975768" y="2574032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5768" y="2574032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23224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工作境况对比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019884" y="3993009"/>
            <a:ext cx="514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操碎了心，磨破了嘴，身板儿差点儿没累毁。还给寡妇挑过水。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055888" y="4002100"/>
            <a:ext cx="507211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跑断腿儿，磨破嘴儿，多费钢笔水儿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人累毁，工作还烂尾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敲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键盘，点鼠标，少加班，多绩效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——enjoy your life</a:t>
            </a: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://www.sosorank.com/uploads/allimg/120406/1I23WH3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88" y="1671070"/>
            <a:ext cx="2130994" cy="19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picuser.city8.com/news/image/20130401/00137231772712c318cb1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15" y="1609794"/>
            <a:ext cx="2682477" cy="202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3199904" y="1997968"/>
            <a:ext cx="1146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PK</a:t>
            </a:r>
            <a:endParaRPr lang="zh-CN" alt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9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16024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来访电子流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827613" y="3965600"/>
            <a:ext cx="2241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既来之，则安之。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5936208" y="3965600"/>
            <a:ext cx="219179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数据电子化和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电子流是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提供我们帮助的具体手段，先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分享个在下到曾经就职的单位办理某证明文件的例子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从发起来访人员电子流，到领到临时出入证，到办理完毕离厂，一切皆在电子流掌控当中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高端大气上档次。环节顺利、节省时间、心情愉悦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785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72819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故事开始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03068" y="3970400"/>
            <a:ext cx="4324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神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说，要有光，就有了光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圣经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旧约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创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世记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3919984" y="3970400"/>
            <a:ext cx="4208016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小杨是个材料员，现需要领物料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17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跑啊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跑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供应科填写领料单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run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啊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科长办公室请科长审批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走过了许多年华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库房领料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</a:p>
          <a:p>
            <a:pPr marL="317500" indent="0">
              <a:lnSpc>
                <a:spcPts val="17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领料单第一联返回计划科，第二联返回财务科（冬天的小草正在发芽，又是一个春夏）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841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08585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跳槽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879528" y="3942184"/>
            <a:ext cx="42484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呦呦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鹿鸣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食野之苹。我有嘉宾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鼓瑟吹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曹操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064000" y="3950109"/>
            <a:ext cx="406400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47576" y="61300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小杨想到一家拥有现代化管理系统的单位，于是选择了跳槽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在新的工作单位，小杨有幸以纯正“现代人”的方式进行工作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856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744589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744588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椭圆 7"/>
          <p:cNvSpPr/>
          <p:nvPr/>
        </p:nvSpPr>
        <p:spPr bwMode="auto">
          <a:xfrm>
            <a:off x="1111672" y="1744588"/>
            <a:ext cx="1800200" cy="432049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326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80" y="1048053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2583384" y="394218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2695848" y="4002100"/>
            <a:ext cx="5432152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29816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271912" y="4002100"/>
            <a:ext cx="4856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286000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565920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14"/>
          <p:cNvCxnSpPr/>
          <p:nvPr/>
        </p:nvCxnSpPr>
        <p:spPr bwMode="auto">
          <a:xfrm>
            <a:off x="3343920" y="4002100"/>
            <a:ext cx="478408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8322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551832" y="4002100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3" y="1349896"/>
            <a:ext cx="3620628" cy="2451043"/>
          </a:xfrm>
          <a:prstGeom prst="rect">
            <a:avLst/>
          </a:prstGeom>
        </p:spPr>
      </p:pic>
      <p:cxnSp>
        <p:nvCxnSpPr>
          <p:cNvPr id="8" name="直線接點 14"/>
          <p:cNvCxnSpPr/>
          <p:nvPr/>
        </p:nvCxnSpPr>
        <p:spPr bwMode="auto">
          <a:xfrm>
            <a:off x="2623840" y="4002100"/>
            <a:ext cx="5504160" cy="0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856088" y="4047682"/>
            <a:ext cx="3221682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127896" y="3943772"/>
            <a:ext cx="500010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48551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仁慈的父，我已坠入，看不见累的国度。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32500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703960" y="3943772"/>
            <a:ext cx="44240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76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208016" y="3943772"/>
            <a:ext cx="391998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111776" y="3943772"/>
            <a:ext cx="20162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小杨是管理培训生，现轮岗到生产部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144120" y="3943772"/>
            <a:ext cx="298388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椭圆 11"/>
          <p:cNvSpPr/>
          <p:nvPr/>
        </p:nvSpPr>
        <p:spPr bwMode="auto">
          <a:xfrm>
            <a:off x="3127896" y="2480858"/>
            <a:ext cx="1512168" cy="288826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201622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概览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工序设置与跟踪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424040" y="3943772"/>
            <a:ext cx="370396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83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物料基本资料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626013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物料基本资料：即是各物料本身数据和信息（也可以是成品）。可以在软件需求中说明哪些信息会如何影响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运算，如来源这一项：反应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运算所需的是否独立需求的信息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47" y="1681701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3" y="1709936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 bwMode="auto">
          <a:xfrm>
            <a:off x="1752760" y="3582143"/>
            <a:ext cx="1368152" cy="7010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产品结构清单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描述成品或半成品由哪些物料组成：即是反应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运算的物料匹配信息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物料基本信息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=&gt;BOM=&gt;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16" y="1349896"/>
            <a:ext cx="72961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920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1313302"/>
            <a:ext cx="73818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5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24036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软硬件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IV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4" y="1205880"/>
            <a:ext cx="4338645" cy="2593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电脑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主机由何种物料构成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39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以主机为基础，继续定义电脑的物料构成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05880"/>
            <a:ext cx="4520356" cy="254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9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-BOM VI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91592" y="781534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查看商品“电脑”的物料构成体系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70" y="1133872"/>
            <a:ext cx="6129982" cy="270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152132" y="3943772"/>
            <a:ext cx="297586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9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小杨又学了一手：他原来在销售部时下了订单，生产部会生成生产单，订单编号即可指定为销售模块定义的单号，形成关联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系统可以依据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表自动构成子级别生产计划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857997" y="3921551"/>
            <a:ext cx="328305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9" y="2006168"/>
            <a:ext cx="4466381" cy="2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90" y="2080072"/>
            <a:ext cx="3002098" cy="147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右箭头 7"/>
          <p:cNvSpPr/>
          <p:nvPr/>
        </p:nvSpPr>
        <p:spPr bwMode="auto">
          <a:xfrm>
            <a:off x="4489524" y="203551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91" y="2080072"/>
            <a:ext cx="10287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椭圆 10"/>
          <p:cNvSpPr/>
          <p:nvPr/>
        </p:nvSpPr>
        <p:spPr bwMode="auto">
          <a:xfrm>
            <a:off x="2554782" y="1997968"/>
            <a:ext cx="19151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4857997" y="3921551"/>
            <a:ext cx="33104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业精于勤，荒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于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嬉；行成于思，毁于随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-28575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277888"/>
            <a:ext cx="78581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00" y="1772072"/>
            <a:ext cx="31908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 bwMode="auto">
          <a:xfrm>
            <a:off x="3631952" y="3921551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19962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01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73630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-MRP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运算 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01824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运算后可以直接下达采购订单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小杨看出来了，预计生产部熟悉之后，该轮岗去采购部了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8" y="1638505"/>
            <a:ext cx="5322325" cy="2231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005741" y="3099792"/>
            <a:ext cx="1567653" cy="360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3631952" y="3996036"/>
            <a:ext cx="450909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28988" y="3994447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174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采购模块中继续采购入库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143375" y="3943772"/>
            <a:ext cx="3984625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相关报表进行跟踪（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可根据企业需求，在所关心的步骤之间加入验收和审核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再次与协同办公模块合作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31" y="1925960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631952" y="3943772"/>
            <a:ext cx="4496048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我们的目标是：不求最好，但求最贵。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电影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大腕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1183680" y="4032084"/>
            <a:ext cx="6944320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引论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系统应该是定制化的工具，以企业具体需求为导向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可以考虑是以哪部分功能为核心和主体，其它的部分与之配合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文档与图型化手段传统经验，适合自己的独特手段亦值得探索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的所谓的工具软件技术知识，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工作很有裨益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0081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概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论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19584" y="773832"/>
            <a:ext cx="756084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文档描述配合设计图效果更佳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描述视角逐步深入，每一层级都应作图描述。（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zoom in/out)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描述流程中的操作，行为为着眼点的业务流程图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描述数据的流转，转换的数据流图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模块图：接近最后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软件的菜单的组织形式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340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78759" y="392514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聚焦业务流程，在不便时可以不计较数据流转和转换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亦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可配以文字详细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73113"/>
              </p:ext>
            </p:extLst>
          </p:nvPr>
        </p:nvGraphicFramePr>
        <p:xfrm>
          <a:off x="4028169" y="2141984"/>
          <a:ext cx="107977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8169" y="2141984"/>
                        <a:ext cx="107977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568056" y="3925144"/>
            <a:ext cx="3559944" cy="1862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80734"/>
              </p:ext>
            </p:extLst>
          </p:nvPr>
        </p:nvGraphicFramePr>
        <p:xfrm>
          <a:off x="2191792" y="21419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91792" y="21419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28488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数据流图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632848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可以只聚焦数据流转及转换，以免信息繁杂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数据流转比较琐碎时，可以笼统摆放再以其它手段辅助描述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3521"/>
              </p:ext>
            </p:extLst>
          </p:nvPr>
        </p:nvGraphicFramePr>
        <p:xfrm>
          <a:off x="1975768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5768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28877"/>
              </p:ext>
            </p:extLst>
          </p:nvPr>
        </p:nvGraphicFramePr>
        <p:xfrm>
          <a:off x="3610097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0097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87764"/>
              </p:ext>
            </p:extLst>
          </p:nvPr>
        </p:nvGraphicFramePr>
        <p:xfrm>
          <a:off x="5442778" y="2069976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name="包装程序外壳对象" showAsIcon="1" r:id="rId9" imgW="914400" imgH="828720" progId="Package">
                  <p:embed/>
                </p:oleObj>
              </mc:Choice>
              <mc:Fallback>
                <p:oleObj name="包装程序外壳对象" showAsIcon="1" r:id="rId9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2778" y="2069976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012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模块图示例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6" y="3943772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觉浅，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50712"/>
              </p:ext>
            </p:extLst>
          </p:nvPr>
        </p:nvGraphicFramePr>
        <p:xfrm>
          <a:off x="1759744" y="120588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9744" y="120588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913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47976" y="3962994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835475" y="3976090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3847976" y="3943772"/>
            <a:ext cx="428002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技术架构示例图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512667" y="3962994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345" y="629815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 bwMode="auto">
          <a:xfrm>
            <a:off x="4784080" y="3943772"/>
            <a:ext cx="334392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5121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信息安全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60044" y="3942576"/>
            <a:ext cx="37759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爱国爱家爱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皇上，防火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防盗防麝香。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华妃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注意数据的备份：时间间隔，存储份数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可以考虑部分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数据加密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考虑是否留有后门，可接触到后门的人员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568056" y="3943772"/>
            <a:ext cx="35599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8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136815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验收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6296248" y="3957462"/>
            <a:ext cx="2047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失之毫厘，谬以千里。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在下愚见：这世界上对你的业务最了解的人应该是你自己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需求验收常见手段：需求分析文档与设计图验收、软件原型（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prototype)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验收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功能验收：软件原型开发当中，或是软件功能正式开发之前，重点测试数据与用例最好先行准备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368256" y="3943772"/>
            <a:ext cx="1759744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5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 smtClean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63913" y="3906838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280024" y="3943772"/>
            <a:ext cx="3847976" cy="0"/>
          </a:xfrm>
          <a:prstGeom prst="line">
            <a:avLst/>
          </a:prstGeom>
          <a:ln/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922439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944464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各模块都是围绕企业的物流、资金流、信息流进行运作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922439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922439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377837" y="9525"/>
            <a:ext cx="216357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3894" y="689137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3" name="圆角矩形 32"/>
          <p:cNvSpPr/>
          <p:nvPr/>
        </p:nvSpPr>
        <p:spPr>
          <a:xfrm rot="3131178">
            <a:off x="2953229" y="2960654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2139677" y="2915098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4077370" y="34964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555714" y="3016521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4077370" y="3419808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738469" y="2915609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649116" y="1873073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544205" y="2540220"/>
            <a:ext cx="943732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226479" y="2237086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261290" y="2620872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1102177" y="2040085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1019210" y="2562181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924519" y="3994447"/>
            <a:ext cx="43879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他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黄健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翔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4169560" y="4015780"/>
            <a:ext cx="3958440" cy="0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Pages>0</Pages>
  <Words>3343</Words>
  <Characters>0</Characters>
  <Application>Microsoft Office PowerPoint</Application>
  <PresentationFormat>自定义</PresentationFormat>
  <Lines>0</Lines>
  <Paragraphs>355</Paragraphs>
  <Slides>60</Slides>
  <Notes>58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空白</vt:lpstr>
      <vt:lpstr>1_空白</vt:lpstr>
      <vt:lpstr>2_空白</vt:lpstr>
      <vt:lpstr>自定义设计方案</vt:lpstr>
      <vt:lpstr>1_自定义设计方案</vt:lpstr>
      <vt:lpstr>3_空白</vt:lpstr>
      <vt:lpstr>程序包</vt:lpstr>
      <vt:lpstr>包装程序外壳对象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工作境况对比</vt:lpstr>
      <vt:lpstr>来访电子流</vt:lpstr>
      <vt:lpstr>故事开始</vt:lpstr>
      <vt:lpstr>跳槽</vt:lpstr>
      <vt:lpstr>HR-入职</vt:lpstr>
      <vt:lpstr>HR-入职 II入职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生产-概览</vt:lpstr>
      <vt:lpstr>生产-物料基本资料</vt:lpstr>
      <vt:lpstr>生产-BOM</vt:lpstr>
      <vt:lpstr>生产-BOM II</vt:lpstr>
      <vt:lpstr>生产-BOM III</vt:lpstr>
      <vt:lpstr>生产-BOM IV</vt:lpstr>
      <vt:lpstr>生产-BOM V</vt:lpstr>
      <vt:lpstr>生产-BOM VI</vt:lpstr>
      <vt:lpstr>生产-生产单</vt:lpstr>
      <vt:lpstr>生产-MRP运算</vt:lpstr>
      <vt:lpstr>生产-MRP运算 II</vt:lpstr>
      <vt:lpstr>协同办公-报批与审批</vt:lpstr>
      <vt:lpstr>生产-工序与跟踪</vt:lpstr>
      <vt:lpstr>生产-生产完毕</vt:lpstr>
      <vt:lpstr>PowerPoint 演示文稿</vt:lpstr>
      <vt:lpstr>引论</vt:lpstr>
      <vt:lpstr>概论</vt:lpstr>
      <vt:lpstr>业务流程图示例</vt:lpstr>
      <vt:lpstr>数据流图示例</vt:lpstr>
      <vt:lpstr>模块图示例</vt:lpstr>
      <vt:lpstr>系统需求构建</vt:lpstr>
      <vt:lpstr>OA-ERP</vt:lpstr>
      <vt:lpstr>技术架构示例图</vt:lpstr>
      <vt:lpstr>信息安全</vt:lpstr>
      <vt:lpstr>验收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903</cp:revision>
  <dcterms:modified xsi:type="dcterms:W3CDTF">2013-10-09T17:00:04Z</dcterms:modified>
</cp:coreProperties>
</file>