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58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566" r:id="rId26"/>
    <p:sldId id="564" r:id="rId27"/>
    <p:sldId id="565" r:id="rId28"/>
    <p:sldId id="567" r:id="rId29"/>
    <p:sldId id="568" r:id="rId30"/>
    <p:sldId id="569" r:id="rId31"/>
    <p:sldId id="572" r:id="rId32"/>
    <p:sldId id="581" r:id="rId33"/>
    <p:sldId id="573" r:id="rId34"/>
    <p:sldId id="582" r:id="rId35"/>
    <p:sldId id="574" r:id="rId36"/>
    <p:sldId id="575" r:id="rId37"/>
    <p:sldId id="583" r:id="rId38"/>
    <p:sldId id="576" r:id="rId39"/>
    <p:sldId id="591" r:id="rId40"/>
    <p:sldId id="592" r:id="rId41"/>
    <p:sldId id="593" r:id="rId42"/>
    <p:sldId id="594" r:id="rId43"/>
    <p:sldId id="595" r:id="rId44"/>
    <p:sldId id="586" r:id="rId45"/>
    <p:sldId id="590" r:id="rId46"/>
    <p:sldId id="596" r:id="rId47"/>
    <p:sldId id="588" r:id="rId48"/>
    <p:sldId id="585" r:id="rId49"/>
    <p:sldId id="589" r:id="rId50"/>
    <p:sldId id="526" r:id="rId51"/>
    <p:sldId id="558" r:id="rId52"/>
    <p:sldId id="559" r:id="rId53"/>
    <p:sldId id="560" r:id="rId54"/>
    <p:sldId id="561" r:id="rId55"/>
    <p:sldId id="562" r:id="rId56"/>
    <p:sldId id="563" r:id="rId57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>
        <p:scale>
          <a:sx n="100" d="100"/>
          <a:sy n="100" d="100"/>
        </p:scale>
        <p:origin x="-618" y="-360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，这就是你需要的！你来定制，你来用，你来爽。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的前身是围绕企业</a:t>
            </a:r>
            <a:r>
              <a:rPr lang="zh-CN" altLang="en-US" b="1" dirty="0" smtClean="0"/>
              <a:t>生产活动</a:t>
            </a:r>
            <a:r>
              <a:rPr lang="zh-CN" altLang="en-US" dirty="0" smtClean="0"/>
              <a:t>的辅助系统，而今天已经成为涵盖范围越来越广泛的系统。</a:t>
            </a:r>
            <a:endParaRPr lang="en-US" altLang="zh-CN" dirty="0" smtClean="0"/>
          </a:p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en-US" altLang="zh-CN" dirty="0" smtClean="0"/>
          </a:p>
          <a:p>
            <a:r>
              <a:rPr lang="zh-CN" altLang="en-US" dirty="0" smtClean="0"/>
              <a:t>向物料供应方补充材料需要时间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（定货提前期）。依据当前物料消耗速度，推测未来物料降低到安全库存量的时间，反推时间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得到订货点。</a:t>
            </a:r>
            <a:endParaRPr lang="en-US" altLang="zh-CN" dirty="0" smtClean="0"/>
          </a:p>
          <a:p>
            <a:r>
              <a:rPr lang="zh-CN" altLang="en-US" smtClean="0"/>
              <a:t>当物料低于订货点时，进行物料补充。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现在仍在用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，其实乃至今天的最新发展成果的基础。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b="1" dirty="0" smtClean="0"/>
              <a:t>导引开始之前</a:t>
            </a:r>
            <a:r>
              <a:rPr lang="zh-CN" altLang="en-US" dirty="0" smtClean="0"/>
              <a:t>，能不能请大家先谈谈自己对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</a:t>
            </a:r>
            <a:r>
              <a:rPr lang="zh-CN" altLang="en-US" b="1" dirty="0" smtClean="0"/>
              <a:t>感受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28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。退一步讲，即使不做软件，也是有裨益的做的事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那现在可否再谈谈有啥</a:t>
            </a:r>
            <a:r>
              <a:rPr lang="zh-CN" altLang="en-US" b="1" dirty="0" smtClean="0"/>
              <a:t>想法</a:t>
            </a:r>
            <a:r>
              <a:rPr lang="zh-CN" altLang="en-US" dirty="0" smtClean="0"/>
              <a:t>没有？比如，</a:t>
            </a:r>
            <a:r>
              <a:rPr lang="en-US" altLang="zh-CN" dirty="0" smtClean="0"/>
              <a:t>ER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在你心中</a:t>
            </a:r>
            <a:r>
              <a:rPr lang="zh-CN" altLang="en-US" b="1" dirty="0" smtClean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3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核心</a:t>
            </a:r>
            <a:r>
              <a:rPr lang="zh-CN" altLang="en-US" sz="1200" dirty="0" smtClean="0"/>
              <a:t>是辅助企业</a:t>
            </a:r>
            <a:r>
              <a:rPr lang="zh-CN" altLang="en-US" sz="1200" b="1" dirty="0" smtClean="0"/>
              <a:t>掌控</a:t>
            </a:r>
            <a:r>
              <a:rPr lang="zh-CN" altLang="en-US" sz="1200" dirty="0" smtClean="0"/>
              <a:t>它的</a:t>
            </a:r>
            <a:r>
              <a:rPr lang="zh-CN" altLang="en-US" sz="1200" b="1" dirty="0" smtClean="0"/>
              <a:t>三大流</a:t>
            </a:r>
            <a:r>
              <a:rPr lang="zh-CN" altLang="en-US" sz="1200" dirty="0" smtClean="0"/>
              <a:t>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4800" y="3574044"/>
            <a:ext cx="358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88136" y="3931548"/>
            <a:ext cx="29868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这是你的江湖。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5504160" y="3935459"/>
            <a:ext cx="262384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9525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e-ERP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（当今）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3974702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3919984" y="4015780"/>
            <a:ext cx="420801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前世今生－订货点法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352032" y="3994447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68056" y="4015780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199904" y="3975992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343920" y="4015780"/>
            <a:ext cx="47840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288136" y="4003079"/>
            <a:ext cx="2918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5360144" y="4015780"/>
            <a:ext cx="276785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687736" y="3942184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如果把定货点法比作建立新中国，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831752" y="3942184"/>
            <a:ext cx="62962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将来终有一天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会更加复杂，甚至再次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名字，就如同各位与在下一起在本课中回顾的历史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3" y="1493912"/>
            <a:ext cx="3384376" cy="233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847976" y="3983062"/>
            <a:ext cx="44345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展望一下美好的明天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来之前的火车票谁给报了？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4002100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744589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744588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1111672" y="1744588"/>
            <a:ext cx="1800200" cy="432049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9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449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58417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入职入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80" y="1048053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271912" y="4002100"/>
            <a:ext cx="4856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286000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565920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14"/>
          <p:cNvCxnSpPr/>
          <p:nvPr/>
        </p:nvCxnSpPr>
        <p:spPr bwMode="auto">
          <a:xfrm>
            <a:off x="3343920" y="4002100"/>
            <a:ext cx="478408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8322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51832" y="4002100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3" y="1349896"/>
            <a:ext cx="3620628" cy="2451043"/>
          </a:xfrm>
          <a:prstGeom prst="rect">
            <a:avLst/>
          </a:prstGeom>
        </p:spPr>
      </p:pic>
      <p:cxnSp>
        <p:nvCxnSpPr>
          <p:cNvPr id="8" name="直線接點 14"/>
          <p:cNvCxnSpPr/>
          <p:nvPr/>
        </p:nvCxnSpPr>
        <p:spPr bwMode="auto">
          <a:xfrm>
            <a:off x="2623840" y="4002100"/>
            <a:ext cx="550416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3683" y="80077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4611244" y="3994447"/>
            <a:ext cx="3797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妈妈再也不用担心我的工资（发错）了！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" y="121091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4" y="1829097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1840904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4856088" y="4047682"/>
            <a:ext cx="3221682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2983880" y="3967864"/>
            <a:ext cx="528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我不想知道我的钱是怎么来滴，我就想知道我的钱是怎么没滴。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127896" y="3943772"/>
            <a:ext cx="500010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58" y="1277888"/>
            <a:ext cx="1409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8" y="2141984"/>
            <a:ext cx="714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17501"/>
              </p:ext>
            </p:extLst>
          </p:nvPr>
        </p:nvGraphicFramePr>
        <p:xfrm>
          <a:off x="4374493" y="175547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4493" y="175547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440447" y="1565920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565215" y="3942184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客户虐我千百遍，我待客户如初恋。这样才能拿到单子。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703960" y="3943772"/>
            <a:ext cx="44240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88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8409"/>
            <a:ext cx="259228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权限检查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销售部小杨下达定单后，想在系统中查看具体生产情况如何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785989" y="1260869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60869"/>
            <a:ext cx="1438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53" y="1455309"/>
            <a:ext cx="3067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非礼勿听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非礼勿言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动。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208016" y="3943772"/>
            <a:ext cx="391998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5723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小杨收到系统中弹出提醒和通知邮件，是来自协同办公模块的，通知他下达的销售订单已经生产和审核完毕。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776" y="3943772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It’s your turn now.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111776" y="3943772"/>
            <a:ext cx="20162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0425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订单已经生产和审核完毕，可以出库了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" y="1349896"/>
            <a:ext cx="791368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25406" y="3943772"/>
            <a:ext cx="330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快点出库吧，村口儿的厕所快没纸了。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仁慈的父，我已坠入，看不见累的国度。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9202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小杨是管理培训生，现轮岗到生产部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65" y="2200939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63627" y="185395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0367" y="3942184"/>
            <a:ext cx="297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唉呀！我一定会回来的！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灰太狼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44120" y="3943772"/>
            <a:ext cx="29838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42" y="1146820"/>
            <a:ext cx="4876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3127896" y="2480858"/>
            <a:ext cx="1512168" cy="288826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19050"/>
            <a:ext cx="201622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概览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小杨拥有了生产模块的权限，学习生产模块的以下内容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0024" y="3962418"/>
            <a:ext cx="4012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哪里不会点哪里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你真要点啊？！别当真啊！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424040" y="3943772"/>
            <a:ext cx="370396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83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626013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物料基本资料：即是各物料本身数据和信息（也可以是成品）。可以在软件需求中说明哪些信息会如何影响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运算，如来源这一项：反应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运算所需的是否独立需求的信息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7" y="1681701"/>
            <a:ext cx="1600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3" y="1709936"/>
            <a:ext cx="4315965" cy="25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 bwMode="auto">
          <a:xfrm>
            <a:off x="1752760" y="3582143"/>
            <a:ext cx="1368152" cy="7010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描述成品或半成品由哪些物料组成：即是反应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运算的物料匹配信息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物料基本信息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=&gt;BOM=&gt;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与协同办公模块合作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1349896"/>
            <a:ext cx="7296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1313302"/>
            <a:ext cx="7381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4" y="1205880"/>
            <a:ext cx="4338645" cy="259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39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以主机为基础，继续定义电脑的物料构成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05880"/>
            <a:ext cx="4520356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2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查看商品“电脑”的物料构成体系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0" y="1133872"/>
            <a:ext cx="6129982" cy="270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9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小杨又学了一手：他原来在销售部时下了订单，生产部会生成生产单，订单编号即可指定为销售模块定义的单号，形成关联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系统可以依据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表自动构成子级别生产计划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72900" y="3921551"/>
            <a:ext cx="2968147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9" y="2006168"/>
            <a:ext cx="4466381" cy="2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90" y="2080072"/>
            <a:ext cx="3002098" cy="147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4489524" y="203551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91" y="2080072"/>
            <a:ext cx="1028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 bwMode="auto">
          <a:xfrm>
            <a:off x="2554782" y="1997968"/>
            <a:ext cx="19151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5172900" y="3921551"/>
            <a:ext cx="2955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81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45638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电子化：将资源和业务经抽象后，融入软件系统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-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277888"/>
            <a:ext cx="7858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00" y="1772072"/>
            <a:ext cx="31908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>
            <a:off x="3631952" y="3921551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19962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01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1824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运算后可以直接下达采购订单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小杨看出来了，预计生产部熟悉之后，该轮岗去采购部了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8" y="1638505"/>
            <a:ext cx="5322325" cy="2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5005741" y="3044738"/>
            <a:ext cx="156765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31952" y="3996036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94447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17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报批与审批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9128" y="845840"/>
            <a:ext cx="784887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协同办公模块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审核通过＝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采购模块中继续采购入库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=&gt;2.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审核未通过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在采购模块中修改预算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在这一闭环过程中，协同办公模块会对当前责任人发出提醒，也可由系统相关用户主动发出催办提醒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虎兕出于柙，龟玉毁于椟中，是谁之过欤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43375" y="3943772"/>
            <a:ext cx="398462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9525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工序与跟踪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相关报表进行跟踪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可根据企业需求，在所关心的步骤之间加入验收和审核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再次与协同办公模块合作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31" y="1925960"/>
            <a:ext cx="2562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631952" y="3943772"/>
            <a:ext cx="44960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生产完毕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生产完毕且审核通过，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了“销售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库”的那一情景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03960" y="3962418"/>
            <a:ext cx="449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我们的目标是：不求最好，但求最贵。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电影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大腕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顶层数据流图示例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进一步地，有二层、三层数据流图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32395"/>
              </p:ext>
            </p:extLst>
          </p:nvPr>
        </p:nvGraphicFramePr>
        <p:xfrm>
          <a:off x="1687513" y="14224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513" y="14224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78759" y="392514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并且配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以详细描述，说明数据出、入、转换的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31799"/>
              </p:ext>
            </p:extLst>
          </p:nvPr>
        </p:nvGraphicFramePr>
        <p:xfrm>
          <a:off x="1543720" y="156592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720" y="156592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4568056" y="3925144"/>
            <a:ext cx="3559944" cy="1862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47976" y="3962994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35475" y="3976090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998351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06" y="120588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" y="1557164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1183680" y="4032084"/>
            <a:ext cx="6944320" cy="1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512667" y="396299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45" y="629815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784080" y="3943772"/>
            <a:ext cx="334392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163913" y="3906838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80024" y="3943772"/>
            <a:ext cx="3847976" cy="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922439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944464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各模块都是围绕企业的物流、资金流、信息流进行运作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922439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922439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77837" y="9525"/>
            <a:ext cx="216357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894" y="689137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3" name="圆角矩形 32"/>
          <p:cNvSpPr/>
          <p:nvPr/>
        </p:nvSpPr>
        <p:spPr>
          <a:xfrm rot="3131178">
            <a:off x="2953229" y="2960654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2139677" y="2915098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4077370" y="34964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555714" y="3016521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4077370" y="3419808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738469" y="2915609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649116" y="1873073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544204" y="2540220"/>
            <a:ext cx="1188131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226479" y="2237086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261290" y="2620872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1102177" y="2040085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1019210" y="2562181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24519" y="3994447"/>
            <a:ext cx="4387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他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黄健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翔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4169560" y="4015780"/>
            <a:ext cx="39584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Pages>0</Pages>
  <Words>2697</Words>
  <Characters>0</Characters>
  <Application>Microsoft Office PowerPoint</Application>
  <PresentationFormat>自定义</PresentationFormat>
  <Lines>0</Lines>
  <Paragraphs>296</Paragraphs>
  <Slides>51</Slides>
  <Notes>49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空白</vt:lpstr>
      <vt:lpstr>1_空白</vt:lpstr>
      <vt:lpstr>2_空白</vt:lpstr>
      <vt:lpstr>自定义设计方案</vt:lpstr>
      <vt:lpstr>1_自定义设计方案</vt:lpstr>
      <vt:lpstr>3_空白</vt:lpstr>
      <vt:lpstr>包装程序外壳对象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前世今生－订货点法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HR-入职</vt:lpstr>
      <vt:lpstr>HR-入职入职</vt:lpstr>
      <vt:lpstr>HR-考勤</vt:lpstr>
      <vt:lpstr>HR-工资计算方式</vt:lpstr>
      <vt:lpstr>HR-工资核算</vt:lpstr>
      <vt:lpstr>财务-反应工资发放情况</vt:lpstr>
      <vt:lpstr>销售-订单</vt:lpstr>
      <vt:lpstr>生产-权限检查</vt:lpstr>
      <vt:lpstr>协同办公-自动提醒</vt:lpstr>
      <vt:lpstr>销售-出库</vt:lpstr>
      <vt:lpstr>HR-人员调动</vt:lpstr>
      <vt:lpstr>生产-概览</vt:lpstr>
      <vt:lpstr>生产-物料基本资料</vt:lpstr>
      <vt:lpstr>生产-BOM</vt:lpstr>
      <vt:lpstr>生产-BOM II</vt:lpstr>
      <vt:lpstr>生产-BOM III</vt:lpstr>
      <vt:lpstr>生产-BOM IV</vt:lpstr>
      <vt:lpstr>生产-BOM V</vt:lpstr>
      <vt:lpstr>生产-BOM VI</vt:lpstr>
      <vt:lpstr>生产-生产单</vt:lpstr>
      <vt:lpstr>生产-MRP运算</vt:lpstr>
      <vt:lpstr>生产-MRP运算 II</vt:lpstr>
      <vt:lpstr>协同办公-报批与审批</vt:lpstr>
      <vt:lpstr>生产-工序与跟踪</vt:lpstr>
      <vt:lpstr>生产-生产完毕</vt:lpstr>
      <vt:lpstr>PowerPoint 演示文稿</vt:lpstr>
      <vt:lpstr>顶层数据流图示例</vt:lpstr>
      <vt:lpstr>业务流程图示例</vt:lpstr>
      <vt:lpstr>系统需求构建</vt:lpstr>
      <vt:lpstr>OA-ERP</vt:lpstr>
      <vt:lpstr>技术架构示例图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开水加冰</cp:lastModifiedBy>
  <cp:revision>757</cp:revision>
  <dcterms:modified xsi:type="dcterms:W3CDTF">2013-10-07T11:00:12Z</dcterms:modified>
</cp:coreProperties>
</file>