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</p:sldMasterIdLst>
  <p:notesMasterIdLst>
    <p:notesMasterId r:id="rId28"/>
  </p:notesMasterIdLst>
  <p:sldIdLst>
    <p:sldId id="509" r:id="rId5"/>
    <p:sldId id="514" r:id="rId6"/>
    <p:sldId id="510" r:id="rId7"/>
    <p:sldId id="512" r:id="rId8"/>
    <p:sldId id="513" r:id="rId9"/>
    <p:sldId id="515" r:id="rId10"/>
    <p:sldId id="366" r:id="rId11"/>
    <p:sldId id="520" r:id="rId12"/>
    <p:sldId id="528" r:id="rId13"/>
    <p:sldId id="518" r:id="rId14"/>
    <p:sldId id="521" r:id="rId15"/>
    <p:sldId id="529" r:id="rId16"/>
    <p:sldId id="531" r:id="rId17"/>
    <p:sldId id="522" r:id="rId18"/>
    <p:sldId id="523" r:id="rId19"/>
    <p:sldId id="532" r:id="rId20"/>
    <p:sldId id="533" r:id="rId21"/>
    <p:sldId id="534" r:id="rId22"/>
    <p:sldId id="524" r:id="rId23"/>
    <p:sldId id="525" r:id="rId24"/>
    <p:sldId id="526" r:id="rId25"/>
    <p:sldId id="527" r:id="rId26"/>
    <p:sldId id="516" r:id="rId27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 varScale="1">
        <p:scale>
          <a:sx n="100" d="100"/>
          <a:sy n="100" d="100"/>
        </p:scale>
        <p:origin x="-618" y="-84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这是你的</a:t>
            </a:r>
            <a:r>
              <a:rPr lang="en-US" altLang="zh-CN" smtClean="0"/>
              <a:t>ERP</a:t>
            </a:r>
            <a:r>
              <a:rPr lang="zh-CN" altLang="en-US" smtClean="0"/>
              <a:t>，这就是你要的！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规范化工作模型是</a:t>
            </a:r>
            <a:r>
              <a:rPr lang="en-US" altLang="zh-CN" smtClean="0"/>
              <a:t>ERP</a:t>
            </a:r>
            <a:r>
              <a:rPr lang="zh-CN" altLang="en-US" smtClean="0"/>
              <a:t>所要实现的核心内容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电子化可不是强调环保，而是将已经规范化的工作流程，根据现实中的情况，进行总结和抽象，融入到软件系统中，使它们为我所用。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79897BF9-A51E-4A8B-A736-CBA2A9B0ACD6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自动化是我们让工作更轻松的必杀技：一个网上的搞笑但形象的例子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3B060ADA-B37B-4065-A304-7154C45CD635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，比较难以找到合适的词汇对应它的含义。它大致与这怎场景含义相似：某小区在真正盖楼之间，须设计一个“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模块不是学术死定义，实际划分和包含的内容灵活多变。但</a:t>
            </a:r>
            <a:r>
              <a:rPr lang="en-US" altLang="zh-CN" sz="1200" dirty="0" smtClean="0"/>
              <a:t>ERP</a:t>
            </a:r>
            <a:r>
              <a:rPr lang="zh-CN" altLang="en-US" sz="1200" dirty="0" smtClean="0"/>
              <a:t>本身（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等另说），辅助</a:t>
            </a:r>
            <a:r>
              <a:rPr lang="zh-CN" altLang="en-US" sz="1200" smtClean="0"/>
              <a:t>企业</a:t>
            </a:r>
            <a:r>
              <a:rPr lang="zh-CN" altLang="en-US" sz="1200" smtClean="0"/>
              <a:t>掌控它</a:t>
            </a:r>
            <a:r>
              <a:rPr lang="zh-CN" altLang="en-US" sz="1200" dirty="0" smtClean="0"/>
              <a:t>的三大流：物流、资金流、现金流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是本课讲解的对象。世界在不断发展，本课内容</a:t>
            </a:r>
            <a:r>
              <a:rPr lang="zh-CN" altLang="en-US" baseline="0" dirty="0" smtClean="0"/>
              <a:t>当有焦点，</a:t>
            </a:r>
            <a:r>
              <a:rPr lang="zh-CN" altLang="en-US" dirty="0" smtClean="0"/>
              <a:t>最新的成果我们将来有机会再学习。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“发生订单，然后催办”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976438" y="1055688"/>
            <a:ext cx="4464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这是你的</a:t>
            </a:r>
            <a:r>
              <a:rPr lang="en-US" altLang="zh-CN" sz="4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48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5149355" y="4244976"/>
            <a:ext cx="30009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这是你的江湖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0813" y="2171700"/>
            <a:ext cx="44640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讲述人：杨航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1338" y="3659188"/>
            <a:ext cx="3897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E-mail:jaysharp@163.com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157663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91" y="1078141"/>
            <a:ext cx="7721600" cy="3017838"/>
          </a:xfrm>
        </p:spPr>
        <p:txBody>
          <a:bodyPr/>
          <a:lstStyle/>
          <a:p>
            <a:r>
              <a:rPr lang="en-US" altLang="zh-CN" sz="2000" dirty="0" smtClean="0"/>
              <a:t>ERP</a:t>
            </a:r>
            <a:r>
              <a:rPr lang="zh-CN" altLang="en-US" sz="2000" dirty="0" smtClean="0"/>
              <a:t>（本课讲解对象），</a:t>
            </a:r>
            <a:r>
              <a:rPr lang="en-US" altLang="zh-CN" sz="2000" dirty="0" smtClean="0"/>
              <a:t>ERP-II / e-ERP </a:t>
            </a:r>
            <a:r>
              <a:rPr lang="zh-CN" altLang="en-US" sz="2000" dirty="0" smtClean="0"/>
              <a:t>（基本不涉及）</a:t>
            </a:r>
            <a:endParaRPr lang="en-US" altLang="zh-CN" dirty="0" smtClean="0"/>
          </a:p>
          <a:p>
            <a:r>
              <a:rPr lang="zh-CN" altLang="en-US" sz="2000" dirty="0" smtClean="0"/>
              <a:t>每一步发展，是补充和完善，不是完全否定和推翻</a:t>
            </a:r>
            <a:endParaRPr lang="en-US" altLang="zh-CN" sz="2000" dirty="0" smtClean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902322" y="4202034"/>
            <a:ext cx="52256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05" y="2131685"/>
            <a:ext cx="4515675" cy="19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3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定货点法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568056" y="4221917"/>
            <a:ext cx="3744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王羲之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71" y="1493912"/>
            <a:ext cx="4824536" cy="25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内容占位符 2"/>
          <p:cNvSpPr>
            <a:spLocks noGrp="1"/>
          </p:cNvSpPr>
          <p:nvPr>
            <p:ph idx="1"/>
          </p:nvPr>
        </p:nvSpPr>
        <p:spPr>
          <a:xfrm>
            <a:off x="69075" y="917848"/>
            <a:ext cx="7968958" cy="3017838"/>
          </a:xfrm>
        </p:spPr>
        <p:txBody>
          <a:bodyPr/>
          <a:lstStyle/>
          <a:p>
            <a:r>
              <a:rPr lang="zh-CN" altLang="en-US" sz="2000" dirty="0" smtClean="0"/>
              <a:t>触发</a:t>
            </a:r>
            <a:r>
              <a:rPr lang="zh-CN" altLang="en-US" sz="2400" b="1" dirty="0" smtClean="0"/>
              <a:t>订货点</a:t>
            </a:r>
            <a:r>
              <a:rPr lang="zh-CN" altLang="en-US" sz="2000" dirty="0" smtClean="0"/>
              <a:t>确定订货时间，再通过</a:t>
            </a:r>
            <a:r>
              <a:rPr lang="zh-CN" altLang="en-US" sz="2400" b="1" dirty="0" smtClean="0"/>
              <a:t>提前期</a:t>
            </a:r>
            <a:r>
              <a:rPr lang="zh-CN" altLang="en-US" sz="2000" dirty="0" smtClean="0"/>
              <a:t>确定需求日期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585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-MRP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384" y="845840"/>
            <a:ext cx="7315200" cy="3017838"/>
          </a:xfrm>
        </p:spPr>
        <p:txBody>
          <a:bodyPr/>
          <a:lstStyle/>
          <a:p>
            <a:r>
              <a:rPr lang="zh-CN" altLang="en-US" sz="2000" dirty="0" smtClean="0"/>
              <a:t>考虑各物料需求的</a:t>
            </a:r>
            <a:r>
              <a:rPr lang="zh-CN" altLang="en-US" sz="2000" b="1" dirty="0" smtClean="0"/>
              <a:t>配比</a:t>
            </a:r>
            <a:endParaRPr lang="en-US" altLang="zh-CN" sz="2000" b="1" dirty="0" smtClean="0"/>
          </a:p>
          <a:p>
            <a:r>
              <a:rPr lang="zh-CN" altLang="en-US" sz="2000" dirty="0" smtClean="0"/>
              <a:t>划分独立需求和相关需求</a:t>
            </a:r>
            <a:endParaRPr lang="en-US" altLang="zh-CN" sz="2000" dirty="0" smtClean="0"/>
          </a:p>
          <a:p>
            <a:endParaRPr lang="en-US" altLang="zh-CN" sz="2400" dirty="0"/>
          </a:p>
          <a:p>
            <a:pPr marL="31750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引入状态数据的时间分段：                                       库存量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已订货量－需求量＝可供货量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424040" y="4196517"/>
            <a:ext cx="37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王羲之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20" y="1709936"/>
            <a:ext cx="50673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55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592" y="125760"/>
            <a:ext cx="7315200" cy="762000"/>
          </a:xfrm>
        </p:spPr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闭环</a:t>
            </a:r>
            <a:r>
              <a:rPr lang="en-US" altLang="zh-CN" dirty="0" smtClean="0"/>
              <a:t>MRP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sz="2000" dirty="0"/>
              <a:t>考虑</a:t>
            </a:r>
            <a:r>
              <a:rPr lang="zh-CN" altLang="en-US" sz="2400" b="1" dirty="0"/>
              <a:t>能力</a:t>
            </a:r>
            <a:r>
              <a:rPr lang="zh-CN" altLang="en-US" sz="2000" dirty="0"/>
              <a:t>的</a:t>
            </a:r>
            <a:r>
              <a:rPr lang="zh-CN" altLang="en-US" sz="2400" b="1" dirty="0" smtClean="0"/>
              <a:t>约束</a:t>
            </a:r>
            <a:r>
              <a:rPr lang="zh-CN" altLang="en-US" sz="2000" dirty="0" smtClean="0"/>
              <a:t>（考虑制造</a:t>
            </a:r>
            <a:r>
              <a:rPr lang="zh-CN" altLang="en-US" sz="2000" dirty="0"/>
              <a:t>工艺、生产设备、生产产能、运输能力、供货</a:t>
            </a:r>
            <a:r>
              <a:rPr lang="zh-CN" altLang="en-US" sz="2000" dirty="0" smtClean="0"/>
              <a:t>能力，生产计划变更等）</a:t>
            </a:r>
            <a:endParaRPr lang="zh-CN" altLang="en-US" sz="2000" dirty="0"/>
          </a:p>
          <a:p>
            <a:endParaRPr lang="zh-CN" altLang="en-US" sz="20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597549" y="4208046"/>
            <a:ext cx="3528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王羲之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88" y="1527820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0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-MRPII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ERP</a:t>
            </a:r>
            <a:r>
              <a:rPr lang="zh-CN" altLang="en-US" sz="2000" dirty="0" smtClean="0"/>
              <a:t>诞生的启蒙者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MRP</a:t>
            </a:r>
            <a:r>
              <a:rPr lang="zh-CN" altLang="en-US" sz="2000" dirty="0" smtClean="0"/>
              <a:t>已涉及的物流、小部分信息流基础上，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企业管理认识加深，增加了</a:t>
            </a:r>
            <a:r>
              <a:rPr lang="zh-CN" altLang="en-US" sz="2400" b="1" dirty="0" smtClean="0"/>
              <a:t>资金流</a:t>
            </a:r>
            <a:r>
              <a:rPr lang="zh-CN" altLang="en-US" sz="2000" dirty="0" smtClean="0"/>
              <a:t>的管控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775968" y="4198690"/>
            <a:ext cx="4352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千呼万唤始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出来，犹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抱琵琶半遮面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白居易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53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-ERP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继承了</a:t>
            </a:r>
            <a:r>
              <a:rPr lang="en-US" altLang="zh-CN" sz="2000" dirty="0"/>
              <a:t>MRP-II</a:t>
            </a:r>
            <a:r>
              <a:rPr lang="zh-CN" altLang="en-US" sz="2000" dirty="0"/>
              <a:t>的基本思想如：制造、进销存和</a:t>
            </a:r>
            <a:r>
              <a:rPr lang="zh-CN" altLang="en-US" sz="2000" dirty="0" smtClean="0"/>
              <a:t>财务</a:t>
            </a:r>
            <a:endParaRPr lang="en-US" altLang="zh-CN" sz="2000" dirty="0" smtClean="0"/>
          </a:p>
          <a:p>
            <a:r>
              <a:rPr lang="zh-CN" altLang="en-US" sz="2000" dirty="0" smtClean="0"/>
              <a:t>主线仍是物流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但已经</a:t>
            </a:r>
            <a:r>
              <a:rPr lang="zh-CN" altLang="en-US" sz="2000" dirty="0"/>
              <a:t>将管理的重心转移到财务上来，在整个企业的运作中贯穿了财务成本控制的概念</a:t>
            </a:r>
          </a:p>
          <a:p>
            <a:r>
              <a:rPr lang="zh-CN" altLang="en-US" sz="2000" dirty="0" smtClean="0"/>
              <a:t>扩大管理范围和深度</a:t>
            </a:r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09615" y="4233446"/>
            <a:ext cx="5585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妖如要有了仁慈的心，就不再是妖，是人妖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0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784080" y="4212235"/>
            <a:ext cx="3415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0" y="1033148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294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本章回顾的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发展史，似乎可</a:t>
            </a:r>
            <a:r>
              <a:rPr lang="zh-CN" altLang="en-US" sz="2000" dirty="0"/>
              <a:t>二</a:t>
            </a:r>
            <a:r>
              <a:rPr lang="zh-CN" altLang="en-US" sz="2000" dirty="0" smtClean="0"/>
              <a:t>言以蔽之：</a:t>
            </a:r>
            <a:endParaRPr lang="en-US" altLang="zh-CN" sz="2000" dirty="0" smtClean="0"/>
          </a:p>
          <a:p>
            <a:pPr marL="317500" indent="0">
              <a:buNone/>
            </a:pPr>
            <a:r>
              <a:rPr lang="zh-CN" altLang="en-US" sz="2000" dirty="0" smtClean="0"/>
              <a:t>对企业现实运作的模型的抽象，越来越细致和贴近现实</a:t>
            </a:r>
            <a:endParaRPr lang="en-US" altLang="zh-CN" sz="2000" dirty="0"/>
          </a:p>
          <a:p>
            <a:pPr marL="317500" indent="0">
              <a:buNone/>
            </a:pPr>
            <a:r>
              <a:rPr lang="zh-CN" altLang="en-US" sz="2000" dirty="0" smtClean="0"/>
              <a:t>蕴含模块越来越多，所掌控的范围越来越广泛</a:t>
            </a:r>
            <a:endParaRPr lang="en-US" altLang="zh-CN" sz="2000" dirty="0" smtClean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495152" y="4192509"/>
            <a:ext cx="7632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就好比是土地财政。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7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-220476" y="4213597"/>
            <a:ext cx="8640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今时今日终会过去，追念往昔，何不想想来日再看今日，又会是何种心境。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某游戏对白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0" y="1709936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zh-CN" altLang="en-US" sz="2000" dirty="0" smtClean="0"/>
              <a:t>将来终有一天</a:t>
            </a:r>
            <a:r>
              <a:rPr lang="en-US" altLang="zh-CN" sz="2000" dirty="0" smtClean="0"/>
              <a:t>,ERP</a:t>
            </a:r>
            <a:r>
              <a:rPr lang="zh-CN" altLang="en-US" sz="2000" dirty="0" smtClean="0"/>
              <a:t>会更加复杂，现次更换了名字，就如同各位与在下一起在本课中回顾的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54497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导引</a:t>
            </a:r>
            <a:endParaRPr lang="en-US" altLang="zh-CN" sz="3600" b="1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5908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6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382713"/>
            <a:ext cx="10731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ERP</a:t>
            </a:r>
            <a:r>
              <a:rPr lang="zh-CN" altLang="en-US" sz="2400" dirty="0" smtClean="0"/>
              <a:t>是怎么用的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1627337" y="4208046"/>
            <a:ext cx="6480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/>
              <a:t>就象我</a:t>
            </a:r>
            <a:r>
              <a:rPr lang="zh-CN" altLang="en-US" sz="1600" dirty="0" smtClean="0"/>
              <a:t>的驴子一样</a:t>
            </a:r>
            <a:r>
              <a:rPr lang="zh-CN" altLang="en-US" sz="1600" dirty="0"/>
              <a:t>，给你盖个章！你现在是我的人</a:t>
            </a:r>
            <a:r>
              <a:rPr lang="zh-CN" altLang="en-US" sz="1600" dirty="0" smtClean="0"/>
              <a:t>了。</a:t>
            </a:r>
            <a:r>
              <a:rPr lang="en-US" altLang="zh-CN" sz="1600" dirty="0" smtClean="0"/>
              <a:t>—《</a:t>
            </a:r>
            <a:r>
              <a:rPr lang="zh-CN" altLang="en-US" sz="1600" dirty="0" smtClean="0"/>
              <a:t>大话西游</a:t>
            </a:r>
            <a:r>
              <a:rPr lang="en-US" altLang="zh-CN" sz="1600" dirty="0" smtClean="0"/>
              <a:t>》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274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让我们看个实际操作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一个实际</a:t>
            </a:r>
            <a:r>
              <a:rPr lang="zh-CN" altLang="en-US" sz="2400" dirty="0"/>
              <a:t>工作抽象成</a:t>
            </a:r>
            <a:r>
              <a:rPr lang="zh-CN" altLang="en-US" sz="2400" dirty="0" smtClean="0"/>
              <a:t>模型的例子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919984" y="4208046"/>
            <a:ext cx="4104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纸上得来终觉线，绝知此事要躬行。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陆游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27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2425" y="3294063"/>
            <a:ext cx="18716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杨航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3981450" y="416718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目标：“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以人为本：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降低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工作强度，提高工作效率，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219575" y="4233863"/>
            <a:ext cx="3887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203700"/>
            <a:ext cx="8107363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规范化与电子化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77938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规范化：构建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的过程，可以反思工作的规范化程度，并借助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进一步提高和强化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电子化：将资源和业务经抽象后，融入软件系统</a:t>
            </a:r>
            <a:endParaRPr lang="en-US" altLang="zh-CN" sz="2000" dirty="0" smtClean="0"/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sz="2000" dirty="0" smtClean="0"/>
              <a:t>               －在规范化的基础上进行总结和抽象</a:t>
            </a:r>
            <a:endParaRPr lang="en-US" altLang="zh-CN" sz="20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2263775" y="4187825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现实工作</a:t>
            </a:r>
          </a:p>
        </p:txBody>
      </p:sp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4568825" y="4187825"/>
            <a:ext cx="1798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6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15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194175"/>
            <a:ext cx="4318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3271838" y="4278313"/>
            <a:ext cx="1512887" cy="169862"/>
          </a:xfrm>
          <a:prstGeom prst="rightArrow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100763" y="4298950"/>
            <a:ext cx="1395412" cy="168275"/>
          </a:xfrm>
          <a:prstGeom prst="rightArrow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自动化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22275" y="987425"/>
            <a:ext cx="7315200" cy="3017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我们人类发明电脑就为了它，让工作更轻松的必杀技！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42240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矩形 11"/>
          <p:cNvSpPr>
            <a:spLocks noChangeArrowheads="1"/>
          </p:cNvSpPr>
          <p:nvPr/>
        </p:nvSpPr>
        <p:spPr bwMode="auto">
          <a:xfrm>
            <a:off x="-112713" y="4203700"/>
            <a:ext cx="838517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pic>
        <p:nvPicPr>
          <p:cNvPr id="717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925638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14935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7"/>
          <p:cNvSpPr>
            <a:spLocks/>
          </p:cNvSpPr>
          <p:nvPr/>
        </p:nvSpPr>
        <p:spPr bwMode="auto">
          <a:xfrm>
            <a:off x="1924050" y="2616200"/>
            <a:ext cx="889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</a:p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基础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8199" name="Rectangle 8"/>
          <p:cNvSpPr>
            <a:spLocks/>
          </p:cNvSpPr>
          <p:nvPr/>
        </p:nvSpPr>
        <p:spPr bwMode="auto">
          <a:xfrm>
            <a:off x="3375025" y="25908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8200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8201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820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正名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402016" cy="3017838"/>
          </a:xfrm>
        </p:spPr>
        <p:txBody>
          <a:bodyPr/>
          <a:lstStyle/>
          <a:p>
            <a:r>
              <a:rPr lang="en-US" altLang="zh-CN" sz="2000" dirty="0" smtClean="0"/>
              <a:t>E – Enterprise  (</a:t>
            </a:r>
            <a:r>
              <a:rPr lang="zh-CN" altLang="en-US" sz="2000" dirty="0" smtClean="0"/>
              <a:t>企业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R – Resource	(</a:t>
            </a:r>
            <a:r>
              <a:rPr lang="zh-CN" altLang="en-US" sz="2000" dirty="0" smtClean="0"/>
              <a:t>资源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P – Planning	(??</a:t>
            </a:r>
            <a:r>
              <a:rPr lang="zh-CN" altLang="en-US" sz="2000" dirty="0" smtClean="0"/>
              <a:t>，规化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管理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综述：整合</a:t>
            </a:r>
            <a:r>
              <a:rPr lang="zh-CN" altLang="en-US" sz="2000" dirty="0"/>
              <a:t>了企业管理理念、业务流程、基础数据、人力物力、</a:t>
            </a:r>
            <a:r>
              <a:rPr lang="zh-CN" altLang="en-US" sz="2000" dirty="0" smtClean="0"/>
              <a:t>计算软件和硬件于</a:t>
            </a:r>
            <a:r>
              <a:rPr lang="zh-CN" altLang="en-US" sz="2000" dirty="0"/>
              <a:t>一体的企业资源管理系统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回想</a:t>
            </a:r>
            <a:r>
              <a:rPr lang="zh-CN" altLang="en-US" sz="2000" dirty="0"/>
              <a:t>导引：为您的工作提供服务的管家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786237" y="4194175"/>
            <a:ext cx="53417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老子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270" y="905376"/>
            <a:ext cx="7524154" cy="3017838"/>
          </a:xfrm>
        </p:spPr>
        <p:txBody>
          <a:bodyPr/>
          <a:lstStyle/>
          <a:p>
            <a:r>
              <a:rPr lang="zh-CN" altLang="en-US" sz="2000" dirty="0"/>
              <a:t>围绕</a:t>
            </a:r>
            <a:r>
              <a:rPr lang="zh-CN" altLang="en-US" sz="2000" dirty="0" smtClean="0"/>
              <a:t>企业的物流、资金流</a:t>
            </a:r>
            <a:r>
              <a:rPr lang="zh-CN" altLang="en-US" sz="2000" smtClean="0"/>
              <a:t>、信息流划分模块</a:t>
            </a:r>
            <a:endParaRPr lang="en-US" altLang="zh-CN" sz="2000" dirty="0"/>
          </a:p>
          <a:p>
            <a:pPr marL="31750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191191" y="4197350"/>
            <a:ext cx="2821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40888" y="2919398"/>
            <a:ext cx="1388606" cy="571616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物流管理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3250890">
            <a:off x="2711648" y="1978908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8309655">
            <a:off x="1567341" y="1963236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40888" y="1984039"/>
            <a:ext cx="1388606" cy="919953"/>
          </a:xfrm>
          <a:prstGeom prst="triangl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39879" y="2368443"/>
            <a:ext cx="1143652" cy="437471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5455692" y="1930231"/>
            <a:ext cx="2556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视需求，可有更多，比如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4180" y="1533626"/>
            <a:ext cx="1080120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05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7616" y="2014755"/>
            <a:ext cx="1092230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制造</a:t>
            </a:r>
          </a:p>
        </p:txBody>
      </p:sp>
      <p:sp>
        <p:nvSpPr>
          <p:cNvPr id="23" name="椭圆 22"/>
          <p:cNvSpPr/>
          <p:nvPr/>
        </p:nvSpPr>
        <p:spPr>
          <a:xfrm>
            <a:off x="1280329" y="3635289"/>
            <a:ext cx="986727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分销</a:t>
            </a:r>
          </a:p>
        </p:txBody>
      </p:sp>
      <p:sp>
        <p:nvSpPr>
          <p:cNvPr id="24" name="椭圆 23"/>
          <p:cNvSpPr/>
          <p:nvPr/>
        </p:nvSpPr>
        <p:spPr>
          <a:xfrm>
            <a:off x="2268498" y="3656940"/>
            <a:ext cx="964074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</a:p>
        </p:txBody>
      </p:sp>
      <p:sp>
        <p:nvSpPr>
          <p:cNvPr id="25" name="椭圆 24"/>
          <p:cNvSpPr/>
          <p:nvPr/>
        </p:nvSpPr>
        <p:spPr>
          <a:xfrm>
            <a:off x="3264306" y="3643838"/>
            <a:ext cx="1042009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库存管理</a:t>
            </a:r>
            <a:endParaRPr lang="zh-CN" altLang="en-US" sz="105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96864" y="1558093"/>
            <a:ext cx="1018902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会计核算</a:t>
            </a:r>
            <a:endParaRPr lang="zh-CN" altLang="en-US" sz="105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7926" y="2054155"/>
            <a:ext cx="1057456" cy="429260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sz="105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务管理</a:t>
            </a:r>
            <a:endParaRPr lang="zh-CN" altLang="en-US" sz="105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20122382">
            <a:off x="3591851" y="1604117"/>
            <a:ext cx="498589" cy="1144927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左大括号 29"/>
          <p:cNvSpPr/>
          <p:nvPr/>
        </p:nvSpPr>
        <p:spPr>
          <a:xfrm rot="11738632">
            <a:off x="1524396" y="1595691"/>
            <a:ext cx="498589" cy="1007633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左大括号 31"/>
          <p:cNvSpPr/>
          <p:nvPr/>
        </p:nvSpPr>
        <p:spPr>
          <a:xfrm rot="5400000">
            <a:off x="2558530" y="2094776"/>
            <a:ext cx="498591" cy="3054999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34" name="曲线连接符 33"/>
          <p:cNvCxnSpPr/>
          <p:nvPr/>
        </p:nvCxnSpPr>
        <p:spPr>
          <a:xfrm>
            <a:off x="3044613" y="2788156"/>
            <a:ext cx="3598558" cy="12700"/>
          </a:xfrm>
          <a:prstGeom prst="curvedConnector4">
            <a:avLst>
              <a:gd name="adj1" fmla="val 20350"/>
              <a:gd name="adj2" fmla="val 5350000"/>
            </a:avLst>
          </a:prstGeom>
          <a:noFill/>
          <a:ln w="25400" cap="flat" cmpd="sng" algn="ctr">
            <a:solidFill>
              <a:srgbClr val="F7964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4842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270" y="905376"/>
            <a:ext cx="7524154" cy="3017838"/>
          </a:xfrm>
        </p:spPr>
        <p:txBody>
          <a:bodyPr/>
          <a:lstStyle/>
          <a:p>
            <a:r>
              <a:rPr lang="en-US" altLang="zh-CN" sz="2000" dirty="0" smtClean="0"/>
              <a:t>ERP</a:t>
            </a:r>
            <a:r>
              <a:rPr lang="zh-CN" altLang="en-US" sz="2000" dirty="0" smtClean="0"/>
              <a:t>常需提供对内对外接口，传递数据</a:t>
            </a:r>
            <a:endParaRPr lang="en-US" altLang="zh-CN" sz="2000" dirty="0" smtClean="0"/>
          </a:p>
          <a:p>
            <a:r>
              <a:rPr lang="zh-CN" altLang="en-US" sz="2000" dirty="0" smtClean="0"/>
              <a:t>一个例子：企业每个月须核算工资。合作点：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做</a:t>
            </a:r>
            <a:r>
              <a:rPr lang="zh-CN" altLang="en-US" sz="2000" dirty="0"/>
              <a:t>的是业务相关的事情</a:t>
            </a:r>
            <a:r>
              <a:rPr lang="zh-CN" altLang="en-US" sz="2000" dirty="0" smtClean="0"/>
              <a:t>，随着</a:t>
            </a:r>
            <a:r>
              <a:rPr lang="zh-CN" altLang="en-US" sz="2000" dirty="0"/>
              <a:t>企业业务的</a:t>
            </a:r>
            <a:r>
              <a:rPr lang="zh-CN" altLang="en-US" sz="2000" dirty="0" smtClean="0"/>
              <a:t>进行</a:t>
            </a:r>
            <a:r>
              <a:rPr lang="zh-CN" altLang="en-US" sz="2000" dirty="0"/>
              <a:t>。</a:t>
            </a:r>
            <a:r>
              <a:rPr lang="en-US" altLang="zh-CN" sz="2000" dirty="0" smtClean="0"/>
              <a:t>OA</a:t>
            </a:r>
            <a:r>
              <a:rPr lang="zh-CN" altLang="en-US" sz="2000" dirty="0" smtClean="0"/>
              <a:t>，管理</a:t>
            </a:r>
            <a:r>
              <a:rPr lang="zh-CN" altLang="en-US" sz="2000" dirty="0"/>
              <a:t>的是流程</a:t>
            </a:r>
            <a:r>
              <a:rPr lang="zh-CN" altLang="en-US" sz="2000" dirty="0" smtClean="0"/>
              <a:t>上或日常行政的东西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pPr marL="31750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统一战线</a:t>
            </a: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148350" y="4197350"/>
            <a:ext cx="4864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黄健翔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3131178">
            <a:off x="3783175" y="3237350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987117" y="3222104"/>
            <a:ext cx="1508931" cy="919953"/>
          </a:xfrm>
          <a:prstGeom prst="triangle">
            <a:avLst>
              <a:gd name="adj" fmla="val 5505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826497" y="31390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考勤，请假数据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6302660" y="3017659"/>
            <a:ext cx="1388606" cy="919953"/>
          </a:xfrm>
          <a:prstGeom prst="triangl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左箭头 34"/>
          <p:cNvSpPr/>
          <p:nvPr/>
        </p:nvSpPr>
        <p:spPr>
          <a:xfrm>
            <a:off x="4826496" y="3455790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 rot="18540380">
            <a:off x="2585909" y="3222615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5400000">
            <a:off x="3168720" y="1788799"/>
            <a:ext cx="1040888" cy="2274664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1519548" y="3646163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1218578" y="3388260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工资核算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2872333" y="258757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业绩，职称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…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Pages>0</Pages>
  <Words>1207</Words>
  <Characters>0</Characters>
  <Application>Microsoft Office PowerPoint</Application>
  <PresentationFormat>自定义</PresentationFormat>
  <Lines>0</Lines>
  <Paragraphs>150</Paragraphs>
  <Slides>23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空白</vt:lpstr>
      <vt:lpstr>1_空白</vt:lpstr>
      <vt:lpstr>2_空白</vt:lpstr>
      <vt:lpstr>自定义设计方案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ERP正名</vt:lpstr>
      <vt:lpstr>核心模块</vt:lpstr>
      <vt:lpstr>统一战线</vt:lpstr>
      <vt:lpstr>前世今生</vt:lpstr>
      <vt:lpstr>前世今生-定货点法</vt:lpstr>
      <vt:lpstr>前世今生-MRP</vt:lpstr>
      <vt:lpstr>前世今生-闭环MRP</vt:lpstr>
      <vt:lpstr>前世今生-MRPII</vt:lpstr>
      <vt:lpstr>前世今生-ERP</vt:lpstr>
      <vt:lpstr>前世今生-回顾</vt:lpstr>
      <vt:lpstr>前世今生-总结</vt:lpstr>
      <vt:lpstr>前世今生-展望</vt:lpstr>
      <vt:lpstr>PowerPoint 演示文稿</vt:lpstr>
      <vt:lpstr>One Story</vt:lpstr>
      <vt:lpstr>PowerPoint 演示文稿</vt:lpstr>
      <vt:lpstr>让我们看个实际操作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298</cp:revision>
  <dcterms:modified xsi:type="dcterms:W3CDTF">2013-10-02T14:27:35Z</dcterms:modified>
</cp:coreProperties>
</file>