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comments/modernComment_10F_E08C039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63" r:id="rId4"/>
    <p:sldId id="269" r:id="rId5"/>
    <p:sldId id="258" r:id="rId6"/>
    <p:sldId id="259" r:id="rId7"/>
    <p:sldId id="260" r:id="rId8"/>
    <p:sldId id="261" r:id="rId9"/>
    <p:sldId id="271" r:id="rId10"/>
    <p:sldId id="264" r:id="rId11"/>
    <p:sldId id="272" r:id="rId12"/>
    <p:sldId id="266" r:id="rId13"/>
    <p:sldId id="267" r:id="rId14"/>
    <p:sldId id="268"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6DFAD1-BFF2-F4B6-1541-44C4C8D951F4}" name="Linden Mcbride (CENSUS/CES FED)" initials="LM(F" userId="S::linden.mcbride@census.gov::e22156ce-6481-418b-82e0-a57b17d231a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67" d="100"/>
          <a:sy n="67" d="100"/>
        </p:scale>
        <p:origin x="4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F_E08C039A.xml><?xml version="1.0" encoding="utf-8"?>
<p188:cmLst xmlns:a="http://schemas.openxmlformats.org/drawingml/2006/main" xmlns:r="http://schemas.openxmlformats.org/officeDocument/2006/relationships" xmlns:p188="http://schemas.microsoft.com/office/powerpoint/2018/8/main">
  <p188:cm id="{23B7AA06-595D-4CD0-B854-CC6529A663E6}" authorId="{056DFAD1-BFF2-F4B6-1541-44C4C8D951F4}" created="2022-08-02T18:25:51.438">
    <ac:txMkLst xmlns:ac="http://schemas.microsoft.com/office/drawing/2013/main/command">
      <pc:docMk xmlns:pc="http://schemas.microsoft.com/office/powerpoint/2013/main/command"/>
      <pc:sldMk xmlns:pc="http://schemas.microsoft.com/office/powerpoint/2013/main/command" cId="3767272346" sldId="271"/>
      <ac:spMk id="4" creationId="{0090FF35-A402-44CA-BFEF-9839FC0B5796}"/>
      <ac:txMk cp="0">
        <ac:context len="179" hash="1872131957"/>
      </ac:txMk>
    </ac:txMkLst>
    <p188:pos x="4523763" y="246456"/>
    <p188:replyLst>
      <p188:reply id="{9DF1DF91-FEFB-42B8-B2FE-7C951743F259}" authorId="{056DFAD1-BFF2-F4B6-1541-44C4C8D951F4}" created="2022-08-02T18:48:49.954">
        <p188:txBody>
          <a:bodyPr/>
          <a:lstStyle/>
          <a:p>
            <a:r>
              <a:rPr lang="en-US"/>
              <a:t>What I'm struggling with is why RF does so poorly here when it does so well on every other metric...I suspect that there is some overfitting or that, where RF does poorly it does REALLY poorly. It may be the case that the egregiously wrong guesses (that are driving up log loss here) are cases where RF gives a high probability to non matching addresses where there are a lot of possible addresses from among which it must chose. I make this informed guess based on the final figure -- where we can see that RF does more poorly the more MAFIDS there are. Looking at that figure again, I'd like to know what perfect of piks have a given number of MAFIDS...we got the underlying denominators disclosed, yeah? Should I add those to an appendix slide?</a:t>
            </a:r>
          </a:p>
        </p188:txBody>
      </p188:reply>
    </p188:replyLst>
    <p188:txBody>
      <a:bodyPr/>
      <a:lstStyle/>
      <a:p>
        <a:r>
          <a:rPr lang="en-US"/>
          <a:t>I did some reading on Log Loss -- overall, it's a better measure of prediction accuracy than is "accuracy" on the prior slide because "accuracy" just says let's categorize every prediction greater than .5 as 1 (in our case, a match) and less than .5 as a 0 (a non-match) and then see how well we did against the true matches and non-matches. Log Loss says a prediction of .7 is closer to a match than is .6 so if the mafid is a true match, then we are going to get a smaller MLL with a prediction of .7 than we would with a prediction of .6. If the mafid is not a true match, then we would get a larger MLL with .7 than with .6. 
Overall, a mean log loss of zero means that every prediction is correct; the further from zero MLL is, the less correct the prediction overall.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178414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177442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367706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201176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184821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273488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307520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28791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118158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96747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90DB4-D64B-4BB6-9635-1704B9A967C0}" type="slidenum">
              <a:rPr lang="en-US" smtClean="0"/>
              <a:t>‹#›</a:t>
            </a:fld>
            <a:endParaRPr lang="en-US"/>
          </a:p>
        </p:txBody>
      </p:sp>
    </p:spTree>
    <p:extLst>
      <p:ext uri="{BB962C8B-B14F-4D97-AF65-F5344CB8AC3E}">
        <p14:creationId xmlns:p14="http://schemas.microsoft.com/office/powerpoint/2010/main" val="3640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92D90DB4-D64B-4BB6-9635-1704B9A967C0}" type="slidenum">
              <a:rPr lang="en-US" smtClean="0"/>
              <a:t>‹#›</a:t>
            </a:fld>
            <a:endParaRPr lang="en-US"/>
          </a:p>
        </p:txBody>
      </p:sp>
      <p:pic>
        <p:nvPicPr>
          <p:cNvPr id="7" name="Picture 6">
            <a:extLst>
              <a:ext uri="{FF2B5EF4-FFF2-40B4-BE49-F238E27FC236}">
                <a16:creationId xmlns:a16="http://schemas.microsoft.com/office/drawing/2014/main" id="{709DBF00-6528-42F1-B328-44F742AF3A8A}"/>
              </a:ext>
            </a:extLst>
          </p:cNvPr>
          <p:cNvPicPr>
            <a:picLocks noGrp="1" noSelect="1" noRot="1" noMove="1" noResize="1" noEditPoints="1" noAdjustHandles="1" noChangeArrowheads="1" noChangeShapeType="1"/>
          </p:cNvPicPr>
          <p:nvPr>
            <p:custDataLst>
              <p:tags r:id="rId13"/>
            </p:custDataLst>
          </p:nvPr>
        </p:nvPicPr>
        <p:blipFill>
          <a:blip r:embed="rId15">
            <a:extLst>
              <a:ext uri="{28A0092B-C50C-407E-A947-70E740481C1C}">
                <a14:useLocalDpi xmlns:a14="http://schemas.microsoft.com/office/drawing/2010/main" val="0"/>
              </a:ext>
            </a:extLst>
          </a:blip>
          <a:stretch>
            <a:fillRect/>
          </a:stretch>
        </p:blipFill>
        <p:spPr>
          <a:xfrm>
            <a:off x="335112" y="6013680"/>
            <a:ext cx="3877392" cy="554784"/>
          </a:xfrm>
          <a:prstGeom prst="rect">
            <a:avLst/>
          </a:prstGeom>
        </p:spPr>
      </p:pic>
      <p:pic>
        <p:nvPicPr>
          <p:cNvPr id="8" name="Picture 7">
            <a:extLst>
              <a:ext uri="{FF2B5EF4-FFF2-40B4-BE49-F238E27FC236}">
                <a16:creationId xmlns:a16="http://schemas.microsoft.com/office/drawing/2014/main" id="{7F3282DC-0332-4AD0-8EB4-BDE04AAD468B}"/>
              </a:ext>
            </a:extLst>
          </p:cNvPr>
          <p:cNvPicPr>
            <a:picLocks noGrp="1" noSelect="1" noRot="1" noMove="1" noResize="1" noEditPoints="1" noAdjustHandles="1" noChangeArrowheads="1" noChangeShapeType="1"/>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335112" y="6013680"/>
            <a:ext cx="3877392" cy="554784"/>
          </a:xfrm>
          <a:prstGeom prst="rect">
            <a:avLst/>
          </a:prstGeom>
        </p:spPr>
      </p:pic>
    </p:spTree>
    <p:extLst>
      <p:ext uri="{BB962C8B-B14F-4D97-AF65-F5344CB8AC3E}">
        <p14:creationId xmlns:p14="http://schemas.microsoft.com/office/powerpoint/2010/main" val="637956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commons.wikimedia.org/wiki/File:roc-draft-xkcd-style.sv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F_E08C039A.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A0F3-94FF-4CB1-98C5-E5B3A2899BC6}"/>
              </a:ext>
            </a:extLst>
          </p:cNvPr>
          <p:cNvSpPr>
            <a:spLocks noGrp="1"/>
          </p:cNvSpPr>
          <p:nvPr>
            <p:ph type="ctrTitle"/>
          </p:nvPr>
        </p:nvSpPr>
        <p:spPr/>
        <p:txBody>
          <a:bodyPr>
            <a:noAutofit/>
          </a:bodyPr>
          <a:lstStyle/>
          <a:p>
            <a:r>
              <a:rPr lang="en-US" sz="4400" dirty="0"/>
              <a:t>There’s No Place Like Home: Matching People to Places Using Survey and Administrative Records</a:t>
            </a:r>
          </a:p>
        </p:txBody>
      </p:sp>
      <p:sp>
        <p:nvSpPr>
          <p:cNvPr id="3" name="Subtitle 2">
            <a:extLst>
              <a:ext uri="{FF2B5EF4-FFF2-40B4-BE49-F238E27FC236}">
                <a16:creationId xmlns:a16="http://schemas.microsoft.com/office/drawing/2014/main" id="{7C5A79E4-11B8-4E04-A38A-BBAF66F07239}"/>
              </a:ext>
            </a:extLst>
          </p:cNvPr>
          <p:cNvSpPr>
            <a:spLocks noGrp="1"/>
          </p:cNvSpPr>
          <p:nvPr>
            <p:ph type="subTitle" idx="1"/>
          </p:nvPr>
        </p:nvSpPr>
        <p:spPr/>
        <p:txBody>
          <a:bodyPr>
            <a:normAutofit fontScale="55000" lnSpcReduction="20000"/>
          </a:bodyPr>
          <a:lstStyle/>
          <a:p>
            <a:endParaRPr lang="en-US" dirty="0"/>
          </a:p>
          <a:p>
            <a:r>
              <a:rPr lang="en-US" dirty="0"/>
              <a:t>Danielle H. Sandler </a:t>
            </a:r>
          </a:p>
          <a:p>
            <a:r>
              <a:rPr lang="en-US" dirty="0"/>
              <a:t>Joint work with Linden McBride and Allen Ross</a:t>
            </a:r>
          </a:p>
          <a:p>
            <a:r>
              <a:rPr lang="en-US" dirty="0"/>
              <a:t>(Part of a larger Administrative Records Census Project led by David Brown)</a:t>
            </a:r>
          </a:p>
          <a:p>
            <a:r>
              <a:rPr lang="en-US" dirty="0"/>
              <a:t>August 9, 2022</a:t>
            </a:r>
          </a:p>
          <a:p>
            <a:r>
              <a:rPr lang="en-US" dirty="0"/>
              <a:t>2022 Joint Statistical Meetings</a:t>
            </a:r>
          </a:p>
        </p:txBody>
      </p:sp>
      <p:sp>
        <p:nvSpPr>
          <p:cNvPr id="4" name="TextBox 3">
            <a:extLst>
              <a:ext uri="{FF2B5EF4-FFF2-40B4-BE49-F238E27FC236}">
                <a16:creationId xmlns:a16="http://schemas.microsoft.com/office/drawing/2014/main" id="{C088E46D-D424-4662-BD36-55A25BAA9EFE}"/>
              </a:ext>
            </a:extLst>
          </p:cNvPr>
          <p:cNvSpPr txBox="1"/>
          <p:nvPr/>
        </p:nvSpPr>
        <p:spPr>
          <a:xfrm>
            <a:off x="4632898" y="5614409"/>
            <a:ext cx="6649156" cy="738664"/>
          </a:xfrm>
          <a:prstGeom prst="rect">
            <a:avLst/>
          </a:prstGeom>
          <a:noFill/>
        </p:spPr>
        <p:txBody>
          <a:bodyPr wrap="square" rtlCol="0">
            <a:spAutoFit/>
          </a:bodyPr>
          <a:lstStyle/>
          <a:p>
            <a:r>
              <a:rPr lang="en-US" sz="1400" dirty="0"/>
              <a:t>Any opinions and conclusions expressed herein are those of </a:t>
            </a:r>
            <a:r>
              <a:rPr lang="en-US" sz="1400"/>
              <a:t>the authors </a:t>
            </a:r>
            <a:r>
              <a:rPr lang="en-US" sz="1400" dirty="0"/>
              <a:t>and do not represent the views of the U.S. Census Bureau. All results have been reviewed to ensure that no confidential information is disclosed CBDRB-FY2022-CES019-010.</a:t>
            </a:r>
          </a:p>
        </p:txBody>
      </p:sp>
    </p:spTree>
    <p:extLst>
      <p:ext uri="{BB962C8B-B14F-4D97-AF65-F5344CB8AC3E}">
        <p14:creationId xmlns:p14="http://schemas.microsoft.com/office/powerpoint/2010/main" val="14146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A7DB-FBC7-427A-8566-D665EA2134D8}"/>
              </a:ext>
            </a:extLst>
          </p:cNvPr>
          <p:cNvSpPr>
            <a:spLocks noGrp="1"/>
          </p:cNvSpPr>
          <p:nvPr>
            <p:ph type="title"/>
          </p:nvPr>
        </p:nvSpPr>
        <p:spPr/>
        <p:txBody>
          <a:bodyPr/>
          <a:lstStyle/>
          <a:p>
            <a:r>
              <a:rPr lang="en-US" dirty="0"/>
              <a:t>Address Assignment</a:t>
            </a:r>
          </a:p>
        </p:txBody>
      </p:sp>
      <p:sp>
        <p:nvSpPr>
          <p:cNvPr id="3" name="Content Placeholder 2">
            <a:extLst>
              <a:ext uri="{FF2B5EF4-FFF2-40B4-BE49-F238E27FC236}">
                <a16:creationId xmlns:a16="http://schemas.microsoft.com/office/drawing/2014/main" id="{4E79884D-40E5-46FC-84E6-DF8C661C9C3F}"/>
              </a:ext>
            </a:extLst>
          </p:cNvPr>
          <p:cNvSpPr>
            <a:spLocks noGrp="1"/>
          </p:cNvSpPr>
          <p:nvPr>
            <p:ph idx="1"/>
          </p:nvPr>
        </p:nvSpPr>
        <p:spPr/>
        <p:txBody>
          <a:bodyPr/>
          <a:lstStyle/>
          <a:p>
            <a:r>
              <a:rPr lang="en-US" dirty="0"/>
              <a:t>Maximum – Select one address from potential administrative addresses per person based on highest predicted probability</a:t>
            </a:r>
          </a:p>
          <a:p>
            <a:r>
              <a:rPr lang="en-US" dirty="0"/>
              <a:t>Probability – Use all potential administrative addresses, weighted according to the predicted probability</a:t>
            </a:r>
          </a:p>
          <a:p>
            <a:r>
              <a:rPr lang="en-US" dirty="0"/>
              <a:t>Repeated draw – Randomly draw one potential administrative record address per person based on predicted probability. Repeat N times. </a:t>
            </a:r>
          </a:p>
        </p:txBody>
      </p:sp>
    </p:spTree>
    <p:extLst>
      <p:ext uri="{BB962C8B-B14F-4D97-AF65-F5344CB8AC3E}">
        <p14:creationId xmlns:p14="http://schemas.microsoft.com/office/powerpoint/2010/main" val="293553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9CEB-2A4D-436F-9778-39EF96585FD2}"/>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2E89134D-246B-4C2A-A3C0-3C5B88729A18}"/>
              </a:ext>
            </a:extLst>
          </p:cNvPr>
          <p:cNvSpPr>
            <a:spLocks noGrp="1"/>
          </p:cNvSpPr>
          <p:nvPr>
            <p:ph idx="1"/>
          </p:nvPr>
        </p:nvSpPr>
        <p:spPr/>
        <p:txBody>
          <a:bodyPr/>
          <a:lstStyle/>
          <a:p>
            <a:r>
              <a:rPr lang="en-US" dirty="0"/>
              <a:t>One reason the administrative address predicted by the model may not match the survey address is if the survey address doesn’t appear in the administrative records</a:t>
            </a:r>
          </a:p>
          <a:p>
            <a:r>
              <a:rPr lang="en-US" dirty="0"/>
              <a:t>To assess the model match rates, we abstract from this by only using observations where the survey address is one of the potential addresses</a:t>
            </a:r>
          </a:p>
          <a:p>
            <a:r>
              <a:rPr lang="en-US" dirty="0"/>
              <a:t>We also exclude individuals with only one address from these match statistics</a:t>
            </a:r>
          </a:p>
        </p:txBody>
      </p:sp>
    </p:spTree>
    <p:extLst>
      <p:ext uri="{BB962C8B-B14F-4D97-AF65-F5344CB8AC3E}">
        <p14:creationId xmlns:p14="http://schemas.microsoft.com/office/powerpoint/2010/main" val="21710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6413-6CAE-4D99-BB15-695323A22A63}"/>
              </a:ext>
            </a:extLst>
          </p:cNvPr>
          <p:cNvSpPr>
            <a:spLocks noGrp="1"/>
          </p:cNvSpPr>
          <p:nvPr>
            <p:ph type="title"/>
          </p:nvPr>
        </p:nvSpPr>
        <p:spPr/>
        <p:txBody>
          <a:bodyPr>
            <a:normAutofit/>
          </a:bodyPr>
          <a:lstStyle/>
          <a:p>
            <a:r>
              <a:rPr lang="en-US" dirty="0"/>
              <a:t>Model Performance </a:t>
            </a:r>
            <a:br>
              <a:rPr lang="en-US" dirty="0"/>
            </a:br>
            <a:r>
              <a:rPr lang="en-US" dirty="0"/>
              <a:t>By Geographic Aggregation</a:t>
            </a:r>
          </a:p>
        </p:txBody>
      </p:sp>
      <p:pic>
        <p:nvPicPr>
          <p:cNvPr id="5" name="Content Placeholder 4">
            <a:extLst>
              <a:ext uri="{FF2B5EF4-FFF2-40B4-BE49-F238E27FC236}">
                <a16:creationId xmlns:a16="http://schemas.microsoft.com/office/drawing/2014/main" id="{CCF0CF7F-A9AF-4F18-BD2F-3031795396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2605" y="2173371"/>
            <a:ext cx="5026788" cy="3655845"/>
          </a:xfrm>
        </p:spPr>
      </p:pic>
    </p:spTree>
    <p:extLst>
      <p:ext uri="{BB962C8B-B14F-4D97-AF65-F5344CB8AC3E}">
        <p14:creationId xmlns:p14="http://schemas.microsoft.com/office/powerpoint/2010/main" val="195237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BA67-8F6D-40BA-B82B-831C0D0955EA}"/>
              </a:ext>
            </a:extLst>
          </p:cNvPr>
          <p:cNvSpPr>
            <a:spLocks noGrp="1"/>
          </p:cNvSpPr>
          <p:nvPr>
            <p:ph type="title"/>
          </p:nvPr>
        </p:nvSpPr>
        <p:spPr/>
        <p:txBody>
          <a:bodyPr>
            <a:normAutofit/>
          </a:bodyPr>
          <a:lstStyle/>
          <a:p>
            <a:r>
              <a:rPr lang="en-US" dirty="0"/>
              <a:t>Model Performance</a:t>
            </a:r>
            <a:br>
              <a:rPr lang="en-US" dirty="0"/>
            </a:br>
            <a:r>
              <a:rPr lang="en-US" dirty="0"/>
              <a:t>By Number of Potential Address Matches</a:t>
            </a:r>
          </a:p>
        </p:txBody>
      </p:sp>
      <p:pic>
        <p:nvPicPr>
          <p:cNvPr id="9" name="Content Placeholder 8">
            <a:extLst>
              <a:ext uri="{FF2B5EF4-FFF2-40B4-BE49-F238E27FC236}">
                <a16:creationId xmlns:a16="http://schemas.microsoft.com/office/drawing/2014/main" id="{EBBA4CFA-6504-45CD-B427-7BD08D50B3D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82530" y="1845781"/>
            <a:ext cx="5026788" cy="3655845"/>
          </a:xfrm>
        </p:spPr>
      </p:pic>
    </p:spTree>
    <p:extLst>
      <p:ext uri="{BB962C8B-B14F-4D97-AF65-F5344CB8AC3E}">
        <p14:creationId xmlns:p14="http://schemas.microsoft.com/office/powerpoint/2010/main" val="2025497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5897-A272-4A90-A22A-657F1CD88438}"/>
              </a:ext>
            </a:extLst>
          </p:cNvPr>
          <p:cNvSpPr>
            <a:spLocks noGrp="1"/>
          </p:cNvSpPr>
          <p:nvPr>
            <p:ph type="title"/>
          </p:nvPr>
        </p:nvSpPr>
        <p:spPr/>
        <p:txBody>
          <a:bodyPr/>
          <a:lstStyle/>
          <a:p>
            <a:r>
              <a:rPr lang="en-US" dirty="0"/>
              <a:t>Applying Model to 2020 Administrative Records</a:t>
            </a:r>
          </a:p>
        </p:txBody>
      </p:sp>
      <p:sp>
        <p:nvSpPr>
          <p:cNvPr id="3" name="Content Placeholder 2">
            <a:extLst>
              <a:ext uri="{FF2B5EF4-FFF2-40B4-BE49-F238E27FC236}">
                <a16:creationId xmlns:a16="http://schemas.microsoft.com/office/drawing/2014/main" id="{111D1D1E-98A3-4109-9A94-7BF68E2E02D3}"/>
              </a:ext>
            </a:extLst>
          </p:cNvPr>
          <p:cNvSpPr>
            <a:spLocks noGrp="1"/>
          </p:cNvSpPr>
          <p:nvPr>
            <p:ph idx="1"/>
          </p:nvPr>
        </p:nvSpPr>
        <p:spPr/>
        <p:txBody>
          <a:bodyPr/>
          <a:lstStyle/>
          <a:p>
            <a:r>
              <a:rPr lang="en-US" dirty="0"/>
              <a:t>Estimate model with full 2018 ACS data </a:t>
            </a:r>
          </a:p>
          <a:p>
            <a:r>
              <a:rPr lang="en-US" dirty="0"/>
              <a:t>Use trained model to assign predicted probabilities to administrative addresses from 2019 and 2020 administrative data, using April 1, 2020 as reference date</a:t>
            </a:r>
          </a:p>
          <a:p>
            <a:r>
              <a:rPr lang="en-US" dirty="0"/>
              <a:t>Filter out individuals who, from immigration, birth, and death records, can be determined to not be present on Census day</a:t>
            </a:r>
          </a:p>
        </p:txBody>
      </p:sp>
    </p:spTree>
    <p:extLst>
      <p:ext uri="{BB962C8B-B14F-4D97-AF65-F5344CB8AC3E}">
        <p14:creationId xmlns:p14="http://schemas.microsoft.com/office/powerpoint/2010/main" val="317759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0A50-8D75-403E-814D-57B0CCFBCA6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5A3C8C5-0963-4E05-BE4C-167F4919924D}"/>
              </a:ext>
            </a:extLst>
          </p:cNvPr>
          <p:cNvSpPr>
            <a:spLocks noGrp="1"/>
          </p:cNvSpPr>
          <p:nvPr>
            <p:ph idx="1"/>
          </p:nvPr>
        </p:nvSpPr>
        <p:spPr/>
        <p:txBody>
          <a:bodyPr>
            <a:normAutofit fontScale="92500" lnSpcReduction="20000"/>
          </a:bodyPr>
          <a:lstStyle/>
          <a:p>
            <a:r>
              <a:rPr lang="en-US" dirty="0"/>
              <a:t>To build an administrative records Census, we needed a person-place model to match people to the correct locations, given a set of potential locations</a:t>
            </a:r>
          </a:p>
          <a:p>
            <a:r>
              <a:rPr lang="en-US" dirty="0"/>
              <a:t>We used survey addresses from the 2018 ACS as our “truth” and matched them to a large set of administrative records</a:t>
            </a:r>
          </a:p>
          <a:p>
            <a:r>
              <a:rPr lang="en-US" dirty="0"/>
              <a:t>We used four different predictive models: logistic regression, elastic net, random forest, and boosted tree</a:t>
            </a:r>
          </a:p>
          <a:p>
            <a:r>
              <a:rPr lang="en-US" dirty="0"/>
              <a:t>All four models had strong predictive power and accuracy, given the high quality data used</a:t>
            </a:r>
          </a:p>
          <a:p>
            <a:r>
              <a:rPr lang="en-US" dirty="0"/>
              <a:t>Moving forward, we use the random forest model on the full 2018 ACS data to estimate predictive probabilities for the 2020 administrative records addresses</a:t>
            </a:r>
          </a:p>
        </p:txBody>
      </p:sp>
    </p:spTree>
    <p:extLst>
      <p:ext uri="{BB962C8B-B14F-4D97-AF65-F5344CB8AC3E}">
        <p14:creationId xmlns:p14="http://schemas.microsoft.com/office/powerpoint/2010/main" val="312126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BCB3-F712-4A4F-847E-B124EE6A6562}"/>
              </a:ext>
            </a:extLst>
          </p:cNvPr>
          <p:cNvSpPr>
            <a:spLocks noGrp="1"/>
          </p:cNvSpPr>
          <p:nvPr>
            <p:ph type="title"/>
          </p:nvPr>
        </p:nvSpPr>
        <p:spPr/>
        <p:txBody>
          <a:bodyPr/>
          <a:lstStyle/>
          <a:p>
            <a:r>
              <a:rPr lang="en-US" dirty="0"/>
              <a:t>Administrative Records Census</a:t>
            </a:r>
          </a:p>
        </p:txBody>
      </p:sp>
      <p:sp>
        <p:nvSpPr>
          <p:cNvPr id="3" name="Content Placeholder 2">
            <a:extLst>
              <a:ext uri="{FF2B5EF4-FFF2-40B4-BE49-F238E27FC236}">
                <a16:creationId xmlns:a16="http://schemas.microsoft.com/office/drawing/2014/main" id="{774CEE53-9FEA-4458-86F0-0A6388561FD5}"/>
              </a:ext>
            </a:extLst>
          </p:cNvPr>
          <p:cNvSpPr>
            <a:spLocks noGrp="1"/>
          </p:cNvSpPr>
          <p:nvPr>
            <p:ph idx="1"/>
          </p:nvPr>
        </p:nvSpPr>
        <p:spPr/>
        <p:txBody>
          <a:bodyPr/>
          <a:lstStyle/>
          <a:p>
            <a:r>
              <a:rPr lang="en-US" dirty="0"/>
              <a:t>Goal: To create a count of the 2020 U.S. population from administrative records in parallel to the actual enumeration in order to compare accuracy and speed </a:t>
            </a:r>
          </a:p>
          <a:p>
            <a:r>
              <a:rPr lang="en-US" dirty="0"/>
              <a:t>This presentation focuses on one piece of the process to build that </a:t>
            </a:r>
            <a:r>
              <a:rPr lang="en-US" dirty="0" err="1"/>
              <a:t>Adrec</a:t>
            </a:r>
            <a:r>
              <a:rPr lang="en-US" dirty="0"/>
              <a:t> Census – the Person-Place model</a:t>
            </a:r>
          </a:p>
        </p:txBody>
      </p:sp>
    </p:spTree>
    <p:extLst>
      <p:ext uri="{BB962C8B-B14F-4D97-AF65-F5344CB8AC3E}">
        <p14:creationId xmlns:p14="http://schemas.microsoft.com/office/powerpoint/2010/main" val="103330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E0F9-829A-45F8-8342-AF0363BE1C82}"/>
              </a:ext>
            </a:extLst>
          </p:cNvPr>
          <p:cNvSpPr>
            <a:spLocks noGrp="1"/>
          </p:cNvSpPr>
          <p:nvPr>
            <p:ph type="title"/>
          </p:nvPr>
        </p:nvSpPr>
        <p:spPr/>
        <p:txBody>
          <a:bodyPr/>
          <a:lstStyle/>
          <a:p>
            <a:r>
              <a:rPr lang="en-US" dirty="0"/>
              <a:t>Person-Place Model</a:t>
            </a:r>
          </a:p>
        </p:txBody>
      </p:sp>
      <p:sp>
        <p:nvSpPr>
          <p:cNvPr id="3" name="Content Placeholder 2">
            <a:extLst>
              <a:ext uri="{FF2B5EF4-FFF2-40B4-BE49-F238E27FC236}">
                <a16:creationId xmlns:a16="http://schemas.microsoft.com/office/drawing/2014/main" id="{56D09EA6-ED0C-4C6D-BAC5-9B3D6800FCB5}"/>
              </a:ext>
            </a:extLst>
          </p:cNvPr>
          <p:cNvSpPr>
            <a:spLocks noGrp="1"/>
          </p:cNvSpPr>
          <p:nvPr>
            <p:ph idx="1"/>
          </p:nvPr>
        </p:nvSpPr>
        <p:spPr/>
        <p:txBody>
          <a:bodyPr/>
          <a:lstStyle/>
          <a:p>
            <a:r>
              <a:rPr lang="en-US" dirty="0"/>
              <a:t>Although many people have only one administrative record address, for those that have more than one, we need a way to assign them to a location</a:t>
            </a:r>
          </a:p>
          <a:p>
            <a:r>
              <a:rPr lang="en-US" dirty="0"/>
              <a:t>Basic outline of the model: </a:t>
            </a:r>
          </a:p>
          <a:p>
            <a:pPr lvl="1"/>
            <a:r>
              <a:rPr lang="en-US" dirty="0"/>
              <a:t>Use survey address as “truth” address. </a:t>
            </a:r>
          </a:p>
          <a:p>
            <a:pPr lvl="1"/>
            <a:r>
              <a:rPr lang="en-US" dirty="0"/>
              <a:t>Match administrative record addresses for individual to the survey address.</a:t>
            </a:r>
          </a:p>
          <a:p>
            <a:pPr lvl="1"/>
            <a:r>
              <a:rPr lang="en-US" dirty="0"/>
              <a:t>Use characteristics of the administrative address data sources to predict whether a given address matches the survey address</a:t>
            </a:r>
          </a:p>
          <a:p>
            <a:pPr lvl="1"/>
            <a:r>
              <a:rPr lang="en-US" dirty="0"/>
              <a:t>Use these predictions to assign probability of an address being the “true” address in data where we don’t (yet) have the survey address</a:t>
            </a:r>
          </a:p>
          <a:p>
            <a:endParaRPr lang="en-US" dirty="0"/>
          </a:p>
        </p:txBody>
      </p:sp>
    </p:spTree>
    <p:extLst>
      <p:ext uri="{BB962C8B-B14F-4D97-AF65-F5344CB8AC3E}">
        <p14:creationId xmlns:p14="http://schemas.microsoft.com/office/powerpoint/2010/main" val="289326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7C3F-839E-47D8-8817-FBDCBE639AB2}"/>
              </a:ext>
            </a:extLst>
          </p:cNvPr>
          <p:cNvSpPr>
            <a:spLocks noGrp="1"/>
          </p:cNvSpPr>
          <p:nvPr>
            <p:ph type="title"/>
          </p:nvPr>
        </p:nvSpPr>
        <p:spPr/>
        <p:txBody>
          <a:bodyPr/>
          <a:lstStyle/>
          <a:p>
            <a:r>
              <a:rPr lang="en-US" dirty="0"/>
              <a:t>Census Identifiers: PIK &amp; MAFID</a:t>
            </a:r>
          </a:p>
        </p:txBody>
      </p:sp>
      <p:sp>
        <p:nvSpPr>
          <p:cNvPr id="3" name="Content Placeholder 2">
            <a:extLst>
              <a:ext uri="{FF2B5EF4-FFF2-40B4-BE49-F238E27FC236}">
                <a16:creationId xmlns:a16="http://schemas.microsoft.com/office/drawing/2014/main" id="{55BBCFFA-AD5C-48A4-BC70-9D1DF5127C2E}"/>
              </a:ext>
            </a:extLst>
          </p:cNvPr>
          <p:cNvSpPr>
            <a:spLocks noGrp="1"/>
          </p:cNvSpPr>
          <p:nvPr>
            <p:ph idx="1"/>
          </p:nvPr>
        </p:nvSpPr>
        <p:spPr/>
        <p:txBody>
          <a:bodyPr/>
          <a:lstStyle/>
          <a:p>
            <a:r>
              <a:rPr lang="en-US" dirty="0"/>
              <a:t>Protected Identity Key (PIK)</a:t>
            </a:r>
          </a:p>
          <a:p>
            <a:pPr lvl="1"/>
            <a:r>
              <a:rPr lang="en-US" dirty="0"/>
              <a:t>Probabilistically assigned person identifier from the Person Verification System</a:t>
            </a:r>
          </a:p>
          <a:p>
            <a:pPr lvl="1"/>
            <a:r>
              <a:rPr lang="en-US" dirty="0"/>
              <a:t>Enhanced PIK (EPIK)</a:t>
            </a:r>
          </a:p>
          <a:p>
            <a:r>
              <a:rPr lang="en-US" dirty="0"/>
              <a:t>Master Address File ID (MAFID)</a:t>
            </a:r>
          </a:p>
          <a:p>
            <a:pPr lvl="1"/>
            <a:r>
              <a:rPr lang="en-US" dirty="0"/>
              <a:t>Persistent identifier for every address in U.S.</a:t>
            </a:r>
          </a:p>
        </p:txBody>
      </p:sp>
    </p:spTree>
    <p:extLst>
      <p:ext uri="{BB962C8B-B14F-4D97-AF65-F5344CB8AC3E}">
        <p14:creationId xmlns:p14="http://schemas.microsoft.com/office/powerpoint/2010/main" val="172160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199D-EAAF-46C0-8046-60C1842F9979}"/>
              </a:ext>
            </a:extLst>
          </p:cNvPr>
          <p:cNvSpPr>
            <a:spLocks noGrp="1"/>
          </p:cNvSpPr>
          <p:nvPr>
            <p:ph type="title"/>
          </p:nvPr>
        </p:nvSpPr>
        <p:spPr/>
        <p:txBody>
          <a:bodyPr/>
          <a:lstStyle/>
          <a:p>
            <a:r>
              <a:rPr lang="en-US" dirty="0"/>
              <a:t>Training Data</a:t>
            </a:r>
          </a:p>
        </p:txBody>
      </p:sp>
      <p:sp>
        <p:nvSpPr>
          <p:cNvPr id="3" name="Content Placeholder 2">
            <a:extLst>
              <a:ext uri="{FF2B5EF4-FFF2-40B4-BE49-F238E27FC236}">
                <a16:creationId xmlns:a16="http://schemas.microsoft.com/office/drawing/2014/main" id="{BB1BC535-8D97-4BAE-AFE3-AFA27D0D5620}"/>
              </a:ext>
            </a:extLst>
          </p:cNvPr>
          <p:cNvSpPr>
            <a:spLocks noGrp="1"/>
          </p:cNvSpPr>
          <p:nvPr>
            <p:ph idx="1"/>
          </p:nvPr>
        </p:nvSpPr>
        <p:spPr>
          <a:xfrm>
            <a:off x="838200" y="1825625"/>
            <a:ext cx="10515600" cy="1908175"/>
          </a:xfrm>
        </p:spPr>
        <p:txBody>
          <a:bodyPr>
            <a:normAutofit fontScale="92500" lnSpcReduction="20000"/>
          </a:bodyPr>
          <a:lstStyle/>
          <a:p>
            <a:r>
              <a:rPr lang="en-US" dirty="0"/>
              <a:t>2018 American Community Survey</a:t>
            </a:r>
          </a:p>
          <a:p>
            <a:pPr lvl="1"/>
            <a:r>
              <a:rPr lang="en-US" dirty="0"/>
              <a:t>50% Training set (stratified by single address individuals and multiple address individuals)</a:t>
            </a:r>
          </a:p>
          <a:p>
            <a:pPr lvl="1"/>
            <a:r>
              <a:rPr lang="en-US" dirty="0"/>
              <a:t>25% Validation set</a:t>
            </a:r>
          </a:p>
          <a:p>
            <a:pPr lvl="2"/>
            <a:r>
              <a:rPr lang="en-US" dirty="0"/>
              <a:t>Tune hyperparameters</a:t>
            </a:r>
          </a:p>
          <a:p>
            <a:pPr lvl="1"/>
            <a:r>
              <a:rPr lang="en-US" dirty="0"/>
              <a:t>25% Holdout set</a:t>
            </a:r>
          </a:p>
        </p:txBody>
      </p:sp>
      <p:sp>
        <p:nvSpPr>
          <p:cNvPr id="4" name="TextBox 3">
            <a:extLst>
              <a:ext uri="{FF2B5EF4-FFF2-40B4-BE49-F238E27FC236}">
                <a16:creationId xmlns:a16="http://schemas.microsoft.com/office/drawing/2014/main" id="{E1EBF9FA-B45B-413B-8E1A-58027C74A827}"/>
              </a:ext>
            </a:extLst>
          </p:cNvPr>
          <p:cNvSpPr txBox="1"/>
          <p:nvPr/>
        </p:nvSpPr>
        <p:spPr>
          <a:xfrm>
            <a:off x="904875" y="3733800"/>
            <a:ext cx="10448925" cy="2308324"/>
          </a:xfrm>
          <a:prstGeom prst="rect">
            <a:avLst/>
          </a:prstGeom>
          <a:noFill/>
        </p:spPr>
        <p:txBody>
          <a:bodyPr wrap="square" numCol="2" rtlCol="0">
            <a:spAutoFit/>
          </a:bodyPr>
          <a:lstStyle/>
          <a:p>
            <a:pPr marL="285750" indent="-285750">
              <a:buFont typeface="Arial" panose="020B0604020202020204" pitchFamily="34" charset="0"/>
              <a:buChar char="•"/>
            </a:pPr>
            <a:r>
              <a:rPr lang="en-US" sz="2400" dirty="0"/>
              <a:t>Administrative records:</a:t>
            </a:r>
          </a:p>
          <a:p>
            <a:pPr marL="742950" lvl="1" indent="-285750">
              <a:buFont typeface="Arial" panose="020B0604020202020204" pitchFamily="34" charset="0"/>
              <a:buChar char="•"/>
            </a:pPr>
            <a:r>
              <a:rPr lang="en-US" sz="2400" dirty="0"/>
              <a:t>IRS 1040, 1099, 1099R</a:t>
            </a:r>
          </a:p>
          <a:p>
            <a:pPr marL="742950" lvl="1" indent="-285750">
              <a:buFont typeface="Arial" panose="020B0604020202020204" pitchFamily="34" charset="0"/>
              <a:buChar char="•"/>
            </a:pPr>
            <a:r>
              <a:rPr lang="en-US" sz="2400" dirty="0"/>
              <a:t>Housing (HUD/FHA)</a:t>
            </a:r>
          </a:p>
          <a:p>
            <a:pPr marL="742950" lvl="1" indent="-285750">
              <a:buFont typeface="Arial" panose="020B0604020202020204" pitchFamily="34" charset="0"/>
              <a:buChar char="•"/>
            </a:pPr>
            <a:r>
              <a:rPr lang="en-US" sz="2400" dirty="0"/>
              <a:t>USPS National Change of Address</a:t>
            </a:r>
          </a:p>
          <a:p>
            <a:pPr marL="742950" lvl="1" indent="-285750">
              <a:buFont typeface="Arial" panose="020B0604020202020204" pitchFamily="34" charset="0"/>
              <a:buChar char="•"/>
            </a:pPr>
            <a:r>
              <a:rPr lang="en-US" sz="2400" dirty="0"/>
              <a:t>Immigration (CBP/USCIS/IMARS)</a:t>
            </a:r>
          </a:p>
          <a:p>
            <a:pPr marL="742950" lvl="1" indent="-285750">
              <a:buFont typeface="Arial" panose="020B0604020202020204" pitchFamily="34" charset="0"/>
              <a:buChar char="•"/>
            </a:pPr>
            <a:r>
              <a:rPr lang="en-US" sz="2400" dirty="0"/>
              <a:t>Health (IHS/Medicare/MBR)</a:t>
            </a:r>
          </a:p>
          <a:p>
            <a:pPr marL="742950" lvl="1" indent="-285750">
              <a:buFont typeface="Arial" panose="020B0604020202020204" pitchFamily="34" charset="0"/>
              <a:buChar char="•"/>
            </a:pPr>
            <a:r>
              <a:rPr lang="en-US" sz="2400" dirty="0"/>
              <a:t>Bureau of Prisons</a:t>
            </a:r>
          </a:p>
          <a:p>
            <a:pPr marL="742950" lvl="1" indent="-285750">
              <a:buFont typeface="Arial" panose="020B0604020202020204" pitchFamily="34" charset="0"/>
              <a:buChar char="•"/>
            </a:pPr>
            <a:r>
              <a:rPr lang="en-US" sz="2400" dirty="0"/>
              <a:t>Selective Service (SSS)</a:t>
            </a:r>
          </a:p>
          <a:p>
            <a:pPr marL="742950" lvl="1" indent="-285750">
              <a:buFont typeface="Arial" panose="020B0604020202020204" pitchFamily="34" charset="0"/>
              <a:buChar char="•"/>
            </a:pPr>
            <a:r>
              <a:rPr lang="en-US" sz="2400" dirty="0"/>
              <a:t>Commercial (VSGI)</a:t>
            </a:r>
          </a:p>
          <a:p>
            <a:pPr marL="742950" lvl="1" indent="-285750">
              <a:buFont typeface="Arial" panose="020B0604020202020204" pitchFamily="34" charset="0"/>
              <a:buChar char="•"/>
            </a:pPr>
            <a:r>
              <a:rPr lang="en-US" sz="2400" dirty="0"/>
              <a:t>State SNAP/WIC/TANF</a:t>
            </a:r>
          </a:p>
          <a:p>
            <a:endParaRPr lang="en-US" dirty="0"/>
          </a:p>
        </p:txBody>
      </p:sp>
    </p:spTree>
    <p:extLst>
      <p:ext uri="{BB962C8B-B14F-4D97-AF65-F5344CB8AC3E}">
        <p14:creationId xmlns:p14="http://schemas.microsoft.com/office/powerpoint/2010/main" val="242466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B47F-4D46-4435-AE12-3EF453C6A32B}"/>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B812B24-0C98-486E-BC12-BDC1FBE2D67A}"/>
              </a:ext>
            </a:extLst>
          </p:cNvPr>
          <p:cNvSpPr>
            <a:spLocks noGrp="1"/>
          </p:cNvSpPr>
          <p:nvPr>
            <p:ph idx="1"/>
          </p:nvPr>
        </p:nvSpPr>
        <p:spPr/>
        <p:txBody>
          <a:bodyPr/>
          <a:lstStyle/>
          <a:p>
            <a:r>
              <a:rPr lang="en-US" dirty="0"/>
              <a:t>Source Indicators and interactions</a:t>
            </a:r>
          </a:p>
          <a:p>
            <a:r>
              <a:rPr lang="en-US" dirty="0"/>
              <a:t>Dates</a:t>
            </a:r>
          </a:p>
          <a:p>
            <a:pPr lvl="1"/>
            <a:r>
              <a:rPr lang="en-US" dirty="0"/>
              <a:t>Difference between ACS interview date and </a:t>
            </a:r>
            <a:r>
              <a:rPr lang="en-US" dirty="0" err="1"/>
              <a:t>Adrec</a:t>
            </a:r>
            <a:r>
              <a:rPr lang="en-US" dirty="0"/>
              <a:t> source date</a:t>
            </a:r>
          </a:p>
          <a:p>
            <a:pPr lvl="1"/>
            <a:r>
              <a:rPr lang="en-US" dirty="0"/>
              <a:t>Max and min date for address from all records</a:t>
            </a:r>
          </a:p>
          <a:p>
            <a:r>
              <a:rPr lang="en-US" dirty="0"/>
              <a:t>IRS 1040 Income Variables</a:t>
            </a:r>
          </a:p>
          <a:p>
            <a:r>
              <a:rPr lang="en-US" dirty="0"/>
              <a:t>Demographics: Age, Race, Hispanic Origin, Sex</a:t>
            </a:r>
          </a:p>
          <a:p>
            <a:r>
              <a:rPr lang="en-US" dirty="0"/>
              <a:t>Count of total MAFIDs associated with each PIK from </a:t>
            </a:r>
            <a:r>
              <a:rPr lang="en-US" dirty="0" err="1"/>
              <a:t>Adrecs</a:t>
            </a:r>
            <a:endParaRPr lang="en-US" dirty="0"/>
          </a:p>
        </p:txBody>
      </p:sp>
    </p:spTree>
    <p:extLst>
      <p:ext uri="{BB962C8B-B14F-4D97-AF65-F5344CB8AC3E}">
        <p14:creationId xmlns:p14="http://schemas.microsoft.com/office/powerpoint/2010/main" val="139352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1625-3BE8-4301-A73E-492F98CF065C}"/>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592D7049-C67F-4382-8E12-83391AD22403}"/>
              </a:ext>
            </a:extLst>
          </p:cNvPr>
          <p:cNvSpPr>
            <a:spLocks noGrp="1"/>
          </p:cNvSpPr>
          <p:nvPr>
            <p:ph idx="1"/>
          </p:nvPr>
        </p:nvSpPr>
        <p:spPr/>
        <p:txBody>
          <a:bodyPr/>
          <a:lstStyle/>
          <a:p>
            <a:r>
              <a:rPr lang="en-US" dirty="0"/>
              <a:t>Goal: to evaluate a set of models with a variety of decision boundaries and regularization options</a:t>
            </a:r>
          </a:p>
          <a:p>
            <a:pPr lvl="1"/>
            <a:r>
              <a:rPr lang="en-US" dirty="0"/>
              <a:t>Logit regression</a:t>
            </a:r>
          </a:p>
          <a:p>
            <a:pPr lvl="1"/>
            <a:r>
              <a:rPr lang="en-US" dirty="0"/>
              <a:t>Elastic net</a:t>
            </a:r>
          </a:p>
          <a:p>
            <a:pPr lvl="1"/>
            <a:r>
              <a:rPr lang="en-US" dirty="0"/>
              <a:t>Random forest</a:t>
            </a:r>
          </a:p>
          <a:p>
            <a:pPr lvl="1"/>
            <a:r>
              <a:rPr lang="en-US" dirty="0"/>
              <a:t>Boosted tree </a:t>
            </a:r>
          </a:p>
        </p:txBody>
      </p:sp>
    </p:spTree>
    <p:extLst>
      <p:ext uri="{BB962C8B-B14F-4D97-AF65-F5344CB8AC3E}">
        <p14:creationId xmlns:p14="http://schemas.microsoft.com/office/powerpoint/2010/main" val="405575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FF58-5334-49FB-A8BE-A4088D75D4AA}"/>
              </a:ext>
            </a:extLst>
          </p:cNvPr>
          <p:cNvSpPr>
            <a:spLocks noGrp="1"/>
          </p:cNvSpPr>
          <p:nvPr>
            <p:ph type="title"/>
          </p:nvPr>
        </p:nvSpPr>
        <p:spPr/>
        <p:txBody>
          <a:bodyPr/>
          <a:lstStyle/>
          <a:p>
            <a:r>
              <a:rPr lang="en-US" dirty="0"/>
              <a:t>Model Performance - Overall</a:t>
            </a:r>
          </a:p>
        </p:txBody>
      </p:sp>
      <p:pic>
        <p:nvPicPr>
          <p:cNvPr id="9" name="Content Placeholder 8">
            <a:extLst>
              <a:ext uri="{FF2B5EF4-FFF2-40B4-BE49-F238E27FC236}">
                <a16:creationId xmlns:a16="http://schemas.microsoft.com/office/drawing/2014/main" id="{44CF3E2C-BF6A-4872-BAD3-0B46E44491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838200" y="2117075"/>
            <a:ext cx="5181599" cy="3768436"/>
          </a:xfrm>
        </p:spPr>
      </p:pic>
      <p:sp>
        <p:nvSpPr>
          <p:cNvPr id="3" name="Content Placeholder 2">
            <a:extLst>
              <a:ext uri="{FF2B5EF4-FFF2-40B4-BE49-F238E27FC236}">
                <a16:creationId xmlns:a16="http://schemas.microsoft.com/office/drawing/2014/main" id="{7F7E2FB5-7549-4951-BF04-C33E184AB841}"/>
              </a:ext>
            </a:extLst>
          </p:cNvPr>
          <p:cNvSpPr>
            <a:spLocks noGrp="1"/>
          </p:cNvSpPr>
          <p:nvPr>
            <p:ph sz="half" idx="2"/>
          </p:nvPr>
        </p:nvSpPr>
        <p:spPr/>
        <p:txBody>
          <a:bodyPr>
            <a:normAutofit/>
          </a:bodyPr>
          <a:lstStyle/>
          <a:p>
            <a:r>
              <a:rPr lang="en-US" dirty="0"/>
              <a:t>AUC = Area Under the Curve. </a:t>
            </a:r>
          </a:p>
          <a:p>
            <a:endParaRPr lang="en-US" dirty="0"/>
          </a:p>
          <a:p>
            <a:endParaRPr lang="en-US" dirty="0"/>
          </a:p>
          <a:p>
            <a:endParaRPr lang="en-US" dirty="0"/>
          </a:p>
          <a:p>
            <a:endParaRPr lang="en-US" dirty="0"/>
          </a:p>
          <a:p>
            <a:r>
              <a:rPr lang="en-US" dirty="0"/>
              <a:t>Accuracy = the proportion of times there is a match for a MAFID assigned greater than 50% probability. </a:t>
            </a:r>
          </a:p>
        </p:txBody>
      </p:sp>
      <p:pic>
        <p:nvPicPr>
          <p:cNvPr id="1028" name="Picture 4" descr="Receiver operating characteristic - Wikipedia">
            <a:extLst>
              <a:ext uri="{FF2B5EF4-FFF2-40B4-BE49-F238E27FC236}">
                <a16:creationId xmlns:a16="http://schemas.microsoft.com/office/drawing/2014/main" id="{644E5784-B318-4854-A399-65EE00E48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1425" y="2266950"/>
            <a:ext cx="2095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8E53DF-2A99-4641-BA15-89F19121C31E}"/>
              </a:ext>
            </a:extLst>
          </p:cNvPr>
          <p:cNvSpPr txBox="1"/>
          <p:nvPr/>
        </p:nvSpPr>
        <p:spPr>
          <a:xfrm>
            <a:off x="9682163" y="2686050"/>
            <a:ext cx="1676400" cy="1107996"/>
          </a:xfrm>
          <a:prstGeom prst="rect">
            <a:avLst/>
          </a:prstGeom>
          <a:noFill/>
        </p:spPr>
        <p:txBody>
          <a:bodyPr wrap="square" rtlCol="0">
            <a:spAutoFit/>
          </a:bodyPr>
          <a:lstStyle/>
          <a:p>
            <a:r>
              <a:rPr lang="en-US" sz="1100" dirty="0">
                <a:solidFill>
                  <a:srgbClr val="54595D"/>
                </a:solidFill>
                <a:latin typeface="Arial" panose="020B0604020202020204" pitchFamily="34" charset="0"/>
              </a:rPr>
              <a:t>Source: Wikipedia. </a:t>
            </a:r>
            <a:r>
              <a:rPr lang="en-US" sz="1100" b="0" i="0" dirty="0">
                <a:solidFill>
                  <a:srgbClr val="54595D"/>
                </a:solidFill>
                <a:effectLst/>
                <a:latin typeface="Arial" panose="020B0604020202020204" pitchFamily="34" charset="0"/>
              </a:rPr>
              <a:t>Drawn by CMG Lee based on </a:t>
            </a:r>
            <a:r>
              <a:rPr lang="en-US" sz="1100" b="0" i="0" u="none" strike="noStrike" dirty="0">
                <a:solidFill>
                  <a:srgbClr val="0645AD"/>
                </a:solidFill>
                <a:effectLst/>
                <a:latin typeface="Arial" panose="020B0604020202020204" pitchFamily="34" charset="0"/>
                <a:hlinkClick r:id="rId4"/>
              </a:rPr>
              <a:t>http://commons.wikimedia.org/wiki/File:roc-draft-xkcd-style.svg</a:t>
            </a:r>
            <a:r>
              <a:rPr lang="en-US" sz="1100" b="0" i="0" dirty="0">
                <a:solidFill>
                  <a:srgbClr val="54595D"/>
                </a:solidFill>
                <a:effectLst/>
                <a:latin typeface="Arial" panose="020B0604020202020204" pitchFamily="34" charset="0"/>
              </a:rPr>
              <a:t> </a:t>
            </a:r>
            <a:endParaRPr lang="en-US" sz="1100" dirty="0"/>
          </a:p>
        </p:txBody>
      </p:sp>
    </p:spTree>
    <p:extLst>
      <p:ext uri="{BB962C8B-B14F-4D97-AF65-F5344CB8AC3E}">
        <p14:creationId xmlns:p14="http://schemas.microsoft.com/office/powerpoint/2010/main" val="282549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5754-26D6-4B9B-80F5-3037369B3C25}"/>
              </a:ext>
            </a:extLst>
          </p:cNvPr>
          <p:cNvSpPr>
            <a:spLocks noGrp="1"/>
          </p:cNvSpPr>
          <p:nvPr>
            <p:ph type="title"/>
          </p:nvPr>
        </p:nvSpPr>
        <p:spPr/>
        <p:txBody>
          <a:bodyPr/>
          <a:lstStyle/>
          <a:p>
            <a:r>
              <a:rPr lang="en-US" dirty="0"/>
              <a:t>Model Performance - Overall</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090FF35-A402-44CA-BFEF-9839FC0B5796}"/>
                  </a:ext>
                </a:extLst>
              </p:cNvPr>
              <p:cNvSpPr>
                <a:spLocks noGrp="1"/>
              </p:cNvSpPr>
              <p:nvPr>
                <p:ph sz="half" idx="2"/>
              </p:nvPr>
            </p:nvSpPr>
            <p:spPr/>
            <p:txBody>
              <a:bodyPr/>
              <a:lstStyle/>
              <a:p>
                <a:r>
                  <a:rPr lang="en-US" dirty="0"/>
                  <a:t>Mean Log Loss is measure of proximity of prediction probability to the true classification</a:t>
                </a:r>
              </a:p>
              <a:p>
                <a14:m>
                  <m:oMath xmlns:m="http://schemas.openxmlformats.org/officeDocument/2006/math">
                    <m:r>
                      <a:rPr lang="en-US" b="0" i="1" smtClean="0">
                        <a:latin typeface="Cambria Math" panose="02040503050406030204" pitchFamily="18" charset="0"/>
                      </a:rPr>
                      <m:t>𝐿𝑜𝑔𝑙𝑜𝑠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oMath>
                </a14:m>
                <a:endParaRPr lang="en-US" dirty="0"/>
              </a:p>
            </p:txBody>
          </p:sp>
        </mc:Choice>
        <mc:Fallback xmlns="">
          <p:sp>
            <p:nvSpPr>
              <p:cNvPr id="4" name="Content Placeholder 3">
                <a:extLst>
                  <a:ext uri="{FF2B5EF4-FFF2-40B4-BE49-F238E27FC236}">
                    <a16:creationId xmlns:a16="http://schemas.microsoft.com/office/drawing/2014/main" id="{0090FF35-A402-44CA-BFEF-9839FC0B5796}"/>
                  </a:ext>
                </a:extLst>
              </p:cNvPr>
              <p:cNvSpPr>
                <a:spLocks noGrp="1" noRot="1" noChangeAspect="1" noMove="1" noResize="1" noEditPoints="1" noAdjustHandles="1" noChangeArrowheads="1" noChangeShapeType="1" noTextEdit="1"/>
              </p:cNvSpPr>
              <p:nvPr>
                <p:ph sz="half" idx="2"/>
              </p:nvPr>
            </p:nvSpPr>
            <p:spPr>
              <a:blipFill>
                <a:blip r:embed="rId3"/>
                <a:stretch>
                  <a:fillRect l="-2118"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DDD97C92-02BF-43EC-86F2-42AED7A87634}"/>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rcRect/>
          <a:stretch/>
        </p:blipFill>
        <p:spPr>
          <a:xfrm>
            <a:off x="838200" y="2117075"/>
            <a:ext cx="5181599" cy="3768436"/>
          </a:xfrm>
          <a:prstGeom prst="rect">
            <a:avLst/>
          </a:prstGeom>
        </p:spPr>
      </p:pic>
    </p:spTree>
    <p:extLst>
      <p:ext uri="{BB962C8B-B14F-4D97-AF65-F5344CB8AC3E}">
        <p14:creationId xmlns:p14="http://schemas.microsoft.com/office/powerpoint/2010/main" val="3767272346"/>
      </p:ext>
    </p:extLst>
  </p:cSld>
  <p:clrMapOvr>
    <a:masterClrMapping/>
  </p:clrMapOvr>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CensusTheme">
  <a:themeElements>
    <a:clrScheme name="Census Colors">
      <a:dk1>
        <a:srgbClr val="000000"/>
      </a:dk1>
      <a:lt1>
        <a:srgbClr val="FFFFFF"/>
      </a:lt1>
      <a:dk2>
        <a:srgbClr val="205493"/>
      </a:dk2>
      <a:lt2>
        <a:srgbClr val="A7C0CD"/>
      </a:lt2>
      <a:accent1>
        <a:srgbClr val="78909C"/>
      </a:accent1>
      <a:accent2>
        <a:srgbClr val="4B636E"/>
      </a:accent2>
      <a:accent3>
        <a:srgbClr val="FF7043"/>
      </a:accent3>
      <a:accent4>
        <a:srgbClr val="0095A8"/>
      </a:accent4>
      <a:accent5>
        <a:srgbClr val="981D3D"/>
      </a:accent5>
      <a:accent6>
        <a:srgbClr val="0072B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susTheme" id="{2472C6B4-2D3F-4E24-89BC-0994E3238B53}" vid="{640E0255-8F1F-4E14-B337-7E7488192F8A}"/>
    </a:ext>
  </a:extLst>
</a:theme>
</file>

<file path=docProps/app.xml><?xml version="1.0" encoding="utf-8"?>
<Properties xmlns="http://schemas.openxmlformats.org/officeDocument/2006/extended-properties" xmlns:vt="http://schemas.openxmlformats.org/officeDocument/2006/docPropsVTypes">
  <Template>ASSA_Discussant_Slides</Template>
  <TotalTime>1245</TotalTime>
  <Words>834</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CensusTheme</vt:lpstr>
      <vt:lpstr>There’s No Place Like Home: Matching People to Places Using Survey and Administrative Records</vt:lpstr>
      <vt:lpstr>Administrative Records Census</vt:lpstr>
      <vt:lpstr>Person-Place Model</vt:lpstr>
      <vt:lpstr>Census Identifiers: PIK &amp; MAFID</vt:lpstr>
      <vt:lpstr>Training Data</vt:lpstr>
      <vt:lpstr>Features</vt:lpstr>
      <vt:lpstr>Models</vt:lpstr>
      <vt:lpstr>Model Performance - Overall</vt:lpstr>
      <vt:lpstr>Model Performance - Overall</vt:lpstr>
      <vt:lpstr>Address Assignment</vt:lpstr>
      <vt:lpstr>Coverage</vt:lpstr>
      <vt:lpstr>Model Performance  By Geographic Aggregation</vt:lpstr>
      <vt:lpstr>Model Performance By Number of Potential Address Matches</vt:lpstr>
      <vt:lpstr>Applying Model to 2020 Administrative Records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There’s No Place Like Home: Matching People to Places Using Survey and Administrative Records</dc:title>
  <dc:creator>Danielle H Sandler (CENSUS/CES FED)</dc:creator>
  <cp:lastModifiedBy>Danielle H Sandler (CENSUS/CES FED)</cp:lastModifiedBy>
  <cp:revision>21</cp:revision>
  <dcterms:created xsi:type="dcterms:W3CDTF">2022-07-06T18:39:58Z</dcterms:created>
  <dcterms:modified xsi:type="dcterms:W3CDTF">2022-08-03T18:15:53Z</dcterms:modified>
</cp:coreProperties>
</file>