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71" r:id="rId1"/>
  </p:sldMasterIdLst>
  <p:notesMasterIdLst>
    <p:notesMasterId r:id="rId2"/>
  </p:notesMasterIdLst>
  <p:sldIdLst>
    <p:sldId id="257" r:id="rId3"/>
    <p:sldId id="258" r:id="rId4"/>
    <p:sldId id="259" r:id="rId5"/>
    <p:sldId id="286" r:id="rId6"/>
    <p:sldId id="270" r:id="rId7"/>
    <p:sldId id="271" r:id="rId8"/>
    <p:sldId id="272" r:id="rId9"/>
    <p:sldId id="304" r:id="rId10"/>
    <p:sldId id="303" r:id="rId11"/>
    <p:sldId id="305" r:id="rId12"/>
    <p:sldId id="292" r:id="rId13"/>
    <p:sldId id="293" r:id="rId14"/>
    <p:sldId id="294" r:id="rId15"/>
    <p:sldId id="295" r:id="rId16"/>
    <p:sldId id="302" r:id="rId17"/>
    <p:sldId id="296" r:id="rId18"/>
    <p:sldId id="297" r:id="rId19"/>
    <p:sldId id="298" r:id="rId20"/>
    <p:sldId id="285" r:id="rId21"/>
    <p:sldId id="306" r:id="rId22"/>
    <p:sldId id="311" r:id="rId23"/>
    <p:sldId id="312" r:id="rId24"/>
    <p:sldId id="313" r:id="rId25"/>
    <p:sldId id="314" r:id="rId26"/>
    <p:sldId id="310" r:id="rId27"/>
    <p:sldId id="309" r:id="rId28"/>
    <p:sldId id="319" r:id="rId29"/>
    <p:sldId id="320" r:id="rId30"/>
    <p:sldId id="321" r:id="rId31"/>
    <p:sldId id="322" r:id="rId32"/>
    <p:sldId id="323" r:id="rId33"/>
    <p:sldId id="324" r:id="rId34"/>
    <p:sldId id="325" r:id="rId35"/>
    <p:sldId id="326" r:id="rId36"/>
    <p:sldId id="327" r:id="rId37"/>
    <p:sldId id="328" r:id="rId38"/>
    <p:sldId id="329" r:id="rId39"/>
    <p:sldId id="330" r:id="rId40"/>
    <p:sldId id="331" r:id="rId41"/>
    <p:sldId id="335" r:id="rId42"/>
    <p:sldId id="332" r:id="rId43"/>
    <p:sldId id="316" r:id="rId44"/>
    <p:sldId id="291" r:id="rId45"/>
    <p:sldId id="318" r:id="rId46"/>
    <p:sldId id="288" r:id="rId4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EC20E35-A176-4012-BC5E-935CFFF8708E}" styleName="보통 스타일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TxStyle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TxStyle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B9631B5-78F2-41C9-869B-9F39066F8104}" styleName="보통 스타일 3 - 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797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630" y="84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8.xml"  /><Relationship Id="rId21" Type="http://schemas.openxmlformats.org/officeDocument/2006/relationships/slide" Target="slides/slide19.xml"  /><Relationship Id="rId22" Type="http://schemas.openxmlformats.org/officeDocument/2006/relationships/slide" Target="slides/slide20.xml"  /><Relationship Id="rId23" Type="http://schemas.openxmlformats.org/officeDocument/2006/relationships/slide" Target="slides/slide21.xml"  /><Relationship Id="rId24" Type="http://schemas.openxmlformats.org/officeDocument/2006/relationships/slide" Target="slides/slide22.xml"  /><Relationship Id="rId25" Type="http://schemas.openxmlformats.org/officeDocument/2006/relationships/slide" Target="slides/slide23.xml"  /><Relationship Id="rId26" Type="http://schemas.openxmlformats.org/officeDocument/2006/relationships/slide" Target="slides/slide24.xml"  /><Relationship Id="rId27" Type="http://schemas.openxmlformats.org/officeDocument/2006/relationships/slide" Target="slides/slide25.xml"  /><Relationship Id="rId28" Type="http://schemas.openxmlformats.org/officeDocument/2006/relationships/slide" Target="slides/slide26.xml"  /><Relationship Id="rId29" Type="http://schemas.openxmlformats.org/officeDocument/2006/relationships/slide" Target="slides/slide27.xml"  /><Relationship Id="rId3" Type="http://schemas.openxmlformats.org/officeDocument/2006/relationships/slide" Target="slides/slide1.xml"  /><Relationship Id="rId30" Type="http://schemas.openxmlformats.org/officeDocument/2006/relationships/slide" Target="slides/slide28.xml"  /><Relationship Id="rId31" Type="http://schemas.openxmlformats.org/officeDocument/2006/relationships/slide" Target="slides/slide29.xml"  /><Relationship Id="rId32" Type="http://schemas.openxmlformats.org/officeDocument/2006/relationships/slide" Target="slides/slide30.xml"  /><Relationship Id="rId33" Type="http://schemas.openxmlformats.org/officeDocument/2006/relationships/slide" Target="slides/slide31.xml"  /><Relationship Id="rId34" Type="http://schemas.openxmlformats.org/officeDocument/2006/relationships/slide" Target="slides/slide32.xml"  /><Relationship Id="rId35" Type="http://schemas.openxmlformats.org/officeDocument/2006/relationships/slide" Target="slides/slide33.xml"  /><Relationship Id="rId36" Type="http://schemas.openxmlformats.org/officeDocument/2006/relationships/slide" Target="slides/slide34.xml"  /><Relationship Id="rId37" Type="http://schemas.openxmlformats.org/officeDocument/2006/relationships/slide" Target="slides/slide35.xml"  /><Relationship Id="rId38" Type="http://schemas.openxmlformats.org/officeDocument/2006/relationships/slide" Target="slides/slide36.xml"  /><Relationship Id="rId39" Type="http://schemas.openxmlformats.org/officeDocument/2006/relationships/slide" Target="slides/slide37.xml"  /><Relationship Id="rId4" Type="http://schemas.openxmlformats.org/officeDocument/2006/relationships/slide" Target="slides/slide2.xml"  /><Relationship Id="rId40" Type="http://schemas.openxmlformats.org/officeDocument/2006/relationships/slide" Target="slides/slide38.xml"  /><Relationship Id="rId41" Type="http://schemas.openxmlformats.org/officeDocument/2006/relationships/slide" Target="slides/slide39.xml"  /><Relationship Id="rId42" Type="http://schemas.openxmlformats.org/officeDocument/2006/relationships/slide" Target="slides/slide40.xml"  /><Relationship Id="rId43" Type="http://schemas.openxmlformats.org/officeDocument/2006/relationships/slide" Target="slides/slide41.xml"  /><Relationship Id="rId44" Type="http://schemas.openxmlformats.org/officeDocument/2006/relationships/slide" Target="slides/slide42.xml"  /><Relationship Id="rId45" Type="http://schemas.openxmlformats.org/officeDocument/2006/relationships/slide" Target="slides/slide43.xml"  /><Relationship Id="rId46" Type="http://schemas.openxmlformats.org/officeDocument/2006/relationships/slide" Target="slides/slide44.xml"  /><Relationship Id="rId47" Type="http://schemas.openxmlformats.org/officeDocument/2006/relationships/slide" Target="slides/slide45.xml"  /><Relationship Id="rId48" Type="http://schemas.openxmlformats.org/officeDocument/2006/relationships/presProps" Target="presProps.xml"  /><Relationship Id="rId49" Type="http://schemas.openxmlformats.org/officeDocument/2006/relationships/viewProps" Target="viewProps.xml"  /><Relationship Id="rId5" Type="http://schemas.openxmlformats.org/officeDocument/2006/relationships/slide" Target="slides/slide3.xml"  /><Relationship Id="rId50" Type="http://schemas.openxmlformats.org/officeDocument/2006/relationships/theme" Target="theme/theme1.xml"  /><Relationship Id="rId51" Type="http://schemas.openxmlformats.org/officeDocument/2006/relationships/tableStyles" Target="tableStyles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AD9105BE-CC82-4919-982A-44F500693438}" type="datetime1">
              <a:rPr lang="ko-KR" altLang="en-US"/>
              <a:pPr lvl="0">
                <a:defRPr/>
              </a:pPr>
              <a:t>2022-03-15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45A4EB39-68BF-492D-AD62-7DA63CC2902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45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D6D723-6FAE-4977-A65A-290E950EFE4D}" type="slidenum">
              <a:rPr lang="en-US" altLang="en-US"/>
              <a:pPr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D6D723-6FAE-4977-A65A-290E950EFE4D}" type="slidenum">
              <a:rPr lang="en-US" altLang="en-US"/>
              <a:pPr>
                <a:defRPr/>
              </a:pPr>
              <a:t>45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575E5-FECA-4210-8050-5F5D497B5B6B}" type="datetimeFigureOut">
              <a:rPr lang="ko-KR" altLang="en-US" smtClean="0"/>
              <a:t>2022-02-18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FAE06-6468-4613-B26F-35B34C2FAF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4578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575E5-FECA-4210-8050-5F5D497B5B6B}" type="datetimeFigureOut">
              <a:rPr lang="ko-KR" altLang="en-US" smtClean="0"/>
              <a:t>2022-02-18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FAE06-6468-4613-B26F-35B34C2FAF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7420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575E5-FECA-4210-8050-5F5D497B5B6B}" type="datetimeFigureOut">
              <a:rPr lang="ko-KR" altLang="en-US" smtClean="0"/>
              <a:t>2022-02-18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FAE06-6468-4613-B26F-35B34C2FAF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1502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>
            <a:extLst>
              <a:ext uri="{FF2B5EF4-FFF2-40B4-BE49-F238E27FC236}">
                <a16:creationId xmlns="" xmlns:a16="http://schemas.microsoft.com/office/drawing/2014/main" id="{4C9F9D85-245D-487B-9B00-88B0B539706D}"/>
              </a:ext>
            </a:extLst>
          </p:cNvPr>
          <p:cNvSpPr/>
          <p:nvPr userDrawn="1"/>
        </p:nvSpPr>
        <p:spPr>
          <a:xfrm rot="5400000" flipH="1" flipV="1">
            <a:off x="11796713" y="6462713"/>
            <a:ext cx="334962" cy="455612"/>
          </a:xfrm>
          <a:prstGeom prst="rtTriangle">
            <a:avLst/>
          </a:prstGeom>
          <a:solidFill>
            <a:srgbClr val="445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83797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>
            <a:extLst>
              <a:ext uri="{FF2B5EF4-FFF2-40B4-BE49-F238E27FC236}">
                <a16:creationId xmlns="" xmlns:a16="http://schemas.microsoft.com/office/drawing/2014/main" id="{4C9F9D85-245D-487B-9B00-88B0B539706D}"/>
              </a:ext>
            </a:extLst>
          </p:cNvPr>
          <p:cNvSpPr/>
          <p:nvPr userDrawn="1"/>
        </p:nvSpPr>
        <p:spPr>
          <a:xfrm rot="5400000" flipH="1" flipV="1">
            <a:off x="11796713" y="6462713"/>
            <a:ext cx="334962" cy="455612"/>
          </a:xfrm>
          <a:prstGeom prst="rtTriangle">
            <a:avLst/>
          </a:prstGeom>
          <a:solidFill>
            <a:srgbClr val="445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60916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>
            <a:extLst>
              <a:ext uri="{FF2B5EF4-FFF2-40B4-BE49-F238E27FC236}">
                <a16:creationId xmlns="" xmlns:a16="http://schemas.microsoft.com/office/drawing/2014/main" id="{4C9F9D85-245D-487B-9B00-88B0B539706D}"/>
              </a:ext>
            </a:extLst>
          </p:cNvPr>
          <p:cNvSpPr/>
          <p:nvPr userDrawn="1"/>
        </p:nvSpPr>
        <p:spPr>
          <a:xfrm rot="5400000" flipH="1" flipV="1">
            <a:off x="11796713" y="6462713"/>
            <a:ext cx="334962" cy="455612"/>
          </a:xfrm>
          <a:prstGeom prst="rtTriangle">
            <a:avLst/>
          </a:prstGeom>
          <a:solidFill>
            <a:srgbClr val="445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36721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>
            <a:extLst>
              <a:ext uri="{FF2B5EF4-FFF2-40B4-BE49-F238E27FC236}">
                <a16:creationId xmlns:a16="http://schemas.microsoft.com/office/drawing/2014/main" xmlns="" id="{4C9F9D85-245D-487B-9B00-88B0B539706D}"/>
              </a:ext>
            </a:extLst>
          </p:cNvPr>
          <p:cNvSpPr/>
          <p:nvPr userDrawn="1"/>
        </p:nvSpPr>
        <p:spPr>
          <a:xfrm rot="5400000" flipH="1" flipV="1">
            <a:off x="11796713" y="6462713"/>
            <a:ext cx="334962" cy="455612"/>
          </a:xfrm>
          <a:prstGeom prst="rtTriangle">
            <a:avLst/>
          </a:prstGeom>
          <a:solidFill>
            <a:srgbClr val="445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33865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>
            <a:extLst>
              <a:ext uri="{FF2B5EF4-FFF2-40B4-BE49-F238E27FC236}">
                <a16:creationId xmlns="" xmlns:a16="http://schemas.microsoft.com/office/drawing/2014/main" id="{4C9F9D85-245D-487B-9B00-88B0B539706D}"/>
              </a:ext>
            </a:extLst>
          </p:cNvPr>
          <p:cNvSpPr/>
          <p:nvPr userDrawn="1"/>
        </p:nvSpPr>
        <p:spPr>
          <a:xfrm rot="5400000" flipH="1" flipV="1">
            <a:off x="11796713" y="6462713"/>
            <a:ext cx="334962" cy="455612"/>
          </a:xfrm>
          <a:prstGeom prst="rtTriangle">
            <a:avLst/>
          </a:prstGeom>
          <a:solidFill>
            <a:srgbClr val="445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7552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575E5-FECA-4210-8050-5F5D497B5B6B}" type="datetimeFigureOut">
              <a:rPr lang="ko-KR" altLang="en-US" smtClean="0"/>
              <a:t>2022-02-18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FAE06-6468-4613-B26F-35B34C2FAF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353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575E5-FECA-4210-8050-5F5D497B5B6B}" type="datetimeFigureOut">
              <a:rPr lang="ko-KR" altLang="en-US" smtClean="0"/>
              <a:t>2022-02-18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FAE06-6468-4613-B26F-35B34C2FAF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5580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575E5-FECA-4210-8050-5F5D497B5B6B}" type="datetimeFigureOut">
              <a:rPr lang="ko-KR" altLang="en-US" smtClean="0"/>
              <a:t>2022-02-18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FAE06-6468-4613-B26F-35B34C2FAF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6866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575E5-FECA-4210-8050-5F5D497B5B6B}" type="datetimeFigureOut">
              <a:rPr lang="ko-KR" altLang="en-US" smtClean="0"/>
              <a:t>2022-02-18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FAE06-6468-4613-B26F-35B34C2FAF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9242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575E5-FECA-4210-8050-5F5D497B5B6B}" type="datetimeFigureOut">
              <a:rPr lang="ko-KR" altLang="en-US" smtClean="0"/>
              <a:t>2022-02-18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FAE06-6468-4613-B26F-35B34C2FAF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7249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575E5-FECA-4210-8050-5F5D497B5B6B}" type="datetimeFigureOut">
              <a:rPr lang="ko-KR" altLang="en-US" smtClean="0"/>
              <a:t>2022-02-18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FAE06-6468-4613-B26F-35B34C2FAF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9257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575E5-FECA-4210-8050-5F5D497B5B6B}" type="datetimeFigureOut">
              <a:rPr lang="ko-KR" altLang="en-US" smtClean="0"/>
              <a:t>2022-02-18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FAE06-6468-4613-B26F-35B34C2FAF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4615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575E5-FECA-4210-8050-5F5D497B5B6B}" type="datetimeFigureOut">
              <a:rPr lang="ko-KR" altLang="en-US" smtClean="0"/>
              <a:t>2022-02-18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FAE06-6468-4613-B26F-35B34C2FAF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5134302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slideLayout" Target="../slideLayouts/slideLayout13.xml"  /><Relationship Id="rId14" Type="http://schemas.openxmlformats.org/officeDocument/2006/relationships/slideLayout" Target="../slideLayouts/slideLayout14.xml"  /><Relationship Id="rId15" Type="http://schemas.openxmlformats.org/officeDocument/2006/relationships/slideLayout" Target="../slideLayouts/slideLayout15.xml"  /><Relationship Id="rId16" Type="http://schemas.openxmlformats.org/officeDocument/2006/relationships/slideLayout" Target="../slideLayouts/slideLayout16.xml"  /><Relationship Id="rId17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3575E5-FECA-4210-8050-5F5D497B5B6B}" type="datetimeFigureOut">
              <a:rPr lang="ko-KR" altLang="en-US" smtClean="0"/>
              <a:t>2022-02-18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4FAE06-6468-4613-B26F-35B34C2FAF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8212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4" r:id="rId15"/>
    <p:sldLayoutId id="2147483665" r:id="rId16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12.xml"  /><Relationship Id="rId3" Type="http://schemas.openxmlformats.org/officeDocument/2006/relationships/image" Target="../media/image1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5.xml"  /><Relationship Id="rId2" Type="http://schemas.openxmlformats.org/officeDocument/2006/relationships/image" Target="../media/image8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5.xml"  /><Relationship Id="rId2" Type="http://schemas.openxmlformats.org/officeDocument/2006/relationships/image" Target="../media/image9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5.xml"  /><Relationship Id="rId2" Type="http://schemas.openxmlformats.org/officeDocument/2006/relationships/image" Target="../media/image10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5.xml"  /><Relationship Id="rId2" Type="http://schemas.openxmlformats.org/officeDocument/2006/relationships/image" Target="../media/image11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5.xml"  /><Relationship Id="rId2" Type="http://schemas.openxmlformats.org/officeDocument/2006/relationships/image" Target="../media/image12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5.xml"  /><Relationship Id="rId2" Type="http://schemas.openxmlformats.org/officeDocument/2006/relationships/image" Target="../media/image13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5.xml"  /><Relationship Id="rId2" Type="http://schemas.openxmlformats.org/officeDocument/2006/relationships/image" Target="../media/image14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5.xml"  /><Relationship Id="rId2" Type="http://schemas.openxmlformats.org/officeDocument/2006/relationships/image" Target="../media/image15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5.xml"  /><Relationship Id="rId2" Type="http://schemas.openxmlformats.org/officeDocument/2006/relationships/image" Target="../media/image16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5.xml"  /><Relationship Id="rId2" Type="http://schemas.openxmlformats.org/officeDocument/2006/relationships/image" Target="../media/image17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2.png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5.xml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5.xml"  /><Relationship Id="rId2" Type="http://schemas.openxmlformats.org/officeDocument/2006/relationships/image" Target="../media/image18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5.xml"  /><Relationship Id="rId2" Type="http://schemas.openxmlformats.org/officeDocument/2006/relationships/image" Target="../media/image19.pn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5.xml"  /><Relationship Id="rId2" Type="http://schemas.openxmlformats.org/officeDocument/2006/relationships/image" Target="../media/image20.png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5.xml"  /><Relationship Id="rId2" Type="http://schemas.openxmlformats.org/officeDocument/2006/relationships/image" Target="../media/image21.png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5.xml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6.xml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5.xml"  /><Relationship Id="rId2" Type="http://schemas.openxmlformats.org/officeDocument/2006/relationships/image" Target="../media/image4.png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5.xml"  /><Relationship Id="rId2" Type="http://schemas.openxmlformats.org/officeDocument/2006/relationships/image" Target="../media/image5.png"  /><Relationship Id="rId3" Type="http://schemas.openxmlformats.org/officeDocument/2006/relationships/image" Target="../media/image6.png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5.xml"  /><Relationship Id="rId2" Type="http://schemas.openxmlformats.org/officeDocument/2006/relationships/image" Target="../media/image7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4.xml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5.xml"  /><Relationship Id="rId2" Type="http://schemas.openxmlformats.org/officeDocument/2006/relationships/image" Target="../media/image8.png" 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5.xml"  /><Relationship Id="rId2" Type="http://schemas.openxmlformats.org/officeDocument/2006/relationships/image" Target="../media/image9.png"  /></Relationships>
</file>

<file path=ppt/slides/_rels/slide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5.xml"  /><Relationship Id="rId2" Type="http://schemas.openxmlformats.org/officeDocument/2006/relationships/image" Target="../media/image10.png"  /></Relationships>
</file>

<file path=ppt/slides/_rels/slide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5.xml"  /><Relationship Id="rId2" Type="http://schemas.openxmlformats.org/officeDocument/2006/relationships/image" Target="../media/image11.png"  /></Relationships>
</file>

<file path=ppt/slides/_rels/slide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5.xml"  /><Relationship Id="rId2" Type="http://schemas.openxmlformats.org/officeDocument/2006/relationships/image" Target="../media/image12.png"  /></Relationships>
</file>

<file path=ppt/slides/_rels/slide3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5.xml"  /><Relationship Id="rId2" Type="http://schemas.openxmlformats.org/officeDocument/2006/relationships/image" Target="../media/image13.png"  /></Relationships>
</file>

<file path=ppt/slides/_rels/slide3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5.xml"  /><Relationship Id="rId2" Type="http://schemas.openxmlformats.org/officeDocument/2006/relationships/image" Target="../media/image14.png"  /></Relationships>
</file>

<file path=ppt/slides/_rels/slide3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5.xml"  /><Relationship Id="rId2" Type="http://schemas.openxmlformats.org/officeDocument/2006/relationships/image" Target="../media/image15.png"  /></Relationships>
</file>

<file path=ppt/slides/_rels/slide3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5.xml"  /><Relationship Id="rId2" Type="http://schemas.openxmlformats.org/officeDocument/2006/relationships/image" Target="../media/image16.png"  /></Relationships>
</file>

<file path=ppt/slides/_rels/slide3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5.xml"  /><Relationship Id="rId2" Type="http://schemas.openxmlformats.org/officeDocument/2006/relationships/image" Target="../media/image22.png"  /><Relationship Id="rId3" Type="http://schemas.openxmlformats.org/officeDocument/2006/relationships/image" Target="../media/image23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5.xml"  /></Relationships>
</file>

<file path=ppt/slides/_rels/slide4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5.xml"  /><Relationship Id="rId2" Type="http://schemas.openxmlformats.org/officeDocument/2006/relationships/image" Target="../media/image24.png"  /><Relationship Id="rId3" Type="http://schemas.openxmlformats.org/officeDocument/2006/relationships/image" Target="../media/image25.png"  /></Relationships>
</file>

<file path=ppt/slides/_rels/slide4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5.xml"  /><Relationship Id="rId2" Type="http://schemas.openxmlformats.org/officeDocument/2006/relationships/image" Target="../media/image26.png"  /><Relationship Id="rId3" Type="http://schemas.openxmlformats.org/officeDocument/2006/relationships/image" Target="../media/image27.png"  /></Relationships>
</file>

<file path=ppt/slides/_rels/slide4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5.xml"  /></Relationships>
</file>

<file path=ppt/slides/_rels/slide4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5.xml"  /></Relationships>
</file>

<file path=ppt/slides/_rels/slide4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5.xml"  /></Relationships>
</file>

<file path=ppt/slides/_rels/slide4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notesSlide" Target="../notesSlides/notesSlide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5.xml"  /><Relationship Id="rId2" Type="http://schemas.openxmlformats.org/officeDocument/2006/relationships/image" Target="../media/image3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5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5.xml"  /><Relationship Id="rId2" Type="http://schemas.openxmlformats.org/officeDocument/2006/relationships/image" Target="../media/image4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5.xml"  /><Relationship Id="rId2" Type="http://schemas.openxmlformats.org/officeDocument/2006/relationships/image" Target="../media/image5.png"  /><Relationship Id="rId3" Type="http://schemas.openxmlformats.org/officeDocument/2006/relationships/image" Target="../media/image6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5.xml"  /><Relationship Id="rId2" Type="http://schemas.openxmlformats.org/officeDocument/2006/relationships/image" Target="../media/image7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6241410" y="4149070"/>
            <a:ext cx="5625226" cy="2832755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algn="r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TEAM 2</a:t>
            </a:r>
            <a:r>
              <a:rPr lang="ko-KR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조 듀오 </a:t>
            </a:r>
            <a:endParaRPr lang="ko-KR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algn="r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김상원</a:t>
            </a:r>
            <a:r>
              <a:rPr lang="en-US" altLang="ko-KR" sz="20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조장</a:t>
            </a:r>
            <a:r>
              <a:rPr lang="en-US" altLang="ko-KR" sz="20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), </a:t>
            </a:r>
            <a:r>
              <a:rPr lang="ko-KR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김주영</a:t>
            </a:r>
            <a:endParaRPr lang="ko-KR" altLang="en-US" sz="2000" b="1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algn="r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2000" b="1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algn="r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2000" b="1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algn="r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한국 </a:t>
            </a:r>
            <a:r>
              <a:rPr lang="en-US" altLang="ko-KR" sz="20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IT </a:t>
            </a:r>
            <a:r>
              <a:rPr lang="ko-KR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아카데미 </a:t>
            </a:r>
            <a:endParaRPr lang="ko-KR" altLang="en-US" sz="2000" b="1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algn="r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2000" b="1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96047" y="5404807"/>
            <a:ext cx="11199906" cy="377689"/>
          </a:xfrm>
          <a:prstGeom prst="rect">
            <a:avLst/>
          </a:prstGeom>
          <a:solidFill>
            <a:srgbClr val="f5df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" y="1579670"/>
            <a:ext cx="12191999" cy="2190904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939597"/>
              </a:solidFill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18" name="Rectangle 10"/>
          <p:cNvSpPr>
            <a:spLocks noChangeArrowheads="1"/>
          </p:cNvSpPr>
          <p:nvPr/>
        </p:nvSpPr>
        <p:spPr>
          <a:xfrm>
            <a:off x="10859084" y="-40947"/>
            <a:ext cx="8851785" cy="28608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5159896" y="2367345"/>
            <a:ext cx="6768751" cy="604455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algn="ctr" eaLnBrk="1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40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DUO(</a:t>
            </a:r>
            <a:r>
              <a:rPr lang="ko-KR" altLang="en-US" sz="40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쇼핑몰</a:t>
            </a:r>
            <a:r>
              <a:rPr lang="en-US" altLang="ko-KR" sz="40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)</a:t>
            </a:r>
            <a:endParaRPr lang="en-US" altLang="ko-KR" sz="4000" b="1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-1907"/>
            <a:ext cx="12192000" cy="338554"/>
          </a:xfrm>
          <a:prstGeom prst="rect">
            <a:avLst/>
          </a:prstGeom>
          <a:solidFill>
            <a:srgbClr val="f5df4d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/>
          <a:p>
            <a:pPr algn="ctr">
              <a:defRPr/>
            </a:pPr>
            <a:endParaRPr lang="ko-KR" altLang="en-US" sz="1600" spc="60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10067" y="1700808"/>
            <a:ext cx="11971867" cy="1944216"/>
          </a:xfrm>
          <a:prstGeom prst="rect">
            <a:avLst/>
          </a:prstGeom>
          <a:noFill/>
          <a:ln w="15875">
            <a:solidFill>
              <a:srgbClr val="939597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77766" y="4029752"/>
            <a:ext cx="3931718" cy="109929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19014" y="200058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 smtClean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04</a:t>
            </a:r>
            <a:r>
              <a:rPr lang="en-US" altLang="ko-KR" sz="4000" b="1" dirty="0" smtClean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2836033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b="1" i="1" spc="-100" dirty="0" smtClean="0">
                <a:solidFill>
                  <a:schemeClr val="bg2">
                    <a:lumMod val="25000"/>
                  </a:schemeClr>
                </a:solidFill>
              </a:rPr>
              <a:t>화면설계</a:t>
            </a:r>
            <a:r>
              <a:rPr lang="en-US" altLang="ko-KR" sz="2400" b="1" i="1" spc="-100" dirty="0" smtClean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ko-KR" altLang="en-US" sz="2400" b="1" i="1" spc="-100" dirty="0" smtClean="0">
                <a:solidFill>
                  <a:schemeClr val="bg2">
                    <a:lumMod val="25000"/>
                  </a:schemeClr>
                </a:solidFill>
              </a:rPr>
              <a:t>회원가입</a:t>
            </a:r>
            <a:r>
              <a:rPr lang="en-US" altLang="ko-KR" sz="2400" b="1" i="1" spc="-100" dirty="0" smtClean="0">
                <a:solidFill>
                  <a:schemeClr val="bg2">
                    <a:lumMod val="25000"/>
                  </a:schemeClr>
                </a:solidFill>
              </a:rPr>
              <a:t>)</a:t>
            </a:r>
            <a:r>
              <a:rPr lang="ko-KR" altLang="en-US" sz="2400" b="1" i="1" spc="-1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endParaRPr lang="ko-KR" altLang="en-US" sz="24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xmlns="" id="{A4C78107-0BE1-42E7-9701-50F4E32B0513}"/>
              </a:ext>
            </a:extLst>
          </p:cNvPr>
          <p:cNvCxnSpPr>
            <a:cxnSpLocks/>
          </p:cNvCxnSpPr>
          <p:nvPr/>
        </p:nvCxnSpPr>
        <p:spPr>
          <a:xfrm>
            <a:off x="5642243" y="790307"/>
            <a:ext cx="6008016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566" y="1380557"/>
            <a:ext cx="9982200" cy="4328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402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19014" y="200058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 smtClean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04</a:t>
            </a:r>
            <a:r>
              <a:rPr lang="en-US" altLang="ko-KR" sz="4000" b="1" dirty="0" smtClean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2932213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b="1" i="1" spc="-100" dirty="0" smtClean="0">
                <a:solidFill>
                  <a:schemeClr val="bg2">
                    <a:lumMod val="25000"/>
                  </a:schemeClr>
                </a:solidFill>
              </a:rPr>
              <a:t>화면설계</a:t>
            </a:r>
            <a:r>
              <a:rPr lang="en-US" altLang="ko-KR" sz="2400" b="1" i="1" spc="-100" dirty="0" smtClean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ko-KR" altLang="en-US" sz="2400" b="1" i="1" spc="-100" dirty="0" smtClean="0">
                <a:solidFill>
                  <a:schemeClr val="bg2">
                    <a:lumMod val="25000"/>
                  </a:schemeClr>
                </a:solidFill>
              </a:rPr>
              <a:t>상품 등록</a:t>
            </a:r>
            <a:r>
              <a:rPr lang="en-US" altLang="ko-KR" sz="2400" b="1" i="1" spc="-100" dirty="0" smtClean="0">
                <a:solidFill>
                  <a:schemeClr val="bg2">
                    <a:lumMod val="25000"/>
                  </a:schemeClr>
                </a:solidFill>
              </a:rPr>
              <a:t>)</a:t>
            </a:r>
            <a:r>
              <a:rPr lang="ko-KR" altLang="en-US" sz="2400" b="1" i="1" spc="-1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endParaRPr lang="ko-KR" altLang="en-US" sz="24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xmlns="" id="{A4C78107-0BE1-42E7-9701-50F4E32B0513}"/>
              </a:ext>
            </a:extLst>
          </p:cNvPr>
          <p:cNvCxnSpPr>
            <a:cxnSpLocks/>
          </p:cNvCxnSpPr>
          <p:nvPr/>
        </p:nvCxnSpPr>
        <p:spPr>
          <a:xfrm>
            <a:off x="5642243" y="790307"/>
            <a:ext cx="6008016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592" y="1224351"/>
            <a:ext cx="11027608" cy="5181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442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19014" y="200058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 smtClean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04</a:t>
            </a:r>
            <a:r>
              <a:rPr lang="en-US" altLang="ko-KR" sz="4000" b="1" dirty="0" smtClean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2932213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b="1" i="1" spc="-100" dirty="0" smtClean="0">
                <a:solidFill>
                  <a:schemeClr val="bg2">
                    <a:lumMod val="25000"/>
                  </a:schemeClr>
                </a:solidFill>
              </a:rPr>
              <a:t>화면설계</a:t>
            </a:r>
            <a:r>
              <a:rPr lang="en-US" altLang="ko-KR" sz="2400" b="1" i="1" spc="-100" dirty="0" smtClean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ko-KR" altLang="en-US" sz="2400" b="1" i="1" spc="-100" dirty="0" smtClean="0">
                <a:solidFill>
                  <a:schemeClr val="bg2">
                    <a:lumMod val="25000"/>
                  </a:schemeClr>
                </a:solidFill>
              </a:rPr>
              <a:t>상품 관리</a:t>
            </a:r>
            <a:r>
              <a:rPr lang="en-US" altLang="ko-KR" sz="2400" b="1" i="1" spc="-100" dirty="0" smtClean="0">
                <a:solidFill>
                  <a:schemeClr val="bg2">
                    <a:lumMod val="25000"/>
                  </a:schemeClr>
                </a:solidFill>
              </a:rPr>
              <a:t>)</a:t>
            </a:r>
            <a:r>
              <a:rPr lang="ko-KR" altLang="en-US" sz="2400" b="1" i="1" spc="-1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endParaRPr lang="ko-KR" altLang="en-US" sz="24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xmlns="" id="{A4C78107-0BE1-42E7-9701-50F4E32B0513}"/>
              </a:ext>
            </a:extLst>
          </p:cNvPr>
          <p:cNvCxnSpPr>
            <a:cxnSpLocks/>
          </p:cNvCxnSpPr>
          <p:nvPr/>
        </p:nvCxnSpPr>
        <p:spPr>
          <a:xfrm>
            <a:off x="5642243" y="790307"/>
            <a:ext cx="6008016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794" y="1142943"/>
            <a:ext cx="10787743" cy="5082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802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19014" y="200058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 smtClean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04</a:t>
            </a:r>
            <a:r>
              <a:rPr lang="en-US" altLang="ko-KR" sz="4000" b="1" dirty="0" smtClean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2932213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b="1" i="1" spc="-100" dirty="0" smtClean="0">
                <a:solidFill>
                  <a:schemeClr val="bg2">
                    <a:lumMod val="25000"/>
                  </a:schemeClr>
                </a:solidFill>
              </a:rPr>
              <a:t>화면설계 </a:t>
            </a:r>
            <a:r>
              <a:rPr lang="en-US" altLang="ko-KR" sz="2400" b="1" i="1" spc="-100" dirty="0" smtClean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ko-KR" altLang="en-US" sz="2400" b="1" i="1" spc="-100" dirty="0" smtClean="0">
                <a:solidFill>
                  <a:schemeClr val="bg2">
                    <a:lumMod val="25000"/>
                  </a:schemeClr>
                </a:solidFill>
              </a:rPr>
              <a:t>상품 수정</a:t>
            </a:r>
            <a:r>
              <a:rPr lang="en-US" altLang="ko-KR" sz="2400" b="1" i="1" spc="-100" dirty="0" smtClean="0">
                <a:solidFill>
                  <a:schemeClr val="bg2">
                    <a:lumMod val="25000"/>
                  </a:schemeClr>
                </a:solidFill>
              </a:rPr>
              <a:t>)</a:t>
            </a:r>
            <a:endParaRPr lang="ko-KR" altLang="en-US" sz="24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xmlns="" id="{A4C78107-0BE1-42E7-9701-50F4E32B0513}"/>
              </a:ext>
            </a:extLst>
          </p:cNvPr>
          <p:cNvCxnSpPr>
            <a:cxnSpLocks/>
          </p:cNvCxnSpPr>
          <p:nvPr/>
        </p:nvCxnSpPr>
        <p:spPr>
          <a:xfrm>
            <a:off x="5642243" y="790307"/>
            <a:ext cx="6008016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406" y="1149242"/>
            <a:ext cx="10892519" cy="5216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850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19014" y="200058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 smtClean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04</a:t>
            </a:r>
            <a:r>
              <a:rPr lang="en-US" altLang="ko-KR" sz="4000" b="1" dirty="0" smtClean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2836033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b="1" i="1" spc="-100" dirty="0" smtClean="0">
                <a:solidFill>
                  <a:schemeClr val="bg2">
                    <a:lumMod val="25000"/>
                  </a:schemeClr>
                </a:solidFill>
              </a:rPr>
              <a:t>화면설계 </a:t>
            </a:r>
            <a:r>
              <a:rPr lang="en-US" altLang="ko-KR" sz="2400" b="1" i="1" spc="-100" dirty="0" smtClean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ko-KR" altLang="en-US" sz="2400" b="1" i="1" spc="-100" dirty="0" smtClean="0">
                <a:solidFill>
                  <a:schemeClr val="bg2">
                    <a:lumMod val="25000"/>
                  </a:schemeClr>
                </a:solidFill>
              </a:rPr>
              <a:t>상품목록</a:t>
            </a:r>
            <a:r>
              <a:rPr lang="en-US" altLang="ko-KR" sz="2400" b="1" i="1" spc="-100" dirty="0" smtClean="0">
                <a:solidFill>
                  <a:schemeClr val="bg2">
                    <a:lumMod val="25000"/>
                  </a:schemeClr>
                </a:solidFill>
              </a:rPr>
              <a:t>)</a:t>
            </a:r>
            <a:endParaRPr lang="ko-KR" altLang="en-US" sz="24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xmlns="" id="{A4C78107-0BE1-42E7-9701-50F4E32B0513}"/>
              </a:ext>
            </a:extLst>
          </p:cNvPr>
          <p:cNvCxnSpPr>
            <a:cxnSpLocks/>
          </p:cNvCxnSpPr>
          <p:nvPr/>
        </p:nvCxnSpPr>
        <p:spPr>
          <a:xfrm>
            <a:off x="5642243" y="790307"/>
            <a:ext cx="6008016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461" y="1147669"/>
            <a:ext cx="10132409" cy="4852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459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19014" y="200058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 smtClean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04</a:t>
            </a:r>
            <a:r>
              <a:rPr lang="en-US" altLang="ko-KR" sz="4000" b="1" dirty="0" smtClean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2836033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b="1" i="1" spc="-100" dirty="0" smtClean="0">
                <a:solidFill>
                  <a:schemeClr val="bg2">
                    <a:lumMod val="25000"/>
                  </a:schemeClr>
                </a:solidFill>
              </a:rPr>
              <a:t>화면설계 </a:t>
            </a:r>
            <a:r>
              <a:rPr lang="en-US" altLang="ko-KR" sz="2400" b="1" i="1" spc="-100" dirty="0" smtClean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ko-KR" altLang="en-US" sz="2400" b="1" i="1" spc="-100" dirty="0" smtClean="0">
                <a:solidFill>
                  <a:schemeClr val="bg2">
                    <a:lumMod val="25000"/>
                  </a:schemeClr>
                </a:solidFill>
              </a:rPr>
              <a:t>상품목록</a:t>
            </a:r>
            <a:r>
              <a:rPr lang="en-US" altLang="ko-KR" sz="2400" b="1" i="1" spc="-100" dirty="0" smtClean="0">
                <a:solidFill>
                  <a:schemeClr val="bg2">
                    <a:lumMod val="25000"/>
                  </a:schemeClr>
                </a:solidFill>
              </a:rPr>
              <a:t>)</a:t>
            </a:r>
            <a:endParaRPr lang="ko-KR" altLang="en-US" sz="24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xmlns="" id="{A4C78107-0BE1-42E7-9701-50F4E32B0513}"/>
              </a:ext>
            </a:extLst>
          </p:cNvPr>
          <p:cNvCxnSpPr>
            <a:cxnSpLocks/>
          </p:cNvCxnSpPr>
          <p:nvPr/>
        </p:nvCxnSpPr>
        <p:spPr>
          <a:xfrm>
            <a:off x="5642243" y="790307"/>
            <a:ext cx="6008016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397" y="1201155"/>
            <a:ext cx="10385220" cy="4996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471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19014" y="200058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 smtClean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04</a:t>
            </a:r>
            <a:r>
              <a:rPr lang="en-US" altLang="ko-KR" sz="4000" b="1" dirty="0" smtClean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3522118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b="1" i="1" spc="-100" dirty="0" smtClean="0">
                <a:solidFill>
                  <a:schemeClr val="bg2">
                    <a:lumMod val="25000"/>
                  </a:schemeClr>
                </a:solidFill>
              </a:rPr>
              <a:t>화면설계</a:t>
            </a:r>
            <a:r>
              <a:rPr lang="en-US" altLang="ko-KR" sz="2400" b="1" i="1" spc="-100" dirty="0" smtClean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ko-KR" altLang="en-US" sz="2400" b="1" i="1" spc="-100" dirty="0" smtClean="0">
                <a:solidFill>
                  <a:schemeClr val="bg2">
                    <a:lumMod val="25000"/>
                  </a:schemeClr>
                </a:solidFill>
              </a:rPr>
              <a:t>상품 상세보기</a:t>
            </a:r>
            <a:r>
              <a:rPr lang="en-US" altLang="ko-KR" sz="2400" b="1" i="1" spc="-100" dirty="0" smtClean="0">
                <a:solidFill>
                  <a:schemeClr val="bg2">
                    <a:lumMod val="25000"/>
                  </a:schemeClr>
                </a:solidFill>
              </a:rPr>
              <a:t>)</a:t>
            </a:r>
            <a:r>
              <a:rPr lang="ko-KR" altLang="en-US" sz="2400" b="1" i="1" spc="-1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endParaRPr lang="ko-KR" altLang="en-US" sz="24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xmlns="" id="{A4C78107-0BE1-42E7-9701-50F4E32B0513}"/>
              </a:ext>
            </a:extLst>
          </p:cNvPr>
          <p:cNvCxnSpPr>
            <a:cxnSpLocks/>
          </p:cNvCxnSpPr>
          <p:nvPr/>
        </p:nvCxnSpPr>
        <p:spPr>
          <a:xfrm>
            <a:off x="5642243" y="790307"/>
            <a:ext cx="6008016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456" y="1136782"/>
            <a:ext cx="9936419" cy="4937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104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19014" y="200058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 smtClean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04</a:t>
            </a:r>
            <a:r>
              <a:rPr lang="en-US" altLang="ko-KR" sz="4000" b="1" dirty="0" smtClean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2836033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b="1" i="1" spc="-100" dirty="0" smtClean="0">
                <a:solidFill>
                  <a:schemeClr val="bg2">
                    <a:lumMod val="25000"/>
                  </a:schemeClr>
                </a:solidFill>
              </a:rPr>
              <a:t>화면설계</a:t>
            </a:r>
            <a:r>
              <a:rPr lang="en-US" altLang="ko-KR" sz="2400" b="1" i="1" spc="-100" dirty="0" smtClean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ko-KR" altLang="en-US" sz="2400" b="1" i="1" spc="-100" dirty="0" smtClean="0">
                <a:solidFill>
                  <a:schemeClr val="bg2">
                    <a:lumMod val="25000"/>
                  </a:schemeClr>
                </a:solidFill>
              </a:rPr>
              <a:t>장바구니</a:t>
            </a:r>
            <a:r>
              <a:rPr lang="en-US" altLang="ko-KR" sz="2400" b="1" i="1" spc="-100" dirty="0" smtClean="0">
                <a:solidFill>
                  <a:schemeClr val="bg2">
                    <a:lumMod val="25000"/>
                  </a:schemeClr>
                </a:solidFill>
              </a:rPr>
              <a:t>)</a:t>
            </a:r>
            <a:r>
              <a:rPr lang="ko-KR" altLang="en-US" sz="2400" b="1" i="1" spc="-1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endParaRPr lang="ko-KR" altLang="en-US" sz="24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xmlns="" id="{A4C78107-0BE1-42E7-9701-50F4E32B0513}"/>
              </a:ext>
            </a:extLst>
          </p:cNvPr>
          <p:cNvCxnSpPr>
            <a:cxnSpLocks/>
          </p:cNvCxnSpPr>
          <p:nvPr/>
        </p:nvCxnSpPr>
        <p:spPr>
          <a:xfrm>
            <a:off x="5642243" y="790307"/>
            <a:ext cx="6008016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057" y="1108413"/>
            <a:ext cx="10482542" cy="489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055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19014" y="200058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 smtClean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04</a:t>
            </a:r>
            <a:r>
              <a:rPr lang="en-US" altLang="ko-KR" sz="4000" b="1" dirty="0" smtClean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2932213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b="1" i="1" spc="-100" dirty="0" smtClean="0">
                <a:solidFill>
                  <a:schemeClr val="bg2">
                    <a:lumMod val="25000"/>
                  </a:schemeClr>
                </a:solidFill>
              </a:rPr>
              <a:t>화면설계</a:t>
            </a:r>
            <a:r>
              <a:rPr lang="en-US" altLang="ko-KR" sz="2400" b="1" i="1" spc="-100" dirty="0" smtClean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ko-KR" altLang="en-US" sz="2400" b="1" i="1" spc="-100" dirty="0" smtClean="0">
                <a:solidFill>
                  <a:schemeClr val="bg2">
                    <a:lumMod val="25000"/>
                  </a:schemeClr>
                </a:solidFill>
              </a:rPr>
              <a:t>구매 이력</a:t>
            </a:r>
            <a:r>
              <a:rPr lang="en-US" altLang="ko-KR" sz="2400" b="1" i="1" spc="-100" dirty="0" smtClean="0">
                <a:solidFill>
                  <a:schemeClr val="bg2">
                    <a:lumMod val="25000"/>
                  </a:schemeClr>
                </a:solidFill>
              </a:rPr>
              <a:t>)</a:t>
            </a:r>
            <a:r>
              <a:rPr lang="ko-KR" altLang="en-US" sz="2400" b="1" i="1" spc="-1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endParaRPr lang="ko-KR" altLang="en-US" sz="24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xmlns="" id="{A4C78107-0BE1-42E7-9701-50F4E32B0513}"/>
              </a:ext>
            </a:extLst>
          </p:cNvPr>
          <p:cNvCxnSpPr>
            <a:cxnSpLocks/>
          </p:cNvCxnSpPr>
          <p:nvPr/>
        </p:nvCxnSpPr>
        <p:spPr>
          <a:xfrm>
            <a:off x="5642243" y="790307"/>
            <a:ext cx="6008016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189" y="1198797"/>
            <a:ext cx="10671705" cy="5001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230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19014" y="200058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 smtClean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05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3621504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b="1" i="1" spc="-100" dirty="0" smtClean="0">
                <a:solidFill>
                  <a:schemeClr val="bg2">
                    <a:lumMod val="25000"/>
                  </a:schemeClr>
                </a:solidFill>
              </a:rPr>
              <a:t>데이터베이스 테이블 정의</a:t>
            </a:r>
            <a:endParaRPr lang="ko-KR" altLang="en-US" sz="24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xmlns="" id="{A4C78107-0BE1-42E7-9701-50F4E32B0513}"/>
              </a:ext>
            </a:extLst>
          </p:cNvPr>
          <p:cNvCxnSpPr>
            <a:cxnSpLocks/>
          </p:cNvCxnSpPr>
          <p:nvPr/>
        </p:nvCxnSpPr>
        <p:spPr>
          <a:xfrm>
            <a:off x="5642243" y="790307"/>
            <a:ext cx="6008016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7925" y="830209"/>
            <a:ext cx="6597221" cy="5813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01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그림 5"/>
          <p:cNvPicPr/>
          <p:nvPr/>
        </p:nvPicPr>
        <p:blipFill rotWithShape="1">
          <a:blip r:embed="rId2"/>
          <a:srcRect/>
          <a:stretch>
            <a:fillRect/>
          </a:stretch>
        </p:blipFill>
        <p:spPr>
          <a:xfrm flipH="1">
            <a:off x="5231778" y="0"/>
            <a:ext cx="39616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직사각형 3"/>
          <p:cNvSpPr/>
          <p:nvPr/>
        </p:nvSpPr>
        <p:spPr>
          <a:xfrm>
            <a:off x="1" y="0"/>
            <a:ext cx="5231780" cy="6858000"/>
          </a:xfrm>
          <a:prstGeom prst="rect">
            <a:avLst/>
          </a:prstGeom>
          <a:solidFill>
            <a:srgbClr val="f5df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4000"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/>
                <a:ea typeface="휴먼둥근헤드라인"/>
              </a:rPr>
              <a:t>목차</a:t>
            </a:r>
            <a:endParaRPr lang="ko-KR" altLang="en-US" sz="4000">
              <a:solidFill>
                <a:schemeClr val="tx1">
                  <a:lumMod val="75000"/>
                  <a:lumOff val="25000"/>
                </a:schemeClr>
              </a:solidFill>
              <a:latin typeface="휴먼둥근헤드라인"/>
              <a:ea typeface="휴먼둥근헤드라인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200555" y="507758"/>
            <a:ext cx="5362052" cy="5842484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marL="514350" indent="-514350" eaLnBrk="1" latinLnBrk="1" hangingPunct="1"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r>
              <a:rPr lang="ko-KR" altLang="en-US" sz="2400" b="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프로젝트 개요</a:t>
            </a:r>
            <a:endParaRPr lang="ko-KR" altLang="en-US" sz="2400" b="1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marL="514350" indent="-514350" eaLnBrk="1" latinLnBrk="1" hangingPunct="1"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r>
              <a:rPr lang="ko-KR" altLang="en-US" sz="2400" b="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개발환경 정의</a:t>
            </a:r>
            <a:endParaRPr lang="ko-KR" altLang="en-US" sz="2400" b="1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marL="514350" indent="-514350" eaLnBrk="1" latinLnBrk="1" hangingPunct="1"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r>
              <a:rPr lang="ko-KR" altLang="en-US" sz="2400" b="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요구사항 분석서</a:t>
            </a:r>
            <a:endParaRPr lang="ko-KR" altLang="en-US" sz="2400" b="1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marL="514350" indent="-514350" eaLnBrk="1" latinLnBrk="1" hangingPunct="1"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r>
              <a:rPr lang="ko-KR" altLang="en-US" sz="2400" b="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</a:t>
            </a:r>
            <a:endParaRPr lang="ko-KR" altLang="en-US" sz="2400" b="1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marL="514350" indent="-514350" eaLnBrk="1" latinLnBrk="1" hangingPunct="1"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r>
              <a:rPr lang="ko-KR" altLang="en-US" sz="2400" b="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데이터베이스 테이블 정의</a:t>
            </a:r>
            <a:endParaRPr lang="ko-KR" altLang="en-US" sz="2400" b="1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marL="514350" indent="-514350" eaLnBrk="1" latinLnBrk="1" hangingPunct="1"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r>
              <a:rPr lang="ko-KR" altLang="en-US" sz="2400" b="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프로그램 개발 목록 정의서</a:t>
            </a:r>
            <a:endParaRPr lang="ko-KR" altLang="en-US" sz="2400" b="1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marL="514350" indent="-514350" eaLnBrk="1" latinLnBrk="1" hangingPunct="1"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r>
              <a:rPr lang="ko-KR" altLang="en-US" sz="2400" b="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회의록</a:t>
            </a:r>
            <a:endParaRPr lang="ko-KR" altLang="en-US" sz="2400" b="1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marL="514350" indent="-514350" eaLnBrk="1" latinLnBrk="1" hangingPunct="1"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r>
              <a:rPr lang="ko-KR" altLang="en-US" sz="2400" b="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결함관리대장</a:t>
            </a:r>
            <a:endParaRPr lang="ko-KR" altLang="en-US" sz="2400" b="1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marL="514350" indent="-514350" eaLnBrk="1" latinLnBrk="1" hangingPunct="1"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r>
              <a:rPr lang="ko-KR" altLang="en-US" sz="2400" b="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단위 테스트</a:t>
            </a:r>
            <a:endParaRPr lang="ko-KR" altLang="en-US" sz="2400" b="1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marL="514350" indent="-514350" eaLnBrk="1" latinLnBrk="1" hangingPunct="1"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r>
              <a:rPr lang="ko-KR" altLang="en-US" sz="2400" b="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통합테스트 시나리오</a:t>
            </a:r>
            <a:endParaRPr lang="ko-KR" altLang="en-US" sz="2400" b="1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marL="514350" indent="-514350" eaLnBrk="1" latinLnBrk="1" hangingPunct="1"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r>
              <a:rPr lang="ko-KR" altLang="en-US" sz="2400" b="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프로젝트 일정</a:t>
            </a:r>
            <a:endParaRPr lang="ko-KR" altLang="en-US" sz="2400" b="1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marL="514350" indent="-514350" eaLnBrk="1" latinLnBrk="1" hangingPunct="1"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r>
              <a:rPr lang="ko-KR" altLang="en-US" sz="2400" b="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역할분담</a:t>
            </a:r>
            <a:endParaRPr lang="ko-KR" altLang="en-US" sz="2400" b="1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marL="514350" indent="-514350" eaLnBrk="1" latinLnBrk="1" hangingPunct="1"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r>
              <a:rPr lang="ko-KR" altLang="en-US" sz="2400" b="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시연</a:t>
            </a:r>
            <a:endParaRPr lang="ko-KR" altLang="en-US" sz="2400" b="1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marL="514350" indent="-514350" eaLnBrk="1" latinLnBrk="1" hangingPunct="1"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r>
              <a:rPr lang="ko-KR" altLang="en-US" sz="2400" b="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변경사항</a:t>
            </a:r>
            <a:endParaRPr lang="ko-KR" altLang="en-US" sz="2400" b="1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marL="514350" indent="-514350" eaLnBrk="1" latinLnBrk="1" hangingPunct="1"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r>
              <a:rPr lang="ko-KR" altLang="en-US" sz="2400" b="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기타 추가 문서</a:t>
            </a:r>
            <a:endParaRPr lang="ko-KR" altLang="en-US" sz="2400" b="1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marL="514350" indent="-514350" eaLnBrk="1" latinLnBrk="1" hangingPunct="1"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r>
              <a:rPr lang="ko-KR" altLang="en-US" sz="2400" b="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프로젝트 후기</a:t>
            </a:r>
            <a:endParaRPr lang="ko-KR" altLang="en-US" sz="2400" b="1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 smtClean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06</a:t>
            </a:r>
            <a:r>
              <a:rPr lang="en-US" altLang="ko-KR" sz="4000" b="1" dirty="0" smtClean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3897221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프로그램 개발 목록 정의서</a:t>
            </a:r>
            <a:endParaRPr lang="ko-KR" altLang="en-US" sz="24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xmlns="" id="{A4C78107-0BE1-42E7-9701-50F4E32B0513}"/>
              </a:ext>
            </a:extLst>
          </p:cNvPr>
          <p:cNvCxnSpPr>
            <a:cxnSpLocks/>
          </p:cNvCxnSpPr>
          <p:nvPr/>
        </p:nvCxnSpPr>
        <p:spPr>
          <a:xfrm>
            <a:off x="5642243" y="790307"/>
            <a:ext cx="6008016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416420" y="5781066"/>
            <a:ext cx="90665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/>
              <a:t>목록 정의서는 마지막 참고자료에 첨부한다</a:t>
            </a:r>
            <a:r>
              <a:rPr lang="en-US" altLang="ko-KR" sz="2400" dirty="0" smtClean="0"/>
              <a:t>.</a:t>
            </a:r>
            <a:endParaRPr lang="ko-KR" altLang="en-US" sz="2400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1324536"/>
              </p:ext>
            </p:extLst>
          </p:nvPr>
        </p:nvGraphicFramePr>
        <p:xfrm>
          <a:off x="4550400" y="1167745"/>
          <a:ext cx="2798561" cy="4351338"/>
        </p:xfrm>
        <a:graphic>
          <a:graphicData uri="http://schemas.openxmlformats.org/drawingml/2006/table">
            <a:tbl>
              <a:tblPr/>
              <a:tblGrid>
                <a:gridCol w="466427"/>
                <a:gridCol w="919512"/>
                <a:gridCol w="466427"/>
                <a:gridCol w="946195"/>
              </a:tblGrid>
              <a:tr h="304992"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프로그램 목록 정의서</a:t>
                      </a:r>
                      <a:endParaRPr lang="ko-KR" altLang="en-US" sz="5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4021" marR="34021" marT="9406" marB="94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7284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분 류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4021" marR="34021" marT="9406" marB="94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4021" marR="34021" marT="9406" marB="94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작 성 자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4021" marR="34021" marT="9406" marB="94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4021" marR="34021" marT="9406" marB="94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396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작성단계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4021" marR="34021" marT="9406" marB="94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4021" marR="34021" marT="9406" marB="94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작성일자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4021" marR="34021" marT="9406" marB="94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4021" marR="34021" marT="9406" marB="94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6892">
                <a:tc gridSpan="4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4021" marR="34021" marT="9406" marB="94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5396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프로그램 </a:t>
                      </a:r>
                      <a:r>
                        <a:rPr lang="en-US" sz="5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ID</a:t>
                      </a:r>
                      <a:endParaRPr 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4021" marR="34021" marT="9406" marB="94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4021" marR="34021" marT="9406" marB="94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프로그램명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4021" marR="34021" marT="9406" marB="94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4021" marR="34021" marT="9406" marB="94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6892"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4021" marR="34021" marT="9406" marB="94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74032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기능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4021" marR="34021" marT="9406" marB="94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342900" marR="0" lvl="0" indent="-3429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"/>
                      </a:pPr>
                      <a:r>
                        <a:rPr lang="ko-KR" altLang="en-US" sz="500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예시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342900" marR="0" lvl="0" indent="-3429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altLang="en-US" sz="500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뒤 예시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342900" marR="0" lvl="0" indent="-3429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altLang="ko-KR" sz="5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dd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342900" marR="0" lvl="0" indent="-3429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altLang="ko-KR" sz="5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dd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예시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5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sdfsfd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4021" marR="34021" marT="9406" marB="94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3146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기타사항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4021" marR="34021" marT="9406" marB="94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4021" marR="34021" marT="9406" marB="94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2592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 smtClean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07</a:t>
            </a:r>
            <a:r>
              <a:rPr lang="en-US" altLang="ko-KR" sz="4000" b="1" dirty="0" smtClean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1107996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회의록</a:t>
            </a:r>
            <a:endParaRPr lang="ko-KR" altLang="en-US" sz="24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xmlns="" id="{A4C78107-0BE1-42E7-9701-50F4E32B0513}"/>
              </a:ext>
            </a:extLst>
          </p:cNvPr>
          <p:cNvCxnSpPr>
            <a:cxnSpLocks/>
          </p:cNvCxnSpPr>
          <p:nvPr/>
        </p:nvCxnSpPr>
        <p:spPr>
          <a:xfrm>
            <a:off x="5642243" y="790307"/>
            <a:ext cx="6008016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793892" y="5654942"/>
            <a:ext cx="8752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/>
              <a:t>회의록은 마지막 참고자료에 첨부한다</a:t>
            </a:r>
            <a:r>
              <a:rPr lang="en-US" altLang="ko-KR" sz="2400" dirty="0" smtClean="0"/>
              <a:t>.</a:t>
            </a:r>
            <a:endParaRPr lang="ko-KR" altLang="en-US" sz="24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7679" y="835949"/>
            <a:ext cx="3269134" cy="4818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132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 smtClean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08</a:t>
            </a:r>
            <a:r>
              <a:rPr lang="en-US" altLang="ko-KR" sz="4000" b="1" dirty="0" smtClean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2249334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결함 관리 대장</a:t>
            </a:r>
            <a:endParaRPr lang="ko-KR" altLang="en-US" sz="24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xmlns="" id="{A4C78107-0BE1-42E7-9701-50F4E32B0513}"/>
              </a:ext>
            </a:extLst>
          </p:cNvPr>
          <p:cNvCxnSpPr>
            <a:cxnSpLocks/>
          </p:cNvCxnSpPr>
          <p:nvPr/>
        </p:nvCxnSpPr>
        <p:spPr>
          <a:xfrm>
            <a:off x="5642243" y="790307"/>
            <a:ext cx="6008016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521744" y="5612901"/>
            <a:ext cx="9318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/>
              <a:t>결함 관리 대장은 마지막 참고자료에 첨부한다</a:t>
            </a:r>
            <a:r>
              <a:rPr lang="en-US" altLang="ko-KR" sz="2400" dirty="0" smtClean="0"/>
              <a:t>.</a:t>
            </a:r>
            <a:endParaRPr lang="ko-KR" altLang="en-US" sz="24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9059" y="1182627"/>
            <a:ext cx="7648411" cy="3775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473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 smtClean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09</a:t>
            </a:r>
            <a:r>
              <a:rPr lang="en-US" altLang="ko-KR" sz="4000" b="1" dirty="0" smtClean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1832553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단위 테스트</a:t>
            </a:r>
            <a:endParaRPr lang="ko-KR" altLang="en-US" sz="24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xmlns="" id="{A4C78107-0BE1-42E7-9701-50F4E32B0513}"/>
              </a:ext>
            </a:extLst>
          </p:cNvPr>
          <p:cNvCxnSpPr>
            <a:cxnSpLocks/>
          </p:cNvCxnSpPr>
          <p:nvPr/>
        </p:nvCxnSpPr>
        <p:spPr>
          <a:xfrm>
            <a:off x="5642243" y="790307"/>
            <a:ext cx="6008016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552154" y="5591880"/>
            <a:ext cx="8752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/>
              <a:t>단위 테스트는 마지막 참고자료에 첨부한다</a:t>
            </a:r>
            <a:r>
              <a:rPr lang="en-US" altLang="ko-KR" sz="2400" dirty="0" smtClean="0"/>
              <a:t>.</a:t>
            </a:r>
            <a:endParaRPr lang="ko-KR" altLang="en-US" sz="24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1515" y="907721"/>
            <a:ext cx="2873392" cy="4566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369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 smtClean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10</a:t>
            </a:r>
            <a:r>
              <a:rPr lang="en-US" altLang="ko-KR" sz="4000" b="1" dirty="0" smtClean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3172663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통합 테스트 시나리오</a:t>
            </a:r>
            <a:endParaRPr lang="ko-KR" altLang="en-US" sz="24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xmlns="" id="{A4C78107-0BE1-42E7-9701-50F4E32B0513}"/>
              </a:ext>
            </a:extLst>
          </p:cNvPr>
          <p:cNvCxnSpPr>
            <a:cxnSpLocks/>
          </p:cNvCxnSpPr>
          <p:nvPr/>
        </p:nvCxnSpPr>
        <p:spPr>
          <a:xfrm>
            <a:off x="5642243" y="790307"/>
            <a:ext cx="6008016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416420" y="5875659"/>
            <a:ext cx="8752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/>
              <a:t>통합 테스트 시나리오는 마지막 참고자료에 첨부한다</a:t>
            </a:r>
            <a:r>
              <a:rPr lang="en-US" altLang="ko-KR" sz="2400" dirty="0" smtClean="0"/>
              <a:t>.</a:t>
            </a:r>
            <a:endParaRPr lang="ko-KR" altLang="en-US" sz="24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963" y="1502979"/>
            <a:ext cx="9221528" cy="4083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165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19014" y="200058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/>
          </p:nvPr>
        </p:nvGraphicFramePr>
        <p:xfrm>
          <a:off x="836189" y="909093"/>
          <a:ext cx="10153129" cy="5619686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779362">
                  <a:extLst>
                    <a:ext uri="{9D8B030D-6E8A-4147-A177-3AD203B41FA5}">
                      <a16:colId xmlns:a16="http://schemas.microsoft.com/office/drawing/2014/main" xmlns="" val="4097100218"/>
                    </a:ext>
                  </a:extLst>
                </a:gridCol>
                <a:gridCol w="2363890">
                  <a:extLst>
                    <a:ext uri="{9D8B030D-6E8A-4147-A177-3AD203B41FA5}">
                      <a16:colId xmlns:a16="http://schemas.microsoft.com/office/drawing/2014/main" xmlns="" val="2457702995"/>
                    </a:ext>
                  </a:extLst>
                </a:gridCol>
                <a:gridCol w="3824340">
                  <a:extLst>
                    <a:ext uri="{9D8B030D-6E8A-4147-A177-3AD203B41FA5}">
                      <a16:colId xmlns:a16="http://schemas.microsoft.com/office/drawing/2014/main" xmlns="" val="2200023631"/>
                    </a:ext>
                  </a:extLst>
                </a:gridCol>
                <a:gridCol w="2185537">
                  <a:extLst>
                    <a:ext uri="{9D8B030D-6E8A-4147-A177-3AD203B41FA5}">
                      <a16:colId xmlns:a16="http://schemas.microsoft.com/office/drawing/2014/main" xmlns="" val="1146148137"/>
                    </a:ext>
                  </a:extLst>
                </a:gridCol>
              </a:tblGrid>
              <a:tr h="20665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500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구분</a:t>
                      </a:r>
                      <a:endParaRPr lang="ko-KR" altLang="en-US" sz="1500" b="1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DF4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500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기간</a:t>
                      </a:r>
                      <a:endParaRPr lang="ko-KR" altLang="en-US" sz="1500" b="1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DF4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500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활동</a:t>
                      </a:r>
                      <a:endParaRPr lang="ko-KR" altLang="en-US" sz="1500" b="1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DF4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500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비고</a:t>
                      </a:r>
                      <a:endParaRPr lang="ko-KR" altLang="en-US" sz="1500" b="1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DF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8907696"/>
                  </a:ext>
                </a:extLst>
              </a:tr>
              <a:tr h="6681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600"/>
                        </a:spcBef>
                      </a:pPr>
                      <a:r>
                        <a:rPr kumimoji="0" lang="ko-KR" altLang="en-US" sz="1600" i="1" u="none" strike="noStrike" kern="1200" cap="none" spc="-100" normalizeH="0" baseline="0" noProof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사전 기획</a:t>
                      </a:r>
                      <a:endParaRPr lang="ko-KR" altLang="en-US" sz="1600" b="1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600" b="1" spc="-100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</a:t>
                      </a:r>
                      <a:r>
                        <a:rPr lang="en-US" altLang="ko-KR" sz="16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 12/31(</a:t>
                      </a:r>
                      <a:r>
                        <a:rPr lang="ko-KR" altLang="en-US" sz="16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금</a:t>
                      </a:r>
                      <a:r>
                        <a:rPr lang="en-US" altLang="ko-KR" sz="16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 ~ 1/7(</a:t>
                      </a:r>
                      <a:r>
                        <a:rPr lang="ko-KR" altLang="en-US" sz="16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금</a:t>
                      </a:r>
                      <a:r>
                        <a:rPr lang="en-US" altLang="ko-KR" sz="16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</a:t>
                      </a:r>
                      <a:endParaRPr lang="en-US" altLang="ko-KR" sz="1600" b="0" i="1" u="none" spc="-100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600" b="1" spc="-100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ko-KR" altLang="en-US" sz="16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프로젝트 팀 구성 및 조장 선출</a:t>
                      </a:r>
                      <a:endParaRPr lang="en-US" altLang="ko-KR" sz="1600" b="1" spc="-100" dirty="0" smtClean="0">
                        <a:ln w="12700">
                          <a:solidFill>
                            <a:srgbClr val="939597"/>
                          </a:solidFill>
                          <a:prstDash val="solid"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>
                          <a:outerShdw dist="38100" dir="2640000" algn="bl" rotWithShape="0">
                            <a:srgbClr val="939597"/>
                          </a:outerShdw>
                        </a:effectLst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600" b="1" spc="-100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ko-KR" altLang="en-US" sz="16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프로젝트 </a:t>
                      </a:r>
                      <a:r>
                        <a:rPr lang="ko-KR" altLang="en-US" sz="16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기획 및 </a:t>
                      </a:r>
                      <a:r>
                        <a:rPr lang="ko-KR" altLang="en-US" sz="16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주제 선정</a:t>
                      </a:r>
                      <a:endParaRPr lang="en-US" altLang="ko-KR" sz="1600" i="1" u="none" spc="-100" dirty="0" smtClean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600" b="1" spc="-100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ko-KR" altLang="en-US" sz="16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요구사항 분석서</a:t>
                      </a:r>
                      <a:r>
                        <a:rPr lang="en-US" altLang="ko-KR" sz="16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6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개발환경 포함</a:t>
                      </a:r>
                      <a:r>
                        <a:rPr lang="en-US" altLang="ko-KR" sz="16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</a:t>
                      </a: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600" b="1" spc="-100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ko-KR" altLang="en-US" sz="16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역할분담</a:t>
                      </a:r>
                      <a:endParaRPr lang="en-US" altLang="ko-KR" sz="1600" i="1" u="none" spc="-100" dirty="0" smtClean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600" b="1" spc="-100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ko-KR" altLang="en-US" sz="16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회의록 양식 작성</a:t>
                      </a:r>
                      <a:endParaRPr lang="en-US" altLang="ko-KR" sz="1600" b="0" i="1" u="none" spc="-100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600" b="1" spc="-100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ko-KR" altLang="en-US" sz="16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아이디어 </a:t>
                      </a:r>
                      <a:r>
                        <a:rPr lang="ko-KR" altLang="en-US" sz="16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선정</a:t>
                      </a:r>
                      <a:endParaRPr lang="en-US" altLang="ko-KR" sz="1600" b="0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98731959"/>
                  </a:ext>
                </a:extLst>
              </a:tr>
              <a:tr h="17158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600"/>
                        </a:spcBef>
                      </a:pPr>
                      <a:r>
                        <a:rPr kumimoji="0" lang="ko-KR" altLang="en-US" sz="1600" i="1" u="none" strike="noStrike" kern="1200" cap="none" spc="-100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화면설계</a:t>
                      </a:r>
                      <a:endParaRPr kumimoji="0" lang="ko-KR" altLang="en-US" sz="1600" i="1" u="none" strike="noStrike" kern="1200" cap="none" spc="-100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600" b="1" spc="-100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en-US" altLang="ko-KR" sz="1600" b="0" i="1" u="none" spc="-10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</a:rPr>
                        <a:t>1</a:t>
                      </a:r>
                      <a:r>
                        <a:rPr lang="en-US" altLang="ko-KR" sz="16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/10(</a:t>
                      </a:r>
                      <a:r>
                        <a:rPr lang="ko-KR" altLang="en-US" sz="16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월</a:t>
                      </a:r>
                      <a:r>
                        <a:rPr lang="en-US" altLang="ko-KR" sz="16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 ~ 1/14(</a:t>
                      </a:r>
                      <a:r>
                        <a:rPr lang="ko-KR" altLang="en-US" sz="16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금</a:t>
                      </a:r>
                      <a:r>
                        <a:rPr lang="en-US" altLang="ko-KR" sz="16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</a:t>
                      </a:r>
                      <a:endParaRPr lang="en-US" altLang="ko-KR" sz="1600" b="0" i="1" u="none" spc="-100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600" b="1" spc="-100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ko-KR" altLang="en-US" sz="1600" b="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사용자 모드와 관리자 모드</a:t>
                      </a:r>
                      <a:endParaRPr lang="en-US" altLang="ko-KR" sz="1600" b="0" i="1" u="none" spc="-100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1600" b="0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33585898"/>
                  </a:ext>
                </a:extLst>
              </a:tr>
              <a:tr h="4943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600"/>
                        </a:spcBef>
                      </a:pPr>
                      <a:r>
                        <a:rPr kumimoji="0" lang="ko-KR" altLang="en-US" sz="1600" i="1" u="none" strike="noStrike" kern="1200" cap="none" spc="-100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프로젝트 기획서</a:t>
                      </a:r>
                      <a:endParaRPr kumimoji="0" lang="ko-KR" altLang="en-US" sz="1600" i="1" u="none" strike="noStrike" kern="1200" cap="none" spc="-100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600" b="1" spc="-100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en-US" altLang="ko-KR" sz="1600" b="0" i="1" u="none" spc="-10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</a:rPr>
                        <a:t>1/17</a:t>
                      </a:r>
                      <a:r>
                        <a:rPr lang="en-US" altLang="ko-KR" sz="16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6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월</a:t>
                      </a:r>
                      <a:r>
                        <a:rPr lang="en-US" altLang="ko-KR" sz="16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 ~ 1/21(</a:t>
                      </a:r>
                      <a:r>
                        <a:rPr lang="ko-KR" altLang="en-US" sz="16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금</a:t>
                      </a:r>
                      <a:r>
                        <a:rPr lang="en-US" altLang="ko-KR" sz="16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</a:t>
                      </a:r>
                      <a:endParaRPr lang="en-US" altLang="ko-KR" sz="1600" b="0" i="1" u="none" spc="-100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600" b="1" spc="-100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ko-KR" altLang="en-US" sz="1600" b="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프로그램 설계</a:t>
                      </a:r>
                      <a:r>
                        <a:rPr lang="en-US" altLang="ko-KR" sz="1600" b="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600" b="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목록</a:t>
                      </a:r>
                      <a:r>
                        <a:rPr lang="en-US" altLang="ko-KR" sz="1600" b="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) </a:t>
                      </a:r>
                      <a:r>
                        <a:rPr lang="ko-KR" altLang="en-US" sz="1600" b="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정의서</a:t>
                      </a:r>
                      <a:endParaRPr lang="en-US" altLang="ko-KR" sz="1600" b="0" i="1" u="none" spc="-100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600" b="1" spc="-100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ko-KR" altLang="en-US" sz="1600" b="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데이터베이스 설계</a:t>
                      </a:r>
                      <a:r>
                        <a:rPr lang="en-US" altLang="ko-KR" sz="1600" b="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600" b="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테이블 구성</a:t>
                      </a:r>
                      <a:r>
                        <a:rPr lang="en-US" altLang="ko-KR" sz="1600" b="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600" b="1" spc="-100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ko-KR" altLang="en-US" sz="1600" b="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프로젝트 기획서</a:t>
                      </a:r>
                      <a:endParaRPr lang="en-US" altLang="ko-KR" sz="1600" b="0" i="1" u="none" spc="-100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1600" b="0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3487332"/>
                  </a:ext>
                </a:extLst>
              </a:tr>
              <a:tr h="85314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1" u="none" strike="noStrike" kern="1200" cap="none" spc="-100" normalizeH="0" baseline="0" noProof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프로젝트 테스트</a:t>
                      </a:r>
                      <a:endParaRPr lang="ko-KR" altLang="en-US" sz="1600" b="1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600" b="1" spc="-100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 </a:t>
                      </a:r>
                      <a:r>
                        <a:rPr lang="en-US" altLang="ko-KR" sz="16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1/24(</a:t>
                      </a:r>
                      <a:r>
                        <a:rPr lang="ko-KR" altLang="en-US" sz="16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월</a:t>
                      </a:r>
                      <a:r>
                        <a:rPr lang="en-US" altLang="ko-KR" sz="16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 ~ 2/16(</a:t>
                      </a:r>
                      <a:r>
                        <a:rPr lang="ko-KR" altLang="en-US" sz="16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수</a:t>
                      </a:r>
                      <a:r>
                        <a:rPr lang="en-US" altLang="ko-KR" sz="16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</a:t>
                      </a:r>
                      <a:endParaRPr lang="en-US" altLang="ko-KR" sz="1600" b="0" i="1" u="none" spc="-100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600" b="1" spc="-100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ko-KR" altLang="en-US" sz="1600" b="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프로젝트  개발 일정 체크</a:t>
                      </a:r>
                      <a:r>
                        <a:rPr lang="en-US" altLang="ko-KR" sz="1600" b="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600" b="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회의록 </a:t>
                      </a:r>
                      <a:r>
                        <a:rPr lang="en-US" altLang="ko-KR" sz="1600" b="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600" b="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차</a:t>
                      </a:r>
                      <a:r>
                        <a:rPr lang="en-US" altLang="ko-KR" sz="1600" b="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600" b="1" spc="-100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ko-KR" altLang="en-US" sz="1600" b="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프로젝트  개발 일정 체크</a:t>
                      </a:r>
                      <a:r>
                        <a:rPr lang="en-US" altLang="ko-KR" sz="1600" b="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600" b="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회의록 </a:t>
                      </a:r>
                      <a:r>
                        <a:rPr lang="en-US" altLang="ko-KR" sz="1600" b="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600" b="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차</a:t>
                      </a:r>
                      <a:r>
                        <a:rPr lang="en-US" altLang="ko-KR" sz="1600" b="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600" b="1" spc="-100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ko-KR" altLang="en-US" sz="1600" b="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프로젝트  단위 테스트</a:t>
                      </a:r>
                      <a:r>
                        <a:rPr lang="en-US" altLang="ko-KR" sz="1600" b="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600" b="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결함관리대장 </a:t>
                      </a:r>
                      <a:r>
                        <a:rPr lang="en-US" altLang="ko-KR" sz="1600" b="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600" b="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차</a:t>
                      </a:r>
                      <a:r>
                        <a:rPr lang="en-US" altLang="ko-KR" sz="1600" b="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600" b="1" spc="-100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ko-KR" altLang="en-US" sz="1600" b="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프로젝트  통합 테스트 </a:t>
                      </a:r>
                      <a:r>
                        <a:rPr lang="en-US" altLang="ko-KR" sz="1600" b="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600" b="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차</a:t>
                      </a:r>
                      <a:endParaRPr lang="en-US" altLang="ko-KR" sz="1600" b="0" i="1" u="none" spc="-100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600" b="1" spc="-100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ko-KR" altLang="en-US" sz="1600" b="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프로젝트  통합 테스트 </a:t>
                      </a:r>
                      <a:r>
                        <a:rPr lang="en-US" altLang="ko-KR" sz="1600" b="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600" b="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차</a:t>
                      </a:r>
                      <a:endParaRPr lang="en-US" altLang="ko-KR" sz="1600" b="0" i="1" u="none" spc="-100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lnSpc>
                          <a:spcPct val="12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ko-KR" altLang="en-US" sz="1600" b="1" spc="-100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ko-KR" altLang="en-US" sz="1600" b="0" i="1" u="none" strike="noStrike" spc="-100" dirty="0" err="1" smtClean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팀별</a:t>
                      </a:r>
                      <a:r>
                        <a:rPr lang="ko-KR" altLang="en-US" sz="1600" b="0" i="1" u="none" strike="noStrik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 중간보고 실시</a:t>
                      </a:r>
                      <a:endParaRPr lang="ko-KR" altLang="en-US" sz="1600" b="0" i="1" u="none" strike="noStrike" spc="-1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76716193"/>
                  </a:ext>
                </a:extLst>
              </a:tr>
              <a:tr h="60996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i="1" u="none" strike="noStrike" kern="1200" cap="none" spc="-100" normalizeH="0" baseline="0" noProof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총 개발기간</a:t>
                      </a:r>
                      <a:endParaRPr kumimoji="0" lang="ko-KR" altLang="en-US" sz="1600" b="1" i="1" u="none" strike="noStrike" kern="1200" cap="none" spc="-100" normalizeH="0" baseline="0" noProof="0" dirty="0" smtClean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600" b="1" spc="-100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en-US" altLang="ko-KR" sz="16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12/31(</a:t>
                      </a:r>
                      <a:r>
                        <a:rPr lang="ko-KR" altLang="en-US" sz="16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금</a:t>
                      </a:r>
                      <a:r>
                        <a:rPr lang="en-US" altLang="ko-KR" sz="16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 ~ 2/16(</a:t>
                      </a:r>
                      <a:r>
                        <a:rPr lang="ko-KR" altLang="en-US" sz="16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수</a:t>
                      </a:r>
                      <a:r>
                        <a:rPr lang="en-US" altLang="ko-KR" sz="16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</a:t>
                      </a:r>
                      <a:endParaRPr lang="en-US" altLang="ko-KR" sz="1600" b="0" i="1" u="none" spc="-100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lnSpc>
                          <a:spcPct val="12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ko-KR" sz="1600" i="1" u="none" strike="noStrik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-</a:t>
                      </a:r>
                      <a:endParaRPr lang="ko-KR" altLang="en-US" sz="1600" b="0" i="1" u="none" strike="noStrike" spc="-1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lnSpc>
                          <a:spcPct val="12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ko-KR" sz="1600" i="1" u="none" strike="noStrik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-</a:t>
                      </a:r>
                      <a:endParaRPr lang="ko-KR" altLang="en-US" sz="1600" b="0" i="1" u="none" strike="noStrike" spc="-1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6273046"/>
                  </a:ext>
                </a:extLst>
              </a:tr>
            </a:tbl>
          </a:graphicData>
        </a:graphic>
      </p:graphicFrame>
      <p:sp>
        <p:nvSpPr>
          <p:cNvPr id="35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 smtClean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11</a:t>
            </a:r>
            <a:r>
              <a:rPr lang="en-US" altLang="ko-KR" sz="4000" b="1" dirty="0" smtClean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2185214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</a:t>
            </a:r>
            <a:r>
              <a:rPr lang="ko-KR" altLang="en-US" sz="2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일정</a:t>
            </a:r>
            <a:endParaRPr lang="ko-KR" altLang="en-US" sz="2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xmlns="" id="{A4C78107-0BE1-42E7-9701-50F4E32B0513}"/>
              </a:ext>
            </a:extLst>
          </p:cNvPr>
          <p:cNvCxnSpPr>
            <a:cxnSpLocks/>
          </p:cNvCxnSpPr>
          <p:nvPr/>
        </p:nvCxnSpPr>
        <p:spPr>
          <a:xfrm>
            <a:off x="5642243" y="790307"/>
            <a:ext cx="6008016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6532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19014" y="200058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lnSpc>
                <a:spcPct val="150000"/>
              </a:lnSpc>
              <a:defRPr/>
            </a:pPr>
            <a:r>
              <a:rPr lang="ko-KR" altLang="en-US" i="1">
                <a:solidFill>
                  <a:schemeClr val="bg2">
                    <a:lumMod val="25000"/>
                  </a:schemeClr>
                </a:solidFill>
                <a:latin typeface="맑은 고딕"/>
              </a:rPr>
              <a:t>조원</a:t>
            </a:r>
            <a:endParaRPr lang="ko-KR" altLang="en-US" i="1">
              <a:solidFill>
                <a:schemeClr val="bg2">
                  <a:lumMod val="25000"/>
                </a:schemeClr>
              </a:solidFill>
              <a:latin typeface="맑은 고딕"/>
            </a:endParaRPr>
          </a:p>
        </p:txBody>
      </p:sp>
      <p:sp>
        <p:nvSpPr>
          <p:cNvPr id="9" name="TextBox 3"/>
          <p:cNvSpPr txBox="1">
            <a:spLocks noChangeArrowheads="1"/>
          </p:cNvSpPr>
          <p:nvPr/>
        </p:nvSpPr>
        <p:spPr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/>
                <a:ea typeface="맑은 고딕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/>
                <a:ea typeface="맑은 고딕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/>
                <a:ea typeface="맑은 고딕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/>
                <a:ea typeface="맑은 고딕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/>
                <a:ea typeface="맑은 고딕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/>
                <a:ea typeface="맑은 고딕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/>
                <a:ea typeface="맑은 고딕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/>
                <a:ea typeface="맑은 고딕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/>
                <a:ea typeface="맑은 고딕"/>
              </a:defRPr>
            </a:lvl9pPr>
          </a:lstStyle>
          <a:p>
            <a:pPr lvl="0">
              <a:defRPr/>
            </a:pPr>
            <a:r>
              <a:rPr lang="en-US" altLang="ko-KR" sz="4000" b="1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/>
                <a:ea typeface="휴먼둥근헤드라인"/>
              </a:rPr>
              <a:t>12</a:t>
            </a:r>
            <a:r>
              <a:rPr lang="en-US" altLang="ko-KR" sz="4000" b="1">
                <a:solidFill>
                  <a:srgbClr val="445569"/>
                </a:solidFill>
                <a:latin typeface="휴먼둥근헤드라인"/>
                <a:ea typeface="휴먼둥근헤드라인"/>
              </a:rPr>
              <a:t> </a:t>
            </a:r>
            <a:endParaRPr lang="ko-KR" altLang="en-US" sz="4000" b="1">
              <a:solidFill>
                <a:srgbClr val="445569"/>
              </a:solidFill>
              <a:latin typeface="휴먼둥근헤드라인"/>
              <a:ea typeface="휴먼둥근헤드라인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5375920" y="790307"/>
            <a:ext cx="6512072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164392" y="313361"/>
            <a:ext cx="1569660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/>
                <a:ea typeface="휴먼둥근헤드라인"/>
              </a:rPr>
              <a:t>역할 분담</a:t>
            </a:r>
            <a:endParaRPr lang="ko-KR" altLang="en-US" sz="240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휴먼둥근헤드라인"/>
              <a:ea typeface="휴먼둥근헤드라인"/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/>
        </p:nvGraphicFramePr>
        <p:xfrm>
          <a:off x="974902" y="1103304"/>
          <a:ext cx="9650680" cy="3917353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2016224"/>
                <a:gridCol w="1584176"/>
                <a:gridCol w="6050280"/>
              </a:tblGrid>
              <a:tr h="520475">
                <a:tc>
                  <a:txBody>
                    <a:bodyPr vert="horz" lIns="91440" tIns="45741" rIns="91440" bIns="45741" anchor="ctr" anchorCtr="0"/>
                    <a:p>
                      <a:pPr algn="ctr" latinLnBrk="1">
                        <a:defRPr/>
                      </a:pPr>
                      <a:r>
                        <a:rPr lang="ko-KR" altLang="en-US" sz="1800"/>
                        <a:t>훈련생</a:t>
                      </a:r>
                      <a:endParaRPr lang="ko-KR" altLang="en-US" sz="180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91440" marR="91440" marT="45741" marB="45741" anchor="ctr"/>
                </a:tc>
                <a:tc>
                  <a:txBody>
                    <a:bodyPr vert="horz" lIns="91440" tIns="45741" rIns="91440" bIns="45741" anchor="ctr" anchorCtr="0"/>
                    <a:p>
                      <a:pPr algn="ctr" latinLnBrk="1">
                        <a:defRPr/>
                      </a:pPr>
                      <a:r>
                        <a:rPr lang="ko-KR" altLang="en-US" sz="1800"/>
                        <a:t>역할</a:t>
                      </a:r>
                      <a:endParaRPr lang="ko-KR" altLang="en-US" sz="180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91440" marR="91440" marT="45741" marB="45741" anchor="ctr"/>
                </a:tc>
                <a:tc>
                  <a:txBody>
                    <a:bodyPr vert="horz" lIns="91440" tIns="45741" rIns="91440" bIns="45741" anchor="ctr" anchorCtr="0"/>
                    <a:p>
                      <a:pPr algn="ctr" latinLnBrk="1">
                        <a:defRPr/>
                      </a:pPr>
                      <a:r>
                        <a:rPr lang="ko-KR" altLang="en-US" sz="1800"/>
                        <a:t>담당 업무</a:t>
                      </a:r>
                      <a:endParaRPr lang="ko-KR" altLang="en-US" sz="180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91440" marR="91440" marT="45741" marB="45741" anchor="ctr"/>
                </a:tc>
              </a:tr>
              <a:tr h="2164266">
                <a:tc>
                  <a:txBody>
                    <a:bodyPr vert="horz" lIns="91440" tIns="45741" rIns="91440" bIns="45741" anchor="ctr" anchorCtr="0"/>
                    <a:p>
                      <a:pPr algn="ctr" latinLnBrk="1">
                        <a:defRPr/>
                      </a:pPr>
                      <a:r>
                        <a:rPr kumimoji="0" lang="ko-KR" altLang="en-US" sz="1600" u="none" strike="noStrike" kern="1200" cap="none" spc="0" normalizeH="0" baseline="0">
                          <a:effectLst/>
                          <a:uLnTx/>
                          <a:uFillTx/>
                        </a:rPr>
                        <a:t>김상원</a:t>
                      </a:r>
                      <a:endParaRPr lang="ko-KR" altLang="en-US" sz="1600" b="0" i="1" u="none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91440" marR="91440" marT="45741" marB="45741" anchor="ctr"/>
                </a:tc>
                <a:tc>
                  <a:txBody>
                    <a:bodyPr vert="horz" lIns="91440" tIns="45741" rIns="91440" bIns="45741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Wingdings"/>
                        <a:buNone/>
                        <a:defRPr/>
                      </a:pPr>
                      <a:r>
                        <a:rPr kumimoji="0" lang="ko-KR" altLang="en-US" sz="1600" u="none" strike="noStrike" kern="1200" cap="none" spc="0" normalizeH="0" baseline="0">
                          <a:effectLst/>
                          <a:uLnTx/>
                          <a:uFillTx/>
                        </a:rPr>
                        <a:t>조장</a:t>
                      </a:r>
                      <a:endParaRPr kumimoji="0" lang="ko-KR" altLang="en-US" sz="1600" i="1" u="none" strike="noStrike" kern="1200" cap="none" spc="0" normalizeH="0" baseline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0" marR="91440" marT="45741" marB="45741" anchor="ctr"/>
                </a:tc>
                <a:tc>
                  <a:txBody>
                    <a:bodyPr vert="horz" lIns="91440" tIns="45741" rIns="91440" bIns="45741" anchor="ctr" anchorCtr="0"/>
                    <a:p>
                      <a:pPr marL="0" marR="0" lvl="0" indent="0" algn="l" defTabSz="914400" rtl="0" eaLnBrk="1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Wingdings"/>
                        <a:buNone/>
                        <a:defRPr/>
                      </a:pPr>
                      <a:r>
                        <a:rPr lang="ko-KR" altLang="en-US" sz="1400" b="0" i="0" u="none" baseline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▶ </a:t>
                      </a:r>
                      <a:r>
                        <a:rPr kumimoji="0" lang="en-US" altLang="ko-KR" sz="1400" b="0" i="0" u="none" strike="noStrike" kern="1200" cap="none" spc="0" normalizeH="0" baseline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</a:rPr>
                        <a:t>RPA</a:t>
                      </a:r>
                      <a:endParaRPr kumimoji="0" lang="en-US" altLang="ko-KR" sz="14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</a:endParaRPr>
                    </a:p>
                    <a:p>
                      <a:pPr marL="0" marR="0" lvl="0" indent="0" algn="l" defTabSz="914400" rtl="0" eaLnBrk="1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Wingdings"/>
                        <a:buNone/>
                        <a:defRPr/>
                      </a:pPr>
                      <a:r>
                        <a:rPr lang="ko-KR" altLang="en-US" sz="1400" b="0" i="0" u="none" baseline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▶ </a:t>
                      </a:r>
                      <a:r>
                        <a:rPr kumimoji="0" lang="ko-KR" altLang="en-US" sz="1400" b="0" i="0" u="none" strike="noStrike" kern="1200" cap="none" spc="0" normalizeH="0" baseline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</a:rPr>
                        <a:t>상품</a:t>
                      </a:r>
                      <a:r>
                        <a:rPr kumimoji="0" lang="en-US" altLang="ko-KR" sz="1400" b="0" i="0" u="none" strike="noStrike" kern="1200" cap="none" spc="0" normalizeH="0" baseline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</a:rPr>
                        <a:t>,</a:t>
                      </a:r>
                      <a:r>
                        <a:rPr kumimoji="0" lang="ko-KR" altLang="en-US" sz="1400" b="0" i="0" u="none" strike="noStrike" kern="1200" cap="none" spc="0" normalizeH="0" baseline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</a:rPr>
                        <a:t> 상품 관리</a:t>
                      </a:r>
                      <a:r>
                        <a:rPr kumimoji="0" lang="en-US" altLang="ko-KR" sz="1400" b="0" i="0" u="none" strike="noStrike" kern="1200" cap="none" spc="0" normalizeH="0" baseline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</a:rPr>
                        <a:t>, </a:t>
                      </a:r>
                      <a:r>
                        <a:rPr kumimoji="0" lang="ko-KR" altLang="en-US" sz="1400" b="0" i="0" u="none" strike="noStrike" kern="1200" cap="none" spc="0" normalizeH="0" baseline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</a:rPr>
                        <a:t>상품 상세 페이지</a:t>
                      </a:r>
                      <a:r>
                        <a:rPr kumimoji="0" lang="en-US" altLang="ko-KR" sz="1400" b="0" i="0" u="none" strike="noStrike" kern="1200" cap="none" spc="0" normalizeH="0" baseline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</a:rPr>
                        <a:t>(CRUD)</a:t>
                      </a:r>
                      <a:r>
                        <a:rPr lang="ko-KR" altLang="en-US" sz="1400" b="0" i="0" u="none" baseline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endParaRPr lang="ko-KR" altLang="en-US" sz="1400" b="0" i="0" u="none" baseline="0">
                        <a:ln w="12700">
                          <a:solidFill>
                            <a:srgbClr val="939597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  <a:p>
                      <a:pPr marL="0" marR="0" lvl="0" indent="0" algn="l" defTabSz="914400" rtl="0" eaLnBrk="1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Wingdings"/>
                        <a:buNone/>
                        <a:defRPr/>
                      </a:pPr>
                      <a:r>
                        <a:rPr lang="ko-KR" altLang="en-US" sz="1400" b="0" i="0" u="none" baseline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▶</a:t>
                      </a:r>
                      <a:r>
                        <a:rPr kumimoji="0" lang="en-US" altLang="ko-KR" sz="1400" b="0" i="0" u="none" strike="noStrike" kern="1200" cap="none" spc="0" normalizeH="0" baseline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</a:rPr>
                        <a:t> </a:t>
                      </a:r>
                      <a:r>
                        <a:rPr kumimoji="0" lang="ko-KR" altLang="en-US" sz="1400" b="0" i="0" u="none" strike="noStrike" kern="1200" cap="none" spc="0" normalizeH="0" baseline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</a:rPr>
                        <a:t>스프링 </a:t>
                      </a:r>
                      <a:r>
                        <a:rPr kumimoji="0" lang="en-US" altLang="ko-KR" sz="1400" b="0" i="0" u="none" strike="noStrike" kern="1200" cap="none" spc="0" normalizeH="0" baseline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</a:rPr>
                        <a:t>MVC </a:t>
                      </a:r>
                      <a:r>
                        <a:rPr kumimoji="0" lang="ko-KR" altLang="en-US" sz="1400" b="0" i="0" u="none" strike="noStrike" kern="1200" cap="none" spc="0" normalizeH="0" baseline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</a:rPr>
                        <a:t>패턴 페이지 취합</a:t>
                      </a:r>
                      <a:endParaRPr kumimoji="0" lang="ko-KR" altLang="en-US" sz="14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</a:endParaRPr>
                    </a:p>
                    <a:p>
                      <a:pPr marL="0" marR="0" lvl="0" indent="0" algn="l" defTabSz="914400" rtl="0" eaLnBrk="1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Wingdings"/>
                        <a:buNone/>
                        <a:defRPr/>
                      </a:pPr>
                      <a:r>
                        <a:rPr lang="ko-KR" altLang="en-US" sz="1400" b="0" i="0" u="none" baseline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▶ </a:t>
                      </a:r>
                      <a:r>
                        <a:rPr kumimoji="0" lang="ko-KR" altLang="en-US" sz="1400" b="0" i="0" u="none" strike="noStrike" kern="1200" cap="none" spc="0" normalizeH="0" baseline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</a:rPr>
                        <a:t>장바구니</a:t>
                      </a:r>
                      <a:r>
                        <a:rPr kumimoji="0" lang="en-US" altLang="ko-KR" sz="1400" b="0" i="0" u="none" strike="noStrike" kern="1200" cap="none" spc="0" normalizeH="0" baseline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</a:rPr>
                        <a:t>, </a:t>
                      </a:r>
                      <a:r>
                        <a:rPr kumimoji="0" lang="ko-KR" altLang="en-US" sz="1400" b="0" i="0" u="none" strike="noStrike" kern="1200" cap="none" spc="0" normalizeH="0" baseline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</a:rPr>
                        <a:t>결제</a:t>
                      </a:r>
                      <a:r>
                        <a:rPr kumimoji="0" lang="en-US" altLang="ko-KR" sz="1400" b="0" i="0" u="none" strike="noStrike" kern="1200" cap="none" spc="0" normalizeH="0" baseline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</a:rPr>
                        <a:t>(CRUD)</a:t>
                      </a:r>
                      <a:endParaRPr kumimoji="0" lang="en-US" altLang="ko-KR" sz="14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</a:endParaRPr>
                    </a:p>
                    <a:p>
                      <a:pPr marL="0" marR="0" lvl="0" indent="0" algn="l" defTabSz="914400" rtl="0" eaLnBrk="1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Wingdings"/>
                        <a:buNone/>
                        <a:defRPr/>
                      </a:pPr>
                      <a:r>
                        <a:rPr lang="ko-KR" altLang="en-US" sz="1400" b="0" i="0" u="none" baseline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▶ </a:t>
                      </a:r>
                      <a:r>
                        <a:rPr kumimoji="0" lang="ko-KR" altLang="en-US" sz="1400" b="0" i="0" u="none" strike="noStrike" kern="1200" cap="none" spc="0" normalizeH="0" baseline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</a:rPr>
                        <a:t>외부 데이터 수집</a:t>
                      </a:r>
                      <a:endParaRPr kumimoji="0" lang="ko-KR" altLang="en-US" sz="14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</a:endParaRPr>
                    </a:p>
                    <a:p>
                      <a:pPr marL="0" marR="0" lvl="0" indent="0" algn="l" defTabSz="914400" rtl="0" eaLnBrk="1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Wingdings"/>
                        <a:buNone/>
                        <a:defRPr/>
                      </a:pPr>
                      <a:r>
                        <a:rPr lang="ko-KR" altLang="en-US" sz="1400" b="0" i="0" u="none" baseline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▶ </a:t>
                      </a:r>
                      <a:r>
                        <a:rPr kumimoji="0" lang="en-US" altLang="ko-KR" sz="1400" b="0" i="0" u="none" strike="noStrike" kern="1200" cap="none" spc="0" normalizeH="0" baseline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</a:rPr>
                        <a:t>CSS</a:t>
                      </a:r>
                      <a:endParaRPr kumimoji="0" lang="en-US" altLang="ko-KR" sz="14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</a:endParaRP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Wingdings"/>
                        <a:buNone/>
                        <a:defRPr/>
                      </a:pPr>
                      <a:r>
                        <a:rPr lang="ko-KR" altLang="en-US" sz="1400" b="0" i="0" u="none" baseline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▶ </a:t>
                      </a:r>
                      <a:r>
                        <a:rPr kumimoji="0" lang="ko-KR" altLang="en-US" sz="1400" b="0" i="0" u="none" strike="noStrike" kern="1200" cap="none" spc="0" normalizeH="0" baseline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</a:rPr>
                        <a:t>웹 퍼블릭</a:t>
                      </a:r>
                      <a:endParaRPr kumimoji="0" lang="en-US" altLang="ko-KR" sz="14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</a:endParaRPr>
                    </a:p>
                  </a:txBody>
                  <a:tcPr marL="91440" marR="91440" marT="45741" marB="45741" anchor="ctr"/>
                </a:tc>
              </a:tr>
              <a:tr h="1171796">
                <a:tc>
                  <a:txBody>
                    <a:bodyPr vert="horz" lIns="91440" tIns="45741" rIns="91440" bIns="45741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1600" u="none" strike="noStrike" kern="1200" cap="none" spc="0" normalizeH="0" baseline="0">
                          <a:effectLst/>
                          <a:uLnTx/>
                          <a:uFillTx/>
                        </a:rPr>
                        <a:t>김주영</a:t>
                      </a:r>
                      <a:endParaRPr kumimoji="0" lang="ko-KR" altLang="en-US" sz="1600" b="0" i="1" u="none" strike="noStrike" kern="1200" cap="none" spc="0" normalizeH="0" baseline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0" marR="91440" marT="45741" marB="45741" anchor="ctr"/>
                </a:tc>
                <a:tc>
                  <a:txBody>
                    <a:bodyPr vert="horz" lIns="91440" tIns="45741" rIns="91440" bIns="45741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Wingdings"/>
                        <a:buNone/>
                        <a:defRPr/>
                      </a:pPr>
                      <a:r>
                        <a:rPr kumimoji="0" lang="ko-KR" altLang="en-US" sz="1600" u="none" strike="noStrike" kern="1200" cap="none" spc="0" normalizeH="0" baseline="0">
                          <a:effectLst/>
                          <a:uLnTx/>
                          <a:uFillTx/>
                        </a:rPr>
                        <a:t>조원</a:t>
                      </a:r>
                      <a:endParaRPr kumimoji="0" lang="ko-KR" altLang="en-US" sz="1600" b="0" i="1" u="none" strike="noStrike" kern="1200" cap="none" spc="0" normalizeH="0" baseline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91440" marR="91440" marT="45741" marB="45741" anchor="ctr"/>
                </a:tc>
                <a:tc>
                  <a:txBody>
                    <a:bodyPr vert="horz" lIns="91440" tIns="45741" rIns="91440" bIns="45741" anchor="ctr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Wingdings"/>
                        <a:buNone/>
                        <a:defRPr/>
                      </a:pPr>
                      <a:r>
                        <a:rPr lang="ko-KR" altLang="en-US" sz="1400" b="0" i="0" u="none" baseline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▶ </a:t>
                      </a:r>
                      <a:r>
                        <a:rPr kumimoji="0" lang="ko-KR" altLang="en-US" sz="1400" b="0" i="0" u="none" strike="noStrike" kern="1200" cap="none" spc="0" normalizeH="0" baseline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데이터베이스</a:t>
                      </a:r>
                      <a:endParaRPr kumimoji="0" lang="ko-KR" altLang="en-US" sz="14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Wingdings"/>
                        <a:buNone/>
                        <a:defRPr/>
                      </a:pPr>
                      <a:r>
                        <a:rPr lang="ko-KR" altLang="en-US" sz="1400" b="0" i="0" u="none" baseline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▶</a:t>
                      </a:r>
                      <a:r>
                        <a:rPr kumimoji="0" lang="ko-KR" altLang="en-US" sz="1400" b="0" i="0" u="none" strike="noStrike" kern="1200" cap="none" spc="0" normalizeH="0" baseline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</a:rPr>
                        <a:t>로그인 시스템</a:t>
                      </a:r>
                      <a:endParaRPr kumimoji="0" lang="ko-KR" altLang="en-US" sz="14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</a:endParaRP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Wingdings"/>
                        <a:buNone/>
                        <a:defRPr/>
                      </a:pPr>
                      <a:r>
                        <a:rPr lang="ko-KR" altLang="en-US" sz="1400" b="0" i="0" u="none" baseline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▶</a:t>
                      </a:r>
                      <a:r>
                        <a:rPr kumimoji="0" lang="ko-KR" altLang="en-US" sz="1400" b="0" i="0" u="none" strike="noStrike" kern="1200" cap="none" spc="0" normalizeH="0" baseline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</a:rPr>
                        <a:t>시각화</a:t>
                      </a:r>
                      <a:endParaRPr kumimoji="0" lang="ko-KR" altLang="en-US" sz="14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</a:endParaRPr>
                    </a:p>
                    <a:p>
                      <a:pPr marL="0" marR="0" lvl="0" indent="0" algn="l" defTabSz="914400" rtl="0" eaLnBrk="1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Wingdings"/>
                        <a:buNone/>
                        <a:defRPr/>
                      </a:pPr>
                      <a:r>
                        <a:rPr lang="ko-KR" altLang="en-US" sz="1400" b="0" i="0" u="none" baseline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▶ </a:t>
                      </a:r>
                      <a:r>
                        <a:rPr kumimoji="0" lang="en-US" altLang="ko-KR" sz="1400" b="0" i="0" u="none" strike="noStrike" kern="1200" cap="none" spc="0" normalizeH="0" baseline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</a:rPr>
                        <a:t>CSS</a:t>
                      </a:r>
                      <a:endParaRPr kumimoji="0" lang="ko-KR" altLang="en-US" sz="14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</a:endParaRPr>
                    </a:p>
                  </a:txBody>
                  <a:tcPr marL="91440" marR="91440" marT="45741" marB="45741" anchor="ctr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19014" y="200058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13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2662908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시연</a:t>
            </a:r>
            <a:r>
              <a:rPr lang="en-US" altLang="ko-KR" sz="2400" b="1" i="1" spc="-100" dirty="0" smtClean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ko-KR" altLang="en-US" sz="2400" b="1" i="1" spc="-100" dirty="0" smtClean="0">
                <a:solidFill>
                  <a:schemeClr val="bg2">
                    <a:lumMod val="25000"/>
                  </a:schemeClr>
                </a:solidFill>
              </a:rPr>
              <a:t>메인 페이지</a:t>
            </a:r>
            <a:r>
              <a:rPr lang="en-US" altLang="ko-KR" sz="2400" b="1" i="1" spc="-100" dirty="0" smtClean="0">
                <a:solidFill>
                  <a:schemeClr val="bg2">
                    <a:lumMod val="25000"/>
                  </a:schemeClr>
                </a:solidFill>
              </a:rPr>
              <a:t>)</a:t>
            </a:r>
            <a:r>
              <a:rPr lang="ko-KR" altLang="en-US" sz="2400" b="1" i="1" spc="-1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endParaRPr lang="ko-KR" altLang="en-US" sz="24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xmlns="" id="{A4C78107-0BE1-42E7-9701-50F4E32B0513}"/>
              </a:ext>
            </a:extLst>
          </p:cNvPr>
          <p:cNvCxnSpPr>
            <a:cxnSpLocks/>
          </p:cNvCxnSpPr>
          <p:nvPr/>
        </p:nvCxnSpPr>
        <p:spPr>
          <a:xfrm>
            <a:off x="5642243" y="790307"/>
            <a:ext cx="6008016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600" y="1019065"/>
            <a:ext cx="10682131" cy="5248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553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19014" y="200058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13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3515706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시연</a:t>
            </a:r>
            <a:r>
              <a:rPr lang="en-US" altLang="ko-KR" sz="2400" b="1" i="1" spc="-100" dirty="0" smtClean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ko-KR" altLang="en-US" sz="2400" b="1" i="1" spc="-100" dirty="0" smtClean="0">
                <a:solidFill>
                  <a:schemeClr val="bg2">
                    <a:lumMod val="25000"/>
                  </a:schemeClr>
                </a:solidFill>
              </a:rPr>
              <a:t>목록</a:t>
            </a:r>
            <a:r>
              <a:rPr lang="en-US" altLang="ko-KR" sz="2400" b="1" i="1" spc="-100" dirty="0" smtClean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ko-KR" altLang="en-US" sz="2400" b="1" i="1" spc="-100" dirty="0" smtClean="0">
                <a:solidFill>
                  <a:schemeClr val="bg2">
                    <a:lumMod val="25000"/>
                  </a:schemeClr>
                </a:solidFill>
              </a:rPr>
              <a:t>관리자</a:t>
            </a:r>
            <a:r>
              <a:rPr lang="en-US" altLang="ko-KR" sz="2400" b="1" i="1" spc="-100" dirty="0" smtClean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ko-KR" altLang="en-US" sz="2400" b="1" i="1" spc="-100" dirty="0" smtClean="0">
                <a:solidFill>
                  <a:schemeClr val="bg2">
                    <a:lumMod val="25000"/>
                  </a:schemeClr>
                </a:solidFill>
              </a:rPr>
              <a:t>유저</a:t>
            </a:r>
            <a:r>
              <a:rPr lang="en-US" altLang="ko-KR" sz="2400" b="1" i="1" spc="-100" dirty="0" smtClean="0">
                <a:solidFill>
                  <a:schemeClr val="bg2">
                    <a:lumMod val="25000"/>
                  </a:schemeClr>
                </a:solidFill>
              </a:rPr>
              <a:t>))</a:t>
            </a:r>
            <a:r>
              <a:rPr lang="ko-KR" altLang="en-US" sz="2400" b="1" i="1" spc="-1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endParaRPr lang="ko-KR" altLang="en-US" sz="24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xmlns="" id="{A4C78107-0BE1-42E7-9701-50F4E32B0513}"/>
              </a:ext>
            </a:extLst>
          </p:cNvPr>
          <p:cNvCxnSpPr>
            <a:cxnSpLocks/>
          </p:cNvCxnSpPr>
          <p:nvPr/>
        </p:nvCxnSpPr>
        <p:spPr>
          <a:xfrm>
            <a:off x="5642243" y="790307"/>
            <a:ext cx="6008016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2623" y="2053710"/>
            <a:ext cx="6029325" cy="127635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2930" y="3969326"/>
            <a:ext cx="4238625" cy="1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344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19014" y="200058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13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1976823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시연</a:t>
            </a:r>
            <a:r>
              <a:rPr lang="en-US" altLang="ko-KR" sz="2400" b="1" i="1" spc="-100" dirty="0" smtClean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ko-KR" altLang="en-US" sz="2400" b="1" i="1" spc="-100" dirty="0" smtClean="0">
                <a:solidFill>
                  <a:schemeClr val="bg2">
                    <a:lumMod val="25000"/>
                  </a:schemeClr>
                </a:solidFill>
              </a:rPr>
              <a:t>로그인</a:t>
            </a:r>
            <a:r>
              <a:rPr lang="en-US" altLang="ko-KR" sz="2400" b="1" i="1" spc="-100" dirty="0" smtClean="0">
                <a:solidFill>
                  <a:schemeClr val="bg2">
                    <a:lumMod val="25000"/>
                  </a:schemeClr>
                </a:solidFill>
              </a:rPr>
              <a:t>)</a:t>
            </a:r>
            <a:r>
              <a:rPr lang="ko-KR" altLang="en-US" sz="2400" b="1" i="1" spc="-1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endParaRPr lang="ko-KR" altLang="en-US" sz="24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xmlns="" id="{A4C78107-0BE1-42E7-9701-50F4E32B0513}"/>
              </a:ext>
            </a:extLst>
          </p:cNvPr>
          <p:cNvCxnSpPr>
            <a:cxnSpLocks/>
          </p:cNvCxnSpPr>
          <p:nvPr/>
        </p:nvCxnSpPr>
        <p:spPr>
          <a:xfrm>
            <a:off x="5642243" y="790307"/>
            <a:ext cx="6008016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093" y="1496011"/>
            <a:ext cx="10996166" cy="3859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594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19014" y="200058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591409" y="2423470"/>
            <a:ext cx="8613381" cy="20132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800" spc="-150">
                <a:solidFill>
                  <a:schemeClr val="bg2">
                    <a:lumMod val="25000"/>
                  </a:schemeClr>
                </a:solidFill>
                <a:latin typeface="+mn-ea"/>
              </a:rPr>
              <a:t>프로젝트 주제에 대해 브레인스토밍 중 인터넷 쇼핑몰을 채택하였고, </a:t>
            </a:r>
            <a:r>
              <a:rPr lang="en-US" altLang="ko-KR" sz="2800" spc="-150">
                <a:solidFill>
                  <a:schemeClr val="bg2">
                    <a:lumMod val="25000"/>
                  </a:schemeClr>
                </a:solidFill>
                <a:latin typeface="+mn-ea"/>
              </a:rPr>
              <a:t>DUO</a:t>
            </a:r>
            <a:r>
              <a:rPr lang="ko-KR" altLang="en-US" sz="2800" spc="-150">
                <a:solidFill>
                  <a:schemeClr val="bg2">
                    <a:lumMod val="25000"/>
                  </a:schemeClr>
                </a:solidFill>
                <a:latin typeface="+mn-ea"/>
              </a:rPr>
              <a:t>라는 가상의 쇼핑몰을 관리한다는 컨셉으로 제작하였다.</a:t>
            </a:r>
            <a:endParaRPr lang="ko-KR" altLang="en-US" sz="2800" spc="-15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sp>
        <p:nvSpPr>
          <p:cNvPr id="9" name="TextBox 3"/>
          <p:cNvSpPr txBox="1">
            <a:spLocks noChangeArrowheads="1"/>
          </p:cNvSpPr>
          <p:nvPr/>
        </p:nvSpPr>
        <p:spPr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/>
                <a:ea typeface="맑은 고딕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/>
                <a:ea typeface="맑은 고딕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/>
                <a:ea typeface="맑은 고딕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/>
                <a:ea typeface="맑은 고딕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/>
                <a:ea typeface="맑은 고딕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/>
                <a:ea typeface="맑은 고딕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/>
                <a:ea typeface="맑은 고딕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/>
                <a:ea typeface="맑은 고딕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/>
                <a:ea typeface="맑은 고딕"/>
              </a:defRPr>
            </a:lvl9pPr>
          </a:lstStyle>
          <a:p>
            <a:pPr lvl="0">
              <a:defRPr/>
            </a:pPr>
            <a:r>
              <a:rPr lang="en-US" altLang="ko-KR" sz="4000" b="1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/>
                <a:ea typeface="휴먼둥근헤드라인"/>
              </a:rPr>
              <a:t>01</a:t>
            </a:r>
            <a:r>
              <a:rPr lang="en-US" altLang="ko-KR" sz="4000" b="1">
                <a:solidFill>
                  <a:srgbClr val="445569"/>
                </a:solidFill>
                <a:latin typeface="휴먼둥근헤드라인"/>
                <a:ea typeface="휴먼둥근헤드라인"/>
              </a:rPr>
              <a:t> </a:t>
            </a:r>
            <a:endParaRPr lang="ko-KR" altLang="en-US" sz="4000" b="1">
              <a:solidFill>
                <a:srgbClr val="445569"/>
              </a:solidFill>
              <a:latin typeface="휴먼둥근헤드라인"/>
              <a:ea typeface="휴먼둥근헤드라인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3935760" y="790307"/>
            <a:ext cx="7952232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164392" y="313361"/>
            <a:ext cx="2185214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/>
                <a:ea typeface="휴먼둥근헤드라인"/>
              </a:rPr>
              <a:t>프로젝트 개요</a:t>
            </a:r>
            <a:endParaRPr lang="ko-KR" altLang="en-US" sz="2400">
              <a:solidFill>
                <a:schemeClr val="tx1">
                  <a:lumMod val="75000"/>
                  <a:lumOff val="25000"/>
                </a:schemeClr>
              </a:solidFill>
              <a:latin typeface="휴먼둥근헤드라인"/>
              <a:ea typeface="휴먼둥근헤드라인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19014" y="200058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13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2271776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시연</a:t>
            </a:r>
            <a:r>
              <a:rPr lang="en-US" altLang="ko-KR" sz="2400" b="1" i="1" spc="-100" dirty="0" smtClean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ko-KR" altLang="en-US" sz="2400" b="1" i="1" spc="-100" dirty="0" smtClean="0">
                <a:solidFill>
                  <a:schemeClr val="bg2">
                    <a:lumMod val="25000"/>
                  </a:schemeClr>
                </a:solidFill>
              </a:rPr>
              <a:t>회원가입</a:t>
            </a:r>
            <a:r>
              <a:rPr lang="en-US" altLang="ko-KR" sz="2400" b="1" i="1" spc="-100" dirty="0" smtClean="0">
                <a:solidFill>
                  <a:schemeClr val="bg2">
                    <a:lumMod val="25000"/>
                  </a:schemeClr>
                </a:solidFill>
              </a:rPr>
              <a:t>)</a:t>
            </a:r>
            <a:r>
              <a:rPr lang="ko-KR" altLang="en-US" sz="2400" b="1" i="1" spc="-1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endParaRPr lang="ko-KR" altLang="en-US" sz="24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xmlns="" id="{A4C78107-0BE1-42E7-9701-50F4E32B0513}"/>
              </a:ext>
            </a:extLst>
          </p:cNvPr>
          <p:cNvCxnSpPr>
            <a:cxnSpLocks/>
          </p:cNvCxnSpPr>
          <p:nvPr/>
        </p:nvCxnSpPr>
        <p:spPr>
          <a:xfrm>
            <a:off x="5642243" y="790307"/>
            <a:ext cx="6008016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566" y="1380557"/>
            <a:ext cx="9982200" cy="4328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584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19014" y="200058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13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2367956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시연</a:t>
            </a:r>
            <a:r>
              <a:rPr lang="en-US" altLang="ko-KR" sz="2400" b="1" i="1" spc="-100" dirty="0" smtClean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ko-KR" altLang="en-US" sz="2400" b="1" i="1" spc="-100" dirty="0" smtClean="0">
                <a:solidFill>
                  <a:schemeClr val="bg2">
                    <a:lumMod val="25000"/>
                  </a:schemeClr>
                </a:solidFill>
              </a:rPr>
              <a:t>상품 등록</a:t>
            </a:r>
            <a:r>
              <a:rPr lang="en-US" altLang="ko-KR" sz="2400" b="1" i="1" spc="-100" dirty="0" smtClean="0">
                <a:solidFill>
                  <a:schemeClr val="bg2">
                    <a:lumMod val="25000"/>
                  </a:schemeClr>
                </a:solidFill>
              </a:rPr>
              <a:t>)</a:t>
            </a:r>
            <a:r>
              <a:rPr lang="ko-KR" altLang="en-US" sz="2400" b="1" i="1" spc="-1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endParaRPr lang="ko-KR" altLang="en-US" sz="24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xmlns="" id="{A4C78107-0BE1-42E7-9701-50F4E32B0513}"/>
              </a:ext>
            </a:extLst>
          </p:cNvPr>
          <p:cNvCxnSpPr>
            <a:cxnSpLocks/>
          </p:cNvCxnSpPr>
          <p:nvPr/>
        </p:nvCxnSpPr>
        <p:spPr>
          <a:xfrm>
            <a:off x="5642243" y="790307"/>
            <a:ext cx="6008016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592" y="1224351"/>
            <a:ext cx="11027608" cy="5181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759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19014" y="200058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13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2367956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시연</a:t>
            </a:r>
            <a:r>
              <a:rPr lang="en-US" altLang="ko-KR" sz="2400" b="1" i="1" spc="-100" dirty="0" smtClean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ko-KR" altLang="en-US" sz="2400" b="1" i="1" spc="-100" dirty="0" smtClean="0">
                <a:solidFill>
                  <a:schemeClr val="bg2">
                    <a:lumMod val="25000"/>
                  </a:schemeClr>
                </a:solidFill>
              </a:rPr>
              <a:t>상품 관리</a:t>
            </a:r>
            <a:r>
              <a:rPr lang="en-US" altLang="ko-KR" sz="2400" b="1" i="1" spc="-100" dirty="0" smtClean="0">
                <a:solidFill>
                  <a:schemeClr val="bg2">
                    <a:lumMod val="25000"/>
                  </a:schemeClr>
                </a:solidFill>
              </a:rPr>
              <a:t>)</a:t>
            </a:r>
            <a:r>
              <a:rPr lang="ko-KR" altLang="en-US" sz="2400" b="1" i="1" spc="-1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endParaRPr lang="ko-KR" altLang="en-US" sz="24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xmlns="" id="{A4C78107-0BE1-42E7-9701-50F4E32B0513}"/>
              </a:ext>
            </a:extLst>
          </p:cNvPr>
          <p:cNvCxnSpPr>
            <a:cxnSpLocks/>
          </p:cNvCxnSpPr>
          <p:nvPr/>
        </p:nvCxnSpPr>
        <p:spPr>
          <a:xfrm>
            <a:off x="5642243" y="790307"/>
            <a:ext cx="6008016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794" y="1142943"/>
            <a:ext cx="10787743" cy="5082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981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19014" y="200058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13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2367956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시연</a:t>
            </a:r>
            <a:r>
              <a:rPr lang="ko-KR" altLang="en-US" sz="2400" b="1" i="1" spc="-1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2400" b="1" i="1" spc="-100" dirty="0" smtClean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ko-KR" altLang="en-US" sz="2400" b="1" i="1" spc="-100" dirty="0" smtClean="0">
                <a:solidFill>
                  <a:schemeClr val="bg2">
                    <a:lumMod val="25000"/>
                  </a:schemeClr>
                </a:solidFill>
              </a:rPr>
              <a:t>상품 수정</a:t>
            </a:r>
            <a:r>
              <a:rPr lang="en-US" altLang="ko-KR" sz="2400" b="1" i="1" spc="-100" dirty="0" smtClean="0">
                <a:solidFill>
                  <a:schemeClr val="bg2">
                    <a:lumMod val="25000"/>
                  </a:schemeClr>
                </a:solidFill>
              </a:rPr>
              <a:t>)</a:t>
            </a:r>
            <a:endParaRPr lang="ko-KR" altLang="en-US" sz="24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xmlns="" id="{A4C78107-0BE1-42E7-9701-50F4E32B0513}"/>
              </a:ext>
            </a:extLst>
          </p:cNvPr>
          <p:cNvCxnSpPr>
            <a:cxnSpLocks/>
          </p:cNvCxnSpPr>
          <p:nvPr/>
        </p:nvCxnSpPr>
        <p:spPr>
          <a:xfrm>
            <a:off x="5642243" y="790307"/>
            <a:ext cx="6008016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406" y="1149242"/>
            <a:ext cx="10892519" cy="5216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290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19014" y="200058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13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2175596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시연</a:t>
            </a:r>
            <a:r>
              <a:rPr lang="en-US" altLang="ko-KR" sz="2400" b="1" i="1" spc="-100" dirty="0" smtClean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ko-KR" altLang="en-US" sz="2400" b="1" i="1" spc="-100" dirty="0" smtClean="0">
                <a:solidFill>
                  <a:schemeClr val="bg2">
                    <a:lumMod val="25000"/>
                  </a:schemeClr>
                </a:solidFill>
              </a:rPr>
              <a:t>상품목록</a:t>
            </a:r>
            <a:r>
              <a:rPr lang="en-US" altLang="ko-KR" sz="2400" b="1" i="1" spc="-100" dirty="0" smtClean="0">
                <a:solidFill>
                  <a:schemeClr val="bg2">
                    <a:lumMod val="25000"/>
                  </a:schemeClr>
                </a:solidFill>
              </a:rPr>
              <a:t>)</a:t>
            </a:r>
            <a:endParaRPr lang="ko-KR" altLang="en-US" sz="24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xmlns="" id="{A4C78107-0BE1-42E7-9701-50F4E32B0513}"/>
              </a:ext>
            </a:extLst>
          </p:cNvPr>
          <p:cNvCxnSpPr>
            <a:cxnSpLocks/>
          </p:cNvCxnSpPr>
          <p:nvPr/>
        </p:nvCxnSpPr>
        <p:spPr>
          <a:xfrm>
            <a:off x="5642243" y="790307"/>
            <a:ext cx="6008016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461" y="1147669"/>
            <a:ext cx="10132409" cy="4852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164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19014" y="200058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13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2175596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시연</a:t>
            </a:r>
            <a:r>
              <a:rPr lang="en-US" altLang="ko-KR" sz="2400" b="1" i="1" spc="-100" dirty="0" smtClean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ko-KR" altLang="en-US" sz="2400" b="1" i="1" spc="-100" dirty="0" smtClean="0">
                <a:solidFill>
                  <a:schemeClr val="bg2">
                    <a:lumMod val="25000"/>
                  </a:schemeClr>
                </a:solidFill>
              </a:rPr>
              <a:t>상품목록</a:t>
            </a:r>
            <a:r>
              <a:rPr lang="en-US" altLang="ko-KR" sz="2400" b="1" i="1" spc="-100" dirty="0" smtClean="0">
                <a:solidFill>
                  <a:schemeClr val="bg2">
                    <a:lumMod val="25000"/>
                  </a:schemeClr>
                </a:solidFill>
              </a:rPr>
              <a:t>)</a:t>
            </a:r>
            <a:endParaRPr lang="ko-KR" altLang="en-US" sz="24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xmlns="" id="{A4C78107-0BE1-42E7-9701-50F4E32B0513}"/>
              </a:ext>
            </a:extLst>
          </p:cNvPr>
          <p:cNvCxnSpPr>
            <a:cxnSpLocks/>
          </p:cNvCxnSpPr>
          <p:nvPr/>
        </p:nvCxnSpPr>
        <p:spPr>
          <a:xfrm>
            <a:off x="5642243" y="790307"/>
            <a:ext cx="6008016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397" y="1201155"/>
            <a:ext cx="10385220" cy="4996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797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19014" y="200058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13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2957861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시연</a:t>
            </a:r>
            <a:r>
              <a:rPr lang="en-US" altLang="ko-KR" sz="2400" b="1" i="1" spc="-100" dirty="0" smtClean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ko-KR" altLang="en-US" sz="2400" b="1" i="1" spc="-100" dirty="0" smtClean="0">
                <a:solidFill>
                  <a:schemeClr val="bg2">
                    <a:lumMod val="25000"/>
                  </a:schemeClr>
                </a:solidFill>
              </a:rPr>
              <a:t>상품 상세보기</a:t>
            </a:r>
            <a:r>
              <a:rPr lang="en-US" altLang="ko-KR" sz="2400" b="1" i="1" spc="-100" dirty="0" smtClean="0">
                <a:solidFill>
                  <a:schemeClr val="bg2">
                    <a:lumMod val="25000"/>
                  </a:schemeClr>
                </a:solidFill>
              </a:rPr>
              <a:t>)</a:t>
            </a:r>
            <a:r>
              <a:rPr lang="ko-KR" altLang="en-US" sz="2400" b="1" i="1" spc="-1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endParaRPr lang="ko-KR" altLang="en-US" sz="24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xmlns="" id="{A4C78107-0BE1-42E7-9701-50F4E32B0513}"/>
              </a:ext>
            </a:extLst>
          </p:cNvPr>
          <p:cNvCxnSpPr>
            <a:cxnSpLocks/>
          </p:cNvCxnSpPr>
          <p:nvPr/>
        </p:nvCxnSpPr>
        <p:spPr>
          <a:xfrm>
            <a:off x="5642243" y="790307"/>
            <a:ext cx="6008016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456" y="1136782"/>
            <a:ext cx="9936419" cy="4937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40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19014" y="200058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13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2271776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시연</a:t>
            </a:r>
            <a:r>
              <a:rPr lang="en-US" altLang="ko-KR" sz="2400" b="1" i="1" spc="-100" dirty="0" smtClean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ko-KR" altLang="en-US" sz="2400" b="1" i="1" spc="-100" dirty="0" smtClean="0">
                <a:solidFill>
                  <a:schemeClr val="bg2">
                    <a:lumMod val="25000"/>
                  </a:schemeClr>
                </a:solidFill>
              </a:rPr>
              <a:t>장바구니</a:t>
            </a:r>
            <a:r>
              <a:rPr lang="en-US" altLang="ko-KR" sz="2400" b="1" i="1" spc="-100" dirty="0" smtClean="0">
                <a:solidFill>
                  <a:schemeClr val="bg2">
                    <a:lumMod val="25000"/>
                  </a:schemeClr>
                </a:solidFill>
              </a:rPr>
              <a:t>)</a:t>
            </a:r>
            <a:r>
              <a:rPr lang="ko-KR" altLang="en-US" sz="2400" b="1" i="1" spc="-1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endParaRPr lang="ko-KR" altLang="en-US" sz="24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xmlns="" id="{A4C78107-0BE1-42E7-9701-50F4E32B0513}"/>
              </a:ext>
            </a:extLst>
          </p:cNvPr>
          <p:cNvCxnSpPr>
            <a:cxnSpLocks/>
          </p:cNvCxnSpPr>
          <p:nvPr/>
        </p:nvCxnSpPr>
        <p:spPr>
          <a:xfrm>
            <a:off x="5642243" y="790307"/>
            <a:ext cx="6008016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057" y="1108413"/>
            <a:ext cx="10482542" cy="489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86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19014" y="200058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13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2367956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시연</a:t>
            </a:r>
            <a:r>
              <a:rPr lang="en-US" altLang="ko-KR" sz="2400" b="1" i="1" spc="-100" dirty="0" smtClean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ko-KR" altLang="en-US" sz="2400" b="1" i="1" spc="-100" dirty="0" smtClean="0">
                <a:solidFill>
                  <a:schemeClr val="bg2">
                    <a:lumMod val="25000"/>
                  </a:schemeClr>
                </a:solidFill>
              </a:rPr>
              <a:t>구매 이력</a:t>
            </a:r>
            <a:r>
              <a:rPr lang="en-US" altLang="ko-KR" sz="2400" b="1" i="1" spc="-100" dirty="0" smtClean="0">
                <a:solidFill>
                  <a:schemeClr val="bg2">
                    <a:lumMod val="25000"/>
                  </a:schemeClr>
                </a:solidFill>
              </a:rPr>
              <a:t>)</a:t>
            </a:r>
            <a:r>
              <a:rPr lang="ko-KR" altLang="en-US" sz="2400" b="1" i="1" spc="-1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endParaRPr lang="ko-KR" altLang="en-US" sz="24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xmlns="" id="{A4C78107-0BE1-42E7-9701-50F4E32B0513}"/>
              </a:ext>
            </a:extLst>
          </p:cNvPr>
          <p:cNvCxnSpPr>
            <a:cxnSpLocks/>
          </p:cNvCxnSpPr>
          <p:nvPr/>
        </p:nvCxnSpPr>
        <p:spPr>
          <a:xfrm>
            <a:off x="5642243" y="790307"/>
            <a:ext cx="6008016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189" y="1198797"/>
            <a:ext cx="10671705" cy="5001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400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55958" y="-78479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13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1976823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시연</a:t>
            </a:r>
            <a:r>
              <a:rPr lang="en-US" altLang="ko-KR" sz="2400" b="1" i="1" spc="-100" dirty="0" smtClean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ko-KR" altLang="en-US" sz="2400" b="1" i="1" spc="-100" dirty="0" smtClean="0">
                <a:solidFill>
                  <a:schemeClr val="bg2">
                    <a:lumMod val="25000"/>
                  </a:schemeClr>
                </a:solidFill>
              </a:rPr>
              <a:t>시각화</a:t>
            </a:r>
            <a:r>
              <a:rPr lang="en-US" altLang="ko-KR" sz="2400" b="1" i="1" spc="-100" dirty="0" smtClean="0">
                <a:solidFill>
                  <a:schemeClr val="bg2">
                    <a:lumMod val="25000"/>
                  </a:schemeClr>
                </a:solidFill>
              </a:rPr>
              <a:t>)</a:t>
            </a:r>
            <a:r>
              <a:rPr lang="ko-KR" altLang="en-US" sz="2400" b="1" i="1" spc="-1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endParaRPr lang="ko-KR" altLang="en-US" sz="24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xmlns="" id="{A4C78107-0BE1-42E7-9701-50F4E32B0513}"/>
              </a:ext>
            </a:extLst>
          </p:cNvPr>
          <p:cNvCxnSpPr>
            <a:cxnSpLocks/>
          </p:cNvCxnSpPr>
          <p:nvPr/>
        </p:nvCxnSpPr>
        <p:spPr>
          <a:xfrm>
            <a:off x="5642243" y="790307"/>
            <a:ext cx="6008016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10141"/>
            <a:ext cx="6719348" cy="320489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993" y="4025903"/>
            <a:ext cx="6594917" cy="269617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169225" y="3645702"/>
            <a:ext cx="4592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시각화 자료는 첨부자료에 첨부했습니다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252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19014" y="200058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1152293"/>
              </p:ext>
            </p:extLst>
          </p:nvPr>
        </p:nvGraphicFramePr>
        <p:xfrm>
          <a:off x="1011101" y="1829937"/>
          <a:ext cx="10153129" cy="3739204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4641974">
                  <a:extLst>
                    <a:ext uri="{9D8B030D-6E8A-4147-A177-3AD203B41FA5}">
                      <a16:colId xmlns:a16="http://schemas.microsoft.com/office/drawing/2014/main" xmlns="" val="4097100218"/>
                    </a:ext>
                  </a:extLst>
                </a:gridCol>
                <a:gridCol w="3685549">
                  <a:extLst>
                    <a:ext uri="{9D8B030D-6E8A-4147-A177-3AD203B41FA5}">
                      <a16:colId xmlns:a16="http://schemas.microsoft.com/office/drawing/2014/main" xmlns="" val="2457702995"/>
                    </a:ext>
                  </a:extLst>
                </a:gridCol>
                <a:gridCol w="1825606">
                  <a:extLst>
                    <a:ext uri="{9D8B030D-6E8A-4147-A177-3AD203B41FA5}">
                      <a16:colId xmlns:a16="http://schemas.microsoft.com/office/drawing/2014/main" xmlns="" val="1146148137"/>
                    </a:ext>
                  </a:extLst>
                </a:gridCol>
              </a:tblGrid>
              <a:tr h="20665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500" spc="-100" dirty="0" smtClean="0"/>
                        <a:t>프로그램 명</a:t>
                      </a:r>
                      <a:endParaRPr lang="ko-KR" altLang="en-US" sz="1500" b="1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4930" marR="84930" marT="42485" marB="42485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500" spc="-100" dirty="0" smtClean="0"/>
                        <a:t>버전</a:t>
                      </a:r>
                      <a:endParaRPr lang="ko-KR" altLang="en-US" sz="1500" b="1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4930" marR="84930" marT="42485" marB="42485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500" spc="-100" dirty="0" smtClean="0"/>
                        <a:t>비고</a:t>
                      </a:r>
                      <a:endParaRPr lang="ko-KR" altLang="en-US" sz="1500" b="1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4930" marR="84930" marT="42485" marB="42485" anchor="ctr"/>
                </a:tc>
                <a:extLst>
                  <a:ext uri="{0D108BD9-81ED-4DB2-BD59-A6C34878D82A}">
                    <a16:rowId xmlns:a16="http://schemas.microsoft.com/office/drawing/2014/main" xmlns="" val="789076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600"/>
                        </a:spcBef>
                      </a:pPr>
                      <a:r>
                        <a:rPr kumimoji="0" lang="en-US" altLang="ko-KR" sz="1600" b="0" i="0" u="none" strike="noStrike" kern="1200" cap="none" spc="-100" normalizeH="0" baseline="0" noProof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JAVA</a:t>
                      </a:r>
                      <a:endParaRPr kumimoji="0" lang="ko-KR" altLang="en-US" sz="1600" b="0" i="0" u="none" strike="noStrike" kern="1200" cap="none" spc="-100" normalizeH="0" baseline="0" noProof="0" dirty="0" smtClean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</a:endParaRPr>
                    </a:p>
                  </a:txBody>
                  <a:tcPr marL="84930" marR="84930" marT="42485" marB="4248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600" b="0" i="0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11</a:t>
                      </a:r>
                    </a:p>
                  </a:txBody>
                  <a:tcPr marL="33437" marR="3915" marT="391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1600" b="0" i="0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/>
                </a:tc>
                <a:extLst>
                  <a:ext uri="{0D108BD9-81ED-4DB2-BD59-A6C34878D82A}">
                    <a16:rowId xmlns:a16="http://schemas.microsoft.com/office/drawing/2014/main" xmlns="" val="1298731959"/>
                  </a:ext>
                </a:extLst>
              </a:tr>
              <a:tr h="17158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600"/>
                        </a:spcBef>
                      </a:pPr>
                      <a:r>
                        <a:rPr kumimoji="0" lang="en-US" altLang="ko-KR" sz="1600" b="0" i="0" u="none" strike="noStrike" kern="1200" cap="none" spc="-100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eclipse</a:t>
                      </a:r>
                      <a:endParaRPr kumimoji="0" lang="ko-KR" altLang="en-US" sz="1600" b="0" i="0" u="none" strike="noStrike" kern="1200" cap="none" spc="-100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4930" marR="84930" marT="42485" marB="4248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600" b="0" i="0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spring-tool-suite-4-4.13.0</a:t>
                      </a:r>
                    </a:p>
                  </a:txBody>
                  <a:tcPr marL="33437" marR="3915" marT="391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1600" b="0" i="0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/>
                </a:tc>
                <a:extLst>
                  <a:ext uri="{0D108BD9-81ED-4DB2-BD59-A6C34878D82A}">
                    <a16:rowId xmlns:a16="http://schemas.microsoft.com/office/drawing/2014/main" xmlns="" val="1733585898"/>
                  </a:ext>
                </a:extLst>
              </a:tr>
              <a:tr h="113773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HTML</a:t>
                      </a:r>
                      <a:endParaRPr lang="ko-KR" altLang="en-US" dirty="0"/>
                    </a:p>
                  </a:txBody>
                  <a:tcPr marL="84930" marR="84930" marT="42485" marB="4248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 marL="33437" marR="3915" marT="3915" marB="0" anchor="ctr"/>
                </a:tc>
                <a:tc>
                  <a:txBody>
                    <a:bodyPr/>
                    <a:lstStyle/>
                    <a:p>
                      <a:pPr marL="171450" marR="0" indent="-171450" algn="ctr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1600" b="0" i="0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/>
                </a:tc>
                <a:extLst>
                  <a:ext uri="{0D108BD9-81ED-4DB2-BD59-A6C34878D82A}">
                    <a16:rowId xmlns:a16="http://schemas.microsoft.com/office/drawing/2014/main" xmlns="" val="93487332"/>
                  </a:ext>
                </a:extLst>
              </a:tr>
              <a:tr h="3013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-100" normalizeH="0" baseline="0" noProof="0" dirty="0" err="1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Mysql</a:t>
                      </a:r>
                      <a:endParaRPr kumimoji="0" lang="ko-KR" altLang="en-US" sz="1600" b="0" i="0" u="none" strike="noStrike" kern="1200" cap="none" spc="-100" normalizeH="0" baseline="0" noProof="0" dirty="0" smtClean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4930" marR="84930" marT="42485" marB="4248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600" b="0" i="0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8.0</a:t>
                      </a:r>
                    </a:p>
                  </a:txBody>
                  <a:tcPr marL="33437" marR="3915" marT="3915" marB="0" anchor="ctr"/>
                </a:tc>
                <a:tc>
                  <a:txBody>
                    <a:bodyPr/>
                    <a:lstStyle/>
                    <a:p>
                      <a:pPr marL="0" indent="0" algn="ctr" fontAlgn="ctr">
                        <a:lnSpc>
                          <a:spcPct val="12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endParaRPr lang="ko-KR" altLang="en-US" sz="1600" b="0" i="0" u="none" strike="noStrike" spc="-1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/>
                </a:tc>
              </a:tr>
              <a:tr h="2250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popper</a:t>
                      </a:r>
                      <a:endParaRPr kumimoji="0" lang="ko-KR" altLang="en-US" sz="1600" b="0" i="0" u="none" strike="noStrike" kern="1200" cap="none" spc="-100" normalizeH="0" baseline="0" noProof="0" dirty="0" smtClean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4930" marR="84930" marT="42485" marB="4248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600" b="0" i="0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1.16.1</a:t>
                      </a:r>
                    </a:p>
                  </a:txBody>
                  <a:tcPr marL="33437" marR="3915" marT="3915" marB="0" anchor="ctr"/>
                </a:tc>
                <a:tc>
                  <a:txBody>
                    <a:bodyPr/>
                    <a:lstStyle/>
                    <a:p>
                      <a:pPr marL="0" indent="0" algn="ctr" fontAlgn="ctr">
                        <a:lnSpc>
                          <a:spcPct val="12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endParaRPr lang="ko-KR" altLang="en-US" sz="1600" b="0" i="0" u="none" strike="noStrike" spc="-1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/>
                </a:tc>
              </a:tr>
              <a:tr h="148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-100" normalizeH="0" baseline="0" noProof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maven</a:t>
                      </a:r>
                      <a:endParaRPr kumimoji="0" lang="ko-KR" altLang="en-US" sz="1600" b="0" i="0" u="none" strike="noStrike" kern="1200" cap="none" spc="-100" normalizeH="0" baseline="0" noProof="0" dirty="0" smtClean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4930" marR="84930" marT="42485" marB="4248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600" b="0" i="0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4.0.0</a:t>
                      </a:r>
                    </a:p>
                  </a:txBody>
                  <a:tcPr marL="33437" marR="3915" marT="3915" marB="0" anchor="ctr"/>
                </a:tc>
                <a:tc>
                  <a:txBody>
                    <a:bodyPr/>
                    <a:lstStyle/>
                    <a:p>
                      <a:pPr marL="0" indent="0" algn="ctr" fontAlgn="ctr">
                        <a:lnSpc>
                          <a:spcPct val="12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endParaRPr lang="ko-KR" altLang="en-US" sz="1600" b="0" i="0" u="none" strike="noStrike" spc="-1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/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</a:rPr>
                        <a:t>JavaScript</a:t>
                      </a:r>
                      <a:endParaRPr lang="ko-KR" altLang="en-US" sz="1600" b="0" dirty="0" smtClean="0"/>
                    </a:p>
                  </a:txBody>
                  <a:tcPr marL="84930" marR="84930" marT="42485" marB="4248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600" b="0" dirty="0" smtClean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</a:rPr>
                        <a:t>ES 5 </a:t>
                      </a:r>
                      <a:endParaRPr lang="en-US" altLang="ko-KR" sz="1600" b="0" i="0" u="none" spc="-100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/>
                </a:tc>
                <a:tc>
                  <a:txBody>
                    <a:bodyPr/>
                    <a:lstStyle/>
                    <a:p>
                      <a:pPr marL="0" indent="0" algn="ctr" fontAlgn="ctr">
                        <a:lnSpc>
                          <a:spcPct val="12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endParaRPr lang="ko-KR" altLang="en-US" sz="1600" b="0" i="0" u="none" strike="noStrike" spc="-1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/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</a:rPr>
                        <a:t>Bootstrap</a:t>
                      </a:r>
                      <a:endParaRPr kumimoji="0" lang="ko-KR" altLang="en-US" sz="1600" b="0" i="0" u="none" strike="noStrike" kern="1200" cap="none" spc="-100" normalizeH="0" baseline="0" noProof="0" dirty="0" smtClean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4930" marR="84930" marT="42485" marB="4248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6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4.5.2</a:t>
                      </a:r>
                      <a:endParaRPr lang="en-US" altLang="ko-KR" sz="1600" b="0" i="0" u="none" spc="-100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/>
                </a:tc>
                <a:tc>
                  <a:txBody>
                    <a:bodyPr/>
                    <a:lstStyle/>
                    <a:p>
                      <a:pPr marL="0" indent="0" algn="ctr" fontAlgn="ctr">
                        <a:lnSpc>
                          <a:spcPct val="12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endParaRPr lang="ko-KR" altLang="en-US" sz="1600" b="0" i="0" u="none" strike="noStrike" spc="-1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/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</a:rPr>
                        <a:t>jQuery</a:t>
                      </a:r>
                      <a:endParaRPr kumimoji="0" lang="ko-KR" altLang="en-US" sz="1600" b="0" i="0" u="none" strike="noStrike" kern="1200" cap="none" spc="-100" normalizeH="0" baseline="0" noProof="0" dirty="0" smtClean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4930" marR="84930" marT="42485" marB="4248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600" b="0" i="0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3.5.1</a:t>
                      </a:r>
                    </a:p>
                  </a:txBody>
                  <a:tcPr marL="33437" marR="3915" marT="3915" marB="0" anchor="ctr"/>
                </a:tc>
                <a:tc>
                  <a:txBody>
                    <a:bodyPr/>
                    <a:lstStyle/>
                    <a:p>
                      <a:pPr marL="0" indent="0" algn="ctr" fontAlgn="ctr">
                        <a:lnSpc>
                          <a:spcPct val="12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endParaRPr lang="ko-KR" altLang="en-US" sz="1600" b="0" i="0" u="none" strike="noStrike" spc="-1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/>
                </a:tc>
              </a:tr>
            </a:tbl>
          </a:graphicData>
        </a:graphic>
      </p:graphicFrame>
      <p:sp>
        <p:nvSpPr>
          <p:cNvPr id="35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 smtClean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02</a:t>
            </a:r>
            <a:r>
              <a:rPr lang="en-US" altLang="ko-KR" sz="4000" b="1" dirty="0" smtClean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3817071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b="1" i="1" spc="-100" dirty="0">
                <a:solidFill>
                  <a:schemeClr val="bg2">
                    <a:lumMod val="25000"/>
                  </a:schemeClr>
                </a:solidFill>
              </a:rPr>
              <a:t>요구사항 </a:t>
            </a:r>
            <a:r>
              <a:rPr lang="ko-KR" altLang="en-US" sz="2400" b="1" i="1" spc="-100" dirty="0" smtClean="0">
                <a:solidFill>
                  <a:schemeClr val="bg2">
                    <a:lumMod val="25000"/>
                  </a:schemeClr>
                </a:solidFill>
              </a:rPr>
              <a:t>분석서</a:t>
            </a:r>
            <a:r>
              <a:rPr lang="en-US" altLang="ko-KR" sz="2400" b="1" i="1" spc="-100" dirty="0" smtClean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ko-KR" altLang="en-US" sz="2400" b="1" i="1" spc="-100" dirty="0" smtClean="0">
                <a:solidFill>
                  <a:schemeClr val="bg2">
                    <a:lumMod val="25000"/>
                  </a:schemeClr>
                </a:solidFill>
              </a:rPr>
              <a:t>개발 환경</a:t>
            </a:r>
            <a:r>
              <a:rPr lang="en-US" altLang="ko-KR" sz="2400" b="1" i="1" spc="-100" dirty="0" smtClean="0">
                <a:solidFill>
                  <a:schemeClr val="bg2">
                    <a:lumMod val="25000"/>
                  </a:schemeClr>
                </a:solidFill>
              </a:rPr>
              <a:t>)</a:t>
            </a:r>
            <a:endParaRPr lang="ko-KR" altLang="en-US" sz="24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xmlns="" id="{A4C78107-0BE1-42E7-9701-50F4E32B0513}"/>
              </a:ext>
            </a:extLst>
          </p:cNvPr>
          <p:cNvCxnSpPr>
            <a:cxnSpLocks/>
          </p:cNvCxnSpPr>
          <p:nvPr/>
        </p:nvCxnSpPr>
        <p:spPr>
          <a:xfrm>
            <a:off x="5642243" y="790307"/>
            <a:ext cx="6008016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1482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19014" y="200058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13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1976823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시연</a:t>
            </a:r>
            <a:r>
              <a:rPr lang="en-US" altLang="ko-KR" sz="2400" b="1" i="1" spc="-100" dirty="0" smtClean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ko-KR" altLang="en-US" sz="2400" b="1" i="1" spc="-100" dirty="0" smtClean="0">
                <a:solidFill>
                  <a:schemeClr val="bg2">
                    <a:lumMod val="25000"/>
                  </a:schemeClr>
                </a:solidFill>
              </a:rPr>
              <a:t>시각화</a:t>
            </a:r>
            <a:r>
              <a:rPr lang="en-US" altLang="ko-KR" sz="2400" b="1" i="1" spc="-100" dirty="0" smtClean="0">
                <a:solidFill>
                  <a:schemeClr val="bg2">
                    <a:lumMod val="25000"/>
                  </a:schemeClr>
                </a:solidFill>
              </a:rPr>
              <a:t>)</a:t>
            </a:r>
            <a:r>
              <a:rPr lang="ko-KR" altLang="en-US" sz="2400" b="1" i="1" spc="-1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endParaRPr lang="ko-KR" altLang="en-US" sz="24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xmlns="" id="{A4C78107-0BE1-42E7-9701-50F4E32B0513}"/>
              </a:ext>
            </a:extLst>
          </p:cNvPr>
          <p:cNvCxnSpPr>
            <a:cxnSpLocks/>
          </p:cNvCxnSpPr>
          <p:nvPr/>
        </p:nvCxnSpPr>
        <p:spPr>
          <a:xfrm>
            <a:off x="5642243" y="790307"/>
            <a:ext cx="6008016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599757" y="4661727"/>
            <a:ext cx="4592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시각화 자료는 첨부자료에 첨부했습니다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14" y="994810"/>
            <a:ext cx="8348371" cy="290830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958" y="3992163"/>
            <a:ext cx="7193342" cy="2875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853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19014" y="200058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13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1640770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시연</a:t>
            </a:r>
            <a:r>
              <a:rPr lang="en-US" altLang="ko-KR" sz="2400" b="1" i="1" spc="-100" dirty="0" smtClean="0">
                <a:solidFill>
                  <a:schemeClr val="bg2">
                    <a:lumMod val="25000"/>
                  </a:schemeClr>
                </a:solidFill>
              </a:rPr>
              <a:t>(RPA)</a:t>
            </a:r>
            <a:r>
              <a:rPr lang="ko-KR" altLang="en-US" sz="2400" b="1" i="1" spc="-1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endParaRPr lang="ko-KR" altLang="en-US" sz="24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xmlns="" id="{A4C78107-0BE1-42E7-9701-50F4E32B0513}"/>
              </a:ext>
            </a:extLst>
          </p:cNvPr>
          <p:cNvCxnSpPr>
            <a:cxnSpLocks/>
          </p:cNvCxnSpPr>
          <p:nvPr/>
        </p:nvCxnSpPr>
        <p:spPr>
          <a:xfrm>
            <a:off x="5642243" y="790307"/>
            <a:ext cx="6008016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509670" y="6289218"/>
            <a:ext cx="4592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RPA</a:t>
            </a:r>
            <a:r>
              <a:rPr lang="ko-KR" altLang="en-US" dirty="0" smtClean="0"/>
              <a:t> 자료는 첨부자료에 첨부했습니다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189" y="1173444"/>
            <a:ext cx="4685014" cy="473263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7991" y="947192"/>
            <a:ext cx="3316965" cy="5185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438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19014" y="200058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 smtClean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14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1364476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b="1" i="1" spc="-100" dirty="0" smtClean="0">
                <a:solidFill>
                  <a:schemeClr val="bg2">
                    <a:lumMod val="25000"/>
                  </a:schemeClr>
                </a:solidFill>
              </a:rPr>
              <a:t>변경사항</a:t>
            </a:r>
            <a:endParaRPr lang="ko-KR" altLang="en-US" sz="24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xmlns="" id="{A4C78107-0BE1-42E7-9701-50F4E32B0513}"/>
              </a:ext>
            </a:extLst>
          </p:cNvPr>
          <p:cNvCxnSpPr>
            <a:cxnSpLocks/>
          </p:cNvCxnSpPr>
          <p:nvPr/>
        </p:nvCxnSpPr>
        <p:spPr>
          <a:xfrm>
            <a:off x="5642243" y="790307"/>
            <a:ext cx="6008016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7288147"/>
              </p:ext>
            </p:extLst>
          </p:nvPr>
        </p:nvGraphicFramePr>
        <p:xfrm>
          <a:off x="1011101" y="1690313"/>
          <a:ext cx="10153130" cy="3338166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5063128">
                  <a:extLst>
                    <a:ext uri="{9D8B030D-6E8A-4147-A177-3AD203B41FA5}">
                      <a16:colId xmlns:a16="http://schemas.microsoft.com/office/drawing/2014/main" xmlns="" val="4097100218"/>
                    </a:ext>
                  </a:extLst>
                </a:gridCol>
                <a:gridCol w="5090002"/>
              </a:tblGrid>
              <a:tr h="558901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dirty="0" smtClean="0">
                          <a:solidFill>
                            <a:schemeClr val="tx1"/>
                          </a:solidFill>
                        </a:rPr>
                        <a:t>변경 전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4930" marR="84930" marT="42485" marB="42485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800" b="1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변경 후</a:t>
                      </a:r>
                      <a:endParaRPr lang="ko-KR" altLang="en-US" sz="1800" b="1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4930" marR="84930" marT="42485" marB="42485" anchor="ctr"/>
                </a:tc>
                <a:extLst>
                  <a:ext uri="{0D108BD9-81ED-4DB2-BD59-A6C34878D82A}">
                    <a16:rowId xmlns:a16="http://schemas.microsoft.com/office/drawing/2014/main" xmlns="" val="78907696"/>
                  </a:ext>
                </a:extLst>
              </a:tr>
              <a:tr h="2779265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프로젝트 전반부에 했던 것</a:t>
                      </a:r>
                      <a:endParaRPr lang="en-US" altLang="ko-KR" sz="1600" dirty="0" smtClean="0"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기획서에 제출한 내용과 다름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marL="84930" marR="84930" marT="42485" marB="42485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600"/>
                        </a:spcBef>
                      </a:pPr>
                      <a:r>
                        <a:rPr lang="ko-KR" altLang="en-US" sz="1600" b="0" i="0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프로젝트 전반부에 했던 것을 없애고 새로 </a:t>
                      </a:r>
                      <a:r>
                        <a:rPr lang="ko-KR" altLang="en-US" sz="1600" b="0" i="0" u="none" spc="-100" dirty="0" err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만들음</a:t>
                      </a:r>
                      <a:endParaRPr lang="en-US" altLang="ko-KR" sz="1600" b="0" i="0" u="none" spc="-100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4930" marR="84930" marT="42485" marB="42485" anchor="ctr"/>
                </a:tc>
                <a:extLst>
                  <a:ext uri="{0D108BD9-81ED-4DB2-BD59-A6C34878D82A}">
                    <a16:rowId xmlns:a16="http://schemas.microsoft.com/office/drawing/2014/main" xmlns="" val="12987319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9166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19014" y="200058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5" name="TextBox 3"/>
          <p:cNvSpPr txBox="1">
            <a:spLocks noChangeArrowheads="1"/>
          </p:cNvSpPr>
          <p:nvPr/>
        </p:nvSpPr>
        <p:spPr>
          <a:xfrm>
            <a:off x="255958" y="197876"/>
            <a:ext cx="1160462" cy="695569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/>
                <a:ea typeface="맑은 고딕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/>
                <a:ea typeface="맑은 고딕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/>
                <a:ea typeface="맑은 고딕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/>
                <a:ea typeface="맑은 고딕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/>
                <a:ea typeface="맑은 고딕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/>
                <a:ea typeface="맑은 고딕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/>
                <a:ea typeface="맑은 고딕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/>
                <a:ea typeface="맑은 고딕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/>
                <a:ea typeface="맑은 고딕"/>
              </a:defRPr>
            </a:lvl9pPr>
          </a:lstStyle>
          <a:p>
            <a:pPr lvl="0">
              <a:defRPr/>
            </a:pPr>
            <a:r>
              <a:rPr lang="en-US" altLang="ko-KR" sz="4000" b="1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/>
                <a:ea typeface="휴먼둥근헤드라인"/>
              </a:rPr>
              <a:t>15</a:t>
            </a:r>
            <a:endParaRPr lang="en-US" altLang="ko-KR" sz="4000" b="1">
              <a:pattFill prst="dkUpDiag">
                <a:fgClr>
                  <a:schemeClr val="bg2">
                    <a:lumMod val="25000"/>
                  </a:schemeClr>
                </a:fgClr>
                <a:bgClr>
                  <a:schemeClr val="bg1"/>
                </a:bgClr>
              </a:pattFill>
              <a:latin typeface="휴먼둥근헤드라인"/>
              <a:ea typeface="휴먼둥근헤드라인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164392" y="313361"/>
            <a:ext cx="2146742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b="1" i="1" spc="-100">
                <a:solidFill>
                  <a:schemeClr val="bg2">
                    <a:lumMod val="25000"/>
                  </a:schemeClr>
                </a:solidFill>
              </a:rPr>
              <a:t>기타 추가 문서</a:t>
            </a:r>
            <a:endParaRPr lang="ko-KR" altLang="en-US" sz="2400" b="1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휴먼둥근헤드라인"/>
              <a:ea typeface="휴먼둥근헤드라인"/>
            </a:endParaRPr>
          </a:p>
        </p:txBody>
      </p:sp>
      <p:cxnSp>
        <p:nvCxnSpPr>
          <p:cNvPr id="37" name="직선 연결선 36"/>
          <p:cNvCxnSpPr/>
          <p:nvPr/>
        </p:nvCxnSpPr>
        <p:spPr>
          <a:xfrm>
            <a:off x="5642243" y="790307"/>
            <a:ext cx="6008016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1011101" y="1690314"/>
          <a:ext cx="10153130" cy="3080060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2912506"/>
                <a:gridCol w="7240624"/>
              </a:tblGrid>
              <a:tr h="206655">
                <a:tc>
                  <a:txBody>
                    <a:bodyPr vert="horz" lIns="84930" tIns="42485" rIns="84930" bIns="42485" anchor="ctr" anchorCtr="0"/>
                    <a:p>
                      <a:pPr algn="ctr">
                        <a:defRPr/>
                      </a:pPr>
                      <a:r>
                        <a:rPr lang="ko-KR" altLang="en-US" sz="1800">
                          <a:solidFill>
                            <a:schemeClr val="tx1"/>
                          </a:solidFill>
                        </a:rPr>
                        <a:t>첨부자료</a:t>
                      </a:r>
                      <a:endParaRPr lang="ko-KR" altLang="en-US" sz="1800">
                        <a:solidFill>
                          <a:schemeClr val="tx1"/>
                        </a:solidFill>
                      </a:endParaRPr>
                    </a:p>
                  </a:txBody>
                  <a:tcPr marL="84930" marR="84930" marT="42485" marB="42485" anchor="ctr"/>
                </a:tc>
                <a:tc>
                  <a:txBody>
                    <a:bodyPr vert="horz" lIns="84930" tIns="42485" rIns="84930" bIns="42485" anchor="ctr" anchorCtr="0"/>
                    <a:p>
                      <a:pPr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ko-KR" altLang="en-US" sz="1800" b="1" spc="-1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파일 이름</a:t>
                      </a:r>
                      <a:endParaRPr lang="ko-KR" altLang="en-US" sz="1800" b="1" spc="-10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4930" marR="84930" marT="42485" marB="42485" anchor="ctr"/>
                </a:tc>
              </a:tr>
              <a:tr h="0">
                <a:tc>
                  <a:txBody>
                    <a:bodyPr vert="horz" lIns="84930" tIns="42485" rIns="84930" bIns="42485" anchor="ctr" anchorCtr="0"/>
                    <a:p>
                      <a:pPr algn="ctr">
                        <a:defRPr/>
                      </a:pPr>
                      <a:r>
                        <a:rPr lang="ko-KR" altLang="en-US" sz="1600">
                          <a:latin typeface="+mn-ea"/>
                          <a:ea typeface="+mn-ea"/>
                        </a:rPr>
                        <a:t>첨부 </a:t>
                      </a:r>
                      <a:r>
                        <a:rPr lang="en-US" altLang="ko-KR" sz="1600">
                          <a:latin typeface="+mn-ea"/>
                          <a:ea typeface="+mn-ea"/>
                        </a:rPr>
                        <a:t>1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84930" marR="84930" marT="42485" marB="42485" anchor="ctr"/>
                </a:tc>
                <a:tc>
                  <a:txBody>
                    <a:bodyPr vert="horz" lIns="84930" tIns="42485" rIns="84930" bIns="42485" anchor="ctr" anchorCtr="0"/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600"/>
                        </a:spcBef>
                        <a:defRPr/>
                      </a:pPr>
                      <a:r>
                        <a:rPr lang="ko-KR" altLang="en-US" sz="1600" b="0" i="0" u="none" spc="-1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결함관리대장 양식</a:t>
                      </a:r>
                      <a:r>
                        <a:rPr lang="en-US" altLang="ko-KR" sz="1600" b="0" i="0" u="none" spc="-1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.hwp</a:t>
                      </a:r>
                      <a:endParaRPr lang="en-US" altLang="ko-KR" sz="1600" b="0" i="0" u="none" spc="-10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4930" marR="84930" marT="42485" marB="42485" anchor="ctr"/>
                </a:tc>
              </a:tr>
              <a:tr h="302062">
                <a:tc>
                  <a:txBody>
                    <a:bodyPr vert="horz" lIns="84930" tIns="42485" rIns="84930" bIns="42485" anchor="ctr" anchorCtr="0"/>
                    <a:p>
                      <a:pPr algn="ctr">
                        <a:defRPr/>
                      </a:pPr>
                      <a:r>
                        <a:rPr lang="ko-KR" altLang="en-US" sz="1600">
                          <a:latin typeface="+mn-ea"/>
                          <a:ea typeface="+mn-ea"/>
                        </a:rPr>
                        <a:t>첨부 </a:t>
                      </a:r>
                      <a:r>
                        <a:rPr lang="en-US" altLang="ko-KR" sz="1600">
                          <a:latin typeface="+mn-ea"/>
                          <a:ea typeface="+mn-ea"/>
                        </a:rPr>
                        <a:t>2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84930" marR="84930" marT="42485" marB="42485" anchor="ctr"/>
                </a:tc>
                <a:tc>
                  <a:txBody>
                    <a:bodyPr vert="horz" lIns="84930" tIns="42485" rIns="84930" bIns="42485" anchor="ctr" anchorCtr="0"/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600"/>
                        </a:spcBef>
                        <a:defRPr/>
                      </a:pPr>
                      <a:r>
                        <a:rPr lang="ko-KR" altLang="en-US" sz="1600" b="0" i="0" u="none" spc="-1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단위테스트문서 양식</a:t>
                      </a:r>
                      <a:r>
                        <a:rPr lang="en-US" altLang="ko-KR" sz="1600" b="0" i="0" u="none" spc="-1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.hwp</a:t>
                      </a:r>
                      <a:endParaRPr lang="en-US" altLang="ko-KR" sz="1600" b="0" i="0" u="none" spc="-10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4930" marR="84930" marT="42485" marB="42485" anchor="ctr"/>
                </a:tc>
              </a:tr>
              <a:tr h="226547">
                <a:tc>
                  <a:txBody>
                    <a:bodyPr vert="horz" lIns="84930" tIns="42485" rIns="84930" bIns="42485" anchor="ctr" anchorCtr="0"/>
                    <a:p>
                      <a:pPr algn="ctr">
                        <a:defRPr/>
                      </a:pPr>
                      <a:r>
                        <a:rPr lang="ko-KR" altLang="en-US" sz="1600">
                          <a:latin typeface="+mn-ea"/>
                          <a:ea typeface="+mn-ea"/>
                        </a:rPr>
                        <a:t>첨부 </a:t>
                      </a:r>
                      <a:r>
                        <a:rPr lang="en-US" altLang="ko-KR" sz="1600">
                          <a:latin typeface="+mn-ea"/>
                          <a:ea typeface="+mn-ea"/>
                        </a:rPr>
                        <a:t>3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84930" marR="84930" marT="42485" marB="42485" anchor="ctr"/>
                </a:tc>
                <a:tc>
                  <a:txBody>
                    <a:bodyPr vert="horz" lIns="84930" tIns="42485" rIns="84930" bIns="42485" anchor="ctr" anchorCtr="0"/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600"/>
                        </a:spcBef>
                        <a:defRPr/>
                      </a:pPr>
                      <a:r>
                        <a:rPr lang="ko-KR" altLang="en-US" sz="1600" b="0" i="0" u="none" spc="-1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통합테스트시나리오</a:t>
                      </a:r>
                      <a:r>
                        <a:rPr lang="en-US" altLang="ko-KR" sz="1600" b="0" i="0" u="none" spc="-1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.hwp</a:t>
                      </a:r>
                      <a:endParaRPr lang="en-US" altLang="ko-KR" sz="1600" b="0" i="0" u="none" spc="-10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4930" marR="84930" marT="42485" marB="42485" anchor="ctr"/>
                </a:tc>
              </a:tr>
              <a:tr h="151031">
                <a:tc>
                  <a:txBody>
                    <a:bodyPr vert="horz" lIns="84930" tIns="42485" rIns="84930" bIns="42485" anchor="ctr" anchorCtr="0"/>
                    <a:p>
                      <a:pPr algn="ctr">
                        <a:defRPr/>
                      </a:pPr>
                      <a:r>
                        <a:rPr lang="ko-KR" altLang="en-US" sz="1600">
                          <a:latin typeface="+mn-ea"/>
                          <a:ea typeface="+mn-ea"/>
                        </a:rPr>
                        <a:t>첨부 </a:t>
                      </a:r>
                      <a:r>
                        <a:rPr lang="en-US" altLang="ko-KR" sz="1600">
                          <a:latin typeface="+mn-ea"/>
                          <a:ea typeface="+mn-ea"/>
                        </a:rPr>
                        <a:t>4</a:t>
                      </a:r>
                      <a:endParaRPr lang="en-US" altLang="ko-KR" sz="1600">
                        <a:latin typeface="+mn-ea"/>
                        <a:ea typeface="+mn-ea"/>
                      </a:endParaRPr>
                    </a:p>
                  </a:txBody>
                  <a:tcPr marL="84930" marR="84930" marT="42485" marB="42485" anchor="ctr"/>
                </a:tc>
                <a:tc>
                  <a:txBody>
                    <a:bodyPr vert="horz" lIns="84930" tIns="42485" rIns="84930" bIns="42485" anchor="ctr" anchorCtr="0"/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600"/>
                        </a:spcBef>
                        <a:defRPr/>
                      </a:pPr>
                      <a:r>
                        <a:rPr lang="ko-KR" altLang="en-US" sz="1600" b="0" i="0" u="none" spc="-1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프로그램 목록 정의서</a:t>
                      </a:r>
                      <a:r>
                        <a:rPr lang="en-US" altLang="ko-KR" sz="1600" b="0" i="0" u="none" spc="-1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.hwp</a:t>
                      </a:r>
                      <a:endParaRPr lang="en-US" altLang="ko-KR" sz="1600" b="0" i="0" u="none" spc="-10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4930" marR="84930" marT="42485" marB="42485" anchor="ctr"/>
                </a:tc>
              </a:tr>
              <a:tr h="188789">
                <a:tc>
                  <a:txBody>
                    <a:bodyPr vert="horz" lIns="84930" tIns="42485" rIns="84930" bIns="42485" anchor="ctr" anchorCtr="0"/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600"/>
                        </a:spcBef>
                        <a:defRPr/>
                      </a:pPr>
                      <a:r>
                        <a:rPr lang="ko-KR" altLang="en-US" sz="1600" b="0" i="0" u="none" spc="-1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첨부 </a:t>
                      </a:r>
                      <a:r>
                        <a:rPr lang="en-US" altLang="ko-KR" sz="1600" b="0" i="0" u="none" spc="-1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en-US" altLang="ko-KR" sz="1600" b="0" i="0" u="none" spc="-10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4930" marR="84930" marT="42485" marB="42485" anchor="ctr"/>
                </a:tc>
                <a:tc>
                  <a:txBody>
                    <a:bodyPr vert="horz" lIns="84930" tIns="42485" rIns="84930" bIns="42485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600" b="0" i="0" u="none" spc="-1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회의록</a:t>
                      </a:r>
                      <a:r>
                        <a:rPr lang="en-US" altLang="ko-KR" sz="1600" b="0" i="0" u="none" spc="-1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.hwp</a:t>
                      </a:r>
                      <a:endParaRPr lang="en-US" altLang="ko-KR" sz="1600" b="0" i="0" u="none" spc="-10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4930" marR="84930" marT="42485" marB="42485" anchor="ctr"/>
                </a:tc>
              </a:tr>
              <a:tr h="174343">
                <a:tc>
                  <a:txBody>
                    <a:bodyPr vert="horz" lIns="84930" tIns="42485" rIns="84930" bIns="42485" anchor="ctr" anchorCtr="0"/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600"/>
                        </a:spcBef>
                        <a:defRPr/>
                      </a:pPr>
                      <a:r>
                        <a:rPr lang="ko-KR" altLang="en-US" sz="1600" b="0" i="0" u="none" spc="-1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첨부 </a:t>
                      </a:r>
                      <a:r>
                        <a:rPr lang="en-US" altLang="ko-KR" sz="1600" b="0" i="0" u="none" spc="-1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6</a:t>
                      </a:r>
                      <a:endParaRPr lang="en-US" altLang="ko-KR" sz="1600" b="0" i="0" u="none" spc="-10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4930" marR="84930" marT="42485" marB="42485" anchor="ctr"/>
                </a:tc>
                <a:tc>
                  <a:txBody>
                    <a:bodyPr vert="horz" lIns="84930" tIns="42485" rIns="84930" bIns="42485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600" b="0" i="0" u="none" spc="-1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RPA,</a:t>
                      </a:r>
                      <a:r>
                        <a:rPr lang="ko-KR" altLang="en-US" sz="1600" b="0" i="0" u="none" spc="-1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시각화</a:t>
                      </a:r>
                      <a:r>
                        <a:rPr lang="en-US" altLang="ko-KR" sz="1600" b="0" i="0" u="none" spc="-1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.py, png, csv</a:t>
                      </a:r>
                      <a:endParaRPr lang="en-US" altLang="ko-KR" sz="1600" b="0" i="0" u="none" spc="-10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4930" marR="84930" marT="42485" marB="42485" anchor="ctr"/>
                </a:tc>
              </a:tr>
              <a:tr h="174343">
                <a:tc>
                  <a:txBody>
                    <a:bodyPr vert="horz" lIns="84930" tIns="42485" rIns="84930" bIns="42485" anchor="ctr" anchorCtr="0"/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600"/>
                        </a:spcBef>
                        <a:defRPr/>
                      </a:pPr>
                      <a:r>
                        <a:rPr lang="ko-KR" altLang="en-US" sz="1600" b="0" i="0" u="none" spc="-1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첨부 </a:t>
                      </a:r>
                      <a:r>
                        <a:rPr lang="en-US" altLang="ko-KR" sz="1600" b="0" i="0" u="none" spc="-1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7</a:t>
                      </a:r>
                      <a:endParaRPr lang="en-US" altLang="ko-KR" sz="1600" b="0" i="0" u="none" spc="-10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4930" marR="84930" marT="42485" marB="42485" anchor="ctr"/>
                </a:tc>
                <a:tc>
                  <a:txBody>
                    <a:bodyPr vert="horz" lIns="84930" tIns="42485" rIns="84930" bIns="42485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600" b="0" i="0" u="none" spc="-1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Sql.txt,</a:t>
                      </a:r>
                      <a:r>
                        <a:rPr lang="en-US" altLang="ko-KR" sz="1600" b="0" i="0" u="none" spc="-100" baseline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 txt</a:t>
                      </a:r>
                      <a:endParaRPr lang="en-US" altLang="ko-KR" sz="1600" b="0" i="0" u="none" spc="-100" baseline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4930" marR="84930" marT="42485" marB="42485" anchor="ctr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19014" y="200058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5" name="TextBox 3"/>
          <p:cNvSpPr txBox="1">
            <a:spLocks noChangeArrowheads="1"/>
          </p:cNvSpPr>
          <p:nvPr/>
        </p:nvSpPr>
        <p:spPr>
          <a:xfrm>
            <a:off x="255958" y="197876"/>
            <a:ext cx="1160462" cy="695569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/>
                <a:ea typeface="맑은 고딕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/>
                <a:ea typeface="맑은 고딕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/>
                <a:ea typeface="맑은 고딕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/>
                <a:ea typeface="맑은 고딕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/>
                <a:ea typeface="맑은 고딕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/>
                <a:ea typeface="맑은 고딕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/>
                <a:ea typeface="맑은 고딕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/>
                <a:ea typeface="맑은 고딕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/>
                <a:ea typeface="맑은 고딕"/>
              </a:defRPr>
            </a:lvl9pPr>
          </a:lstStyle>
          <a:p>
            <a:pPr lvl="0">
              <a:defRPr/>
            </a:pPr>
            <a:r>
              <a:rPr lang="en-US" altLang="ko-KR" sz="4000" b="1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/>
                <a:ea typeface="휴먼둥근헤드라인"/>
              </a:rPr>
              <a:t>16</a:t>
            </a:r>
            <a:endParaRPr lang="en-US" altLang="ko-KR" sz="4000" b="1">
              <a:pattFill prst="dkUpDiag">
                <a:fgClr>
                  <a:schemeClr val="bg2">
                    <a:lumMod val="25000"/>
                  </a:schemeClr>
                </a:fgClr>
                <a:bgClr>
                  <a:schemeClr val="bg1"/>
                </a:bgClr>
              </a:pattFill>
              <a:latin typeface="휴먼둥근헤드라인"/>
              <a:ea typeface="휴먼둥근헤드라인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164392" y="313361"/>
            <a:ext cx="2050561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b="1" i="1" spc="-100">
                <a:solidFill>
                  <a:schemeClr val="bg2">
                    <a:lumMod val="25000"/>
                  </a:schemeClr>
                </a:solidFill>
              </a:rPr>
              <a:t>프로젝트 후기</a:t>
            </a:r>
            <a:endParaRPr lang="ko-KR" altLang="en-US" sz="2400" b="1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휴먼둥근헤드라인"/>
              <a:ea typeface="휴먼둥근헤드라인"/>
            </a:endParaRPr>
          </a:p>
        </p:txBody>
      </p:sp>
      <p:cxnSp>
        <p:nvCxnSpPr>
          <p:cNvPr id="37" name="직선 연결선 36"/>
          <p:cNvCxnSpPr/>
          <p:nvPr/>
        </p:nvCxnSpPr>
        <p:spPr>
          <a:xfrm>
            <a:off x="5642243" y="790307"/>
            <a:ext cx="6008016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836189" y="1110892"/>
          <a:ext cx="10153130" cy="4256364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2912506"/>
                <a:gridCol w="7240624"/>
              </a:tblGrid>
              <a:tr h="206655">
                <a:tc>
                  <a:txBody>
                    <a:bodyPr vert="horz" lIns="84930" tIns="42485" rIns="84930" bIns="42485" anchor="ctr" anchorCtr="0"/>
                    <a:p>
                      <a:pPr algn="ctr">
                        <a:defRPr/>
                      </a:pPr>
                      <a:r>
                        <a:rPr lang="ko-KR" altLang="en-US" sz="180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ko-KR" altLang="en-US" sz="1800">
                        <a:solidFill>
                          <a:schemeClr val="tx1"/>
                        </a:solidFill>
                      </a:endParaRPr>
                    </a:p>
                  </a:txBody>
                  <a:tcPr marL="84930" marR="84930" marT="42485" marB="42485" anchor="ctr"/>
                </a:tc>
                <a:tc>
                  <a:txBody>
                    <a:bodyPr vert="horz" lIns="84930" tIns="42485" rIns="84930" bIns="42485" anchor="ctr" anchorCtr="0"/>
                    <a:p>
                      <a:pPr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ko-KR" altLang="en-US" sz="1800" b="1" spc="-1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내용</a:t>
                      </a:r>
                      <a:endParaRPr lang="ko-KR" altLang="en-US" sz="1800" b="1" spc="-10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4930" marR="84930" marT="42485" marB="42485" anchor="ctr"/>
                </a:tc>
              </a:tr>
              <a:tr h="1846837">
                <a:tc>
                  <a:txBody>
                    <a:bodyPr vert="horz" lIns="84930" tIns="42485" rIns="84930" bIns="42485" anchor="ctr" anchorCtr="0"/>
                    <a:p>
                      <a:pPr algn="ctr">
                        <a:defRPr/>
                      </a:pPr>
                      <a:r>
                        <a:rPr lang="ko-KR" altLang="en-US" sz="1600" b="1">
                          <a:latin typeface="+mn-ea"/>
                          <a:ea typeface="+mn-ea"/>
                        </a:rPr>
                        <a:t>김상원</a:t>
                      </a:r>
                      <a:endParaRPr lang="ko-KR" altLang="en-US" sz="1600" b="1">
                        <a:latin typeface="+mn-ea"/>
                        <a:ea typeface="+mn-ea"/>
                      </a:endParaRPr>
                    </a:p>
                  </a:txBody>
                  <a:tcPr marL="84930" marR="84930" marT="42485" marB="42485" anchor="ctr"/>
                </a:tc>
                <a:tc>
                  <a:txBody>
                    <a:bodyPr vert="horz" lIns="84930" tIns="42485" rIns="84930" bIns="42485" anchor="ctr" anchorCtr="0"/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600"/>
                        </a:spcBef>
                        <a:defRPr/>
                      </a:pPr>
                      <a:r>
                        <a:rPr lang="ko-KR" altLang="en-US" sz="1600" b="0" i="0" u="none" spc="-1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이번 프로젝트 때 나의 부족함을 많이 알았다</a:t>
                      </a:r>
                      <a:r>
                        <a:rPr lang="en-US" altLang="ko-KR" sz="1600" b="0" i="0" u="none" spc="-1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.</a:t>
                      </a:r>
                      <a:r>
                        <a:rPr lang="en-US" altLang="ko-KR" sz="1600" b="0" i="0" u="none" spc="-100" baseline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600" b="0" i="0" u="none" spc="-100" baseline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프로젝트 전반부에 했던 것을 완전히 갈아버리면서 이게 더 빠르겠다는 생각을 하였고</a:t>
                      </a:r>
                      <a:r>
                        <a:rPr lang="en-US" altLang="ko-KR" sz="1600" b="0" i="0" u="none" spc="-100" baseline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600" b="0" i="0" u="none" spc="-100" baseline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 앞으로 취업만이 남았는데 그 사이 프로젝트의 보완을 하여 기능을 추가할 생각이다</a:t>
                      </a:r>
                      <a:r>
                        <a:rPr lang="en-US" altLang="ko-KR" sz="1600" b="0" i="0" u="none" spc="-100" baseline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1600" b="0" i="0" u="none" spc="-100" baseline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부족함을 알았던 시간인 만큼 더 공부를 해야겠다는 생각과 취업 후 열심히 해야겠다는 생각을 했다</a:t>
                      </a:r>
                      <a:r>
                        <a:rPr lang="en-US" altLang="ko-KR" sz="1600" b="0" i="0" u="none" spc="-100" baseline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en-US" altLang="ko-KR" sz="1600" b="0" i="0" u="none" spc="-10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4930" marR="84930" marT="42485" marB="42485" anchor="ctr"/>
                </a:tc>
              </a:tr>
              <a:tr h="1991182">
                <a:tc>
                  <a:txBody>
                    <a:bodyPr vert="horz" lIns="84930" tIns="42485" rIns="84930" bIns="42485" anchor="ctr" anchorCtr="0"/>
                    <a:p>
                      <a:pPr algn="ctr">
                        <a:defRPr/>
                      </a:pPr>
                      <a:r>
                        <a:rPr lang="ko-KR" altLang="en-US" sz="1600" b="1">
                          <a:latin typeface="+mn-ea"/>
                          <a:ea typeface="+mn-ea"/>
                        </a:rPr>
                        <a:t>김주영</a:t>
                      </a:r>
                      <a:endParaRPr lang="ko-KR" altLang="en-US" sz="1600" b="1">
                        <a:latin typeface="+mn-ea"/>
                        <a:ea typeface="+mn-ea"/>
                      </a:endParaRPr>
                    </a:p>
                  </a:txBody>
                  <a:tcPr marL="84930" marR="84930" marT="42485" marB="42485" anchor="ctr"/>
                </a:tc>
                <a:tc>
                  <a:txBody>
                    <a:bodyPr vert="horz" lIns="84930" tIns="42485" rIns="84930" bIns="42485" anchor="ctr" anchorCtr="0"/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600"/>
                        </a:spcBef>
                        <a:defRPr/>
                      </a:pPr>
                      <a:r>
                        <a:rPr lang="ko-KR" altLang="en-US" sz="1600" b="0" i="0" u="none" spc="-1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이번 프로젝트로 인해서 어떤 점을 더 공부해야 할지 알게 되었고</a:t>
                      </a:r>
                      <a:r>
                        <a:rPr lang="en-US" altLang="ko-KR" sz="1600" b="0" i="0" u="none" spc="-1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600" b="0" i="0" u="none" spc="-1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 어떤 점이 부족한지 알게 되어서 좋았다</a:t>
                      </a:r>
                      <a:r>
                        <a:rPr lang="en-US" altLang="ko-KR" sz="1600" b="0" i="0" u="none" spc="-1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.</a:t>
                      </a:r>
                      <a:r>
                        <a:rPr lang="ko-KR" altLang="en-US" sz="1600" b="0" i="0" u="none" spc="-1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 앞으로 모르는 부분들을 더 보안하면서 공부해서 나중에 큰 프로젝트를 해보고 싶다</a:t>
                      </a:r>
                      <a:r>
                        <a:rPr lang="en-US" altLang="ko-KR" sz="1600" b="0" i="0" u="none" spc="-1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en-US" altLang="ko-KR" sz="1600" b="0" i="0" u="none" spc="-10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4930" marR="84930" marT="42485" marB="42485" anchor="ctr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6480311"/>
            <a:ext cx="12192000" cy="377689"/>
          </a:xfrm>
          <a:prstGeom prst="rect">
            <a:avLst/>
          </a:prstGeom>
          <a:solidFill>
            <a:srgbClr val="F5DF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8" name="Rectangle 10"/>
          <p:cNvSpPr>
            <a:spLocks noChangeArrowheads="1"/>
          </p:cNvSpPr>
          <p:nvPr/>
        </p:nvSpPr>
        <p:spPr bwMode="auto">
          <a:xfrm>
            <a:off x="10859084" y="-40947"/>
            <a:ext cx="8851785" cy="286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36C535B9-0206-4933-B3A2-FC73A8BF1A8F}"/>
              </a:ext>
            </a:extLst>
          </p:cNvPr>
          <p:cNvSpPr txBox="1"/>
          <p:nvPr/>
        </p:nvSpPr>
        <p:spPr>
          <a:xfrm>
            <a:off x="2190193" y="2217939"/>
            <a:ext cx="7926930" cy="2308324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5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5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끝 </a:t>
            </a:r>
            <a:r>
              <a:rPr lang="en-US" altLang="ko-KR" sz="15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</a:t>
            </a:r>
            <a:endParaRPr lang="ko-KR" altLang="en-US" sz="150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-1907"/>
            <a:ext cx="12192000" cy="338554"/>
          </a:xfrm>
          <a:prstGeom prst="rect">
            <a:avLst/>
          </a:prstGeom>
          <a:solidFill>
            <a:srgbClr val="F5DF4D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noAutofit/>
          </a:bodyPr>
          <a:lstStyle/>
          <a:p>
            <a:pPr algn="ctr"/>
            <a:endParaRPr lang="ko-KR" altLang="en-US" sz="1600" spc="6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950073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42581" y="449288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 smtClean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02</a:t>
            </a:r>
            <a:r>
              <a:rPr lang="en-US" altLang="ko-KR" sz="4000" b="1" dirty="0" smtClean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3817071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b="1" i="1" spc="-100" dirty="0">
                <a:solidFill>
                  <a:schemeClr val="bg2">
                    <a:lumMod val="25000"/>
                  </a:schemeClr>
                </a:solidFill>
              </a:rPr>
              <a:t>요구사항 </a:t>
            </a:r>
            <a:r>
              <a:rPr lang="ko-KR" altLang="en-US" sz="2400" b="1" i="1" spc="-100" dirty="0" smtClean="0">
                <a:solidFill>
                  <a:schemeClr val="bg2">
                    <a:lumMod val="25000"/>
                  </a:schemeClr>
                </a:solidFill>
              </a:rPr>
              <a:t>분석서</a:t>
            </a:r>
            <a:r>
              <a:rPr lang="en-US" altLang="ko-KR" sz="2400" b="1" i="1" spc="-100" dirty="0" smtClean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ko-KR" altLang="en-US" sz="2400" b="1" i="1" spc="-100" dirty="0" smtClean="0">
                <a:solidFill>
                  <a:schemeClr val="bg2">
                    <a:lumMod val="25000"/>
                  </a:schemeClr>
                </a:solidFill>
              </a:rPr>
              <a:t>개발 환경</a:t>
            </a:r>
            <a:r>
              <a:rPr lang="en-US" altLang="ko-KR" sz="2400" b="1" i="1" spc="-100" dirty="0" smtClean="0">
                <a:solidFill>
                  <a:schemeClr val="bg2">
                    <a:lumMod val="25000"/>
                  </a:schemeClr>
                </a:solidFill>
              </a:rPr>
              <a:t>)</a:t>
            </a:r>
            <a:endParaRPr lang="ko-KR" altLang="en-US" sz="24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xmlns="" id="{A4C78107-0BE1-42E7-9701-50F4E32B0513}"/>
              </a:ext>
            </a:extLst>
          </p:cNvPr>
          <p:cNvCxnSpPr>
            <a:cxnSpLocks/>
          </p:cNvCxnSpPr>
          <p:nvPr/>
        </p:nvCxnSpPr>
        <p:spPr>
          <a:xfrm>
            <a:off x="5642243" y="790307"/>
            <a:ext cx="6008016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8658" y="926235"/>
            <a:ext cx="7361308" cy="5596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054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19014" y="200058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 smtClean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03</a:t>
            </a:r>
            <a:r>
              <a:rPr lang="en-US" altLang="ko-KR" sz="4000" b="1" dirty="0" smtClean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2345514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b="1" i="1" spc="-100" dirty="0">
                <a:solidFill>
                  <a:schemeClr val="bg2">
                    <a:lumMod val="25000"/>
                  </a:schemeClr>
                </a:solidFill>
              </a:rPr>
              <a:t>요구사항 분석서</a:t>
            </a:r>
            <a:endParaRPr lang="ko-KR" altLang="en-US" sz="24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xmlns="" id="{A4C78107-0BE1-42E7-9701-50F4E32B0513}"/>
              </a:ext>
            </a:extLst>
          </p:cNvPr>
          <p:cNvCxnSpPr>
            <a:cxnSpLocks/>
          </p:cNvCxnSpPr>
          <p:nvPr/>
        </p:nvCxnSpPr>
        <p:spPr>
          <a:xfrm>
            <a:off x="5642243" y="790307"/>
            <a:ext cx="6008016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6722763"/>
              </p:ext>
            </p:extLst>
          </p:nvPr>
        </p:nvGraphicFramePr>
        <p:xfrm>
          <a:off x="852520" y="1389179"/>
          <a:ext cx="10470292" cy="4862846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1299031"/>
                <a:gridCol w="9171261"/>
              </a:tblGrid>
              <a:tr h="33202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effectLst/>
                        </a:rPr>
                        <a:t>요구사항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/>
                </a:tc>
              </a:tr>
              <a:tr h="40594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effectLst/>
                        </a:rPr>
                        <a:t>1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effectLst/>
                        </a:rPr>
                        <a:t>사이트에 로그인과 로그아웃 기능을 </a:t>
                      </a:r>
                      <a:r>
                        <a:rPr lang="ko-KR" altLang="en-US" sz="1200" b="1" kern="0" spc="0" dirty="0" smtClean="0">
                          <a:effectLst/>
                        </a:rPr>
                        <a:t>구성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/>
                </a:tc>
              </a:tr>
              <a:tr h="40594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effectLst/>
                        </a:rPr>
                        <a:t>2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 smtClean="0">
                          <a:effectLst/>
                        </a:rPr>
                        <a:t>회원가입에 </a:t>
                      </a:r>
                      <a:r>
                        <a:rPr lang="ko-KR" altLang="en-US" sz="1200" b="1" kern="0" spc="0" dirty="0">
                          <a:effectLst/>
                        </a:rPr>
                        <a:t>대해 구성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/>
                </a:tc>
              </a:tr>
              <a:tr h="37742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장바구니에 대해 구성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/>
                </a:tc>
              </a:tr>
              <a:tr h="40594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4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baseline="0" dirty="0" smtClean="0">
                          <a:effectLst/>
                        </a:rPr>
                        <a:t>주문 현황 페이지를 구성해 주문관리 시스템 역할을 구현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/>
                </a:tc>
              </a:tr>
              <a:tr h="40594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관리자 모드의 상품 등록</a:t>
                      </a:r>
                      <a:r>
                        <a:rPr lang="en-US" altLang="ko-KR" sz="1200" b="1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  <a:r>
                        <a:rPr lang="ko-KR" altLang="en-US" sz="1200" b="1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관리가 가능하도록 구현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/>
                </a:tc>
              </a:tr>
              <a:tr h="40594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6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smtClean="0"/>
                        <a:t>상품 목록을 구현</a:t>
                      </a:r>
                    </a:p>
                  </a:txBody>
                  <a:tcPr marL="64770" marR="64770" marT="17907" marB="17907" anchor="ctr"/>
                </a:tc>
              </a:tr>
              <a:tr h="40594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7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 smtClean="0"/>
                        <a:t>상품 목록을 카테고리 별로 나눌 수 있게 구현</a:t>
                      </a:r>
                      <a:endParaRPr lang="ko-KR" altLang="en-US" sz="1200" b="1" dirty="0"/>
                    </a:p>
                  </a:txBody>
                  <a:tcPr marL="64770" marR="64770" marT="17907" marB="17907" anchor="ctr"/>
                </a:tc>
              </a:tr>
              <a:tr h="40594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8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effectLst/>
                        </a:rPr>
                        <a:t>사진 업로드 기능 구현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/>
                </a:tc>
              </a:tr>
              <a:tr h="40594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9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검색 기능을 구현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/>
                </a:tc>
              </a:tr>
              <a:tr h="40594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10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0" spc="0" dirty="0" smtClean="0">
                          <a:effectLst/>
                        </a:rPr>
                        <a:t>DB</a:t>
                      </a:r>
                      <a:r>
                        <a:rPr lang="ko-KR" altLang="en-US" sz="1200" b="1" kern="0" spc="0" dirty="0" smtClean="0">
                          <a:effectLst/>
                        </a:rPr>
                        <a:t>는 </a:t>
                      </a:r>
                      <a:r>
                        <a:rPr lang="en-US" altLang="ko-KR" sz="1200" b="1" kern="0" spc="0" dirty="0" err="1" smtClean="0">
                          <a:effectLst/>
                        </a:rPr>
                        <a:t>Mysql</a:t>
                      </a:r>
                      <a:r>
                        <a:rPr lang="en-US" altLang="ko-KR" sz="1200" b="1" kern="0" spc="0" dirty="0" smtClean="0">
                          <a:effectLst/>
                        </a:rPr>
                        <a:t> </a:t>
                      </a:r>
                      <a:r>
                        <a:rPr lang="ko-KR" altLang="en-US" sz="1200" b="1" kern="0" spc="0" dirty="0" smtClean="0">
                          <a:effectLst/>
                        </a:rPr>
                        <a:t>데이터베이스를 기준으로 사용</a:t>
                      </a:r>
                      <a:endParaRPr lang="ko-KR" altLang="en-US" sz="1200" b="1" kern="0" spc="0" dirty="0" smtClean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/>
                </a:tc>
              </a:tr>
              <a:tr h="40594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 smtClean="0">
                          <a:effectLst/>
                        </a:rPr>
                        <a:t>11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RPA</a:t>
                      </a:r>
                      <a:r>
                        <a:rPr lang="ko-KR" altLang="en-US" sz="1200" b="1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를 활용한 매출 그래프 구현</a:t>
                      </a:r>
                    </a:p>
                  </a:txBody>
                  <a:tcPr marL="64770" marR="64770" marT="17907" marB="17907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4100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19014" y="200058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 smtClean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04</a:t>
            </a:r>
            <a:r>
              <a:rPr lang="en-US" altLang="ko-KR" sz="4000" b="1" dirty="0" smtClean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3324949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b="1" i="1" spc="-100" dirty="0" smtClean="0">
                <a:solidFill>
                  <a:schemeClr val="bg2">
                    <a:lumMod val="25000"/>
                  </a:schemeClr>
                </a:solidFill>
              </a:rPr>
              <a:t>화면설계</a:t>
            </a:r>
            <a:r>
              <a:rPr lang="en-US" altLang="ko-KR" sz="2400" b="1" i="1" spc="-100" dirty="0" smtClean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ko-KR" altLang="en-US" sz="2400" b="1" i="1" spc="-100" dirty="0" smtClean="0">
                <a:solidFill>
                  <a:schemeClr val="bg2">
                    <a:lumMod val="25000"/>
                  </a:schemeClr>
                </a:solidFill>
              </a:rPr>
              <a:t>메인 페이지</a:t>
            </a:r>
            <a:r>
              <a:rPr lang="en-US" altLang="ko-KR" sz="2400" b="1" i="1" spc="-100" dirty="0" smtClean="0">
                <a:solidFill>
                  <a:schemeClr val="bg2">
                    <a:lumMod val="25000"/>
                  </a:schemeClr>
                </a:solidFill>
              </a:rPr>
              <a:t>)</a:t>
            </a:r>
            <a:r>
              <a:rPr lang="ko-KR" altLang="en-US" sz="2400" b="1" i="1" spc="-1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endParaRPr lang="ko-KR" altLang="en-US" sz="24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xmlns="" id="{A4C78107-0BE1-42E7-9701-50F4E32B0513}"/>
              </a:ext>
            </a:extLst>
          </p:cNvPr>
          <p:cNvCxnSpPr>
            <a:cxnSpLocks/>
          </p:cNvCxnSpPr>
          <p:nvPr/>
        </p:nvCxnSpPr>
        <p:spPr>
          <a:xfrm>
            <a:off x="5642243" y="790307"/>
            <a:ext cx="6008016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600" y="1019065"/>
            <a:ext cx="10682131" cy="5248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872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19014" y="200058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 smtClean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04</a:t>
            </a:r>
            <a:r>
              <a:rPr lang="en-US" altLang="ko-KR" sz="4000" b="1" dirty="0" smtClean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4079963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b="1" i="1" spc="-100" dirty="0" smtClean="0">
                <a:solidFill>
                  <a:schemeClr val="bg2">
                    <a:lumMod val="25000"/>
                  </a:schemeClr>
                </a:solidFill>
              </a:rPr>
              <a:t>화면설계</a:t>
            </a:r>
            <a:r>
              <a:rPr lang="en-US" altLang="ko-KR" sz="2400" b="1" i="1" spc="-100" dirty="0" smtClean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ko-KR" altLang="en-US" sz="2400" b="1" i="1" spc="-100" dirty="0" smtClean="0">
                <a:solidFill>
                  <a:schemeClr val="bg2">
                    <a:lumMod val="25000"/>
                  </a:schemeClr>
                </a:solidFill>
              </a:rPr>
              <a:t>목록</a:t>
            </a:r>
            <a:r>
              <a:rPr lang="en-US" altLang="ko-KR" sz="2400" b="1" i="1" spc="-100" dirty="0" smtClean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ko-KR" altLang="en-US" sz="2400" b="1" i="1" spc="-100" dirty="0" smtClean="0">
                <a:solidFill>
                  <a:schemeClr val="bg2">
                    <a:lumMod val="25000"/>
                  </a:schemeClr>
                </a:solidFill>
              </a:rPr>
              <a:t>관리자</a:t>
            </a:r>
            <a:r>
              <a:rPr lang="en-US" altLang="ko-KR" sz="2400" b="1" i="1" spc="-100" dirty="0" smtClean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ko-KR" altLang="en-US" sz="2400" b="1" i="1" spc="-100" dirty="0" smtClean="0">
                <a:solidFill>
                  <a:schemeClr val="bg2">
                    <a:lumMod val="25000"/>
                  </a:schemeClr>
                </a:solidFill>
              </a:rPr>
              <a:t>유저</a:t>
            </a:r>
            <a:r>
              <a:rPr lang="en-US" altLang="ko-KR" sz="2400" b="1" i="1" spc="-100" dirty="0" smtClean="0">
                <a:solidFill>
                  <a:schemeClr val="bg2">
                    <a:lumMod val="25000"/>
                  </a:schemeClr>
                </a:solidFill>
              </a:rPr>
              <a:t>))</a:t>
            </a:r>
            <a:r>
              <a:rPr lang="ko-KR" altLang="en-US" sz="2400" b="1" i="1" spc="-1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endParaRPr lang="ko-KR" altLang="en-US" sz="24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xmlns="" id="{A4C78107-0BE1-42E7-9701-50F4E32B0513}"/>
              </a:ext>
            </a:extLst>
          </p:cNvPr>
          <p:cNvCxnSpPr>
            <a:cxnSpLocks/>
          </p:cNvCxnSpPr>
          <p:nvPr/>
        </p:nvCxnSpPr>
        <p:spPr>
          <a:xfrm>
            <a:off x="5642243" y="790307"/>
            <a:ext cx="6008016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2623" y="2053710"/>
            <a:ext cx="6029325" cy="127635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2930" y="3969326"/>
            <a:ext cx="4238625" cy="1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180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19014" y="200058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 smtClean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04</a:t>
            </a:r>
            <a:r>
              <a:rPr lang="en-US" altLang="ko-KR" sz="4000" b="1" dirty="0" smtClean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2541080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b="1" i="1" spc="-100" dirty="0" smtClean="0">
                <a:solidFill>
                  <a:schemeClr val="bg2">
                    <a:lumMod val="25000"/>
                  </a:schemeClr>
                </a:solidFill>
              </a:rPr>
              <a:t>화면설계</a:t>
            </a:r>
            <a:r>
              <a:rPr lang="en-US" altLang="ko-KR" sz="2400" b="1" i="1" spc="-100" dirty="0" smtClean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ko-KR" altLang="en-US" sz="2400" b="1" i="1" spc="-100" dirty="0" smtClean="0">
                <a:solidFill>
                  <a:schemeClr val="bg2">
                    <a:lumMod val="25000"/>
                  </a:schemeClr>
                </a:solidFill>
              </a:rPr>
              <a:t>로그인</a:t>
            </a:r>
            <a:r>
              <a:rPr lang="en-US" altLang="ko-KR" sz="2400" b="1" i="1" spc="-100" dirty="0" smtClean="0">
                <a:solidFill>
                  <a:schemeClr val="bg2">
                    <a:lumMod val="25000"/>
                  </a:schemeClr>
                </a:solidFill>
              </a:rPr>
              <a:t>)</a:t>
            </a:r>
            <a:r>
              <a:rPr lang="ko-KR" altLang="en-US" sz="2400" b="1" i="1" spc="-1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endParaRPr lang="ko-KR" altLang="en-US" sz="24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xmlns="" id="{A4C78107-0BE1-42E7-9701-50F4E32B0513}"/>
              </a:ext>
            </a:extLst>
          </p:cNvPr>
          <p:cNvCxnSpPr>
            <a:cxnSpLocks/>
          </p:cNvCxnSpPr>
          <p:nvPr/>
        </p:nvCxnSpPr>
        <p:spPr>
          <a:xfrm>
            <a:off x="5642243" y="790307"/>
            <a:ext cx="6008016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093" y="1496011"/>
            <a:ext cx="10996166" cy="3859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668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610</ep:Words>
  <ep:PresentationFormat>와이드스크린</ep:PresentationFormat>
  <ep:Paragraphs>116</ep:Paragraphs>
  <ep:Slides>45</ep:Slides>
  <ep:Notes>2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45</vt:i4>
      </vt:variant>
    </vt:vector>
  </ep:HeadingPairs>
  <ep:TitlesOfParts>
    <vt:vector size="46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  <vt:lpstr>슬라이드 36</vt:lpstr>
      <vt:lpstr>슬라이드 37</vt:lpstr>
      <vt:lpstr>슬라이드 38</vt:lpstr>
      <vt:lpstr>슬라이드 39</vt:lpstr>
      <vt:lpstr>슬라이드 40</vt:lpstr>
      <vt:lpstr>슬라이드 41</vt:lpstr>
      <vt:lpstr>슬라이드 42</vt:lpstr>
      <vt:lpstr>슬라이드 43</vt:lpstr>
      <vt:lpstr>슬라이드 44</vt:lpstr>
      <vt:lpstr>슬라이드 45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2021-12-31T08:12:35.000</dcterms:created>
  <dc:creator>Windows User</dc:creator>
  <cp:lastModifiedBy>김상원</cp:lastModifiedBy>
  <dcterms:modified xsi:type="dcterms:W3CDTF">2022-03-15T09:17:20.711</dcterms:modified>
  <cp:revision>79</cp:revision>
  <dc:title>PowerPoint 프레젠테이션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