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363" r:id="rId12"/>
    <p:sldId id="364" r:id="rId13"/>
    <p:sldId id="273" r:id="rId14"/>
    <p:sldId id="271" r:id="rId15"/>
    <p:sldId id="272" r:id="rId16"/>
    <p:sldId id="276" r:id="rId17"/>
    <p:sldId id="277" r:id="rId18"/>
    <p:sldId id="279" r:id="rId19"/>
    <p:sldId id="280" r:id="rId20"/>
    <p:sldId id="281" r:id="rId21"/>
    <p:sldId id="289" r:id="rId22"/>
    <p:sldId id="291" r:id="rId23"/>
    <p:sldId id="292" r:id="rId24"/>
    <p:sldId id="303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9" r:id="rId51"/>
    <p:sldId id="330" r:id="rId52"/>
    <p:sldId id="331" r:id="rId53"/>
    <p:sldId id="332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>
      <p:cViewPr>
        <p:scale>
          <a:sx n="100" d="100"/>
          <a:sy n="100" d="100"/>
        </p:scale>
        <p:origin x="29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DF39-DD9E-4409-A460-C7B997BDE206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A6B4-953A-4911-A658-9E89629C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 "http://www.yandex.ru</a:t>
            </a:r>
            <a:r>
              <a:rPr lang="en-US" baseline="0" dirty="0" smtClean="0"/>
              <a:t>” target = “_blank”</a:t>
            </a:r>
            <a:r>
              <a:rPr lang="ru-RU" baseline="0" dirty="0" smtClean="0"/>
              <a:t> </a:t>
            </a:r>
            <a:r>
              <a:rPr lang="en-US" baseline="0" dirty="0" smtClean="0"/>
              <a:t>title = “text”</a:t>
            </a:r>
            <a:r>
              <a:rPr lang="en-US" dirty="0" smtClean="0"/>
              <a:t>&gt;This is hyperlink to </a:t>
            </a:r>
            <a:r>
              <a:rPr lang="en-US" dirty="0" err="1" smtClean="0"/>
              <a:t>Yandex</a:t>
            </a:r>
            <a:r>
              <a:rPr lang="en-US" dirty="0" smtClean="0"/>
              <a:t>&lt;/a&gt;&lt;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ADFDB-AECA-4FB4-A099-C4052769194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4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A6B4-953A-4911-A658-9E89629CB1A7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6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7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2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3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Ссылка на источник:</a:t>
            </a:r>
            <a:r>
              <a:rPr lang="ru-RU" baseline="0" dirty="0" smtClean="0"/>
              <a:t> </a:t>
            </a:r>
            <a:r>
              <a:rPr lang="en-US" baseline="0" dirty="0" smtClean="0"/>
              <a:t>http://htmlbook.ru/samhtml5/formy/mnogostrochnyi-tekst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4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Ссылка на источник: </a:t>
            </a:r>
            <a:r>
              <a:rPr lang="en-US" dirty="0" smtClean="0"/>
              <a:t>http://htmlbook.ru/samhtml5/formy/zagruzka-failov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4E8EBF-A21C-4754-880E-EC29050EFCB7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://www.w3.org/TR/2014/REC-html5-2014102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8.wdp"/><Relationship Id="rId4" Type="http://schemas.openxmlformats.org/officeDocument/2006/relationships/image" Target="../media/image38.png"/><Relationship Id="rId9" Type="http://schemas.microsoft.com/office/2007/relationships/hdphoto" Target="../media/hdphoto10.wd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microsoft.com/office/2007/relationships/hdphoto" Target="../media/hdphoto16.wdp"/><Relationship Id="rId4" Type="http://schemas.openxmlformats.org/officeDocument/2006/relationships/image" Target="../media/image46.png"/><Relationship Id="rId9" Type="http://schemas.microsoft.com/office/2007/relationships/hdphoto" Target="../media/hdphoto18.wdp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21.wdp"/><Relationship Id="rId7" Type="http://schemas.microsoft.com/office/2007/relationships/hdphoto" Target="../media/hdphoto23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microsoft.com/office/2007/relationships/hdphoto" Target="../media/hdphoto22.wdp"/><Relationship Id="rId4" Type="http://schemas.openxmlformats.org/officeDocument/2006/relationships/image" Target="../media/image52.png"/><Relationship Id="rId9" Type="http://schemas.microsoft.com/office/2007/relationships/hdphoto" Target="../media/hdphoto24.wd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6.wdp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200400"/>
            <a:ext cx="7406640" cy="147218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 anchorCtr="0">
            <a:normAutofit fontScale="90000"/>
          </a:bodyPr>
          <a:lstStyle/>
          <a:p>
            <a:pPr algn="just">
              <a:lnSpc>
                <a:spcPct val="95000"/>
              </a:lnSpc>
            </a:pPr>
            <a:r>
              <a:rPr lang="ru-RU" sz="4400" dirty="0" smtClean="0">
                <a:latin typeface="Times New Roman" pitchFamily="18" charset="0"/>
              </a:rPr>
              <a:t>Возможности</a:t>
            </a:r>
            <a:r>
              <a:rPr lang="ru-RU" sz="4400" dirty="0">
                <a:latin typeface="Times New Roman" pitchFamily="18" charset="0"/>
              </a:rPr>
              <a:t>, структура и</a:t>
            </a:r>
            <a:br>
              <a:rPr lang="ru-RU" sz="4400" dirty="0">
                <a:latin typeface="Times New Roman" pitchFamily="18" charset="0"/>
              </a:rPr>
            </a:br>
            <a:r>
              <a:rPr lang="ru-RU" sz="4400" dirty="0">
                <a:latin typeface="Times New Roman" pitchFamily="18" charset="0"/>
              </a:rPr>
              <a:t>основные элементы языка HTML</a:t>
            </a:r>
            <a:r>
              <a:rPr lang="ru-RU" sz="4400" dirty="0" smtClean="0">
                <a:latin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</a:rPr>
            </a:br>
            <a:r>
              <a:rPr lang="ru-RU" sz="4400" dirty="0" smtClean="0">
                <a:latin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</a:rPr>
            </a:br>
            <a:r>
              <a:rPr lang="ru-RU" sz="4400" dirty="0" smtClean="0">
                <a:latin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</a:rPr>
            </a:br>
            <a:r>
              <a:rPr lang="ru-RU" sz="4400" dirty="0" smtClean="0">
                <a:latin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</a:rPr>
            </a:b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ru-RU" sz="4400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ru-RU" sz="4400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ru-RU" sz="4400" dirty="0" smtClean="0">
                <a:solidFill>
                  <a:srgbClr val="FF0000"/>
                </a:solidFill>
                <a:latin typeface="Times New Roman" pitchFamily="18" charset="0"/>
              </a:rPr>
            </a:br>
            <a:endParaRPr lang="en-US" sz="2700" dirty="0" smtClean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7406640" cy="1752600"/>
          </a:xfrm>
        </p:spPr>
        <p:txBody>
          <a:bodyPr/>
          <a:lstStyle/>
          <a:p>
            <a:r>
              <a:rPr lang="ru-RU" sz="2800" dirty="0">
                <a:latin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53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39"/>
            <a:ext cx="7560840" cy="1259161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Блочные и строчные элементы</a:t>
            </a:r>
            <a:endParaRPr lang="ru-RU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268760"/>
            <a:ext cx="7947992" cy="5257800"/>
          </a:xfrm>
        </p:spPr>
        <p:txBody>
          <a:bodyPr>
            <a:noAutofit/>
          </a:bodyPr>
          <a:lstStyle/>
          <a:p>
            <a:pPr marL="180975" indent="0" algn="just">
              <a:buNone/>
            </a:pPr>
            <a:r>
              <a:rPr lang="ru-RU" sz="2400" b="1" dirty="0" smtClean="0"/>
              <a:t>В </a:t>
            </a:r>
            <a:r>
              <a:rPr lang="en-US" sz="2400" b="1" dirty="0" smtClean="0"/>
              <a:t>HTML 4.01 </a:t>
            </a:r>
            <a:r>
              <a:rPr lang="ru-RU" sz="2400" b="1" dirty="0" smtClean="0"/>
              <a:t>элементы делились на блочные и строчные (в </a:t>
            </a:r>
            <a:r>
              <a:rPr lang="en-US" sz="2400" b="1" dirty="0" smtClean="0"/>
              <a:t>CSS </a:t>
            </a:r>
            <a:r>
              <a:rPr lang="ru-RU" sz="2400" b="1" dirty="0" smtClean="0"/>
              <a:t>это формальное деление осталось)</a:t>
            </a:r>
          </a:p>
          <a:p>
            <a:pPr marL="180975" indent="0" algn="just">
              <a:buNone/>
            </a:pPr>
            <a:r>
              <a:rPr lang="ru-RU" sz="2400" b="1" dirty="0" smtClean="0"/>
              <a:t>Блочные </a:t>
            </a:r>
            <a:r>
              <a:rPr lang="ru-RU" sz="2400" b="1" dirty="0"/>
              <a:t>элементы </a:t>
            </a:r>
            <a:r>
              <a:rPr lang="ru-RU" sz="2400" dirty="0" smtClean="0"/>
              <a:t>характеризуются </a:t>
            </a:r>
            <a:r>
              <a:rPr lang="ru-RU" sz="2400" dirty="0"/>
              <a:t>тем, что занимают всю доступную </a:t>
            </a:r>
            <a:r>
              <a:rPr lang="ru-RU" sz="2400" dirty="0" smtClean="0"/>
              <a:t>ширину контейнера, </a:t>
            </a:r>
            <a:r>
              <a:rPr lang="ru-RU" sz="2400" dirty="0"/>
              <a:t>высота элемента определяется его содержимым, и он всегда начинается с новой </a:t>
            </a:r>
            <a:r>
              <a:rPr lang="ru-RU" sz="2400" dirty="0" smtClean="0"/>
              <a:t>строки. Используются для </a:t>
            </a:r>
            <a:r>
              <a:rPr lang="ru-RU" sz="2400" dirty="0"/>
              <a:t>форматирования целых блоков </a:t>
            </a:r>
            <a:r>
              <a:rPr lang="ru-RU" sz="2400" dirty="0" smtClean="0"/>
              <a:t>текста  (</a:t>
            </a:r>
            <a:r>
              <a:rPr lang="ru-RU" sz="2400" dirty="0"/>
              <a:t>например, </a:t>
            </a:r>
            <a:r>
              <a:rPr lang="ru-RU" sz="2400" b="1" i="1" dirty="0" smtClean="0"/>
              <a:t>&lt;</a:t>
            </a:r>
            <a:r>
              <a:rPr lang="ru-RU" sz="2400" b="1" i="1" dirty="0" err="1"/>
              <a:t>blockquote</a:t>
            </a:r>
            <a:r>
              <a:rPr lang="ru-RU" sz="2400" b="1" i="1" dirty="0" smtClean="0"/>
              <a:t>&gt;, &lt;</a:t>
            </a:r>
            <a:r>
              <a:rPr lang="ru-RU" sz="2400" b="1" i="1" dirty="0" err="1"/>
              <a:t>div</a:t>
            </a:r>
            <a:r>
              <a:rPr lang="ru-RU" sz="2400" b="1" i="1" dirty="0" smtClean="0"/>
              <a:t>&gt;, &lt;</a:t>
            </a:r>
            <a:r>
              <a:rPr lang="ru-RU" sz="2400" b="1" i="1" dirty="0"/>
              <a:t>h1</a:t>
            </a:r>
            <a:r>
              <a:rPr lang="ru-RU" sz="2400" b="1" i="1" dirty="0" smtClean="0"/>
              <a:t>&gt; - &lt;</a:t>
            </a:r>
            <a:r>
              <a:rPr lang="ru-RU" sz="2400" b="1" i="1" dirty="0"/>
              <a:t>h6</a:t>
            </a:r>
            <a:r>
              <a:rPr lang="ru-RU" sz="2400" b="1" i="1" dirty="0" smtClean="0"/>
              <a:t>&gt;, &lt;p&gt;, &lt;</a:t>
            </a:r>
            <a:r>
              <a:rPr lang="ru-RU" sz="2400" b="1" i="1" dirty="0" err="1"/>
              <a:t>pre</a:t>
            </a:r>
            <a:r>
              <a:rPr lang="ru-RU" sz="2400" b="1" i="1" dirty="0"/>
              <a:t>&gt;</a:t>
            </a:r>
            <a:r>
              <a:rPr lang="ru-RU" sz="2400" dirty="0"/>
              <a:t>).</a:t>
            </a:r>
          </a:p>
          <a:p>
            <a:pPr marL="180975" indent="0" algn="just">
              <a:buNone/>
            </a:pPr>
            <a:r>
              <a:rPr lang="ru-RU" sz="2400" b="1" dirty="0" smtClean="0"/>
              <a:t>Строчные </a:t>
            </a:r>
            <a:r>
              <a:rPr lang="ru-RU" sz="2400" b="1" dirty="0"/>
              <a:t>элементы </a:t>
            </a:r>
            <a:r>
              <a:rPr lang="en-US" sz="2400" dirty="0" smtClean="0"/>
              <a:t>– </a:t>
            </a:r>
            <a:r>
              <a:rPr lang="ru-RU" sz="2400" dirty="0" smtClean="0"/>
              <a:t>это такие элементы, </a:t>
            </a:r>
            <a:r>
              <a:rPr lang="ru-RU" sz="2400" dirty="0"/>
              <a:t>которые являются непосредственной частью другого элемента, например, текстового абзаца. В основном они используются для изменения вида текста или его логического </a:t>
            </a:r>
            <a:r>
              <a:rPr lang="ru-RU" sz="2400" dirty="0" smtClean="0"/>
              <a:t>выделения при форматировании </a:t>
            </a:r>
            <a:r>
              <a:rPr lang="ru-RU" sz="2400" dirty="0"/>
              <a:t>отдельных слов  и символов </a:t>
            </a:r>
            <a:r>
              <a:rPr lang="ru-RU" sz="2400" dirty="0" smtClean="0"/>
              <a:t>(например, </a:t>
            </a:r>
            <a:r>
              <a:rPr lang="ru-RU" sz="2400" b="1" i="1" dirty="0" smtClean="0"/>
              <a:t>&lt;a&gt;, &lt;</a:t>
            </a:r>
            <a:r>
              <a:rPr lang="ru-RU" sz="2400" b="1" i="1" dirty="0"/>
              <a:t>i</a:t>
            </a:r>
            <a:r>
              <a:rPr lang="ru-RU" sz="2400" b="1" i="1" dirty="0" smtClean="0"/>
              <a:t>&gt;, &lt;</a:t>
            </a:r>
            <a:r>
              <a:rPr lang="ru-RU" sz="2400" b="1" i="1" dirty="0" err="1"/>
              <a:t>img</a:t>
            </a:r>
            <a:r>
              <a:rPr lang="ru-RU" sz="2400" b="1" i="1" dirty="0" smtClean="0"/>
              <a:t>&gt; и т.п.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61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элементов </a:t>
            </a:r>
            <a:r>
              <a:rPr lang="en-US" dirty="0" smtClean="0"/>
              <a:t>HTML5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The following broad categories are used in </a:t>
            </a:r>
            <a:r>
              <a:rPr lang="en-US" dirty="0" smtClean="0"/>
              <a:t> specification w3.org: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Metadata content (link, style, title);</a:t>
            </a:r>
            <a:endParaRPr lang="en-US" dirty="0"/>
          </a:p>
          <a:p>
            <a:r>
              <a:rPr lang="en-US" dirty="0" smtClean="0"/>
              <a:t>Flow content (a, </a:t>
            </a:r>
            <a:r>
              <a:rPr lang="en-US" dirty="0" err="1" smtClean="0"/>
              <a:t>br</a:t>
            </a:r>
            <a:r>
              <a:rPr lang="en-US" dirty="0" smtClean="0"/>
              <a:t>, button, h1-h1, div);</a:t>
            </a:r>
            <a:endParaRPr lang="en-US" dirty="0"/>
          </a:p>
          <a:p>
            <a:r>
              <a:rPr lang="en-US" dirty="0" smtClean="0"/>
              <a:t>Sectioning content (article, aside, </a:t>
            </a:r>
            <a:r>
              <a:rPr lang="en-US" dirty="0" err="1" smtClean="0"/>
              <a:t>nav</a:t>
            </a:r>
            <a:r>
              <a:rPr lang="en-US" dirty="0" smtClean="0"/>
              <a:t>, section);</a:t>
            </a:r>
            <a:endParaRPr lang="en-US" dirty="0"/>
          </a:p>
          <a:p>
            <a:r>
              <a:rPr lang="en-US" dirty="0" smtClean="0"/>
              <a:t>Heading content (h1- h6);</a:t>
            </a:r>
            <a:endParaRPr lang="en-US" dirty="0"/>
          </a:p>
          <a:p>
            <a:r>
              <a:rPr lang="en-US" dirty="0" smtClean="0"/>
              <a:t>Phrasing content (a, </a:t>
            </a:r>
            <a:r>
              <a:rPr lang="en-US" dirty="0" err="1" smtClean="0"/>
              <a:t>em</a:t>
            </a:r>
            <a:r>
              <a:rPr lang="en-US" dirty="0" smtClean="0"/>
              <a:t>, I, small, span);</a:t>
            </a:r>
            <a:endParaRPr lang="en-US" dirty="0"/>
          </a:p>
          <a:p>
            <a:r>
              <a:rPr lang="en-US" dirty="0" smtClean="0"/>
              <a:t>Embedded content (audio, 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Interactive content (a, audio, button).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94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элементов </a:t>
            </a:r>
            <a:r>
              <a:rPr lang="en-US" dirty="0"/>
              <a:t>HTML5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963"/>
          <a:stretch/>
        </p:blipFill>
        <p:spPr bwMode="auto">
          <a:xfrm>
            <a:off x="971599" y="1916832"/>
            <a:ext cx="804413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6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элементов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62400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ru-RU" dirty="0" smtClean="0"/>
              <a:t>Атрибуты представляют собой описание особенностей элемента. Особенности атрибутов </a:t>
            </a:r>
            <a:r>
              <a:rPr lang="en-US" dirty="0" smtClean="0"/>
              <a:t>HTML</a:t>
            </a:r>
            <a:r>
              <a:rPr lang="ru-RU" dirty="0" smtClean="0"/>
              <a:t>:</a:t>
            </a:r>
          </a:p>
          <a:p>
            <a:pPr marL="82296" indent="0" algn="just">
              <a:buNone/>
            </a:pPr>
            <a:endParaRPr lang="en-US" dirty="0" smtClean="0"/>
          </a:p>
          <a:p>
            <a:pPr algn="just"/>
            <a:r>
              <a:rPr lang="ru-RU" dirty="0" smtClean="0"/>
              <a:t>Атрибуты могут быть только в открывающем тэге;</a:t>
            </a:r>
          </a:p>
          <a:p>
            <a:pPr algn="just"/>
            <a:r>
              <a:rPr lang="ru-RU" dirty="0" smtClean="0"/>
              <a:t>Атрибутов может быть несколько, разделяются между собой пробелами;</a:t>
            </a:r>
          </a:p>
          <a:p>
            <a:pPr algn="just"/>
            <a:r>
              <a:rPr lang="ru-RU" dirty="0" smtClean="0"/>
              <a:t>Могут относиться к одной их трех групп: универсальные, уникальные или атрибуты событий;</a:t>
            </a:r>
          </a:p>
          <a:p>
            <a:pPr algn="just"/>
            <a:r>
              <a:rPr lang="ru-RU" dirty="0" smtClean="0"/>
              <a:t>За атрибутом может быть закреплен перечень значений.  </a:t>
            </a:r>
            <a:endParaRPr lang="en-US" dirty="0" smtClean="0"/>
          </a:p>
          <a:p>
            <a:pPr algn="just"/>
            <a:endParaRPr lang="en-US" dirty="0"/>
          </a:p>
          <a:p>
            <a:pPr marL="82296" indent="0" algn="ctr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img</a:t>
            </a:r>
            <a:r>
              <a:rPr lang="en-US" i="1" dirty="0" smtClean="0"/>
              <a:t> </a:t>
            </a:r>
            <a:r>
              <a:rPr lang="en-US" i="1" dirty="0" err="1" smtClean="0"/>
              <a:t>src</a:t>
            </a:r>
            <a:r>
              <a:rPr lang="en-US" i="1" dirty="0" smtClean="0"/>
              <a:t> = “</a:t>
            </a:r>
            <a:r>
              <a:rPr lang="en-US" i="1" dirty="0" err="1" smtClean="0"/>
              <a:t>myImage</a:t>
            </a:r>
            <a:r>
              <a:rPr lang="en-US" i="1" dirty="0" smtClean="0"/>
              <a:t>” alt = “Flower”&gt; </a:t>
            </a:r>
            <a:endParaRPr lang="ru-RU" i="1" dirty="0" smtClean="0"/>
          </a:p>
          <a:p>
            <a:pPr marL="82296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091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844675"/>
            <a:ext cx="8435975" cy="3600450"/>
          </a:xfrm>
        </p:spPr>
        <p:txBody>
          <a:bodyPr/>
          <a:lstStyle/>
          <a:p>
            <a:r>
              <a:rPr lang="ru-RU" sz="2400" b="1" i="1" dirty="0"/>
              <a:t>Создание нового абзаца.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Пара блочных </a:t>
            </a:r>
            <a:r>
              <a:rPr lang="ru-RU" sz="2400" dirty="0" smtClean="0"/>
              <a:t>тегов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p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/p</a:t>
            </a:r>
            <a:r>
              <a:rPr lang="en-US" sz="2400" dirty="0" smtClean="0"/>
              <a:t>&gt;.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Создается объект абзаца.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По умолчанию абзац выравнивается влево;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слова автоматически переносятся на новую строку, когда текст достигает края окна </a:t>
            </a:r>
            <a:r>
              <a:rPr lang="ru-RU" sz="2400" dirty="0" smtClean="0"/>
              <a:t>браузера.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56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395288" y="1579563"/>
            <a:ext cx="8567737" cy="5126037"/>
            <a:chOff x="249" y="791"/>
            <a:chExt cx="5397" cy="3229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953"/>
              <a:ext cx="3714" cy="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60"/>
              <a:ext cx="2448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273" y="1390"/>
              <a:ext cx="272" cy="182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255" y="2215"/>
              <a:ext cx="409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>
              <a:off x="1339" y="2723"/>
              <a:ext cx="997" cy="226"/>
            </a:xfrm>
            <a:prstGeom prst="wedgeRoundRectCallout">
              <a:avLst>
                <a:gd name="adj1" fmla="val -39069"/>
                <a:gd name="adj2" fmla="val -182745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Конец абзаца</a:t>
              </a:r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95" y="791"/>
              <a:ext cx="1065" cy="226"/>
            </a:xfrm>
            <a:prstGeom prst="wedgeRoundRectCallout">
              <a:avLst>
                <a:gd name="adj1" fmla="val -39764"/>
                <a:gd name="adj2" fmla="val 211060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Начало абзаца</a:t>
              </a: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36579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3375"/>
            <a:ext cx="8229600" cy="5102225"/>
          </a:xfrm>
        </p:spPr>
        <p:txBody>
          <a:bodyPr/>
          <a:lstStyle/>
          <a:p>
            <a:r>
              <a:rPr lang="ru-RU" sz="2400" b="1" i="1" dirty="0"/>
              <a:t>Разрыв строки.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Непарный </a:t>
            </a:r>
            <a:r>
              <a:rPr lang="ru-RU" sz="2400" dirty="0" smtClean="0"/>
              <a:t>тег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br</a:t>
            </a:r>
            <a:r>
              <a:rPr lang="en-US" sz="2400" dirty="0" smtClean="0"/>
              <a:t>&gt;.</a:t>
            </a:r>
            <a:endParaRPr lang="ru-RU" sz="2400" dirty="0"/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ru-RU" sz="2400" dirty="0"/>
              <a:t>	Текст, следующий за 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br</a:t>
            </a:r>
            <a:r>
              <a:rPr lang="en-US" sz="2400" dirty="0" smtClean="0"/>
              <a:t>&gt;</a:t>
            </a:r>
            <a:r>
              <a:rPr lang="ru-RU" sz="2400" dirty="0"/>
              <a:t>,  будет показан с новой строки </a:t>
            </a:r>
            <a:endParaRPr lang="en-US" sz="24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(при этом </a:t>
            </a:r>
            <a:r>
              <a:rPr lang="ru-RU" sz="2400" b="1" dirty="0" smtClean="0"/>
              <a:t>НЕ</a:t>
            </a:r>
            <a:r>
              <a:rPr lang="ru-RU" sz="2400" dirty="0" smtClean="0"/>
              <a:t> будет </a:t>
            </a:r>
            <a:r>
              <a:rPr lang="ru-RU" sz="2400" dirty="0"/>
              <a:t>создан новый абзац и </a:t>
            </a:r>
            <a:r>
              <a:rPr lang="ru-RU" sz="2400" b="1" dirty="0" smtClean="0"/>
              <a:t>НЕ</a:t>
            </a:r>
            <a:r>
              <a:rPr lang="ru-RU" sz="2400" dirty="0" smtClean="0"/>
              <a:t> будет </a:t>
            </a:r>
            <a:r>
              <a:rPr lang="ru-RU" sz="2400" dirty="0"/>
              <a:t>добавлена пустая строка как в случае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p</a:t>
            </a:r>
            <a:r>
              <a:rPr lang="en-US" sz="2400" dirty="0" smtClean="0"/>
              <a:t>&gt; …&lt;</a:t>
            </a:r>
            <a:r>
              <a:rPr lang="en-US" sz="2400" b="1" i="1" dirty="0" smtClean="0"/>
              <a:t>/p</a:t>
            </a:r>
            <a:r>
              <a:rPr lang="en-US" sz="2400" dirty="0" smtClean="0"/>
              <a:t>&gt;</a:t>
            </a:r>
            <a:r>
              <a:rPr lang="ru-RU" sz="2400" dirty="0"/>
              <a:t>).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Часто используется для</a:t>
            </a:r>
          </a:p>
          <a:p>
            <a:pPr lvl="1"/>
            <a:r>
              <a:rPr lang="ru-RU" sz="2400" dirty="0"/>
              <a:t>добавления рисунка в текст с новой сроки;</a:t>
            </a:r>
          </a:p>
          <a:p>
            <a:pPr lvl="1"/>
            <a:r>
              <a:rPr lang="ru-RU" sz="2400" dirty="0"/>
              <a:t>увеличения отступа между абзацами.</a:t>
            </a:r>
          </a:p>
        </p:txBody>
      </p:sp>
    </p:spTree>
    <p:extLst>
      <p:ext uri="{BB962C8B-B14F-4D97-AF65-F5344CB8AC3E}">
        <p14:creationId xmlns:p14="http://schemas.microsoft.com/office/powerpoint/2010/main" val="3198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6375"/>
            <a:ext cx="8435975" cy="3095625"/>
          </a:xfrm>
        </p:spPr>
        <p:txBody>
          <a:bodyPr/>
          <a:lstStyle/>
          <a:p>
            <a:r>
              <a:rPr lang="ru-RU" sz="2400" b="1" i="1" dirty="0"/>
              <a:t>Управление пробелами и отступами.</a:t>
            </a:r>
          </a:p>
          <a:p>
            <a:pPr lvl="1">
              <a:spcBef>
                <a:spcPct val="30000"/>
              </a:spcBef>
            </a:pPr>
            <a:r>
              <a:rPr lang="ru-RU" sz="2400" dirty="0"/>
              <a:t>Пара </a:t>
            </a:r>
            <a:r>
              <a:rPr lang="ru-RU" sz="2400" dirty="0" smtClean="0"/>
              <a:t>тегов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pre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/pre</a:t>
            </a:r>
            <a:r>
              <a:rPr lang="en-US" sz="2400" dirty="0" smtClean="0"/>
              <a:t>&gt;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	В тексте, выделенном с помощью этой пары, будут 	учитываться все символы пробелов и табуляции, 	внесенные средствами текстового редактора. 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76200" y="3657601"/>
            <a:ext cx="9032875" cy="3155950"/>
            <a:chOff x="48" y="2304"/>
            <a:chExt cx="5690" cy="1988"/>
          </a:xfrm>
        </p:grpSpPr>
        <p:pic>
          <p:nvPicPr>
            <p:cNvPr id="28678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2304"/>
              <a:ext cx="3242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330"/>
              <a:ext cx="2424" cy="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736012" cy="2808288"/>
          </a:xfrm>
        </p:spPr>
        <p:txBody>
          <a:bodyPr/>
          <a:lstStyle/>
          <a:p>
            <a:pPr lvl="1">
              <a:spcBef>
                <a:spcPct val="30000"/>
              </a:spcBef>
            </a:pPr>
            <a:r>
              <a:rPr lang="ru-RU" sz="2400" dirty="0"/>
              <a:t>Пара </a:t>
            </a:r>
            <a:r>
              <a:rPr lang="ru-RU" sz="2400" dirty="0" smtClean="0"/>
              <a:t>тегов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blockquote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blockquote</a:t>
            </a:r>
            <a:r>
              <a:rPr lang="en-US" sz="2400" b="1" i="1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Автоматическое задание отступов от левого и правого края </a:t>
            </a:r>
            <a:endParaRPr lang="ru-RU" sz="24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 smtClean="0"/>
              <a:t>	(для визуального выделения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абзаца текста).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120650" y="2505076"/>
            <a:ext cx="8964613" cy="4303713"/>
            <a:chOff x="113" y="1578"/>
            <a:chExt cx="5647" cy="2711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2387"/>
              <a:ext cx="5052" cy="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" y="1578"/>
              <a:ext cx="2442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6" name="Oval 6"/>
            <p:cNvSpPr>
              <a:spLocks noChangeArrowheads="1"/>
            </p:cNvSpPr>
            <p:nvPr/>
          </p:nvSpPr>
          <p:spPr bwMode="auto">
            <a:xfrm>
              <a:off x="113" y="3505"/>
              <a:ext cx="1316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2720" y="3641"/>
              <a:ext cx="1558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308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816975" cy="5502275"/>
          </a:xfrm>
        </p:spPr>
        <p:txBody>
          <a:bodyPr>
            <a:normAutofit lnSpcReduction="10000"/>
          </a:bodyPr>
          <a:lstStyle/>
          <a:p>
            <a:r>
              <a:rPr lang="ru-RU" sz="2400" b="1" i="1" dirty="0"/>
              <a:t>Текстовые </a:t>
            </a:r>
            <a:r>
              <a:rPr lang="ru-RU" sz="2400" b="1" i="1" dirty="0" smtClean="0"/>
              <a:t>заголовки:</a:t>
            </a:r>
            <a:endParaRPr lang="ru-RU" sz="2400" b="1" i="1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dirty="0" smtClean="0"/>
              <a:t>Теги, </a:t>
            </a:r>
            <a:r>
              <a:rPr lang="ru-RU" sz="2400" dirty="0"/>
              <a:t>устанавливающие заголовки шести </a:t>
            </a:r>
            <a:r>
              <a:rPr lang="ru-RU" sz="2400" dirty="0" smtClean="0"/>
              <a:t>уровней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от   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h1</a:t>
            </a:r>
            <a:r>
              <a:rPr lang="en-US" sz="2400" dirty="0" smtClean="0"/>
              <a:t>&gt; </a:t>
            </a:r>
            <a:r>
              <a:rPr lang="en-US" sz="2400" dirty="0"/>
              <a:t>…</a:t>
            </a:r>
            <a:r>
              <a:rPr lang="ru-RU" sz="2400" dirty="0"/>
              <a:t>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/h1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/>
              <a:t>до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h6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/h6</a:t>
            </a:r>
            <a:r>
              <a:rPr lang="en-US" sz="2400" dirty="0" smtClean="0"/>
              <a:t>&gt;.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dirty="0" smtClean="0"/>
              <a:t>Шрифты </a:t>
            </a:r>
            <a:r>
              <a:rPr lang="ru-RU" sz="2400" dirty="0"/>
              <a:t>первых трех уровней больше размера основного шрифта страницы;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ru-RU" sz="2400" dirty="0"/>
              <a:t>	размер шрифта 4-го уровня совпадает с размером основного шрифта;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ru-RU" sz="2400" dirty="0"/>
              <a:t>	размер шрифта 5-го и 6-го уровней меньше размера основного шрифта (можно использовать для примечаний или сносок).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dirty="0" smtClean="0"/>
              <a:t>	Для </a:t>
            </a:r>
            <a:r>
              <a:rPr lang="ru-RU" sz="2400" dirty="0"/>
              <a:t>многих поисковых роботов (</a:t>
            </a:r>
            <a:r>
              <a:rPr lang="en-US" sz="2400" i="1" dirty="0"/>
              <a:t>Google</a:t>
            </a:r>
            <a:r>
              <a:rPr lang="en-US" sz="2400" dirty="0"/>
              <a:t>, </a:t>
            </a:r>
            <a:r>
              <a:rPr lang="en-US" sz="2400" i="1" dirty="0"/>
              <a:t>Rambler</a:t>
            </a:r>
            <a:r>
              <a:rPr lang="en-US" sz="2400" dirty="0"/>
              <a:t>, </a:t>
            </a:r>
            <a:r>
              <a:rPr lang="ru-RU" sz="2400" i="1" dirty="0"/>
              <a:t>Яндекс</a:t>
            </a:r>
            <a:r>
              <a:rPr lang="ru-RU" sz="2400" dirty="0"/>
              <a:t>) при индексировании </a:t>
            </a:r>
            <a:r>
              <a:rPr lang="en-US" sz="2400" dirty="0"/>
              <a:t>Web-</a:t>
            </a:r>
            <a:r>
              <a:rPr lang="ru-RU" sz="2400" dirty="0"/>
              <a:t>страниц текст заголовков имеет более высокий приоритет.</a:t>
            </a:r>
          </a:p>
        </p:txBody>
      </p:sp>
    </p:spTree>
    <p:extLst>
      <p:ext uri="{BB962C8B-B14F-4D97-AF65-F5344CB8AC3E}">
        <p14:creationId xmlns:p14="http://schemas.microsoft.com/office/powerpoint/2010/main" val="37475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algn="ctr"/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5105400"/>
          </a:xfrm>
        </p:spPr>
        <p:txBody>
          <a:bodyPr>
            <a:noAutofit/>
          </a:bodyPr>
          <a:lstStyle/>
          <a:p>
            <a:pPr marL="514350" lvl="0" indent="-514350">
              <a:buClrTx/>
              <a:buSzPct val="100000"/>
              <a:buFont typeface="+mj-lt"/>
              <a:buAutoNum type="arabicPeriod"/>
            </a:pPr>
            <a:r>
              <a:rPr lang="en-US" sz="2000" dirty="0"/>
              <a:t>HTML5 </a:t>
            </a:r>
            <a:r>
              <a:rPr lang="en-US" sz="2000" dirty="0" smtClean="0"/>
              <a:t>Standard</a:t>
            </a:r>
            <a:r>
              <a:rPr lang="ru-RU" sz="2000" dirty="0" smtClean="0"/>
              <a:t>. Режим доступа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://www.w3.org/TR/2014/REC-html5-20141028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свободный. Англ. яз. </a:t>
            </a:r>
          </a:p>
          <a:p>
            <a:pPr marL="514350" lvl="0" indent="-514350"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Learn HTML</a:t>
            </a:r>
            <a:r>
              <a:rPr lang="ru-RU" sz="2000" dirty="0" smtClean="0"/>
              <a:t>. Режим доступа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www.w3schools.com/html/default.asp</a:t>
            </a:r>
            <a:r>
              <a:rPr lang="ru-RU" sz="2000" dirty="0" smtClean="0"/>
              <a:t> свободный. </a:t>
            </a:r>
            <a:r>
              <a:rPr lang="ru-RU" sz="2000" dirty="0" err="1" smtClean="0"/>
              <a:t>Англ.яз</a:t>
            </a:r>
            <a:r>
              <a:rPr lang="ru-RU" sz="2000" dirty="0" smtClean="0"/>
              <a:t>.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 smtClean="0"/>
              <a:t>Фримен</a:t>
            </a:r>
            <a:r>
              <a:rPr lang="en-US" sz="2000" dirty="0" smtClean="0"/>
              <a:t> </a:t>
            </a:r>
            <a:r>
              <a:rPr lang="ru-RU" sz="2000" dirty="0" smtClean="0"/>
              <a:t>Э., </a:t>
            </a:r>
            <a:r>
              <a:rPr lang="ru-RU" sz="2000" dirty="0" err="1" smtClean="0"/>
              <a:t>Фримен</a:t>
            </a:r>
            <a:r>
              <a:rPr lang="ru-RU" sz="2000" dirty="0" smtClean="0"/>
              <a:t> Э. </a:t>
            </a:r>
            <a:r>
              <a:rPr lang="ru-RU" sz="2000" dirty="0"/>
              <a:t>Изучаем HTML, XHTML и </a:t>
            </a:r>
            <a:r>
              <a:rPr lang="ru-RU" sz="2000" dirty="0" smtClean="0"/>
              <a:t>CSS. СПб.: Питер, 2014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 smtClean="0"/>
              <a:t>Хеник</a:t>
            </a:r>
            <a:r>
              <a:rPr lang="ru-RU" sz="2000" dirty="0" smtClean="0"/>
              <a:t> Б. </a:t>
            </a:r>
            <a:r>
              <a:rPr lang="ru-RU" sz="2000" dirty="0"/>
              <a:t>HTML и CSS. Путь к совершенству. – СПб.: </a:t>
            </a:r>
            <a:r>
              <a:rPr lang="ru-RU" sz="2000" dirty="0" smtClean="0"/>
              <a:t>Питер, 2011.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 smtClean="0"/>
              <a:t>Хоган</a:t>
            </a:r>
            <a:r>
              <a:rPr lang="ru-RU" sz="2000" dirty="0" smtClean="0"/>
              <a:t> Б. </a:t>
            </a:r>
            <a:r>
              <a:rPr lang="en-US" sz="2000" dirty="0" smtClean="0"/>
              <a:t>HTML5 </a:t>
            </a:r>
            <a:r>
              <a:rPr lang="ru-RU" sz="2000" dirty="0" smtClean="0"/>
              <a:t>и </a:t>
            </a:r>
            <a:r>
              <a:rPr lang="en-US" sz="2000" dirty="0" smtClean="0"/>
              <a:t>CSS3</a:t>
            </a:r>
            <a:r>
              <a:rPr lang="ru-RU" sz="2000" dirty="0" smtClean="0"/>
              <a:t>. Веб-разработка по стандартам нового поколения. СПб.: Питер, 2014. 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 smtClean="0"/>
              <a:t>Макфарленд</a:t>
            </a:r>
            <a:r>
              <a:rPr lang="ru-RU" sz="2000" dirty="0" smtClean="0"/>
              <a:t> Д. Большая книга </a:t>
            </a:r>
            <a:r>
              <a:rPr lang="en-US" sz="2000" dirty="0" smtClean="0"/>
              <a:t>CSS</a:t>
            </a:r>
            <a:r>
              <a:rPr lang="ru-RU" sz="2000" dirty="0" smtClean="0"/>
              <a:t>. СПб.: Питер, 2014. 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smtClean="0"/>
              <a:t>Квинт И. Создаем сайты с помощью </a:t>
            </a:r>
            <a:r>
              <a:rPr lang="en-US" sz="2000" dirty="0" smtClean="0"/>
              <a:t>HTML</a:t>
            </a:r>
            <a:r>
              <a:rPr lang="ru-RU" sz="2000" dirty="0" smtClean="0"/>
              <a:t>, </a:t>
            </a:r>
            <a:r>
              <a:rPr lang="en-US" sz="2000" dirty="0" smtClean="0"/>
              <a:t>XHTML </a:t>
            </a:r>
            <a:r>
              <a:rPr lang="ru-RU" sz="2000" dirty="0" smtClean="0"/>
              <a:t>и </a:t>
            </a:r>
            <a:r>
              <a:rPr lang="en-US" sz="2000" dirty="0" smtClean="0"/>
              <a:t>CSS</a:t>
            </a:r>
            <a:r>
              <a:rPr lang="ru-RU" sz="2000" dirty="0" smtClean="0"/>
              <a:t>. СПб.: Питер, 2014.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 smtClean="0"/>
              <a:t>Дакетт</a:t>
            </a:r>
            <a:r>
              <a:rPr lang="ru-RU" sz="2000" dirty="0" smtClean="0"/>
              <a:t> Д. </a:t>
            </a:r>
            <a:r>
              <a:rPr lang="en-US" sz="2000" dirty="0" smtClean="0"/>
              <a:t>HTML </a:t>
            </a:r>
            <a:r>
              <a:rPr lang="ru-RU" sz="2000" dirty="0" smtClean="0"/>
              <a:t>и </a:t>
            </a:r>
            <a:r>
              <a:rPr lang="en-US" sz="2000" dirty="0" smtClean="0"/>
              <a:t>CSS</a:t>
            </a:r>
            <a:r>
              <a:rPr lang="ru-RU" sz="2000" dirty="0" smtClean="0"/>
              <a:t>. Разработка и дизайн веб-сайтов. М.: </a:t>
            </a:r>
            <a:r>
              <a:rPr lang="ru-RU" sz="2000" dirty="0" err="1" smtClean="0"/>
              <a:t>Эксмо</a:t>
            </a:r>
            <a:r>
              <a:rPr lang="ru-RU" sz="2000" dirty="0" smtClean="0"/>
              <a:t>, 2013.  </a:t>
            </a:r>
            <a:endParaRPr lang="en-US" sz="2000" dirty="0" smtClean="0"/>
          </a:p>
          <a:p>
            <a:pPr marL="0" lvl="0" indent="0">
              <a:spcBef>
                <a:spcPts val="600"/>
              </a:spcBef>
              <a:buClrTx/>
              <a:buSzPct val="10000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23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107950" y="1676400"/>
            <a:ext cx="8928100" cy="5067300"/>
            <a:chOff x="68" y="997"/>
            <a:chExt cx="5624" cy="3192"/>
          </a:xfrm>
        </p:grpSpPr>
        <p:pic>
          <p:nvPicPr>
            <p:cNvPr id="348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997"/>
              <a:ext cx="2490" cy="2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" y="2485"/>
              <a:ext cx="3846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13923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43050"/>
            <a:ext cx="8229600" cy="4248150"/>
          </a:xfrm>
        </p:spPr>
        <p:txBody>
          <a:bodyPr/>
          <a:lstStyle/>
          <a:p>
            <a:r>
              <a:rPr lang="ru-RU" sz="2400" b="1" i="1" dirty="0"/>
              <a:t>Надстрочные и подстрочные символы.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Парные </a:t>
            </a:r>
            <a:r>
              <a:rPr lang="ru-RU" sz="2400" dirty="0" smtClean="0"/>
              <a:t>теги:</a:t>
            </a:r>
            <a:endParaRPr lang="ru-RU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sup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/sup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для ввода надстрочных символов;</a:t>
            </a:r>
            <a:endParaRPr lang="en-US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sub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/sub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ru-RU" sz="2400" dirty="0"/>
              <a:t>для ввода подстрочных символов.</a:t>
            </a:r>
          </a:p>
          <a:p>
            <a:endParaRPr lang="ru-RU" sz="2800" dirty="0" smtClean="0"/>
          </a:p>
          <a:p>
            <a:endParaRPr lang="ru-RU" sz="2800" dirty="0"/>
          </a:p>
          <a:p>
            <a:r>
              <a:rPr lang="ru-RU" sz="2400" dirty="0" smtClean="0"/>
              <a:t>Например, вывод химической формулы:</a:t>
            </a:r>
            <a:endParaRPr lang="ru-RU" sz="2400" b="1" dirty="0">
              <a:solidFill>
                <a:schemeClr val="bg2"/>
              </a:solidFill>
            </a:endParaRP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179388" y="3609976"/>
            <a:ext cx="8856662" cy="3059113"/>
            <a:chOff x="113" y="2274"/>
            <a:chExt cx="5579" cy="1927"/>
          </a:xfrm>
        </p:grpSpPr>
        <p:pic>
          <p:nvPicPr>
            <p:cNvPr id="440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" y="2274"/>
              <a:ext cx="1908" cy="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03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3145"/>
              <a:ext cx="3996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6550"/>
            <a:ext cx="8229600" cy="4565650"/>
          </a:xfrm>
        </p:spPr>
        <p:txBody>
          <a:bodyPr/>
          <a:lstStyle/>
          <a:p>
            <a:r>
              <a:rPr lang="ru-RU" sz="2400" b="1" i="1" dirty="0"/>
              <a:t>Стиль начертания текста.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Используются парные </a:t>
            </a:r>
            <a:r>
              <a:rPr lang="ru-RU" sz="2400" dirty="0" smtClean="0"/>
              <a:t>теги:</a:t>
            </a:r>
            <a:endParaRPr lang="ru-RU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b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/b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полужирное начертание;</a:t>
            </a:r>
            <a:endParaRPr lang="en-US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i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/i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курсив; </a:t>
            </a:r>
            <a:endParaRPr lang="en-US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u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/u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подчеркивание; </a:t>
            </a:r>
            <a:endParaRPr lang="en-US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strike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/strike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перечеркивание.</a:t>
            </a:r>
          </a:p>
          <a:p>
            <a:pPr lvl="1"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Существуют и другие </a:t>
            </a:r>
            <a:r>
              <a:rPr lang="ru-RU" sz="2400" dirty="0" smtClean="0"/>
              <a:t>теги форматирования </a:t>
            </a:r>
            <a:r>
              <a:rPr lang="ru-RU" sz="2400" dirty="0"/>
              <a:t>(могут поддерживаться не всеми </a:t>
            </a:r>
            <a:r>
              <a:rPr lang="ru-RU" sz="2400" dirty="0" smtClean="0"/>
              <a:t>браузерами).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83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539750" y="1700213"/>
            <a:ext cx="8018463" cy="4779962"/>
            <a:chOff x="340" y="1147"/>
            <a:chExt cx="5051" cy="3011"/>
          </a:xfrm>
        </p:grpSpPr>
        <p:pic>
          <p:nvPicPr>
            <p:cNvPr id="4711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147"/>
              <a:ext cx="48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160"/>
              <a:ext cx="2466" cy="1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28906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524000"/>
            <a:ext cx="5029200" cy="457200"/>
          </a:xfrm>
        </p:spPr>
        <p:txBody>
          <a:bodyPr>
            <a:normAutofit fontScale="77500" lnSpcReduction="20000"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dirty="0"/>
              <a:t>Коды некоторых специальных </a:t>
            </a:r>
            <a:r>
              <a:rPr lang="ru-RU" sz="2400" b="1" dirty="0" smtClean="0"/>
              <a:t>символов:</a:t>
            </a:r>
            <a:endParaRPr lang="ru-RU" sz="2400" b="1" dirty="0"/>
          </a:p>
        </p:txBody>
      </p:sp>
      <p:graphicFrame>
        <p:nvGraphicFramePr>
          <p:cNvPr id="6151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39668"/>
              </p:ext>
            </p:extLst>
          </p:nvPr>
        </p:nvGraphicFramePr>
        <p:xfrm>
          <a:off x="4876800" y="1981200"/>
          <a:ext cx="3657600" cy="46960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Символ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Числовой код</a:t>
                      </a: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Именной код</a:t>
                      </a: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&amp;#34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&amp;quot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&amp;#38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&amp;amp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&amp;#60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&amp;#62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&amp;gt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€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евро)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&amp;#162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&amp;cent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§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&amp;#167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&amp;sect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©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&amp;#169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&amp;copy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«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&amp;#171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laquo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®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&amp;#174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 (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градус)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&amp;#176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&amp;#177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plusmn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»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&amp;#187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raquo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÷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&amp;#247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&amp;divide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05000"/>
            <a:ext cx="3810000" cy="4495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/>
              <a:t>Специальные символы.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Для добавления символов, </a:t>
            </a:r>
            <a:r>
              <a:rPr lang="ru-RU" sz="2400" b="1" dirty="0" smtClean="0"/>
              <a:t>зарезервированных</a:t>
            </a:r>
            <a:r>
              <a:rPr lang="ru-RU" sz="2400" dirty="0" smtClean="0"/>
              <a:t> </a:t>
            </a:r>
            <a:r>
              <a:rPr lang="ru-RU" sz="2400" b="1" dirty="0" smtClean="0"/>
              <a:t>в качестве служебных </a:t>
            </a:r>
            <a:r>
              <a:rPr lang="ru-RU" sz="2400" dirty="0" smtClean="0"/>
              <a:t>в языке </a:t>
            </a:r>
            <a:r>
              <a:rPr lang="en-US" sz="2400" dirty="0" smtClean="0"/>
              <a:t>HTML,</a:t>
            </a:r>
            <a:r>
              <a:rPr lang="ru-RU" sz="2400" dirty="0" smtClean="0"/>
              <a:t> или </a:t>
            </a:r>
            <a:r>
              <a:rPr lang="ru-RU" sz="2400" b="1" dirty="0" smtClean="0"/>
              <a:t>отсутствующих на клавиатуре </a:t>
            </a:r>
            <a:r>
              <a:rPr lang="ru-RU" sz="2400" dirty="0" smtClean="0"/>
              <a:t>используется числовой или именной код.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25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362950" cy="3816350"/>
          </a:xfrm>
        </p:spPr>
        <p:txBody>
          <a:bodyPr>
            <a:normAutofit/>
          </a:bodyPr>
          <a:lstStyle/>
          <a:p>
            <a:r>
              <a:rPr lang="ru-RU" sz="2800" b="1" i="1" dirty="0"/>
              <a:t>Создание списков в </a:t>
            </a:r>
            <a:r>
              <a:rPr lang="en-US" sz="2800" b="1" i="1" dirty="0"/>
              <a:t>HTML-</a:t>
            </a:r>
            <a:r>
              <a:rPr lang="ru-RU" sz="2800" b="1" i="1" dirty="0"/>
              <a:t>документе:</a:t>
            </a:r>
          </a:p>
          <a:p>
            <a:pPr lvl="1">
              <a:spcBef>
                <a:spcPct val="70000"/>
              </a:spcBef>
            </a:pPr>
            <a:r>
              <a:rPr lang="ru-RU" dirty="0" smtClean="0"/>
              <a:t>Сортированная </a:t>
            </a:r>
            <a:r>
              <a:rPr lang="ru-RU" dirty="0"/>
              <a:t>информация (нумерованный</a:t>
            </a:r>
            <a:r>
              <a:rPr lang="ru-RU" dirty="0" smtClean="0"/>
              <a:t>).</a:t>
            </a:r>
            <a:r>
              <a:rPr lang="ru-RU" dirty="0"/>
              <a:t> </a:t>
            </a:r>
            <a:endParaRPr lang="ru-RU" dirty="0" smtClean="0"/>
          </a:p>
          <a:p>
            <a:pPr lvl="1">
              <a:spcBef>
                <a:spcPct val="70000"/>
              </a:spcBef>
            </a:pPr>
            <a:r>
              <a:rPr lang="ru-RU" dirty="0" smtClean="0"/>
              <a:t>Несортированная </a:t>
            </a:r>
            <a:r>
              <a:rPr lang="ru-RU" dirty="0"/>
              <a:t>информация (маркированный</a:t>
            </a:r>
            <a:r>
              <a:rPr lang="ru-RU" dirty="0" smtClean="0"/>
              <a:t>).</a:t>
            </a:r>
            <a:endParaRPr lang="ru-RU" dirty="0"/>
          </a:p>
          <a:p>
            <a:pPr lvl="1">
              <a:spcBef>
                <a:spcPct val="70000"/>
              </a:spcBef>
            </a:pPr>
            <a:r>
              <a:rPr lang="ru-RU" dirty="0"/>
              <a:t>Термины и определения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ru-RU" sz="32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6839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362950" cy="3816350"/>
          </a:xfrm>
        </p:spPr>
        <p:txBody>
          <a:bodyPr/>
          <a:lstStyle/>
          <a:p>
            <a:pPr lvl="1">
              <a:spcBef>
                <a:spcPct val="70000"/>
              </a:spcBef>
            </a:pPr>
            <a:r>
              <a:rPr lang="ru-RU" sz="2400" b="1" i="1" dirty="0" smtClean="0"/>
              <a:t>Нумерованные списки</a:t>
            </a:r>
            <a:r>
              <a:rPr lang="ru-RU" sz="2400" b="1" dirty="0" smtClean="0"/>
              <a:t>:</a:t>
            </a:r>
            <a:endParaRPr lang="ru-RU" sz="2400" b="1" dirty="0"/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Используется комбинация двух пар </a:t>
            </a:r>
            <a:r>
              <a:rPr lang="ru-RU" sz="2400" dirty="0" smtClean="0"/>
              <a:t>тегов:</a:t>
            </a:r>
            <a:endParaRPr lang="ru-RU" sz="2400" dirty="0"/>
          </a:p>
          <a:p>
            <a:pPr lvl="1"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ol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ol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ru-RU" sz="2400" dirty="0"/>
              <a:t>– установка начала и конца 				      нумерованного списка;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li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/li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ru-RU" sz="2400" dirty="0"/>
              <a:t>– выделение отдельных пунктов 				   списка.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ru-RU" sz="32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3593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562100"/>
            <a:ext cx="8229600" cy="48387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sz="2400" b="1" dirty="0"/>
              <a:t>	</a:t>
            </a:r>
            <a:r>
              <a:rPr lang="ru-RU" sz="2400" dirty="0"/>
              <a:t>Создание нумерованного списка.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Для изменения способа нумерации – атрибуты </a:t>
            </a:r>
            <a:r>
              <a:rPr lang="en-US" sz="2400" b="1" i="1" dirty="0" smtClean="0"/>
              <a:t>type</a:t>
            </a:r>
            <a:r>
              <a:rPr lang="ru-RU" sz="2400" dirty="0" smtClean="0"/>
              <a:t> и</a:t>
            </a:r>
            <a:r>
              <a:rPr lang="en-US" sz="2400" dirty="0" smtClean="0"/>
              <a:t> </a:t>
            </a:r>
            <a:r>
              <a:rPr lang="en-US" sz="2400" b="1" i="1" dirty="0" smtClean="0"/>
              <a:t>start</a:t>
            </a:r>
            <a:r>
              <a:rPr lang="en-US" sz="2400" dirty="0" smtClean="0"/>
              <a:t>  </a:t>
            </a:r>
            <a:r>
              <a:rPr lang="ru-RU" sz="2400" dirty="0" smtClean="0"/>
              <a:t>тега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ol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ru-RU" sz="2400" dirty="0"/>
              <a:t>и атрибут  </a:t>
            </a:r>
            <a:r>
              <a:rPr lang="en-US" sz="2400" b="1" i="1" dirty="0" smtClean="0"/>
              <a:t>value</a:t>
            </a:r>
            <a:r>
              <a:rPr lang="ru-RU" sz="2400" b="1" dirty="0" smtClean="0"/>
              <a:t> </a:t>
            </a:r>
            <a:r>
              <a:rPr lang="ru-RU" sz="2400" dirty="0" smtClean="0"/>
              <a:t>тега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li</a:t>
            </a:r>
            <a:r>
              <a:rPr lang="en-US" sz="2400" dirty="0" smtClean="0"/>
              <a:t>&gt;.</a:t>
            </a:r>
            <a:endParaRPr lang="ru-RU" sz="2400" dirty="0"/>
          </a:p>
        </p:txBody>
      </p: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611188" y="2133600"/>
            <a:ext cx="8091487" cy="2971800"/>
            <a:chOff x="385" y="1253"/>
            <a:chExt cx="5097" cy="1872"/>
          </a:xfrm>
        </p:grpSpPr>
        <p:pic>
          <p:nvPicPr>
            <p:cNvPr id="4916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253"/>
              <a:ext cx="2058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6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298"/>
              <a:ext cx="2580" cy="1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2314" y="2750"/>
              <a:ext cx="1020" cy="363"/>
            </a:xfrm>
            <a:prstGeom prst="wedgeRoundRectCallout">
              <a:avLst>
                <a:gd name="adj1" fmla="val 72551"/>
                <a:gd name="adj2" fmla="val -68731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Нумерация по умолчанию</a:t>
              </a: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3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63688"/>
            <a:ext cx="8893175" cy="4913312"/>
          </a:xfrm>
        </p:spPr>
        <p:txBody>
          <a:bodyPr>
            <a:normAutofit fontScale="92500"/>
          </a:bodyPr>
          <a:lstStyle/>
          <a:p>
            <a:pPr>
              <a:buSzTx/>
              <a:buFontTx/>
              <a:buChar char="•"/>
            </a:pPr>
            <a:r>
              <a:rPr lang="ru-RU" sz="2400" dirty="0"/>
              <a:t>Атрибут  </a:t>
            </a:r>
            <a:r>
              <a:rPr lang="en-US" sz="2400" b="1" i="1" dirty="0" smtClean="0"/>
              <a:t>type</a:t>
            </a:r>
            <a:r>
              <a:rPr lang="ru-RU" sz="2400" dirty="0" smtClean="0"/>
              <a:t>  устанавливает </a:t>
            </a:r>
            <a:r>
              <a:rPr lang="ru-RU" sz="2400" dirty="0"/>
              <a:t>тип нумерованного списка.</a:t>
            </a: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r>
              <a:rPr lang="ru-RU" sz="2400" dirty="0"/>
              <a:t>Атрибут  </a:t>
            </a:r>
            <a:r>
              <a:rPr lang="en-US" sz="2400" b="1" i="1" dirty="0" smtClean="0"/>
              <a:t>start</a:t>
            </a:r>
            <a:r>
              <a:rPr lang="ru-RU" sz="2400" dirty="0" smtClean="0"/>
              <a:t>  устанавливает </a:t>
            </a:r>
            <a:r>
              <a:rPr lang="ru-RU" sz="2400" dirty="0"/>
              <a:t>начальный номер пунктов списка.</a:t>
            </a:r>
          </a:p>
          <a:p>
            <a:pPr>
              <a:buSzTx/>
              <a:buFontTx/>
              <a:buChar char="•"/>
            </a:pPr>
            <a:r>
              <a:rPr lang="ru-RU" sz="2400" dirty="0"/>
              <a:t>Атрибут </a:t>
            </a:r>
            <a:r>
              <a:rPr lang="en-US" sz="2400" b="1" i="1" dirty="0" smtClean="0"/>
              <a:t>value</a:t>
            </a:r>
            <a:r>
              <a:rPr lang="ru-RU" sz="2400" dirty="0" smtClean="0"/>
              <a:t> присваивает </a:t>
            </a:r>
            <a:r>
              <a:rPr lang="ru-RU" sz="2400" dirty="0"/>
              <a:t>номер текущему пункту списка (например, в случае пропуска некоторых номеров).</a:t>
            </a:r>
          </a:p>
        </p:txBody>
      </p:sp>
      <p:graphicFrame>
        <p:nvGraphicFramePr>
          <p:cNvPr id="5021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35788"/>
              </p:ext>
            </p:extLst>
          </p:nvPr>
        </p:nvGraphicFramePr>
        <p:xfrm>
          <a:off x="457200" y="2073272"/>
          <a:ext cx="8208963" cy="2879728"/>
        </p:xfrm>
        <a:graphic>
          <a:graphicData uri="http://schemas.openxmlformats.org/drawingml/2006/table">
            <a:tbl>
              <a:tblPr/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Значение атрибута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Тип нумерации пунктов списка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‘1’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2, 3, 4, …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задан по умолчанию)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‘i’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i, ii, iii, iv, …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‘I’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I, II, III, IV, …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‘a’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c, d, …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‘A’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C, D, …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129698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dirty="0"/>
              <a:t>	</a:t>
            </a:r>
            <a:r>
              <a:rPr lang="ru-RU" sz="2400" dirty="0"/>
              <a:t>Модифицированный нумерованный </a:t>
            </a:r>
            <a:r>
              <a:rPr lang="ru-RU" sz="2400" dirty="0" smtClean="0"/>
              <a:t>список:</a:t>
            </a:r>
            <a:endParaRPr lang="ru-RU" sz="2400" b="1" dirty="0"/>
          </a:p>
        </p:txBody>
      </p: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323850" y="2133600"/>
            <a:ext cx="8712200" cy="4562475"/>
            <a:chOff x="204" y="1374"/>
            <a:chExt cx="5488" cy="2874"/>
          </a:xfrm>
        </p:grpSpPr>
        <p:pic>
          <p:nvPicPr>
            <p:cNvPr id="5120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374"/>
              <a:ext cx="5088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112"/>
              <a:ext cx="2358" cy="2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09" name="Oval 9"/>
            <p:cNvSpPr>
              <a:spLocks noChangeArrowheads="1"/>
            </p:cNvSpPr>
            <p:nvPr/>
          </p:nvSpPr>
          <p:spPr bwMode="auto">
            <a:xfrm>
              <a:off x="209" y="1643"/>
              <a:ext cx="1316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337" y="2075"/>
              <a:ext cx="1270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90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принципы работы </a:t>
            </a:r>
            <a:r>
              <a:rPr lang="en-US" sz="3200" dirty="0"/>
              <a:t>WWW</a:t>
            </a:r>
            <a:endParaRPr lang="ru-RU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24000"/>
            <a:ext cx="8305801" cy="5257800"/>
          </a:xfrm>
        </p:spPr>
        <p:txBody>
          <a:bodyPr>
            <a:normAutofit fontScale="77500" lnSpcReduction="20000"/>
          </a:bodyPr>
          <a:lstStyle/>
          <a:p>
            <a:pPr marL="355600" indent="-355600" algn="just">
              <a:spcBef>
                <a:spcPts val="600"/>
              </a:spcBef>
              <a:buClrTx/>
              <a:buSzTx/>
              <a:buFont typeface="Wingdings" pitchFamily="2" charset="2"/>
              <a:buAutoNum type="arabicPeriod"/>
            </a:pPr>
            <a:r>
              <a:rPr lang="ru-RU" sz="2400" dirty="0"/>
              <a:t>Отсутствие централизованных органов управления и </a:t>
            </a:r>
            <a:r>
              <a:rPr lang="ru-RU" sz="2400" dirty="0" smtClean="0"/>
              <a:t>контроля – все </a:t>
            </a:r>
            <a:r>
              <a:rPr lang="ru-RU" sz="2400" dirty="0"/>
              <a:t>могут использовать информацию, </a:t>
            </a:r>
            <a:r>
              <a:rPr lang="ru-RU" sz="2400" dirty="0" smtClean="0"/>
              <a:t>открыто представленную </a:t>
            </a:r>
            <a:r>
              <a:rPr lang="ru-RU" sz="2400" dirty="0"/>
              <a:t>в </a:t>
            </a:r>
            <a:r>
              <a:rPr lang="en-US" sz="2400" b="1" i="1" dirty="0"/>
              <a:t>WWW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и публиковать </a:t>
            </a:r>
            <a:r>
              <a:rPr lang="ru-RU" sz="2400" dirty="0" smtClean="0"/>
              <a:t>там свои данные. Базовый элемент </a:t>
            </a:r>
            <a:r>
              <a:rPr lang="en-US" sz="2400" dirty="0" smtClean="0"/>
              <a:t>www </a:t>
            </a:r>
            <a:r>
              <a:rPr lang="ru-RU" sz="2400" dirty="0" smtClean="0"/>
              <a:t>– </a:t>
            </a:r>
            <a:r>
              <a:rPr lang="en-US" sz="2400" b="1" i="1" dirty="0" smtClean="0"/>
              <a:t>web</a:t>
            </a:r>
            <a:r>
              <a:rPr lang="ru-RU" sz="2400" b="1" i="1" dirty="0" smtClean="0"/>
              <a:t>-страница</a:t>
            </a:r>
            <a:r>
              <a:rPr lang="ru-RU" sz="2400" dirty="0" smtClean="0"/>
              <a:t>.</a:t>
            </a:r>
          </a:p>
          <a:p>
            <a:pPr marL="355600" indent="-355600" algn="just">
              <a:spcBef>
                <a:spcPts val="600"/>
              </a:spcBef>
              <a:buClrTx/>
              <a:buSzTx/>
              <a:buFont typeface="Wingdings" pitchFamily="2" charset="2"/>
              <a:buAutoNum type="arabicPeriod"/>
            </a:pPr>
            <a:r>
              <a:rPr lang="ru-RU" sz="2400" dirty="0" smtClean="0"/>
              <a:t>Универсальность</a:t>
            </a:r>
            <a:r>
              <a:rPr lang="ru-RU" sz="2400" dirty="0"/>
              <a:t>, </a:t>
            </a:r>
            <a:r>
              <a:rPr lang="ru-RU" sz="2400" dirty="0" smtClean="0"/>
              <a:t>стандартность, </a:t>
            </a:r>
            <a:r>
              <a:rPr lang="ru-RU" sz="2400" dirty="0"/>
              <a:t>аппаратная независимость протоколов обмена </a:t>
            </a:r>
            <a:r>
              <a:rPr lang="ru-RU" sz="2400" dirty="0" smtClean="0"/>
              <a:t>данными и динамическое </a:t>
            </a:r>
            <a:r>
              <a:rPr lang="ru-RU" sz="2400" dirty="0"/>
              <a:t>согласование форматов </a:t>
            </a:r>
            <a:r>
              <a:rPr lang="ru-RU" sz="2400" dirty="0" smtClean="0"/>
              <a:t>документов:</a:t>
            </a:r>
            <a:endParaRPr lang="ru-RU" sz="2400" dirty="0"/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SzTx/>
              <a:buFontTx/>
              <a:buChar char="•"/>
            </a:pPr>
            <a:r>
              <a:rPr lang="en-US" sz="2200" b="1" i="1" dirty="0"/>
              <a:t>HTTP</a:t>
            </a:r>
            <a:r>
              <a:rPr lang="en-US" sz="2200" dirty="0"/>
              <a:t> (</a:t>
            </a:r>
            <a:r>
              <a:rPr lang="en-US" sz="2200" b="1" i="1" dirty="0"/>
              <a:t>Hypertext Transfer Protocol</a:t>
            </a:r>
            <a:r>
              <a:rPr lang="en-US" sz="2200" dirty="0"/>
              <a:t>) – </a:t>
            </a:r>
            <a:r>
              <a:rPr lang="ru-RU" sz="2200" dirty="0"/>
              <a:t>протокол прикладного уровня для передачи гипертекста. </a:t>
            </a:r>
            <a:r>
              <a:rPr lang="ru-RU" sz="2200" dirty="0" smtClean="0"/>
              <a:t>Стандартный </a:t>
            </a:r>
            <a:r>
              <a:rPr lang="ru-RU" sz="2200" dirty="0"/>
              <a:t>протокол </a:t>
            </a:r>
            <a:r>
              <a:rPr lang="ru-RU" sz="2200" dirty="0" err="1"/>
              <a:t>web</a:t>
            </a:r>
            <a:r>
              <a:rPr lang="ru-RU" sz="2200" dirty="0"/>
              <a:t>-связи, чаще всего используется при обмене информацией между браузером  сервером. Центральным объектом в HTTP является ресурс, на который указывает URI  в запросе клиента. 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FontTx/>
              <a:buChar char="•"/>
            </a:pPr>
            <a:r>
              <a:rPr lang="en-US" sz="2200" b="1" i="1" dirty="0" smtClean="0"/>
              <a:t>URI (Uniform Resource Identifier ) </a:t>
            </a:r>
            <a:r>
              <a:rPr lang="en-US" sz="2200" dirty="0" smtClean="0"/>
              <a:t>- </a:t>
            </a:r>
            <a:r>
              <a:rPr lang="ru-RU" sz="2200" dirty="0" smtClean="0"/>
              <a:t>унифицированный идентификатор ресурса. Представляет собой  последовательность символов, идентифицирующая абстрактный или физический ресурс. 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FontTx/>
              <a:buChar char="•"/>
            </a:pPr>
            <a:r>
              <a:rPr lang="ru-RU" sz="2200" b="1" i="1" dirty="0" smtClean="0"/>
              <a:t>URI</a:t>
            </a:r>
            <a:r>
              <a:rPr lang="ru-RU" sz="2200" b="1" i="1" dirty="0"/>
              <a:t> = URL + </a:t>
            </a:r>
            <a:r>
              <a:rPr lang="ru-RU" sz="2200" b="1" i="1" dirty="0" smtClean="0"/>
              <a:t>URN</a:t>
            </a:r>
            <a:r>
              <a:rPr lang="ru-RU" sz="2100" dirty="0"/>
              <a:t>, где  URL (</a:t>
            </a:r>
            <a:r>
              <a:rPr lang="ru-RU" sz="2100" dirty="0" err="1"/>
              <a:t>Uniform</a:t>
            </a:r>
            <a:r>
              <a:rPr lang="ru-RU" sz="2100" dirty="0"/>
              <a:t> </a:t>
            </a:r>
            <a:r>
              <a:rPr lang="ru-RU" sz="2100" dirty="0" err="1"/>
              <a:t>Resource</a:t>
            </a:r>
            <a:r>
              <a:rPr lang="ru-RU" sz="2100" dirty="0"/>
              <a:t> </a:t>
            </a:r>
            <a:r>
              <a:rPr lang="ru-RU" sz="2100" dirty="0" err="1"/>
              <a:t>Locator</a:t>
            </a:r>
            <a:r>
              <a:rPr lang="ru-RU" sz="2100" dirty="0"/>
              <a:t>) - это часть URI, которая, определяет адрес хоста сетевого ресурса (для несетевых ресурсов эта часть может опускаться), URN (</a:t>
            </a:r>
            <a:r>
              <a:rPr lang="ru-RU" sz="2100" dirty="0" err="1"/>
              <a:t>Uniform</a:t>
            </a:r>
            <a:r>
              <a:rPr lang="ru-RU" sz="2100" dirty="0"/>
              <a:t> </a:t>
            </a:r>
            <a:r>
              <a:rPr lang="ru-RU" sz="2100" dirty="0" err="1"/>
              <a:t>Resource</a:t>
            </a:r>
            <a:r>
              <a:rPr lang="ru-RU" sz="2100" dirty="0"/>
              <a:t> </a:t>
            </a:r>
            <a:r>
              <a:rPr lang="ru-RU" sz="2100" dirty="0" err="1"/>
              <a:t>Name</a:t>
            </a:r>
            <a:r>
              <a:rPr lang="ru-RU" sz="2100" dirty="0"/>
              <a:t>) - это часть URI которая определяет имя ресурса на хосте в локальном пространстве имён (и, соответственно, в определённом контексте).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SzTx/>
              <a:buFontTx/>
              <a:buChar char="•"/>
            </a:pPr>
            <a:r>
              <a:rPr lang="en-US" sz="2200" b="1" i="1" dirty="0" smtClean="0"/>
              <a:t>HTML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b="1" i="1" dirty="0"/>
              <a:t>HyperText Markup Language</a:t>
            </a:r>
            <a:r>
              <a:rPr lang="en-US" sz="2200" dirty="0"/>
              <a:t>) – </a:t>
            </a:r>
            <a:r>
              <a:rPr lang="ru-RU" sz="2200" dirty="0"/>
              <a:t>стандартный </a:t>
            </a:r>
            <a:r>
              <a:rPr lang="ru-RU" sz="2200" dirty="0" smtClean="0"/>
              <a:t>язык для разметки контента, </a:t>
            </a:r>
            <a:r>
              <a:rPr lang="ru-RU" sz="2200" dirty="0"/>
              <a:t>используемый для создания </a:t>
            </a:r>
            <a:r>
              <a:rPr lang="en-US" sz="2200" i="1" dirty="0" smtClean="0"/>
              <a:t>Web</a:t>
            </a:r>
            <a:r>
              <a:rPr lang="ru-RU" sz="2200" dirty="0" smtClean="0"/>
              <a:t>-страниц</a:t>
            </a:r>
            <a:r>
              <a:rPr lang="ru-RU" sz="2200" dirty="0"/>
              <a:t>, и поддерживаемый всеми </a:t>
            </a:r>
            <a:r>
              <a:rPr lang="ru-RU" sz="2200" dirty="0" smtClean="0"/>
              <a:t>Интернет-браузерами.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316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473200"/>
            <a:ext cx="8893175" cy="5308600"/>
          </a:xfrm>
        </p:spPr>
        <p:txBody>
          <a:bodyPr/>
          <a:lstStyle/>
          <a:p>
            <a:pPr lvl="1"/>
            <a:r>
              <a:rPr lang="ru-RU" sz="2400" b="1" i="1" dirty="0"/>
              <a:t>Маркированные списки</a:t>
            </a:r>
            <a:r>
              <a:rPr lang="ru-RU" sz="2400" b="1" dirty="0"/>
              <a:t>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Используется комбинация двух пар </a:t>
            </a:r>
            <a:r>
              <a:rPr lang="ru-RU" sz="2400" dirty="0" smtClean="0"/>
              <a:t>тегов</a:t>
            </a:r>
            <a:r>
              <a:rPr lang="ru-RU" sz="24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ul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ul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ru-RU" sz="2400" dirty="0"/>
              <a:t>– установка начала и конца 				      	     маркированного списка;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li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/li</a:t>
            </a:r>
            <a:r>
              <a:rPr lang="en-US" sz="2400" dirty="0" smtClean="0"/>
              <a:t>&gt; </a:t>
            </a:r>
            <a:r>
              <a:rPr lang="ru-RU" sz="2400" dirty="0" smtClean="0"/>
              <a:t> </a:t>
            </a:r>
            <a:r>
              <a:rPr lang="ru-RU" sz="2400" dirty="0"/>
              <a:t>– выделение отдельных пунктов 			   	   списка. </a:t>
            </a:r>
            <a:endParaRPr lang="ru-RU" sz="1600" dirty="0"/>
          </a:p>
          <a:p>
            <a:pPr lvl="1">
              <a:buFont typeface="Wingdings" pitchFamily="2" charset="2"/>
              <a:buNone/>
            </a:pPr>
            <a:r>
              <a:rPr lang="ru-RU" sz="2400" dirty="0"/>
              <a:t>	Маркировка по умолчанию – черные кружочки.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Изменение типа маркера – с помощью атрибута </a:t>
            </a:r>
            <a:r>
              <a:rPr lang="en-US" sz="2400" b="1" i="1" dirty="0" smtClean="0"/>
              <a:t>type</a:t>
            </a:r>
            <a:r>
              <a:rPr lang="en-US" sz="2400" dirty="0" smtClean="0"/>
              <a:t>.</a:t>
            </a:r>
            <a:endParaRPr lang="ru-RU" sz="2400" dirty="0"/>
          </a:p>
          <a:p>
            <a:pPr lvl="2">
              <a:buSzTx/>
              <a:buFontTx/>
              <a:buChar char="•"/>
            </a:pPr>
            <a:r>
              <a:rPr lang="ru-RU" dirty="0"/>
              <a:t>установка атрибута в </a:t>
            </a:r>
            <a:r>
              <a:rPr lang="ru-RU" dirty="0" smtClean="0"/>
              <a:t>теге  </a:t>
            </a:r>
            <a:r>
              <a:rPr lang="en-US" dirty="0" smtClean="0"/>
              <a:t>&lt;</a:t>
            </a:r>
            <a:r>
              <a:rPr lang="en-US" b="1" i="1" dirty="0" err="1" smtClean="0"/>
              <a:t>ul</a:t>
            </a:r>
            <a:r>
              <a:rPr lang="en-US" dirty="0" smtClean="0"/>
              <a:t>&gt;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ru-RU" dirty="0"/>
              <a:t>применяет тип маркера ко всему списку;</a:t>
            </a:r>
          </a:p>
          <a:p>
            <a:pPr lvl="2">
              <a:buSzTx/>
              <a:buFontTx/>
              <a:buChar char="•"/>
            </a:pPr>
            <a:r>
              <a:rPr lang="ru-RU" dirty="0"/>
              <a:t>установка атрибута в </a:t>
            </a:r>
            <a:r>
              <a:rPr lang="ru-RU" dirty="0" smtClean="0"/>
              <a:t>теге  </a:t>
            </a:r>
            <a:r>
              <a:rPr lang="en-US" dirty="0" smtClean="0"/>
              <a:t>&lt;</a:t>
            </a:r>
            <a:r>
              <a:rPr lang="en-US" b="1" i="1" dirty="0" smtClean="0"/>
              <a:t>li</a:t>
            </a:r>
            <a:r>
              <a:rPr lang="en-US" dirty="0" smtClean="0"/>
              <a:t>&gt;</a:t>
            </a:r>
            <a:r>
              <a:rPr lang="ru-RU" sz="2000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изменяет маркер текущего пункта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7588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40125"/>
            <a:ext cx="8229600" cy="1717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dirty="0"/>
              <a:t>Создание маркированного </a:t>
            </a:r>
            <a:r>
              <a:rPr lang="ru-RU" sz="2400" b="1" dirty="0" smtClean="0"/>
              <a:t>списка:</a:t>
            </a:r>
            <a:endParaRPr lang="ru-RU" sz="2400" b="1" dirty="0"/>
          </a:p>
        </p:txBody>
      </p:sp>
      <p:graphicFrame>
        <p:nvGraphicFramePr>
          <p:cNvPr id="532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26734"/>
              </p:ext>
            </p:extLst>
          </p:nvPr>
        </p:nvGraphicFramePr>
        <p:xfrm>
          <a:off x="900113" y="1624011"/>
          <a:ext cx="7632700" cy="1728789"/>
        </p:xfrm>
        <a:graphic>
          <a:graphicData uri="http://schemas.openxmlformats.org/drawingml/2006/table">
            <a:tbl>
              <a:tblPr/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Значение атрибута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Тип маркера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‘disc’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●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задан по умолчанию)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‘circle’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‘square’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■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6491288" y="2635250"/>
            <a:ext cx="107950" cy="107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53283" name="Group 35"/>
          <p:cNvGrpSpPr>
            <a:grpSpLocks/>
          </p:cNvGrpSpPr>
          <p:nvPr/>
        </p:nvGrpSpPr>
        <p:grpSpPr bwMode="auto">
          <a:xfrm>
            <a:off x="793750" y="3581400"/>
            <a:ext cx="8170863" cy="3200400"/>
            <a:chOff x="500" y="2185"/>
            <a:chExt cx="5147" cy="2016"/>
          </a:xfrm>
        </p:grpSpPr>
        <p:pic>
          <p:nvPicPr>
            <p:cNvPr id="53281" name="Picture 3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" y="2185"/>
              <a:ext cx="1890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82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" y="2523"/>
              <a:ext cx="3060" cy="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65275"/>
            <a:ext cx="8664575" cy="2016125"/>
          </a:xfrm>
        </p:spPr>
        <p:txBody>
          <a:bodyPr/>
          <a:lstStyle/>
          <a:p>
            <a:pPr marL="444500" lvl="1" indent="-273050"/>
            <a:r>
              <a:rPr lang="ru-RU" sz="2400" b="1" i="1" dirty="0"/>
              <a:t>Многоуровневые списки</a:t>
            </a:r>
            <a:r>
              <a:rPr lang="ru-RU" sz="2400" b="1" dirty="0"/>
              <a:t>.</a:t>
            </a:r>
          </a:p>
          <a:p>
            <a:pPr marL="444500" lvl="1" indent="-273050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Для создания – вставка в список нового списка после пункта, требующего </a:t>
            </a:r>
            <a:r>
              <a:rPr lang="ru-RU" sz="2400" dirty="0" smtClean="0"/>
              <a:t>детализации</a:t>
            </a:r>
            <a:r>
              <a:rPr lang="ru-RU" sz="2400" dirty="0"/>
              <a:t>: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4925" y="2708275"/>
            <a:ext cx="9074150" cy="4092575"/>
            <a:chOff x="22" y="1434"/>
            <a:chExt cx="5716" cy="2850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" y="1434"/>
              <a:ext cx="2322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1706"/>
              <a:ext cx="3366" cy="2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ru-RU" sz="32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3609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05800" cy="4648200"/>
          </a:xfrm>
        </p:spPr>
        <p:txBody>
          <a:bodyPr/>
          <a:lstStyle/>
          <a:p>
            <a:r>
              <a:rPr lang="ru-RU" sz="2400" b="1" i="1" dirty="0"/>
              <a:t>Создание отступов текста с помощью элементов </a:t>
            </a:r>
            <a:r>
              <a:rPr lang="ru-RU" sz="2400" b="1" i="1" dirty="0" smtClean="0"/>
              <a:t>списка:</a:t>
            </a:r>
            <a:endParaRPr lang="ru-RU" sz="2400" b="1" i="1" dirty="0"/>
          </a:p>
          <a:p>
            <a:pPr marL="438150" indent="9525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i="1" dirty="0"/>
              <a:t>Список определений</a:t>
            </a:r>
            <a:r>
              <a:rPr lang="ru-RU" sz="2400" b="1" dirty="0"/>
              <a:t>  </a:t>
            </a:r>
            <a:r>
              <a:rPr lang="ru-RU" sz="2400" dirty="0"/>
              <a:t>предназначен для управления отступами от левого поля страницы. В нем используются </a:t>
            </a:r>
            <a:r>
              <a:rPr lang="ru-RU" sz="2400" dirty="0" smtClean="0"/>
              <a:t>теги:</a:t>
            </a:r>
            <a:endParaRPr lang="ru-RU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smtClean="0"/>
              <a:t>dl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/dl</a:t>
            </a:r>
            <a:r>
              <a:rPr lang="en-US" sz="2400" dirty="0" smtClean="0"/>
              <a:t>&gt;  </a:t>
            </a:r>
            <a:r>
              <a:rPr lang="en-US" sz="2400" dirty="0"/>
              <a:t>– </a:t>
            </a:r>
            <a:r>
              <a:rPr lang="ru-RU" sz="2400" dirty="0"/>
              <a:t> начало и окончание списка 				       определений;</a:t>
            </a:r>
            <a:endParaRPr lang="en-US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err="1" smtClean="0"/>
              <a:t>dt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dt</a:t>
            </a:r>
            <a:r>
              <a:rPr lang="en-US" sz="2400" dirty="0" smtClean="0"/>
              <a:t>&gt;  </a:t>
            </a:r>
            <a:r>
              <a:rPr lang="en-US" sz="2400" dirty="0"/>
              <a:t>– </a:t>
            </a:r>
            <a:r>
              <a:rPr lang="ru-RU" sz="2400" dirty="0"/>
              <a:t>заголовок термина;</a:t>
            </a:r>
            <a:endParaRPr lang="en-US" sz="2400" dirty="0"/>
          </a:p>
          <a:p>
            <a:pPr lvl="1"/>
            <a:r>
              <a:rPr lang="en-US" sz="2400" dirty="0" smtClean="0"/>
              <a:t>&lt;</a:t>
            </a:r>
            <a:r>
              <a:rPr lang="en-US" sz="2400" b="1" i="1" dirty="0" err="1" smtClean="0"/>
              <a:t>dd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dd</a:t>
            </a:r>
            <a:r>
              <a:rPr lang="en-US" sz="2400" dirty="0" smtClean="0"/>
              <a:t>&gt;  </a:t>
            </a:r>
            <a:r>
              <a:rPr lang="en-US" sz="2400" dirty="0"/>
              <a:t>– </a:t>
            </a:r>
            <a:r>
              <a:rPr lang="ru-RU" sz="2400" dirty="0"/>
              <a:t>определение термина.</a:t>
            </a:r>
          </a:p>
        </p:txBody>
      </p:sp>
    </p:spTree>
    <p:extLst>
      <p:ext uri="{BB962C8B-B14F-4D97-AF65-F5344CB8AC3E}">
        <p14:creationId xmlns:p14="http://schemas.microsoft.com/office/powerpoint/2010/main" val="2629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107950" y="1600200"/>
            <a:ext cx="9001125" cy="5213350"/>
            <a:chOff x="68" y="544"/>
            <a:chExt cx="5670" cy="3748"/>
          </a:xfrm>
        </p:grpSpPr>
        <p:grpSp>
          <p:nvGrpSpPr>
            <p:cNvPr id="56330" name="Group 10"/>
            <p:cNvGrpSpPr>
              <a:grpSpLocks/>
            </p:cNvGrpSpPr>
            <p:nvPr/>
          </p:nvGrpSpPr>
          <p:grpSpPr bwMode="auto">
            <a:xfrm>
              <a:off x="68" y="544"/>
              <a:ext cx="5670" cy="3748"/>
              <a:chOff x="68" y="544"/>
              <a:chExt cx="5670" cy="3748"/>
            </a:xfrm>
          </p:grpSpPr>
          <p:pic>
            <p:nvPicPr>
              <p:cNvPr id="56329" name="Picture 9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" y="1988"/>
                <a:ext cx="5238" cy="2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328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6" y="544"/>
                <a:ext cx="3252" cy="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6331" name="Oval 11"/>
            <p:cNvSpPr>
              <a:spLocks noChangeArrowheads="1"/>
            </p:cNvSpPr>
            <p:nvPr/>
          </p:nvSpPr>
          <p:spPr bwMode="auto">
            <a:xfrm>
              <a:off x="233" y="2848"/>
              <a:ext cx="1316" cy="159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2" name="Oval 12"/>
            <p:cNvSpPr>
              <a:spLocks noChangeArrowheads="1"/>
            </p:cNvSpPr>
            <p:nvPr/>
          </p:nvSpPr>
          <p:spPr bwMode="auto">
            <a:xfrm>
              <a:off x="225" y="3407"/>
              <a:ext cx="1316" cy="159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3" name="AutoShape 13"/>
            <p:cNvSpPr>
              <a:spLocks noChangeArrowheads="1"/>
            </p:cNvSpPr>
            <p:nvPr/>
          </p:nvSpPr>
          <p:spPr bwMode="auto">
            <a:xfrm>
              <a:off x="3992" y="2886"/>
              <a:ext cx="1610" cy="227"/>
            </a:xfrm>
            <a:prstGeom prst="wedgeRoundRectCallout">
              <a:avLst>
                <a:gd name="adj1" fmla="val -175218"/>
                <a:gd name="adj2" fmla="val -32380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Вставка пустой строки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 smtClean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14373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Гиперссылки </a:t>
            </a:r>
            <a:r>
              <a:rPr lang="en-US" sz="3200" dirty="0" smtClean="0"/>
              <a:t>HTML</a:t>
            </a:r>
            <a:endParaRPr lang="ru-RU" sz="320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0525"/>
            <a:ext cx="8229600" cy="49688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i="1" dirty="0"/>
              <a:t> Гиперссылки</a:t>
            </a:r>
            <a:r>
              <a:rPr lang="ru-RU" sz="2400" dirty="0"/>
              <a:t> – одни из наиболее важных элементов </a:t>
            </a:r>
            <a:r>
              <a:rPr lang="en-US" sz="2400" i="1" dirty="0"/>
              <a:t>Web</a:t>
            </a:r>
            <a:r>
              <a:rPr lang="ru-RU" sz="2400" dirty="0" smtClean="0"/>
              <a:t>-страниц. Могут быть 3 видов: служебные (</a:t>
            </a:r>
            <a:r>
              <a:rPr lang="en-US" sz="2400" dirty="0" smtClean="0"/>
              <a:t>&lt;link&gt;</a:t>
            </a:r>
            <a:r>
              <a:rPr lang="ru-RU" sz="2400" dirty="0" smtClean="0"/>
              <a:t>), графические (</a:t>
            </a:r>
            <a:r>
              <a:rPr lang="en-US" sz="2400" dirty="0" smtClean="0"/>
              <a:t>&lt;area&gt;</a:t>
            </a:r>
            <a:r>
              <a:rPr lang="ru-RU" sz="2400" dirty="0" smtClean="0"/>
              <a:t>), обычные для перехода между документами (</a:t>
            </a:r>
            <a:r>
              <a:rPr lang="en-US" sz="2400" dirty="0" smtClean="0"/>
              <a:t>&lt;a&gt;</a:t>
            </a:r>
            <a:r>
              <a:rPr lang="ru-RU" sz="2400" dirty="0" smtClean="0"/>
              <a:t>). 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Атрибут  </a:t>
            </a:r>
            <a:r>
              <a:rPr lang="en-US" sz="2400" b="1" i="1" dirty="0" err="1" smtClean="0"/>
              <a:t>href</a:t>
            </a:r>
            <a:r>
              <a:rPr lang="en-US" sz="2400" dirty="0" smtClean="0"/>
              <a:t> </a:t>
            </a:r>
            <a:r>
              <a:rPr lang="ru-RU" sz="2400" dirty="0" smtClean="0"/>
              <a:t> является общим у всех гиперссылок и определяет целевой </a:t>
            </a:r>
            <a:r>
              <a:rPr lang="en-US" sz="2400" dirty="0" smtClean="0"/>
              <a:t>URI</a:t>
            </a:r>
            <a:r>
              <a:rPr lang="ru-RU" sz="2400" dirty="0" smtClean="0"/>
              <a:t> ресурс. 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 smtClean="0"/>
              <a:t>Пример гиперссылок: </a:t>
            </a:r>
            <a:endParaRPr lang="en-US" sz="2400" dirty="0" smtClean="0"/>
          </a:p>
          <a:p>
            <a:pPr>
              <a:buNone/>
            </a:pPr>
            <a:r>
              <a:rPr lang="en-US" sz="2400" i="1" dirty="0"/>
              <a:t>&lt;</a:t>
            </a:r>
            <a:r>
              <a:rPr lang="en-US" sz="2400" i="1" dirty="0" smtClean="0"/>
              <a:t>link </a:t>
            </a:r>
            <a:r>
              <a:rPr lang="en-US" sz="2400" i="1" dirty="0" err="1" smtClean="0"/>
              <a:t>rel</a:t>
            </a:r>
            <a:r>
              <a:rPr lang="en-US" sz="2400" i="1" dirty="0" smtClean="0"/>
              <a:t> = “</a:t>
            </a:r>
            <a:r>
              <a:rPr lang="en-US" sz="2400" i="1" dirty="0" err="1" smtClean="0"/>
              <a:t>stylesheet</a:t>
            </a:r>
            <a:r>
              <a:rPr lang="en-US" sz="2400" i="1" dirty="0" smtClean="0"/>
              <a:t>” type = “text/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” </a:t>
            </a:r>
            <a:r>
              <a:rPr lang="en-US" sz="2400" i="1" dirty="0" err="1" smtClean="0"/>
              <a:t>href</a:t>
            </a:r>
            <a:r>
              <a:rPr lang="en-US" sz="2400" i="1" dirty="0" smtClean="0"/>
              <a:t> = “style.css”&gt;</a:t>
            </a:r>
            <a:endParaRPr lang="ru-RU" sz="2400" i="1" dirty="0"/>
          </a:p>
          <a:p>
            <a:pPr>
              <a:buFont typeface="Wingdings" pitchFamily="2" charset="2"/>
              <a:buNone/>
            </a:pPr>
            <a:r>
              <a:rPr lang="en-US" sz="2400" i="1" dirty="0" smtClean="0"/>
              <a:t>&lt;a </a:t>
            </a:r>
            <a:r>
              <a:rPr lang="en-US" sz="2400" i="1" dirty="0" err="1" smtClean="0"/>
              <a:t>href</a:t>
            </a:r>
            <a:r>
              <a:rPr lang="en-US" sz="2400" i="1" dirty="0" smtClean="0"/>
              <a:t> = “http://www.yandex.ru”&gt;</a:t>
            </a:r>
            <a:r>
              <a:rPr lang="ru-RU" sz="2400" i="1" dirty="0" smtClean="0"/>
              <a:t>Ссылка на Яндекс</a:t>
            </a:r>
            <a:r>
              <a:rPr lang="en-US" sz="2400" i="1" dirty="0" smtClean="0"/>
              <a:t>&lt;/a&gt;</a:t>
            </a:r>
          </a:p>
          <a:p>
            <a:pPr>
              <a:buFont typeface="Wingdings" pitchFamily="2" charset="2"/>
              <a:buNone/>
            </a:pPr>
            <a:r>
              <a:rPr lang="en-US" sz="2400" i="1" dirty="0" smtClean="0"/>
              <a:t>&lt;area </a:t>
            </a:r>
            <a:r>
              <a:rPr lang="en-US" sz="2400" i="1" dirty="0" err="1"/>
              <a:t>href</a:t>
            </a:r>
            <a:r>
              <a:rPr lang="en-US" sz="2400" i="1" dirty="0"/>
              <a:t>="URL" </a:t>
            </a:r>
            <a:r>
              <a:rPr lang="en-US" sz="2400" i="1" dirty="0" smtClean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4862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Гиперссылки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 smtClean="0"/>
              <a:t>Пример:</a:t>
            </a:r>
          </a:p>
          <a:p>
            <a:pPr marL="82296" indent="0">
              <a:buNone/>
            </a:pPr>
            <a:r>
              <a:rPr lang="en-US" sz="1600" i="1" dirty="0"/>
              <a:t>&lt;html&gt;</a:t>
            </a:r>
          </a:p>
          <a:p>
            <a:pPr marL="82296" indent="0">
              <a:buNone/>
            </a:pPr>
            <a:r>
              <a:rPr lang="ru-RU" sz="1600" i="1" dirty="0" smtClean="0"/>
              <a:t>    </a:t>
            </a:r>
            <a:r>
              <a:rPr lang="en-US" sz="1600" i="1" dirty="0" smtClean="0"/>
              <a:t>&lt;</a:t>
            </a:r>
            <a:r>
              <a:rPr lang="en-US" sz="1600" i="1" dirty="0"/>
              <a:t>head&gt;</a:t>
            </a:r>
          </a:p>
          <a:p>
            <a:pPr marL="82296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&lt;</a:t>
            </a:r>
            <a:r>
              <a:rPr lang="en-US" sz="1600" i="1" dirty="0"/>
              <a:t>title&gt;This </a:t>
            </a:r>
            <a:r>
              <a:rPr lang="en-US" sz="1600" i="1" dirty="0" err="1"/>
              <a:t>ia</a:t>
            </a:r>
            <a:r>
              <a:rPr lang="en-US" sz="1600" i="1" dirty="0"/>
              <a:t> my test page&lt;/title</a:t>
            </a:r>
            <a:r>
              <a:rPr lang="en-US" sz="1600" i="1" dirty="0" smtClean="0"/>
              <a:t>&gt;</a:t>
            </a:r>
            <a:endParaRPr lang="ru-RU" sz="1600" i="1" dirty="0" smtClean="0"/>
          </a:p>
          <a:p>
            <a:pPr marL="82296" indent="0">
              <a:buNone/>
            </a:pPr>
            <a:r>
              <a:rPr lang="ru-RU" sz="1600" i="1" dirty="0"/>
              <a:t>	</a:t>
            </a:r>
            <a:r>
              <a:rPr lang="en-US" sz="1600" i="1" dirty="0" smtClean="0"/>
              <a:t>&lt;link </a:t>
            </a:r>
            <a:r>
              <a:rPr lang="en-US" sz="1600" i="1" dirty="0" err="1"/>
              <a:t>rel</a:t>
            </a:r>
            <a:r>
              <a:rPr lang="en-US" sz="1600" i="1" dirty="0"/>
              <a:t>="</a:t>
            </a:r>
            <a:r>
              <a:rPr lang="en-US" sz="1600" i="1" dirty="0" err="1"/>
              <a:t>stylesheet</a:t>
            </a:r>
            <a:r>
              <a:rPr lang="en-US" sz="1600" i="1" dirty="0"/>
              <a:t>" type="text/</a:t>
            </a:r>
            <a:r>
              <a:rPr lang="en-US" sz="1600" i="1" dirty="0" err="1"/>
              <a:t>css</a:t>
            </a:r>
            <a:r>
              <a:rPr lang="en-US" sz="1600" i="1" dirty="0"/>
              <a:t>" </a:t>
            </a:r>
            <a:r>
              <a:rPr lang="en-US" sz="1600" i="1" dirty="0" err="1"/>
              <a:t>href</a:t>
            </a:r>
            <a:r>
              <a:rPr lang="en-US" sz="1600" i="1" dirty="0"/>
              <a:t>="test.css"&gt;</a:t>
            </a:r>
          </a:p>
          <a:p>
            <a:pPr marL="82296" indent="0">
              <a:buNone/>
            </a:pPr>
            <a:r>
              <a:rPr lang="ru-RU" sz="1600" i="1" dirty="0" smtClean="0"/>
              <a:t>    </a:t>
            </a:r>
            <a:r>
              <a:rPr lang="en-US" sz="1600" i="1" dirty="0" smtClean="0"/>
              <a:t>&lt;/</a:t>
            </a:r>
            <a:r>
              <a:rPr lang="en-US" sz="1600" i="1" dirty="0"/>
              <a:t>head&gt;</a:t>
            </a:r>
          </a:p>
          <a:p>
            <a:pPr marL="82296" indent="0">
              <a:buNone/>
            </a:pPr>
            <a:endParaRPr lang="en-US" sz="1600" i="1" dirty="0"/>
          </a:p>
          <a:p>
            <a:pPr marL="82296" indent="0">
              <a:buNone/>
            </a:pPr>
            <a:r>
              <a:rPr lang="ru-RU" sz="1600" i="1" dirty="0" smtClean="0"/>
              <a:t>    </a:t>
            </a:r>
            <a:r>
              <a:rPr lang="en-US" sz="1600" i="1" dirty="0" smtClean="0"/>
              <a:t>&lt;</a:t>
            </a:r>
            <a:r>
              <a:rPr lang="en-US" sz="1600" i="1" dirty="0"/>
              <a:t>body&gt;</a:t>
            </a:r>
          </a:p>
          <a:p>
            <a:pPr marL="82296" indent="0">
              <a:buNone/>
            </a:pPr>
            <a:r>
              <a:rPr lang="en-US" sz="1600" i="1" dirty="0" smtClean="0"/>
              <a:t>	&lt;</a:t>
            </a:r>
            <a:r>
              <a:rPr lang="en-US" sz="1600" i="1" dirty="0"/>
              <a:t>a </a:t>
            </a:r>
            <a:r>
              <a:rPr lang="en-US" sz="1600" i="1" dirty="0" err="1"/>
              <a:t>href</a:t>
            </a:r>
            <a:r>
              <a:rPr lang="en-US" sz="1600" i="1" dirty="0"/>
              <a:t> = "http://www.yandex.ru"&gt;This is hyperlink to </a:t>
            </a:r>
            <a:r>
              <a:rPr lang="en-US" sz="1600" i="1" dirty="0" err="1"/>
              <a:t>Yandex</a:t>
            </a:r>
            <a:r>
              <a:rPr lang="en-US" sz="1600" i="1" dirty="0"/>
              <a:t>&lt;/a&gt;&lt;</a:t>
            </a:r>
            <a:r>
              <a:rPr lang="en-US" sz="1600" i="1" dirty="0" err="1"/>
              <a:t>br</a:t>
            </a:r>
            <a:r>
              <a:rPr lang="en-US" sz="1600" i="1" dirty="0"/>
              <a:t>&gt;</a:t>
            </a:r>
          </a:p>
          <a:p>
            <a:pPr marL="82296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&lt;</a:t>
            </a:r>
            <a:r>
              <a:rPr lang="en-US" sz="1600" i="1" dirty="0"/>
              <a:t>a </a:t>
            </a:r>
            <a:r>
              <a:rPr lang="en-US" sz="1600" i="1" dirty="0" err="1"/>
              <a:t>href</a:t>
            </a:r>
            <a:r>
              <a:rPr lang="en-US" sz="1600" i="1" dirty="0"/>
              <a:t> = "http://w3.org"&gt;&lt;</a:t>
            </a:r>
            <a:r>
              <a:rPr lang="en-US" sz="1600" i="1" dirty="0" err="1"/>
              <a:t>img</a:t>
            </a:r>
            <a:r>
              <a:rPr lang="en-US" sz="1600" i="1" dirty="0"/>
              <a:t> </a:t>
            </a:r>
            <a:r>
              <a:rPr lang="en-US" sz="1600" i="1" dirty="0" err="1"/>
              <a:t>src</a:t>
            </a:r>
            <a:r>
              <a:rPr lang="en-US" sz="1600" i="1" dirty="0"/>
              <a:t> = "hyperlink.jpg"&gt;&lt;/a&gt;</a:t>
            </a:r>
          </a:p>
          <a:p>
            <a:pPr marL="82296" indent="0">
              <a:buNone/>
            </a:pPr>
            <a:r>
              <a:rPr lang="ru-RU" sz="1600" i="1" dirty="0" smtClean="0"/>
              <a:t>    </a:t>
            </a:r>
            <a:r>
              <a:rPr lang="en-US" sz="1600" i="1" dirty="0" smtClean="0"/>
              <a:t>&lt;/</a:t>
            </a:r>
            <a:r>
              <a:rPr lang="en-US" sz="1600" i="1" dirty="0"/>
              <a:t>body&gt;</a:t>
            </a:r>
          </a:p>
          <a:p>
            <a:pPr marL="82296" indent="0">
              <a:buNone/>
            </a:pPr>
            <a:r>
              <a:rPr lang="en-US" sz="1600" i="1" dirty="0"/>
              <a:t>&lt;/html&gt;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8056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Основные параметры обычных гиперссылок</a:t>
            </a:r>
            <a:endParaRPr lang="ru-RU" sz="32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7696200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dirty="0" smtClean="0"/>
              <a:t>Цвета ссылок по умолчанию: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1800" dirty="0" smtClean="0"/>
              <a:t>неотработанная – синий, 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ru-RU" sz="1800" dirty="0" smtClean="0"/>
              <a:t>активная – красный, 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ru-RU" sz="1800" dirty="0" smtClean="0"/>
              <a:t>отработанная – фиолетовый. </a:t>
            </a:r>
            <a:endParaRPr lang="en-US" sz="1800" dirty="0" smtClean="0"/>
          </a:p>
          <a:p>
            <a:pPr marL="82296" indent="0">
              <a:spcBef>
                <a:spcPts val="600"/>
              </a:spcBef>
              <a:buNone/>
            </a:pPr>
            <a:r>
              <a:rPr lang="ru-RU" sz="2000" dirty="0" smtClean="0"/>
              <a:t>Можно изменить атрибутами элемента </a:t>
            </a:r>
            <a:r>
              <a:rPr lang="en-US" sz="2000" dirty="0" smtClean="0"/>
              <a:t>&lt;body&gt; - link, </a:t>
            </a:r>
            <a:r>
              <a:rPr lang="en-US" sz="2000" dirty="0" err="1" smtClean="0"/>
              <a:t>alink</a:t>
            </a:r>
            <a:r>
              <a:rPr lang="en-US" sz="2000" dirty="0" smtClean="0"/>
              <a:t>, </a:t>
            </a:r>
            <a:r>
              <a:rPr lang="en-US" sz="2000" dirty="0" err="1" smtClean="0"/>
              <a:t>vlink</a:t>
            </a:r>
            <a:r>
              <a:rPr lang="ru-RU" sz="2000" dirty="0" smtClean="0"/>
              <a:t> соответственно. 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Способ открытия гиперссылки по умолчанию </a:t>
            </a:r>
            <a:r>
              <a:rPr lang="en-US" sz="2000" dirty="0" smtClean="0"/>
              <a:t>- </a:t>
            </a:r>
            <a:r>
              <a:rPr lang="ru-RU" sz="2000" dirty="0" smtClean="0"/>
              <a:t>в текущем окне. Можно изменить атрибутом </a:t>
            </a:r>
            <a:r>
              <a:rPr lang="en-US" sz="2000" dirty="0" smtClean="0"/>
              <a:t>target </a:t>
            </a:r>
            <a:r>
              <a:rPr lang="ru-RU" sz="2000" dirty="0" smtClean="0"/>
              <a:t>в элементе </a:t>
            </a:r>
            <a:r>
              <a:rPr lang="en-US" sz="2000" dirty="0" smtClean="0"/>
              <a:t>&lt;a&gt;: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_</a:t>
            </a:r>
            <a:r>
              <a:rPr lang="ru-RU" sz="1800" dirty="0" err="1"/>
              <a:t>blank</a:t>
            </a:r>
            <a:r>
              <a:rPr lang="en-US" sz="1800" dirty="0"/>
              <a:t> - </a:t>
            </a:r>
            <a:r>
              <a:rPr lang="ru-RU" sz="1800" dirty="0"/>
              <a:t>загружает страницу в новое окно браузера.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_</a:t>
            </a:r>
            <a:r>
              <a:rPr lang="ru-RU" sz="1800" dirty="0" err="1"/>
              <a:t>self</a:t>
            </a:r>
            <a:r>
              <a:rPr lang="ru-RU" sz="1800" dirty="0"/>
              <a:t> - загружает страницу в текущее окно (по умолчанию). </a:t>
            </a:r>
            <a:endParaRPr lang="en-US" sz="1800" dirty="0" smtClean="0"/>
          </a:p>
          <a:p>
            <a:pPr marL="402336" lvl="1" indent="0">
              <a:spcBef>
                <a:spcPts val="0"/>
              </a:spcBef>
              <a:buNone/>
            </a:pPr>
            <a:endParaRPr lang="ru-RU" sz="1800" dirty="0"/>
          </a:p>
          <a:p>
            <a:pPr>
              <a:spcBef>
                <a:spcPts val="0"/>
              </a:spcBef>
            </a:pPr>
            <a:r>
              <a:rPr lang="ru-RU" sz="2000" dirty="0" smtClean="0"/>
              <a:t>В атрибуте </a:t>
            </a:r>
            <a:r>
              <a:rPr lang="en-US" sz="2000" dirty="0" smtClean="0"/>
              <a:t>title </a:t>
            </a:r>
            <a:r>
              <a:rPr lang="ru-RU" sz="2000" dirty="0" smtClean="0"/>
              <a:t>можно назначить текст подсказки при наведении курсора на ссылку;</a:t>
            </a:r>
            <a:endParaRPr lang="en-US" sz="2000" dirty="0" smtClean="0"/>
          </a:p>
          <a:p>
            <a:pPr marL="82296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ru-RU" sz="2000" dirty="0" smtClean="0"/>
              <a:t>В разделе </a:t>
            </a:r>
            <a:r>
              <a:rPr lang="en-US" sz="2000" dirty="0" smtClean="0"/>
              <a:t>&lt;head&gt; </a:t>
            </a:r>
            <a:r>
              <a:rPr lang="ru-RU" sz="2000" dirty="0" smtClean="0"/>
              <a:t>можно задать базовое поведение гиперссылок в элементе </a:t>
            </a:r>
            <a:r>
              <a:rPr lang="en-US" sz="2000" dirty="0" smtClean="0"/>
              <a:t>&lt;base target&gt;: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i="1" dirty="0" smtClean="0"/>
              <a:t>	&lt;head&gt; &lt;base target = “_blank”&gt; &lt;/head&gt;</a:t>
            </a:r>
          </a:p>
          <a:p>
            <a:pPr marL="82296" indent="0">
              <a:spcBef>
                <a:spcPts val="0"/>
              </a:spcBef>
              <a:buNone/>
            </a:pPr>
            <a:endParaRPr lang="ru-RU" sz="2400" dirty="0" smtClean="0"/>
          </a:p>
          <a:p>
            <a:pPr marL="82296" indent="0">
              <a:spcBef>
                <a:spcPts val="600"/>
              </a:spcBef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0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Внутренние ссылки документа </a:t>
            </a:r>
            <a:br>
              <a:rPr lang="ru-RU" sz="3200" dirty="0" smtClean="0"/>
            </a:br>
            <a:r>
              <a:rPr lang="ru-RU" sz="3200" dirty="0" smtClean="0"/>
              <a:t>(метк</a:t>
            </a:r>
            <a:r>
              <a:rPr lang="ru-RU" sz="3200" dirty="0"/>
              <a:t>а</a:t>
            </a:r>
            <a:r>
              <a:rPr lang="ru-RU" sz="3200" dirty="0" smtClean="0"/>
              <a:t>, якор</a:t>
            </a:r>
            <a:r>
              <a:rPr lang="ru-RU" sz="3200" dirty="0"/>
              <a:t>ь</a:t>
            </a:r>
            <a:r>
              <a:rPr lang="ru-RU" sz="3200" dirty="0" smtClean="0"/>
              <a:t>, </a:t>
            </a:r>
            <a:r>
              <a:rPr lang="en-US" sz="3200" dirty="0" smtClean="0"/>
              <a:t>anchor</a:t>
            </a:r>
            <a:r>
              <a:rPr lang="ru-RU" sz="3200" dirty="0" smtClean="0"/>
              <a:t>). </a:t>
            </a:r>
            <a:br>
              <a:rPr lang="ru-RU" sz="3200" dirty="0" smtClean="0"/>
            </a:br>
            <a:r>
              <a:rPr lang="ru-RU" sz="3200" dirty="0" smtClean="0"/>
              <a:t>Старый вариант создания: </a:t>
            </a:r>
            <a:endParaRPr lang="ru-RU" sz="32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8613"/>
            <a:ext cx="8229600" cy="4954587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i="1" dirty="0"/>
              <a:t>Гиперссылки на закладки в тексте страницы.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Закладка в тексте документа создается с помощью </a:t>
            </a:r>
            <a:r>
              <a:rPr lang="ru-RU" sz="2400" dirty="0" smtClean="0"/>
              <a:t>тега </a:t>
            </a:r>
            <a:r>
              <a:rPr lang="en-US" sz="2400" dirty="0" smtClean="0"/>
              <a:t> &lt;</a:t>
            </a:r>
            <a:r>
              <a:rPr lang="en-US" sz="2400" b="1" i="1" dirty="0" smtClean="0"/>
              <a:t>a</a:t>
            </a:r>
            <a:r>
              <a:rPr lang="en-US" sz="2400" dirty="0" smtClean="0"/>
              <a:t>&gt;  </a:t>
            </a:r>
            <a:r>
              <a:rPr lang="en-US" sz="2400" dirty="0"/>
              <a:t>c </a:t>
            </a:r>
            <a:r>
              <a:rPr lang="ru-RU" sz="2400" dirty="0"/>
              <a:t>атрибутом  </a:t>
            </a:r>
            <a:r>
              <a:rPr lang="en-US" sz="2400" b="1" i="1" dirty="0" smtClean="0"/>
              <a:t>name</a:t>
            </a:r>
            <a:r>
              <a:rPr lang="en-US" sz="2400" dirty="0" smtClean="0"/>
              <a:t> </a:t>
            </a:r>
            <a:r>
              <a:rPr lang="ru-RU" sz="2400" dirty="0" smtClean="0"/>
              <a:t> вместо  </a:t>
            </a:r>
            <a:r>
              <a:rPr lang="en-US" sz="2400" b="1" i="1" dirty="0" err="1" smtClean="0"/>
              <a:t>href</a:t>
            </a:r>
            <a:r>
              <a:rPr lang="ru-RU" sz="2400" dirty="0" smtClean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Например: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a name</a:t>
            </a:r>
            <a:r>
              <a:rPr lang="en-US" sz="2400" dirty="0" smtClean="0"/>
              <a:t>=</a:t>
            </a:r>
            <a:r>
              <a:rPr lang="en-US" sz="2400" dirty="0">
                <a:cs typeface="Arial" charset="0"/>
              </a:rPr>
              <a:t>'</a:t>
            </a:r>
            <a:r>
              <a:rPr lang="en-US" sz="2400" dirty="0"/>
              <a:t>chapter1</a:t>
            </a:r>
            <a:r>
              <a:rPr lang="en-US" sz="2400" dirty="0">
                <a:cs typeface="Arial" charset="0"/>
              </a:rPr>
              <a:t>'&gt;</a:t>
            </a:r>
            <a:r>
              <a:rPr lang="ru-RU" sz="2400" dirty="0">
                <a:cs typeface="Arial" charset="0"/>
              </a:rPr>
              <a:t>Раздел 1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en-US" sz="2400" b="1" i="1" dirty="0" smtClean="0">
                <a:cs typeface="Arial" charset="0"/>
              </a:rPr>
              <a:t>/a</a:t>
            </a:r>
            <a:r>
              <a:rPr lang="en-US" sz="2400" dirty="0" smtClean="0">
                <a:cs typeface="Arial" charset="0"/>
              </a:rPr>
              <a:t>&gt;</a:t>
            </a: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10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400" dirty="0">
                <a:cs typeface="Arial" charset="0"/>
              </a:rPr>
              <a:t>	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a </a:t>
            </a:r>
            <a:r>
              <a:rPr lang="en-US" sz="2400" b="1" i="1" dirty="0" err="1" smtClean="0"/>
              <a:t>href</a:t>
            </a:r>
            <a:r>
              <a:rPr lang="en-US" sz="2400" dirty="0" smtClean="0"/>
              <a:t>=</a:t>
            </a:r>
            <a:r>
              <a:rPr lang="en-US" sz="2400" dirty="0" smtClean="0">
                <a:cs typeface="Arial" charset="0"/>
              </a:rPr>
              <a:t>‘</a:t>
            </a:r>
            <a:r>
              <a:rPr lang="en-US" sz="2400" dirty="0">
                <a:cs typeface="Arial" charset="0"/>
              </a:rPr>
              <a:t>#</a:t>
            </a:r>
            <a:r>
              <a:rPr lang="en-US" sz="2400" dirty="0" smtClean="0"/>
              <a:t>chapter1</a:t>
            </a:r>
            <a:r>
              <a:rPr lang="en-US" sz="2400" dirty="0">
                <a:cs typeface="Arial" charset="0"/>
              </a:rPr>
              <a:t>'&gt;</a:t>
            </a:r>
            <a:r>
              <a:rPr lang="ru-RU" sz="2400" dirty="0">
                <a:cs typeface="Arial" charset="0"/>
              </a:rPr>
              <a:t>Перейти к разделу 1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en-US" sz="2400" b="1" i="1" dirty="0" smtClean="0">
                <a:cs typeface="Arial" charset="0"/>
              </a:rPr>
              <a:t>/a</a:t>
            </a:r>
            <a:r>
              <a:rPr lang="en-US" sz="2400" dirty="0" smtClean="0">
                <a:cs typeface="Arial" charset="0"/>
              </a:rPr>
              <a:t>&gt;</a:t>
            </a: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400" dirty="0">
                <a:cs typeface="Arial" charset="0"/>
              </a:rPr>
              <a:t>	Переход по этой гиперссылке приведет не к открытию новой страницы, а к прокручиванию текущего документа до закладки.</a:t>
            </a:r>
            <a:endParaRPr lang="en-US" sz="2400" dirty="0">
              <a:cs typeface="Arial" charset="0"/>
            </a:endParaRP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4165600" y="2819400"/>
            <a:ext cx="2159000" cy="576263"/>
          </a:xfrm>
          <a:prstGeom prst="wedgeRoundRectCallout">
            <a:avLst>
              <a:gd name="adj1" fmla="val -57426"/>
              <a:gd name="adj2" fmla="val 52204"/>
              <a:gd name="adj3" fmla="val 1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ru-RU" sz="1600" b="1" dirty="0">
                <a:solidFill>
                  <a:schemeClr val="bg2"/>
                </a:solidFill>
              </a:rPr>
              <a:t>Создание закладки с именем </a:t>
            </a:r>
            <a:r>
              <a:rPr lang="en-US" sz="1600" b="1" dirty="0">
                <a:solidFill>
                  <a:schemeClr val="bg2"/>
                </a:solidFill>
              </a:rPr>
              <a:t>chapter1</a:t>
            </a:r>
            <a:endParaRPr lang="ru-RU" sz="1600" b="1" dirty="0">
              <a:solidFill>
                <a:schemeClr val="bg2"/>
              </a:solidFill>
            </a:endParaRP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4113213" y="4452938"/>
            <a:ext cx="2592387" cy="576262"/>
          </a:xfrm>
          <a:prstGeom prst="wedgeRoundRectCallout">
            <a:avLst>
              <a:gd name="adj1" fmla="val -32917"/>
              <a:gd name="adj2" fmla="val -84435"/>
              <a:gd name="adj3" fmla="val 1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ru-RU" sz="1600" b="1" dirty="0">
                <a:solidFill>
                  <a:schemeClr val="bg2"/>
                </a:solidFill>
              </a:rPr>
              <a:t>Создание гиперссылки на закладку </a:t>
            </a:r>
            <a:r>
              <a:rPr lang="en-US" sz="1600" b="1" dirty="0">
                <a:solidFill>
                  <a:schemeClr val="bg2"/>
                </a:solidFill>
              </a:rPr>
              <a:t>chapter1</a:t>
            </a:r>
            <a:endParaRPr lang="ru-RU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Внутренние ссылки документа </a:t>
            </a:r>
            <a:br>
              <a:rPr lang="ru-RU" sz="2800" dirty="0"/>
            </a:br>
            <a:r>
              <a:rPr lang="ru-RU" sz="2800" dirty="0"/>
              <a:t>(метка, якорь, </a:t>
            </a:r>
            <a:r>
              <a:rPr lang="en-US" sz="2800" dirty="0"/>
              <a:t>anchor</a:t>
            </a:r>
            <a:r>
              <a:rPr lang="ru-RU" sz="2800" dirty="0"/>
              <a:t>). </a:t>
            </a:r>
            <a:br>
              <a:rPr lang="ru-RU" sz="2800" dirty="0"/>
            </a:br>
            <a:r>
              <a:rPr lang="ru-RU" sz="2800" dirty="0" smtClean="0"/>
              <a:t>Новый вариант </a:t>
            </a:r>
            <a:r>
              <a:rPr lang="ru-RU" sz="2800" dirty="0"/>
              <a:t>создания: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0" y="1905000"/>
            <a:ext cx="7498080" cy="43434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Создаем метку на раздел документа:</a:t>
            </a:r>
            <a:endParaRPr lang="en-US" dirty="0" smtClean="0"/>
          </a:p>
          <a:p>
            <a:endParaRPr lang="en-US" dirty="0" smtClean="0"/>
          </a:p>
          <a:p>
            <a:pPr marL="82296" indent="0">
              <a:buNone/>
            </a:pPr>
            <a:r>
              <a:rPr lang="en-US" sz="2800" b="1" i="1" dirty="0" smtClean="0"/>
              <a:t>&lt;a </a:t>
            </a:r>
            <a:r>
              <a:rPr lang="en-US" sz="2800" b="1" i="1" dirty="0" err="1"/>
              <a:t>href</a:t>
            </a:r>
            <a:r>
              <a:rPr lang="en-US" sz="2800" i="1" dirty="0" smtClean="0"/>
              <a:t>=</a:t>
            </a:r>
            <a:r>
              <a:rPr lang="en-US" sz="2800" i="1" dirty="0" smtClean="0">
                <a:cs typeface="Arial" charset="0"/>
              </a:rPr>
              <a:t>“#</a:t>
            </a:r>
            <a:r>
              <a:rPr lang="en-US" sz="2800" i="1" dirty="0" smtClean="0"/>
              <a:t>chapter1</a:t>
            </a:r>
            <a:r>
              <a:rPr lang="en-US" sz="2800" i="1" dirty="0" smtClean="0">
                <a:cs typeface="Arial" charset="0"/>
              </a:rPr>
              <a:t>”&gt;</a:t>
            </a:r>
            <a:r>
              <a:rPr lang="ru-RU" sz="2800" i="1" dirty="0">
                <a:cs typeface="Arial" charset="0"/>
              </a:rPr>
              <a:t>Перейти к разделу 1</a:t>
            </a:r>
            <a:r>
              <a:rPr lang="en-US" sz="2800" i="1" dirty="0">
                <a:cs typeface="Arial" charset="0"/>
              </a:rPr>
              <a:t>&lt;</a:t>
            </a:r>
            <a:r>
              <a:rPr lang="en-US" sz="2800" b="1" i="1" dirty="0">
                <a:cs typeface="Arial" charset="0"/>
              </a:rPr>
              <a:t>/a</a:t>
            </a:r>
            <a:r>
              <a:rPr lang="en-US" sz="2800" i="1" dirty="0">
                <a:cs typeface="Arial" charset="0"/>
              </a:rPr>
              <a:t>&gt;</a:t>
            </a:r>
            <a:endParaRPr lang="ru-RU" sz="2800" i="1" dirty="0">
              <a:cs typeface="Arial" charset="0"/>
            </a:endParaRPr>
          </a:p>
          <a:p>
            <a:pPr marL="82296" indent="0">
              <a:buNone/>
            </a:pPr>
            <a:r>
              <a:rPr lang="ru-RU" dirty="0" smtClean="0"/>
              <a:t> </a:t>
            </a:r>
          </a:p>
          <a:p>
            <a:r>
              <a:rPr lang="ru-RU" dirty="0" smtClean="0"/>
              <a:t>Получаем метку внутри структурного элемента </a:t>
            </a:r>
            <a:r>
              <a:rPr lang="en-US" dirty="0" smtClean="0"/>
              <a:t>HTML </a:t>
            </a:r>
            <a:r>
              <a:rPr lang="ru-RU" dirty="0" smtClean="0"/>
              <a:t>с помощью атрибута </a:t>
            </a:r>
            <a:r>
              <a:rPr lang="en-US" dirty="0" smtClean="0"/>
              <a:t>id</a:t>
            </a:r>
            <a:r>
              <a:rPr lang="ru-RU" dirty="0" smtClean="0"/>
              <a:t>, не создавая дополнительный элемент </a:t>
            </a:r>
            <a:r>
              <a:rPr lang="en-US" dirty="0" smtClean="0"/>
              <a:t>&lt;name&gt;:</a:t>
            </a:r>
          </a:p>
          <a:p>
            <a:pPr marL="82296" indent="0">
              <a:buNone/>
            </a:pPr>
            <a:r>
              <a:rPr lang="en-US" i="1" dirty="0" smtClean="0"/>
              <a:t>&lt;h1 </a:t>
            </a:r>
            <a:r>
              <a:rPr lang="en-US" b="1" i="1" dirty="0" smtClean="0"/>
              <a:t>id</a:t>
            </a:r>
            <a:r>
              <a:rPr lang="en-US" i="1" dirty="0" smtClean="0"/>
              <a:t> = “chapter I”&gt;Chapter 1&lt;/h1&gt;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1999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Общие сведения о языке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11313"/>
            <a:ext cx="7543800" cy="5094287"/>
          </a:xfrm>
        </p:spPr>
        <p:txBody>
          <a:bodyPr>
            <a:normAutofit lnSpcReduction="10000"/>
          </a:bodyPr>
          <a:lstStyle/>
          <a:p>
            <a:pPr marL="176213" indent="0" algn="just">
              <a:buNone/>
            </a:pPr>
            <a:r>
              <a:rPr lang="ru-RU" sz="2400" dirty="0"/>
              <a:t>Язык </a:t>
            </a:r>
            <a:r>
              <a:rPr lang="en-US" sz="2400" dirty="0"/>
              <a:t>HTML (Hyper Text Markup Language – </a:t>
            </a:r>
            <a:r>
              <a:rPr lang="ru-RU" sz="2400" dirty="0"/>
              <a:t>язык разметки гипертекстов</a:t>
            </a:r>
            <a:r>
              <a:rPr lang="en-US" sz="2400" dirty="0"/>
              <a:t>)</a:t>
            </a:r>
            <a:r>
              <a:rPr lang="ru-RU" sz="2400" dirty="0"/>
              <a:t> – стандартный язык разметки документов во Всемирной паутине. Большинство веб-страниц создаются при помощи языка </a:t>
            </a:r>
            <a:r>
              <a:rPr lang="en-US" sz="2400" dirty="0" smtClean="0"/>
              <a:t>HTML</a:t>
            </a:r>
            <a:r>
              <a:rPr lang="ru-RU" sz="2400" dirty="0" smtClean="0"/>
              <a:t>. </a:t>
            </a:r>
            <a:r>
              <a:rPr lang="ru-RU" sz="2400" dirty="0"/>
              <a:t>Язык </a:t>
            </a:r>
            <a:r>
              <a:rPr lang="en-US" sz="2400" dirty="0"/>
              <a:t>HTML</a:t>
            </a:r>
            <a:r>
              <a:rPr lang="ru-RU" sz="2400" dirty="0"/>
              <a:t> интерпретируется браузером и отображается в виде документа, в удобной для человека форме.</a:t>
            </a:r>
            <a:endParaRPr lang="en-US" sz="2400" dirty="0"/>
          </a:p>
          <a:p>
            <a:pPr marL="176213" indent="0" algn="just">
              <a:buFont typeface="Wingdings" pitchFamily="2" charset="2"/>
              <a:buNone/>
            </a:pPr>
            <a:endParaRPr lang="ru-RU" sz="2400" dirty="0" smtClean="0"/>
          </a:p>
          <a:p>
            <a:pPr marL="176213" indent="0" algn="just">
              <a:buFont typeface="Wingdings" pitchFamily="2" charset="2"/>
              <a:buNone/>
            </a:pPr>
            <a:r>
              <a:rPr lang="en-US" sz="2400" dirty="0" smtClean="0"/>
              <a:t>HTML </a:t>
            </a:r>
            <a:r>
              <a:rPr lang="ru-RU" sz="2400" dirty="0" smtClean="0"/>
              <a:t> </a:t>
            </a:r>
            <a:r>
              <a:rPr lang="ru-RU" sz="2400" dirty="0"/>
              <a:t>представляет собой коллекцию управляющих символов – </a:t>
            </a:r>
            <a:r>
              <a:rPr lang="ru-RU" sz="2400" b="1" i="1" dirty="0" smtClean="0"/>
              <a:t>тегов </a:t>
            </a:r>
            <a:r>
              <a:rPr lang="ru-RU" sz="2400" dirty="0" smtClean="0"/>
              <a:t>(или </a:t>
            </a:r>
            <a:r>
              <a:rPr lang="ru-RU" sz="2400" b="1" i="1" dirty="0" smtClean="0"/>
              <a:t>дескрипторов</a:t>
            </a:r>
            <a:r>
              <a:rPr lang="ru-RU" sz="2400" dirty="0" smtClean="0"/>
              <a:t>), </a:t>
            </a:r>
            <a:r>
              <a:rPr lang="ru-RU" sz="2400" dirty="0"/>
              <a:t>с помощью которых можно добавлять и форматировать элементы документа</a:t>
            </a:r>
            <a:r>
              <a:rPr lang="ru-RU" sz="2400" dirty="0" smtClean="0"/>
              <a:t>. Для </a:t>
            </a:r>
            <a:r>
              <a:rPr lang="ru-RU" sz="2400" dirty="0"/>
              <a:t>настройки внешнего вида и </a:t>
            </a:r>
            <a:r>
              <a:rPr lang="ru-RU" sz="2400" dirty="0" smtClean="0"/>
              <a:t>особенностей функционирования </a:t>
            </a:r>
            <a:r>
              <a:rPr lang="ru-RU" sz="2400" b="1" i="1" dirty="0"/>
              <a:t>элемента</a:t>
            </a:r>
            <a:r>
              <a:rPr lang="ru-RU" sz="2400" dirty="0"/>
              <a:t> </a:t>
            </a:r>
            <a:r>
              <a:rPr lang="en-US" sz="2400" b="1" i="1" dirty="0" smtClean="0"/>
              <a:t>Web</a:t>
            </a:r>
            <a:r>
              <a:rPr lang="ru-RU" sz="2400" b="1" i="1" dirty="0" smtClean="0"/>
              <a:t>-страницы </a:t>
            </a:r>
            <a:r>
              <a:rPr lang="ru-RU" sz="2400" dirty="0" smtClean="0"/>
              <a:t>должны быть установлены необходимые </a:t>
            </a:r>
            <a:r>
              <a:rPr lang="ru-RU" sz="2400" b="1" i="1" dirty="0"/>
              <a:t>атрибуты</a:t>
            </a:r>
            <a:r>
              <a:rPr lang="ru-RU" sz="2400" dirty="0"/>
              <a:t> </a:t>
            </a:r>
            <a:r>
              <a:rPr lang="ru-RU" sz="2400" dirty="0" smtClean="0"/>
              <a:t>данного элемента.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21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Связывание </a:t>
            </a:r>
            <a:r>
              <a:rPr lang="en-US" sz="3200" dirty="0"/>
              <a:t>Web-</a:t>
            </a:r>
            <a:r>
              <a:rPr lang="ru-RU" sz="3200" dirty="0"/>
              <a:t>страниц</a:t>
            </a:r>
            <a:br>
              <a:rPr lang="ru-RU" sz="3200" dirty="0"/>
            </a:br>
            <a:r>
              <a:rPr lang="ru-RU" sz="3200" dirty="0"/>
              <a:t>с помощью гиперссылок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4812"/>
            <a:ext cx="7543800" cy="5030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Можно ссылаться на закладки в других документах.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Имя файла отделяется от имени закладки символом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dirty="0"/>
              <a:t>#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Например: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&lt;</a:t>
            </a:r>
            <a:r>
              <a:rPr lang="en-US" sz="2400" b="1" i="1" dirty="0"/>
              <a:t>A HREF</a:t>
            </a:r>
            <a:r>
              <a:rPr lang="en-US" sz="2400" dirty="0"/>
              <a:t>=</a:t>
            </a:r>
            <a:r>
              <a:rPr lang="en-US" sz="2400" dirty="0">
                <a:cs typeface="Arial" charset="0"/>
              </a:rPr>
              <a:t>'book.html#</a:t>
            </a:r>
            <a:r>
              <a:rPr lang="en-US" sz="2400" dirty="0"/>
              <a:t>chapter1</a:t>
            </a:r>
            <a:r>
              <a:rPr lang="en-US" sz="2400" dirty="0" smtClean="0">
                <a:cs typeface="Arial" charset="0"/>
              </a:rPr>
              <a:t>'&gt;</a:t>
            </a:r>
            <a:r>
              <a:rPr lang="ru-RU" sz="2400" dirty="0" smtClean="0">
                <a:cs typeface="Arial" charset="0"/>
              </a:rPr>
              <a:t> К </a:t>
            </a:r>
            <a:r>
              <a:rPr lang="ru-RU" sz="2400" dirty="0">
                <a:cs typeface="Arial" charset="0"/>
              </a:rPr>
              <a:t>разделу </a:t>
            </a:r>
            <a:r>
              <a:rPr lang="ru-RU" sz="2400" dirty="0" smtClean="0">
                <a:cs typeface="Arial" charset="0"/>
              </a:rPr>
              <a:t>1 </a:t>
            </a:r>
            <a:r>
              <a:rPr lang="en-US" sz="2400" dirty="0" smtClean="0">
                <a:cs typeface="Arial" charset="0"/>
              </a:rPr>
              <a:t>&lt;</a:t>
            </a:r>
            <a:r>
              <a:rPr lang="en-US" sz="2400" b="1" i="1" dirty="0" smtClean="0">
                <a:cs typeface="Arial" charset="0"/>
              </a:rPr>
              <a:t>/</a:t>
            </a:r>
            <a:r>
              <a:rPr lang="en-US" sz="2400" b="1" i="1" dirty="0">
                <a:cs typeface="Arial" charset="0"/>
              </a:rPr>
              <a:t>A</a:t>
            </a:r>
            <a:r>
              <a:rPr lang="en-US" sz="2400" dirty="0">
                <a:cs typeface="Arial" charset="0"/>
              </a:rPr>
              <a:t>&gt;</a:t>
            </a: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3505200" y="4742989"/>
            <a:ext cx="2374900" cy="792162"/>
          </a:xfrm>
          <a:prstGeom prst="wedgeRoundRectCallout">
            <a:avLst>
              <a:gd name="adj1" fmla="val -29546"/>
              <a:gd name="adj2" fmla="val -89079"/>
              <a:gd name="adj3" fmla="val 1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ru-RU" sz="1600" b="1" dirty="0">
                <a:solidFill>
                  <a:schemeClr val="bg2"/>
                </a:solidFill>
              </a:rPr>
              <a:t>Закладка с именем </a:t>
            </a:r>
            <a:r>
              <a:rPr lang="en-US" sz="1600" b="1" dirty="0">
                <a:solidFill>
                  <a:schemeClr val="bg2"/>
                </a:solidFill>
              </a:rPr>
              <a:t>chapter1</a:t>
            </a:r>
            <a:r>
              <a:rPr lang="ru-RU" sz="1600" b="1" dirty="0">
                <a:solidFill>
                  <a:schemeClr val="bg2"/>
                </a:solidFill>
              </a:rPr>
              <a:t> в документе </a:t>
            </a:r>
            <a:r>
              <a:rPr lang="en-US" sz="1600" b="1" dirty="0">
                <a:solidFill>
                  <a:schemeClr val="bg2"/>
                </a:solidFill>
              </a:rPr>
              <a:t>book.html</a:t>
            </a:r>
            <a:endParaRPr lang="ru-RU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Как не надо делать: </a:t>
            </a:r>
            <a:r>
              <a:rPr lang="en-US" sz="3200" dirty="0" smtClean="0"/>
              <a:t>mailto</a:t>
            </a:r>
            <a:endParaRPr lang="ru-RU" sz="32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23851" y="1703387"/>
            <a:ext cx="8591550" cy="4773613"/>
          </a:xfrm>
        </p:spPr>
        <p:txBody>
          <a:bodyPr/>
          <a:lstStyle/>
          <a:p>
            <a:r>
              <a:rPr lang="ru-RU" sz="2400" b="1" i="1" dirty="0"/>
              <a:t>Гиперссылки на адреса электронной почты.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В результате щелчка на такой гиперссылке на компьютере пользователя будет запущено приложение клиента электронной почты, установленное по умолчанию.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В поле  </a:t>
            </a:r>
            <a:r>
              <a:rPr lang="ru-RU" sz="2400" b="1" i="1" dirty="0"/>
              <a:t>Кому</a:t>
            </a:r>
            <a:r>
              <a:rPr lang="ru-RU" sz="2400" dirty="0"/>
              <a:t>  </a:t>
            </a:r>
            <a:r>
              <a:rPr lang="en-US" sz="2400" dirty="0"/>
              <a:t>(</a:t>
            </a:r>
            <a:r>
              <a:rPr lang="en-US" sz="2400" i="1" dirty="0"/>
              <a:t>Outlook Express</a:t>
            </a:r>
            <a:r>
              <a:rPr lang="en-US" sz="2400" dirty="0"/>
              <a:t>)</a:t>
            </a:r>
            <a:r>
              <a:rPr lang="ru-RU" sz="2400" dirty="0"/>
              <a:t> автоматически вводится адрес электронной почты, заданный в гиперссылке.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ru-RU" sz="2400" dirty="0"/>
              <a:t>	Для создания такой гиперссылки </a:t>
            </a:r>
            <a:r>
              <a:rPr lang="ru-RU" sz="2400" dirty="0" smtClean="0"/>
              <a:t>используется служебное </a:t>
            </a:r>
            <a:r>
              <a:rPr lang="ru-RU" sz="2400" dirty="0"/>
              <a:t>слово </a:t>
            </a:r>
            <a:r>
              <a:rPr lang="en-US" sz="2400" b="1" i="1" dirty="0"/>
              <a:t>mailto:</a:t>
            </a:r>
          </a:p>
          <a:p>
            <a:pPr>
              <a:buFont typeface="Wingdings" pitchFamily="2" charset="2"/>
              <a:buNone/>
            </a:pPr>
            <a:endParaRPr lang="en-US" sz="800" b="1" i="1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&lt;</a:t>
            </a:r>
            <a:r>
              <a:rPr lang="en-US" sz="2400" b="1" i="1" dirty="0"/>
              <a:t>A HREF</a:t>
            </a:r>
            <a:r>
              <a:rPr lang="en-US" sz="2400" dirty="0"/>
              <a:t>=</a:t>
            </a:r>
            <a:r>
              <a:rPr lang="en-US" sz="2400" dirty="0">
                <a:cs typeface="Arial" charset="0"/>
              </a:rPr>
              <a:t>'mailto:ivanov</a:t>
            </a:r>
            <a:r>
              <a:rPr lang="ru-RU" sz="2400" dirty="0">
                <a:cs typeface="Arial" charset="0"/>
              </a:rPr>
              <a:t>а</a:t>
            </a:r>
            <a:r>
              <a:rPr lang="en-US" sz="2400" dirty="0" smtClean="0">
                <a:cs typeface="Arial" charset="0"/>
              </a:rPr>
              <a:t>@mail.ru‘&gt;</a:t>
            </a:r>
            <a:r>
              <a:rPr lang="ru-RU" sz="2400" dirty="0" smtClean="0">
                <a:cs typeface="Arial" charset="0"/>
              </a:rPr>
              <a:t>Текст </a:t>
            </a:r>
            <a:r>
              <a:rPr lang="ru-RU" sz="2400" dirty="0">
                <a:cs typeface="Arial" charset="0"/>
              </a:rPr>
              <a:t>гиперссылки</a:t>
            </a:r>
            <a:r>
              <a:rPr lang="en-US" sz="2400" dirty="0">
                <a:cs typeface="Arial" charset="0"/>
              </a:rPr>
              <a:t>&lt;</a:t>
            </a:r>
            <a:r>
              <a:rPr lang="en-US" sz="2400" b="1" i="1" dirty="0">
                <a:cs typeface="Arial" charset="0"/>
              </a:rPr>
              <a:t>/A</a:t>
            </a:r>
            <a:r>
              <a:rPr lang="en-US" sz="2400" dirty="0">
                <a:cs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58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3861048"/>
            <a:ext cx="7406640" cy="1472184"/>
          </a:xfrm>
        </p:spPr>
        <p:txBody>
          <a:bodyPr/>
          <a:lstStyle/>
          <a:p>
            <a:r>
              <a:rPr lang="ru-RU" dirty="0" smtClean="0"/>
              <a:t>Работа с таблицами в </a:t>
            </a:r>
            <a:r>
              <a:rPr lang="en-US" dirty="0" smtClean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090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775"/>
            <a:ext cx="7571184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 smtClean="0"/>
              <a:t>Создание таблицы – парный тег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table</a:t>
            </a:r>
            <a:r>
              <a:rPr lang="en-US" sz="2400" dirty="0" smtClean="0"/>
              <a:t>&gt; … &lt;</a:t>
            </a:r>
            <a:r>
              <a:rPr lang="en-US" sz="2400" b="1" i="1" dirty="0" smtClean="0"/>
              <a:t>/table</a:t>
            </a:r>
            <a:r>
              <a:rPr lang="en-US" sz="2400" dirty="0" smtClean="0"/>
              <a:t>&gt;.</a:t>
            </a:r>
            <a:endParaRPr lang="ru-RU" sz="2400" dirty="0" smtClean="0"/>
          </a:p>
          <a:p>
            <a:pPr indent="0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 smtClean="0"/>
              <a:t>Создает объект таблицы </a:t>
            </a:r>
            <a:r>
              <a:rPr lang="en-US" sz="2400" dirty="0" smtClean="0"/>
              <a:t>(</a:t>
            </a:r>
            <a:r>
              <a:rPr lang="ru-RU" sz="2400" dirty="0" smtClean="0"/>
              <a:t>пустая таблица, не содержащая ячеек) в том месте текста, где он добавлен в код </a:t>
            </a:r>
            <a:r>
              <a:rPr lang="en-US" sz="2400" i="1" dirty="0" smtClean="0"/>
              <a:t>HTML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Добавление в таблицу строк и ячеек:</a:t>
            </a:r>
            <a:endParaRPr lang="en-US" sz="2400" dirty="0"/>
          </a:p>
          <a:p>
            <a:pPr lvl="1">
              <a:buClr>
                <a:schemeClr val="bg2"/>
              </a:buClr>
              <a:buSzTx/>
              <a:buFontTx/>
              <a:buChar char="•"/>
            </a:pPr>
            <a:r>
              <a:rPr lang="en-US" sz="2400" dirty="0" smtClean="0"/>
              <a:t>&lt;</a:t>
            </a:r>
            <a:r>
              <a:rPr lang="en-US" sz="2400" b="1" i="1" dirty="0" err="1" smtClean="0"/>
              <a:t>tr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tr</a:t>
            </a:r>
            <a:r>
              <a:rPr lang="en-US" sz="2400" dirty="0" smtClean="0"/>
              <a:t>&gt; </a:t>
            </a:r>
            <a:r>
              <a:rPr lang="en-US" sz="2400" dirty="0"/>
              <a:t>– </a:t>
            </a:r>
            <a:r>
              <a:rPr lang="ru-RU" sz="2400" dirty="0"/>
              <a:t>добавление новой строки;</a:t>
            </a:r>
          </a:p>
          <a:p>
            <a:pPr lvl="1">
              <a:buClr>
                <a:schemeClr val="bg2"/>
              </a:buClr>
              <a:buSzTx/>
              <a:buFontTx/>
              <a:buChar char="•"/>
            </a:pPr>
            <a:r>
              <a:rPr lang="en-US" sz="2400" dirty="0" smtClean="0"/>
              <a:t>&lt;</a:t>
            </a:r>
            <a:r>
              <a:rPr lang="en-US" sz="2400" b="1" i="1" dirty="0" err="1" smtClean="0"/>
              <a:t>th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th</a:t>
            </a:r>
            <a:r>
              <a:rPr lang="en-US" sz="2400" dirty="0" smtClean="0"/>
              <a:t>&gt; </a:t>
            </a:r>
            <a:r>
              <a:rPr lang="en-US" sz="2400" dirty="0"/>
              <a:t>– </a:t>
            </a:r>
            <a:r>
              <a:rPr lang="ru-RU" sz="2400" dirty="0"/>
              <a:t>добавление ячейки заголовка;</a:t>
            </a:r>
          </a:p>
          <a:p>
            <a:pPr lvl="1">
              <a:buClr>
                <a:schemeClr val="bg2"/>
              </a:buClr>
              <a:buSzTx/>
              <a:buFontTx/>
              <a:buChar char="•"/>
            </a:pPr>
            <a:r>
              <a:rPr lang="en-US" sz="2400" dirty="0" smtClean="0"/>
              <a:t>&lt;</a:t>
            </a:r>
            <a:r>
              <a:rPr lang="en-US" sz="2400" b="1" i="1" dirty="0" smtClean="0"/>
              <a:t>td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/td</a:t>
            </a:r>
            <a:r>
              <a:rPr lang="en-US" sz="2400" dirty="0" smtClean="0"/>
              <a:t>&gt; </a:t>
            </a:r>
            <a:r>
              <a:rPr lang="en-US" sz="2400" dirty="0"/>
              <a:t>– </a:t>
            </a:r>
            <a:r>
              <a:rPr lang="ru-RU" sz="2400" dirty="0"/>
              <a:t>добавление обычной ячейки.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309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73225"/>
            <a:ext cx="2962275" cy="3889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Создание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простейшей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таблицы: 4 строки (одна – заголовки), </a:t>
            </a:r>
            <a:r>
              <a:rPr lang="ru-RU" sz="2400" dirty="0" smtClean="0"/>
              <a:t>2 столбца</a:t>
            </a:r>
            <a:r>
              <a:rPr lang="ru-RU" sz="2400" dirty="0"/>
              <a:t>).</a:t>
            </a:r>
          </a:p>
        </p:txBody>
      </p:sp>
      <p:grpSp>
        <p:nvGrpSpPr>
          <p:cNvPr id="102409" name="Group 9"/>
          <p:cNvGrpSpPr>
            <a:grpSpLocks/>
          </p:cNvGrpSpPr>
          <p:nvPr/>
        </p:nvGrpSpPr>
        <p:grpSpPr bwMode="auto">
          <a:xfrm>
            <a:off x="1330325" y="1676399"/>
            <a:ext cx="7475538" cy="5065713"/>
            <a:chOff x="838" y="419"/>
            <a:chExt cx="4709" cy="3828"/>
          </a:xfrm>
        </p:grpSpPr>
        <p:pic>
          <p:nvPicPr>
            <p:cNvPr id="1024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9"/>
              <a:ext cx="3438" cy="3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7" name="AutoShape 7"/>
            <p:cNvSpPr>
              <a:spLocks noChangeArrowheads="1"/>
            </p:cNvSpPr>
            <p:nvPr/>
          </p:nvSpPr>
          <p:spPr bwMode="auto">
            <a:xfrm>
              <a:off x="838" y="2600"/>
              <a:ext cx="1089" cy="363"/>
            </a:xfrm>
            <a:prstGeom prst="wedgeRoundRectCallout">
              <a:avLst>
                <a:gd name="adj1" fmla="val 71764"/>
                <a:gd name="adj2" fmla="val -13634"/>
                <a:gd name="adj3" fmla="val 16667"/>
              </a:avLst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lnSpc>
                  <a:spcPct val="90000"/>
                </a:lnSpc>
              </a:pPr>
              <a:r>
                <a:rPr lang="ru-RU" sz="1600" b="1" dirty="0">
                  <a:solidFill>
                    <a:srgbClr val="800000"/>
                  </a:solidFill>
                </a:rPr>
                <a:t>Строки комментариев</a:t>
              </a:r>
            </a:p>
          </p:txBody>
        </p:sp>
      </p:grp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1447800"/>
          </a:xfrm>
        </p:spPr>
        <p:txBody>
          <a:bodyPr/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53378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1663" y="1514475"/>
            <a:ext cx="7858125" cy="1152525"/>
          </a:xfrm>
        </p:spPr>
        <p:txBody>
          <a:bodyPr/>
          <a:lstStyle/>
          <a:p>
            <a:r>
              <a:rPr lang="ru-RU" sz="2800" b="1" dirty="0"/>
              <a:t>Пример.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Заполнение ячеек </a:t>
            </a:r>
            <a:r>
              <a:rPr lang="ru-RU" sz="2400" dirty="0" smtClean="0"/>
              <a:t>данными:</a:t>
            </a:r>
            <a:endParaRPr lang="ru-RU" sz="2400" dirty="0"/>
          </a:p>
        </p:txBody>
      </p:sp>
      <p:grpSp>
        <p:nvGrpSpPr>
          <p:cNvPr id="103438" name="Group 14"/>
          <p:cNvGrpSpPr>
            <a:grpSpLocks/>
          </p:cNvGrpSpPr>
          <p:nvPr/>
        </p:nvGrpSpPr>
        <p:grpSpPr bwMode="auto">
          <a:xfrm>
            <a:off x="250825" y="1523999"/>
            <a:ext cx="8893175" cy="5218113"/>
            <a:chOff x="158" y="346"/>
            <a:chExt cx="5602" cy="3901"/>
          </a:xfrm>
        </p:grpSpPr>
        <p:grpSp>
          <p:nvGrpSpPr>
            <p:cNvPr id="103436" name="Group 12"/>
            <p:cNvGrpSpPr>
              <a:grpSpLocks/>
            </p:cNvGrpSpPr>
            <p:nvPr/>
          </p:nvGrpSpPr>
          <p:grpSpPr bwMode="auto">
            <a:xfrm>
              <a:off x="158" y="346"/>
              <a:ext cx="5588" cy="3901"/>
              <a:chOff x="158" y="346"/>
              <a:chExt cx="5588" cy="3901"/>
            </a:xfrm>
          </p:grpSpPr>
          <p:grpSp>
            <p:nvGrpSpPr>
              <p:cNvPr id="103432" name="Group 8"/>
              <p:cNvGrpSpPr>
                <a:grpSpLocks/>
              </p:cNvGrpSpPr>
              <p:nvPr/>
            </p:nvGrpSpPr>
            <p:grpSpPr bwMode="auto">
              <a:xfrm>
                <a:off x="158" y="346"/>
                <a:ext cx="5588" cy="3901"/>
                <a:chOff x="158" y="346"/>
                <a:chExt cx="5588" cy="3901"/>
              </a:xfrm>
            </p:grpSpPr>
            <p:pic>
              <p:nvPicPr>
                <p:cNvPr id="103431" name="Picture 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" y="1253"/>
                  <a:ext cx="4410" cy="2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3430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4" y="346"/>
                  <a:ext cx="2322" cy="23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3435" name="Group 11"/>
              <p:cNvGrpSpPr>
                <a:grpSpLocks/>
              </p:cNvGrpSpPr>
              <p:nvPr/>
            </p:nvGrpSpPr>
            <p:grpSpPr bwMode="auto">
              <a:xfrm>
                <a:off x="748" y="1865"/>
                <a:ext cx="2586" cy="279"/>
                <a:chOff x="748" y="1865"/>
                <a:chExt cx="2586" cy="279"/>
              </a:xfrm>
            </p:grpSpPr>
            <p:sp>
              <p:nvSpPr>
                <p:cNvPr id="103433" name="AutoShape 9"/>
                <p:cNvSpPr>
                  <a:spLocks noChangeArrowheads="1"/>
                </p:cNvSpPr>
                <p:nvPr/>
              </p:nvSpPr>
              <p:spPr bwMode="auto">
                <a:xfrm>
                  <a:off x="1860" y="1865"/>
                  <a:ext cx="1474" cy="204"/>
                </a:xfrm>
                <a:prstGeom prst="wedgeRoundRectCallout">
                  <a:avLst>
                    <a:gd name="adj1" fmla="val -65806"/>
                    <a:gd name="adj2" fmla="val 18139"/>
                    <a:gd name="adj3" fmla="val 16667"/>
                  </a:avLst>
                </a:prstGeom>
                <a:solidFill>
                  <a:srgbClr val="FFCC99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 anchor="ctr" anchorCtr="1"/>
                <a:lstStyle/>
                <a:p>
                  <a:r>
                    <a:rPr lang="ru-RU" sz="1600" b="1">
                      <a:solidFill>
                        <a:srgbClr val="800000"/>
                      </a:solidFill>
                    </a:rPr>
                    <a:t>Отображение границ</a:t>
                  </a:r>
                </a:p>
              </p:txBody>
            </p:sp>
            <p:sp>
              <p:nvSpPr>
                <p:cNvPr id="103434" name="Oval 10"/>
                <p:cNvSpPr>
                  <a:spLocks noChangeArrowheads="1"/>
                </p:cNvSpPr>
                <p:nvPr/>
              </p:nvSpPr>
              <p:spPr bwMode="auto">
                <a:xfrm>
                  <a:off x="748" y="1917"/>
                  <a:ext cx="907" cy="227"/>
                </a:xfrm>
                <a:prstGeom prst="ellips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03437" name="AutoShape 13"/>
            <p:cNvSpPr>
              <a:spLocks noChangeArrowheads="1"/>
            </p:cNvSpPr>
            <p:nvPr/>
          </p:nvSpPr>
          <p:spPr bwMode="auto">
            <a:xfrm>
              <a:off x="4740" y="2296"/>
              <a:ext cx="1020" cy="680"/>
            </a:xfrm>
            <a:prstGeom prst="wedgeRoundRectCallout">
              <a:avLst>
                <a:gd name="adj1" fmla="val -50296"/>
                <a:gd name="adj2" fmla="val -125148"/>
                <a:gd name="adj3" fmla="val 16667"/>
              </a:avLst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lnSpc>
                  <a:spcPct val="90000"/>
                </a:lnSpc>
              </a:pPr>
              <a:r>
                <a:rPr lang="ru-RU" sz="1400" b="1">
                  <a:solidFill>
                    <a:srgbClr val="800000"/>
                  </a:solidFill>
                </a:rPr>
                <a:t>По умолчанию – полужирный шрифт и выравнивание по центру</a:t>
              </a:r>
            </a:p>
          </p:txBody>
        </p:sp>
      </p:grp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187450" y="0"/>
            <a:ext cx="7956550" cy="1447800"/>
          </a:xfrm>
        </p:spPr>
        <p:txBody>
          <a:bodyPr>
            <a:normAutofit/>
          </a:bodyPr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4022804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47800"/>
            <a:ext cx="4114800" cy="5175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Строки таблицы не обязательно должны содержать одинаковое число ячеек.</a:t>
            </a:r>
          </a:p>
        </p:txBody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107950" y="1752600"/>
            <a:ext cx="8875713" cy="5060950"/>
            <a:chOff x="68" y="494"/>
            <a:chExt cx="5591" cy="3798"/>
          </a:xfrm>
        </p:grpSpPr>
        <p:pic>
          <p:nvPicPr>
            <p:cNvPr id="1044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1484"/>
              <a:ext cx="4410" cy="2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494"/>
              <a:ext cx="3006" cy="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447800"/>
          </a:xfrm>
        </p:spPr>
        <p:txBody>
          <a:bodyPr/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395716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74787"/>
            <a:ext cx="8229600" cy="811213"/>
          </a:xfrm>
        </p:spPr>
        <p:txBody>
          <a:bodyPr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Добавление </a:t>
            </a:r>
            <a:r>
              <a:rPr lang="ru-RU" sz="2400" b="1" dirty="0" smtClean="0">
                <a:solidFill>
                  <a:schemeClr val="tx1"/>
                </a:solidFill>
              </a:rPr>
              <a:t>заголовков таблицы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55825"/>
            <a:ext cx="8534399" cy="4244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Использование </a:t>
            </a:r>
            <a:r>
              <a:rPr lang="ru-RU" sz="2400" dirty="0" smtClean="0"/>
              <a:t>тегов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h1</a:t>
            </a:r>
            <a:r>
              <a:rPr lang="en-US" sz="2400" dirty="0" smtClean="0"/>
              <a:t>&gt; </a:t>
            </a:r>
            <a:r>
              <a:rPr lang="en-US" sz="2400" dirty="0"/>
              <a:t>-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h6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/>
              <a:t>может создать проблемы с выравниванием заголовка относительно таблицы.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dirty="0" smtClean="0"/>
              <a:t>Тег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caption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/caption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ru-RU" sz="2400" dirty="0"/>
              <a:t>создает заголовок непосредственно в таблице.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Выравнивание по умолчанию – по центру таблицы.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Для изменения – атрибут  </a:t>
            </a:r>
            <a:r>
              <a:rPr lang="en-US" sz="2400" b="1" i="1" dirty="0" smtClean="0"/>
              <a:t>align</a:t>
            </a:r>
            <a:r>
              <a:rPr lang="ru-RU" sz="2400" b="1" i="1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этого тега</a:t>
            </a:r>
            <a:r>
              <a:rPr lang="ru-RU" sz="2400" dirty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5616" y="0"/>
            <a:ext cx="8028384" cy="1447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l" fontAlgn="auto">
              <a:spcAft>
                <a:spcPts val="0"/>
              </a:spcAft>
            </a:pPr>
            <a:r>
              <a:rPr lang="ru-RU" sz="4300" b="0" dirty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34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4" name="Group 8"/>
          <p:cNvGrpSpPr>
            <a:grpSpLocks/>
          </p:cNvGrpSpPr>
          <p:nvPr/>
        </p:nvGrpSpPr>
        <p:grpSpPr bwMode="auto">
          <a:xfrm>
            <a:off x="228600" y="1570038"/>
            <a:ext cx="8751887" cy="5168900"/>
            <a:chOff x="225" y="346"/>
            <a:chExt cx="5513" cy="3899"/>
          </a:xfrm>
        </p:grpSpPr>
        <p:pic>
          <p:nvPicPr>
            <p:cNvPr id="1065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46"/>
              <a:ext cx="4410" cy="2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2205"/>
              <a:ext cx="2286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2" name="Oval 6"/>
            <p:cNvSpPr>
              <a:spLocks noChangeArrowheads="1"/>
            </p:cNvSpPr>
            <p:nvPr/>
          </p:nvSpPr>
          <p:spPr bwMode="auto">
            <a:xfrm>
              <a:off x="225" y="762"/>
              <a:ext cx="3946" cy="227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6503" name="AutoShape 7"/>
            <p:cNvSpPr>
              <a:spLocks noChangeArrowheads="1"/>
            </p:cNvSpPr>
            <p:nvPr/>
          </p:nvSpPr>
          <p:spPr bwMode="auto">
            <a:xfrm>
              <a:off x="2760" y="3163"/>
              <a:ext cx="816" cy="13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447800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738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25"/>
            <a:ext cx="8229600" cy="4968875"/>
          </a:xfrm>
        </p:spPr>
        <p:txBody>
          <a:bodyPr/>
          <a:lstStyle/>
          <a:p>
            <a:r>
              <a:rPr lang="ru-RU" sz="2400" b="1" i="1" dirty="0"/>
              <a:t>Форматирование текста в ячейках таблицы.</a:t>
            </a:r>
          </a:p>
          <a:p>
            <a:pPr lvl="1">
              <a:spcBef>
                <a:spcPct val="40000"/>
              </a:spcBef>
            </a:pPr>
            <a:r>
              <a:rPr lang="ru-RU" sz="2400" dirty="0"/>
              <a:t>Выравнивание текста.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i="1" dirty="0"/>
              <a:t>По горизонтали</a:t>
            </a:r>
            <a:r>
              <a:rPr lang="en-US" sz="2400" dirty="0"/>
              <a:t> – </a:t>
            </a:r>
            <a:r>
              <a:rPr lang="ru-RU" sz="2400" dirty="0"/>
              <a:t>атрибут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i="1" dirty="0" smtClean="0"/>
              <a:t>align</a:t>
            </a:r>
            <a:r>
              <a:rPr lang="en-US" sz="2400" dirty="0" smtClean="0"/>
              <a:t>:</a:t>
            </a:r>
            <a:endParaRPr lang="en-US" sz="2400" dirty="0"/>
          </a:p>
          <a:p>
            <a:pPr lvl="4"/>
            <a:r>
              <a:rPr lang="en-US" sz="2400" b="1" i="1" dirty="0"/>
              <a:t>left</a:t>
            </a:r>
            <a:r>
              <a:rPr lang="en-US" sz="2400" dirty="0"/>
              <a:t> – </a:t>
            </a:r>
            <a:r>
              <a:rPr lang="ru-RU" sz="2400" dirty="0"/>
              <a:t>влево;</a:t>
            </a:r>
            <a:endParaRPr lang="en-US" sz="2400" dirty="0"/>
          </a:p>
          <a:p>
            <a:pPr lvl="4"/>
            <a:r>
              <a:rPr lang="en-US" sz="2400" b="1" i="1" dirty="0"/>
              <a:t>center</a:t>
            </a:r>
            <a:r>
              <a:rPr lang="en-US" sz="2400" dirty="0"/>
              <a:t> – </a:t>
            </a:r>
            <a:r>
              <a:rPr lang="ru-RU" sz="2400" dirty="0"/>
              <a:t>по центру;</a:t>
            </a:r>
            <a:endParaRPr lang="en-US" sz="2400" dirty="0"/>
          </a:p>
          <a:p>
            <a:pPr lvl="4"/>
            <a:r>
              <a:rPr lang="en-US" sz="2400" b="1" i="1" dirty="0"/>
              <a:t>right</a:t>
            </a:r>
            <a:r>
              <a:rPr lang="en-US" sz="2400" dirty="0"/>
              <a:t> – </a:t>
            </a:r>
            <a:r>
              <a:rPr lang="ru-RU" sz="2400" dirty="0"/>
              <a:t>вправо.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i="1" dirty="0"/>
              <a:t>По вертикали</a:t>
            </a:r>
            <a:r>
              <a:rPr lang="en-US" sz="2400" dirty="0"/>
              <a:t> – </a:t>
            </a:r>
            <a:r>
              <a:rPr lang="ru-RU" sz="2400" dirty="0"/>
              <a:t>атрибут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i="1" dirty="0" err="1" smtClean="0"/>
              <a:t>valign</a:t>
            </a:r>
            <a:r>
              <a:rPr lang="en-US" sz="2400" dirty="0" smtClean="0"/>
              <a:t>:</a:t>
            </a:r>
            <a:endParaRPr lang="en-US" sz="2400" dirty="0"/>
          </a:p>
          <a:p>
            <a:pPr lvl="4"/>
            <a:r>
              <a:rPr lang="en-US" sz="2400" b="1" i="1" dirty="0"/>
              <a:t>top</a:t>
            </a:r>
            <a:r>
              <a:rPr lang="en-US" sz="2400" dirty="0"/>
              <a:t> – </a:t>
            </a:r>
            <a:r>
              <a:rPr lang="ru-RU" sz="2400" dirty="0"/>
              <a:t>вверх;</a:t>
            </a:r>
            <a:endParaRPr lang="en-US" sz="2400" dirty="0"/>
          </a:p>
          <a:p>
            <a:pPr lvl="4"/>
            <a:r>
              <a:rPr lang="en-US" sz="2400" b="1" i="1" dirty="0"/>
              <a:t>middle</a:t>
            </a:r>
            <a:r>
              <a:rPr lang="en-US" sz="2400" dirty="0"/>
              <a:t> – </a:t>
            </a:r>
            <a:r>
              <a:rPr lang="ru-RU" sz="2400" dirty="0"/>
              <a:t>по центру;</a:t>
            </a:r>
            <a:endParaRPr lang="en-US" sz="2400" dirty="0"/>
          </a:p>
          <a:p>
            <a:pPr lvl="4"/>
            <a:r>
              <a:rPr lang="en-US" sz="2400" b="1" i="1" dirty="0"/>
              <a:t>bottom</a:t>
            </a:r>
            <a:r>
              <a:rPr lang="en-US" sz="2400" dirty="0"/>
              <a:t> – </a:t>
            </a:r>
            <a:r>
              <a:rPr lang="ru-RU" sz="2400" dirty="0"/>
              <a:t>вниз.</a:t>
            </a:r>
            <a:endParaRPr lang="ru-RU" sz="18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447800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1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 страницей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Необходима инструментальная среда (абсолютное большинство инструментальных сред позволяет создать </a:t>
            </a:r>
            <a:r>
              <a:rPr lang="en-US" dirty="0" smtClean="0"/>
              <a:t>HTML</a:t>
            </a:r>
            <a:r>
              <a:rPr lang="ru-RU" dirty="0" smtClean="0"/>
              <a:t>-код);</a:t>
            </a:r>
          </a:p>
          <a:p>
            <a:r>
              <a:rPr lang="ru-RU" dirty="0" smtClean="0"/>
              <a:t>Просмотр исходного </a:t>
            </a:r>
            <a:r>
              <a:rPr lang="en-US" dirty="0" smtClean="0"/>
              <a:t>HTML</a:t>
            </a:r>
            <a:r>
              <a:rPr lang="ru-RU" dirty="0" smtClean="0"/>
              <a:t>-кода возможен в любом браузере;</a:t>
            </a:r>
          </a:p>
          <a:p>
            <a:r>
              <a:rPr lang="ru-RU" dirty="0"/>
              <a:t> Код страницы следует сохранять в </a:t>
            </a:r>
            <a:r>
              <a:rPr lang="ru-RU" dirty="0" smtClean="0"/>
              <a:t>файле </a:t>
            </a:r>
            <a:r>
              <a:rPr lang="ru-RU" dirty="0"/>
              <a:t>с расширением  .</a:t>
            </a:r>
            <a:r>
              <a:rPr lang="ru-RU" dirty="0" err="1"/>
              <a:t>htm</a:t>
            </a:r>
            <a:r>
              <a:rPr lang="ru-RU" dirty="0"/>
              <a:t>  или  .</a:t>
            </a:r>
            <a:r>
              <a:rPr lang="ru-RU" dirty="0" err="1" smtClean="0"/>
              <a:t>html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20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968875"/>
          </a:xfrm>
        </p:spPr>
        <p:txBody>
          <a:bodyPr/>
          <a:lstStyle/>
          <a:p>
            <a:r>
              <a:rPr lang="ru-RU" sz="2400" b="1" i="1" dirty="0" smtClean="0"/>
              <a:t>Группирование и объединение </a:t>
            </a:r>
            <a:r>
              <a:rPr lang="ru-RU" sz="2400" b="1" i="1" dirty="0"/>
              <a:t>ячеек.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Используется для создания ячейки, занимающей несколько столбцов и/или строк.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/>
              <a:t>	Для этого в </a:t>
            </a:r>
            <a:r>
              <a:rPr lang="ru-RU" sz="2400" dirty="0" smtClean="0"/>
              <a:t>тегах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td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/>
              <a:t>или</a:t>
            </a:r>
            <a:r>
              <a:rPr lang="en-US" sz="2400" dirty="0"/>
              <a:t> 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th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/>
              <a:t>устанавливаются параметры:</a:t>
            </a:r>
          </a:p>
          <a:p>
            <a:pPr lvl="2">
              <a:buSzTx/>
              <a:buFontTx/>
              <a:buChar char="•"/>
            </a:pPr>
            <a:r>
              <a:rPr lang="en-US" b="1" i="1" dirty="0" err="1" smtClean="0"/>
              <a:t>colspan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число столбцов, занятых ячейкой;</a:t>
            </a:r>
          </a:p>
          <a:p>
            <a:pPr lvl="2">
              <a:buSzTx/>
              <a:buFontTx/>
              <a:buChar char="•"/>
            </a:pPr>
            <a:r>
              <a:rPr lang="en-US" b="1" i="1" dirty="0" err="1" smtClean="0"/>
              <a:t>rowspan</a:t>
            </a:r>
            <a:r>
              <a:rPr lang="ru-RU" dirty="0" smtClean="0"/>
              <a:t> – </a:t>
            </a:r>
            <a:r>
              <a:rPr lang="ru-RU" dirty="0"/>
              <a:t>число строк, занятых ячейкой.</a:t>
            </a:r>
          </a:p>
          <a:p>
            <a:pPr>
              <a:spcBef>
                <a:spcPct val="70000"/>
              </a:spcBef>
              <a:buSzTx/>
              <a:buFontTx/>
              <a:buNone/>
            </a:pPr>
            <a:r>
              <a:rPr lang="ru-RU" sz="2400" dirty="0"/>
              <a:t>	Следует учитывать: при объединении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столбцов (строк) в текущей строке (текущем столбце) остается на </a:t>
            </a:r>
            <a:r>
              <a:rPr lang="en-US" sz="2400" b="1" i="1" dirty="0"/>
              <a:t>n</a:t>
            </a:r>
            <a:r>
              <a:rPr lang="ru-RU" sz="2400" dirty="0"/>
              <a:t>–1 ячеек меньше.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"/>
            <a:ext cx="7884368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897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1"/>
            <a:ext cx="8740775" cy="5181600"/>
          </a:xfrm>
        </p:spPr>
        <p:txBody>
          <a:bodyPr/>
          <a:lstStyle/>
          <a:p>
            <a:r>
              <a:rPr lang="ru-RU" sz="2400" b="1" i="1" dirty="0"/>
              <a:t>Группирование ячеек.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Позволяет форматировать группу ячеек как одно целое.</a:t>
            </a:r>
          </a:p>
          <a:p>
            <a:pPr lvl="1">
              <a:spcBef>
                <a:spcPct val="50000"/>
              </a:spcBef>
            </a:pPr>
            <a:r>
              <a:rPr lang="ru-RU" sz="2400" dirty="0"/>
              <a:t>Группирование столбцов.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Используются парные </a:t>
            </a:r>
            <a:r>
              <a:rPr lang="ru-RU" sz="2400" dirty="0" smtClean="0"/>
              <a:t>теги:</a:t>
            </a:r>
            <a:endParaRPr lang="ru-RU" sz="2400" dirty="0"/>
          </a:p>
          <a:p>
            <a:pPr lvl="2">
              <a:buSzTx/>
              <a:buFontTx/>
              <a:buChar char="•"/>
            </a:pPr>
            <a:r>
              <a:rPr lang="en-US" b="1" i="1" dirty="0" smtClean="0"/>
              <a:t>&lt;</a:t>
            </a:r>
            <a:r>
              <a:rPr lang="en-US" b="1" i="1" dirty="0" err="1" smtClean="0"/>
              <a:t>colgroup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ru-RU" dirty="0"/>
              <a:t>– структурная группа столбцов; применяется для разбивки таблицы на столбцы разных типов (например: столбцы заголовков и столбцы данных). </a:t>
            </a:r>
          </a:p>
          <a:p>
            <a:pPr lvl="2">
              <a:buSzTx/>
              <a:buFontTx/>
              <a:buChar char="•"/>
            </a:pPr>
            <a:r>
              <a:rPr lang="en-US" b="1" i="1" dirty="0" smtClean="0"/>
              <a:t>&lt;col&gt;</a:t>
            </a:r>
            <a:r>
              <a:rPr lang="ru-RU" dirty="0" smtClean="0"/>
              <a:t> </a:t>
            </a:r>
            <a:r>
              <a:rPr lang="ru-RU" dirty="0"/>
              <a:t>– неструктурная группа столбцов; применяется для произвольного группирования столбцов таблицы, имеющих общий формат данных.</a:t>
            </a:r>
          </a:p>
          <a:p>
            <a:pPr>
              <a:buSzTx/>
              <a:buFontTx/>
              <a:buNone/>
            </a:pPr>
            <a:r>
              <a:rPr lang="ru-RU" sz="2400" dirty="0"/>
              <a:t>	Помещаются в код между </a:t>
            </a:r>
            <a:r>
              <a:rPr lang="ru-RU" sz="2400" dirty="0" smtClean="0"/>
              <a:t>тегами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table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/>
              <a:t>и созданием первой строки с помощью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tr</a:t>
            </a:r>
            <a:r>
              <a:rPr lang="en-US" sz="2400" dirty="0" smtClean="0"/>
              <a:t>&gt;</a:t>
            </a:r>
            <a:r>
              <a:rPr lang="ru-RU" sz="2400" dirty="0"/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"/>
            <a:ext cx="7884368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98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39888"/>
            <a:ext cx="8458200" cy="4837112"/>
          </a:xfrm>
        </p:spPr>
        <p:txBody>
          <a:bodyPr/>
          <a:lstStyle/>
          <a:p>
            <a:pPr lvl="1">
              <a:spcBef>
                <a:spcPct val="50000"/>
              </a:spcBef>
            </a:pPr>
            <a:r>
              <a:rPr lang="ru-RU" sz="2400" dirty="0"/>
              <a:t>Группирование строк.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Используются парные </a:t>
            </a:r>
            <a:r>
              <a:rPr lang="ru-RU" sz="2400" dirty="0" smtClean="0"/>
              <a:t>теги:</a:t>
            </a:r>
            <a:endParaRPr lang="ru-RU" sz="2400" dirty="0"/>
          </a:p>
          <a:p>
            <a:pPr lvl="2">
              <a:buSzTx/>
              <a:buFontTx/>
              <a:buChar char="•"/>
            </a:pPr>
            <a:r>
              <a:rPr lang="en-US" b="1" i="1" dirty="0" smtClean="0"/>
              <a:t>&lt;</a:t>
            </a:r>
            <a:r>
              <a:rPr lang="en-US" b="1" i="1" dirty="0" err="1" smtClean="0"/>
              <a:t>thead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ru-RU" dirty="0"/>
              <a:t>– создает группу строк заголовков. Этот </a:t>
            </a:r>
            <a:r>
              <a:rPr lang="ru-RU" dirty="0" smtClean="0"/>
              <a:t>тег можно </a:t>
            </a:r>
            <a:r>
              <a:rPr lang="ru-RU" dirty="0"/>
              <a:t>использовать в коде таблицы только один раз. </a:t>
            </a:r>
          </a:p>
          <a:p>
            <a:pPr lvl="2">
              <a:buSzTx/>
              <a:buFontTx/>
              <a:buChar char="•"/>
            </a:pPr>
            <a:r>
              <a:rPr lang="en-US" b="1" i="1" dirty="0" smtClean="0"/>
              <a:t>&lt;</a:t>
            </a:r>
            <a:r>
              <a:rPr lang="en-US" b="1" i="1" dirty="0" err="1" smtClean="0"/>
              <a:t>tbody</a:t>
            </a:r>
            <a:r>
              <a:rPr lang="en-US" b="1" i="1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– используется для создания одной или нескольких групп строк.</a:t>
            </a:r>
          </a:p>
          <a:p>
            <a:pPr lvl="2">
              <a:buSzTx/>
              <a:buFontTx/>
              <a:buChar char="•"/>
            </a:pPr>
            <a:r>
              <a:rPr lang="en-US" b="1" i="1" dirty="0" smtClean="0"/>
              <a:t>&lt;</a:t>
            </a:r>
            <a:r>
              <a:rPr lang="en-US" b="1" i="1" dirty="0" err="1" smtClean="0"/>
              <a:t>tfoot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ru-RU" dirty="0"/>
              <a:t>– создает группу строк нижнего колонтитула таблицы. Этот </a:t>
            </a:r>
            <a:r>
              <a:rPr lang="ru-RU" dirty="0" smtClean="0"/>
              <a:t>тег можно </a:t>
            </a:r>
            <a:r>
              <a:rPr lang="ru-RU" dirty="0"/>
              <a:t>использовать в коде таблицы только один раз</a:t>
            </a:r>
            <a:r>
              <a:rPr lang="ru-RU" dirty="0" smtClean="0"/>
              <a:t>.</a:t>
            </a:r>
            <a:endParaRPr lang="ru-RU" sz="1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"/>
            <a:ext cx="8028384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461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6538"/>
            <a:ext cx="8610600" cy="5122862"/>
          </a:xfrm>
        </p:spPr>
        <p:txBody>
          <a:bodyPr/>
          <a:lstStyle/>
          <a:p>
            <a:pPr marL="355600" indent="-355600"/>
            <a:r>
              <a:rPr lang="ru-RU" sz="2400" b="1" i="1" dirty="0"/>
              <a:t>Установка размеров таблицы.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Атрибуты  </a:t>
            </a:r>
            <a:r>
              <a:rPr lang="en-US" sz="2400" b="1" i="1" dirty="0" smtClean="0"/>
              <a:t>width</a:t>
            </a:r>
            <a:r>
              <a:rPr lang="ru-RU" sz="2400" dirty="0" smtClean="0"/>
              <a:t> (</a:t>
            </a:r>
            <a:r>
              <a:rPr lang="ru-RU" sz="2400" dirty="0"/>
              <a:t>ширина) и</a:t>
            </a:r>
            <a:r>
              <a:rPr lang="en-US" sz="2400" dirty="0"/>
              <a:t>  </a:t>
            </a:r>
            <a:r>
              <a:rPr lang="en-US" sz="2400" b="1" i="1" dirty="0" smtClean="0"/>
              <a:t>height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высота) </a:t>
            </a:r>
            <a:r>
              <a:rPr lang="ru-RU" sz="2400" dirty="0" smtClean="0"/>
              <a:t>тега 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table</a:t>
            </a:r>
            <a:r>
              <a:rPr lang="en-US" sz="2400" dirty="0" smtClean="0"/>
              <a:t>&gt;</a:t>
            </a:r>
            <a:r>
              <a:rPr lang="ru-RU" sz="2400" dirty="0"/>
              <a:t>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Задаются в пикселях или в процентах от размеров </a:t>
            </a:r>
            <a:r>
              <a:rPr lang="ru-RU" sz="2400" i="1" dirty="0"/>
              <a:t>окна </a:t>
            </a:r>
            <a:r>
              <a:rPr lang="ru-RU" sz="2400" i="1" dirty="0" smtClean="0"/>
              <a:t>браузера </a:t>
            </a:r>
            <a:r>
              <a:rPr lang="ru-RU" sz="2400" dirty="0" smtClean="0"/>
              <a:t>(установка </a:t>
            </a:r>
            <a:r>
              <a:rPr lang="ru-RU" sz="2400" dirty="0"/>
              <a:t>одного атрибута в процентах не приводит к пропорциональному изменению второго атрибута).</a:t>
            </a:r>
          </a:p>
          <a:p>
            <a:pPr marL="355600" indent="-355600"/>
            <a:r>
              <a:rPr lang="ru-RU" sz="2400" b="1" i="1" dirty="0"/>
              <a:t>Установка размеров отдельных ячеек.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Атрибуты  </a:t>
            </a:r>
            <a:r>
              <a:rPr lang="en-US" sz="2400" b="1" i="1" dirty="0" smtClean="0"/>
              <a:t>width</a:t>
            </a:r>
            <a:r>
              <a:rPr lang="ru-RU" sz="2400" dirty="0" smtClean="0"/>
              <a:t> (</a:t>
            </a:r>
            <a:r>
              <a:rPr lang="ru-RU" sz="2400" dirty="0"/>
              <a:t>ширина) и</a:t>
            </a:r>
            <a:r>
              <a:rPr lang="en-US" sz="2400" dirty="0"/>
              <a:t>  </a:t>
            </a:r>
            <a:r>
              <a:rPr lang="en-US" sz="2400" b="1" i="1" dirty="0" smtClean="0"/>
              <a:t>height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высота) </a:t>
            </a:r>
            <a:r>
              <a:rPr lang="ru-RU" sz="2400" dirty="0" smtClean="0"/>
              <a:t>тегов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td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/>
              <a:t>или</a:t>
            </a:r>
            <a:r>
              <a:rPr lang="en-US" sz="2400" dirty="0"/>
              <a:t>  </a:t>
            </a:r>
            <a:r>
              <a:rPr lang="en-US" sz="2400" dirty="0" smtClean="0"/>
              <a:t>&lt;</a:t>
            </a:r>
            <a:r>
              <a:rPr lang="en-US" sz="2400" b="1" i="1" dirty="0" err="1" smtClean="0"/>
              <a:t>th</a:t>
            </a:r>
            <a:r>
              <a:rPr lang="en-US" sz="2400" dirty="0" smtClean="0"/>
              <a:t>&gt;</a:t>
            </a:r>
            <a:r>
              <a:rPr lang="ru-RU" sz="2400" dirty="0"/>
              <a:t>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Задаются в пикселях или в процентах от размеров </a:t>
            </a:r>
            <a:r>
              <a:rPr lang="ru-RU" sz="2400" i="1" dirty="0"/>
              <a:t>таблицы</a:t>
            </a:r>
            <a:r>
              <a:rPr lang="ru-RU" sz="2400" dirty="0"/>
              <a:t> (установка одного атрибута в процентах приведет к пропорциональному изменению второго атрибута).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"/>
            <a:ext cx="8028384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645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3717032"/>
            <a:ext cx="7406640" cy="1472184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086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smtClean="0"/>
              <a:t>Форма - один </a:t>
            </a:r>
            <a:r>
              <a:rPr lang="ru-RU" dirty="0"/>
              <a:t>из важных элементов любого </a:t>
            </a:r>
            <a:r>
              <a:rPr lang="en-US" dirty="0" smtClean="0"/>
              <a:t>HTML</a:t>
            </a:r>
            <a:r>
              <a:rPr lang="ru-RU" dirty="0" smtClean="0"/>
              <a:t>-документа, предназначенная  </a:t>
            </a:r>
            <a:r>
              <a:rPr lang="ru-RU" dirty="0"/>
              <a:t>для обмена данными между пользователем и сервером. </a:t>
            </a:r>
            <a:r>
              <a:rPr lang="ru-RU" dirty="0" smtClean="0"/>
              <a:t>Позволяет организовать пользовательский интерфейс </a:t>
            </a:r>
            <a:r>
              <a:rPr lang="en-US" dirty="0" smtClean="0"/>
              <a:t>web</a:t>
            </a:r>
            <a:r>
              <a:rPr lang="ru-RU" dirty="0" smtClean="0"/>
              <a:t>-приложения для отправки данных (пользователем) на сервер. </a:t>
            </a:r>
          </a:p>
          <a:p>
            <a:pPr marL="82296" indent="0">
              <a:buNone/>
            </a:pPr>
            <a:r>
              <a:rPr lang="ru-RU" dirty="0" smtClean="0"/>
              <a:t>Также  с </a:t>
            </a:r>
            <a:r>
              <a:rPr lang="ru-RU" dirty="0"/>
              <a:t>помощью клиентских скриптов можно получить доступ к любому элементу формы, изменять его и применять по своему усмотрению. </a:t>
            </a:r>
          </a:p>
        </p:txBody>
      </p:sp>
    </p:spTree>
    <p:extLst>
      <p:ext uri="{BB962C8B-B14F-4D97-AF65-F5344CB8AC3E}">
        <p14:creationId xmlns:p14="http://schemas.microsoft.com/office/powerpoint/2010/main" val="1364338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Форма создается с помощью тэга </a:t>
            </a:r>
          </a:p>
          <a:p>
            <a:pPr marL="82296" indent="0">
              <a:buNone/>
            </a:pPr>
            <a:r>
              <a:rPr lang="en-US" dirty="0" smtClean="0"/>
              <a:t>&lt;form&gt;…&lt;/form&gt;</a:t>
            </a:r>
            <a:r>
              <a:rPr lang="ru-RU" dirty="0" smtClean="0"/>
              <a:t>, внутри которого размещаются элементы обработки и</a:t>
            </a:r>
            <a:r>
              <a:rPr lang="en-US" dirty="0" smtClean="0"/>
              <a:t>/</a:t>
            </a:r>
            <a:r>
              <a:rPr lang="ru-RU" dirty="0" smtClean="0"/>
              <a:t>или передачи информации. </a:t>
            </a:r>
          </a:p>
          <a:p>
            <a:r>
              <a:rPr lang="ru-RU" dirty="0" smtClean="0"/>
              <a:t>Элемент </a:t>
            </a:r>
            <a:r>
              <a:rPr lang="en-US" dirty="0" smtClean="0"/>
              <a:t>&lt;form&gt; </a:t>
            </a:r>
            <a:r>
              <a:rPr lang="ru-RU" dirty="0" smtClean="0"/>
              <a:t>имеет атрибуты, определяющие способ  представления и обработки данных;</a:t>
            </a:r>
          </a:p>
          <a:p>
            <a:r>
              <a:rPr lang="ru-RU" dirty="0" smtClean="0"/>
              <a:t>Элемент </a:t>
            </a:r>
            <a:r>
              <a:rPr lang="en-US" dirty="0" smtClean="0"/>
              <a:t>&lt;form&gt;</a:t>
            </a:r>
            <a:r>
              <a:rPr lang="ru-RU" dirty="0" smtClean="0"/>
              <a:t> - блочный, внутри него могут быть любые элементы, кроме другой формы;</a:t>
            </a:r>
          </a:p>
          <a:p>
            <a:r>
              <a:rPr lang="ru-RU" dirty="0" smtClean="0"/>
              <a:t>На одной странице могут быть несколько форм; при этом формы не могут быть вложены друг в друга (см. пункт выше); </a:t>
            </a:r>
          </a:p>
          <a:p>
            <a:r>
              <a:rPr lang="ru-RU" dirty="0" smtClean="0"/>
              <a:t>Информация из формы передается браузером на сервер, где, как правило, обрабатывается серверной технологией (</a:t>
            </a:r>
            <a:r>
              <a:rPr lang="en-US" dirty="0" smtClean="0"/>
              <a:t>PHP, ASP.NET </a:t>
            </a:r>
            <a:r>
              <a:rPr lang="ru-RU" dirty="0" smtClean="0"/>
              <a:t>и т.п.).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3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1143000"/>
          </a:xfrm>
        </p:spPr>
        <p:txBody>
          <a:bodyPr/>
          <a:lstStyle/>
          <a:p>
            <a:r>
              <a:rPr lang="ru-RU" dirty="0" smtClean="0"/>
              <a:t>Основные атрибуты </a:t>
            </a:r>
            <a:r>
              <a:rPr lang="en-US" dirty="0" smtClean="0"/>
              <a:t>&lt;form&gt;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187624" y="3429000"/>
            <a:ext cx="7632848" cy="3312368"/>
          </a:xfrm>
        </p:spPr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ru-RU" dirty="0" smtClean="0"/>
              <a:t>Атрибуты являются обязательными; если их значения не указаны – браузер подставляет значения по умолчанию. </a:t>
            </a:r>
          </a:p>
          <a:p>
            <a:pPr algn="just"/>
            <a:r>
              <a:rPr lang="en-US" dirty="0" smtClean="0"/>
              <a:t>Action</a:t>
            </a:r>
            <a:r>
              <a:rPr lang="ru-RU" dirty="0" smtClean="0"/>
              <a:t> – определяет адрес документа, обрабатывающего данные из формы (по умолчанию – текущий документ).</a:t>
            </a:r>
          </a:p>
          <a:p>
            <a:pPr algn="just"/>
            <a:r>
              <a:rPr lang="en-US" dirty="0" smtClean="0"/>
              <a:t>Method </a:t>
            </a:r>
            <a:r>
              <a:rPr lang="ru-RU" dirty="0" smtClean="0"/>
              <a:t>– определяет используемый метод отправки данных (</a:t>
            </a:r>
            <a:r>
              <a:rPr lang="en-US" dirty="0" smtClean="0"/>
              <a:t>GET </a:t>
            </a:r>
            <a:r>
              <a:rPr lang="ru-RU" dirty="0" smtClean="0"/>
              <a:t>или </a:t>
            </a:r>
            <a:r>
              <a:rPr lang="en-US" dirty="0" smtClean="0"/>
              <a:t>POST</a:t>
            </a:r>
            <a:r>
              <a:rPr lang="ru-RU" dirty="0" smtClean="0"/>
              <a:t>; по умолчанию - </a:t>
            </a:r>
            <a:r>
              <a:rPr lang="en-US" dirty="0" smtClean="0"/>
              <a:t>GET</a:t>
            </a:r>
            <a:r>
              <a:rPr lang="ru-RU" dirty="0" smtClean="0"/>
              <a:t>). </a:t>
            </a:r>
          </a:p>
          <a:p>
            <a:pPr algn="just"/>
            <a:r>
              <a:rPr lang="en-US" dirty="0" err="1" smtClean="0"/>
              <a:t>Enctype</a:t>
            </a:r>
            <a:r>
              <a:rPr lang="en-US" dirty="0" smtClean="0"/>
              <a:t> – </a:t>
            </a:r>
            <a:r>
              <a:rPr lang="ru-RU" dirty="0" smtClean="0"/>
              <a:t>определяет способ кодирования данных (по умолчанию - </a:t>
            </a:r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43608" y="1524000"/>
            <a:ext cx="7992888" cy="147295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000" i="1" dirty="0"/>
              <a:t>&lt;form action = "</a:t>
            </a:r>
            <a:r>
              <a:rPr lang="en-US" sz="2000" i="1" dirty="0" err="1"/>
              <a:t>file.php</a:t>
            </a:r>
            <a:r>
              <a:rPr lang="en-US" sz="2000" i="1" dirty="0"/>
              <a:t>" method = "POST" </a:t>
            </a:r>
            <a:endParaRPr lang="ru-RU" sz="2000" i="1" dirty="0" smtClean="0"/>
          </a:p>
          <a:p>
            <a:pPr marL="82296" indent="0">
              <a:buNone/>
            </a:pPr>
            <a:r>
              <a:rPr lang="ru-RU" sz="2000" i="1" dirty="0"/>
              <a:t> </a:t>
            </a:r>
            <a:r>
              <a:rPr lang="ru-RU" sz="2000" i="1" dirty="0" smtClean="0"/>
              <a:t>                                                                                 </a:t>
            </a:r>
            <a:r>
              <a:rPr lang="en-US" sz="2000" i="1" dirty="0" err="1" smtClean="0"/>
              <a:t>enctype</a:t>
            </a:r>
            <a:r>
              <a:rPr lang="en-US" sz="2000" i="1" dirty="0" smtClean="0"/>
              <a:t> </a:t>
            </a:r>
            <a:r>
              <a:rPr lang="en-US" sz="2000" i="1" dirty="0"/>
              <a:t>= "multipart/form-data"&gt;</a:t>
            </a:r>
          </a:p>
          <a:p>
            <a:pPr marL="82296" indent="0">
              <a:buNone/>
            </a:pPr>
            <a:r>
              <a:rPr lang="en-US" sz="2000" i="1" dirty="0"/>
              <a:t>	&lt;!-- </a:t>
            </a:r>
            <a:r>
              <a:rPr lang="ru-RU" sz="2000" i="1" dirty="0"/>
              <a:t>Элементы </a:t>
            </a:r>
            <a:r>
              <a:rPr lang="ru-RU" sz="2000" i="1" dirty="0" smtClean="0"/>
              <a:t> внутри формы </a:t>
            </a:r>
            <a:r>
              <a:rPr lang="ru-RU" sz="2000" i="1" dirty="0"/>
              <a:t>--&gt;	</a:t>
            </a:r>
          </a:p>
          <a:p>
            <a:pPr marL="82296" indent="0">
              <a:buNone/>
            </a:pPr>
            <a:r>
              <a:rPr lang="ru-RU" sz="2000" i="1" dirty="0" smtClean="0"/>
              <a:t>&lt;/</a:t>
            </a:r>
            <a:r>
              <a:rPr lang="en-US" sz="2000" i="1" dirty="0"/>
              <a:t>form&gt;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965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Элементы формы: </a:t>
            </a:r>
            <a:br>
              <a:rPr lang="ru-RU" dirty="0" smtClean="0"/>
            </a:br>
            <a:r>
              <a:rPr lang="ru-RU" dirty="0" smtClean="0"/>
              <a:t>однострочное текстовое поле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5112568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ru-RU" dirty="0"/>
              <a:t>Однострочное текстовое поле предназначено для ввода </a:t>
            </a:r>
            <a:r>
              <a:rPr lang="ru-RU" dirty="0" smtClean="0"/>
              <a:t>одной строки </a:t>
            </a:r>
            <a:r>
              <a:rPr lang="ru-RU" dirty="0"/>
              <a:t>символов с помощью клавиатуры</a:t>
            </a:r>
            <a:r>
              <a:rPr lang="ru-RU" dirty="0" smtClean="0"/>
              <a:t>. В </a:t>
            </a:r>
            <a:r>
              <a:rPr lang="en-US" dirty="0" smtClean="0"/>
              <a:t>HTML 4.01</a:t>
            </a:r>
            <a:r>
              <a:rPr lang="ru-RU" dirty="0" smtClean="0"/>
              <a:t>:</a:t>
            </a:r>
          </a:p>
          <a:p>
            <a:pPr marL="82296" indent="0" algn="just">
              <a:buNone/>
            </a:pPr>
            <a:r>
              <a:rPr lang="ru-RU" dirty="0" smtClean="0"/>
              <a:t> </a:t>
            </a:r>
          </a:p>
          <a:p>
            <a:pPr marL="82296" indent="0" algn="ctr">
              <a:buNone/>
            </a:pPr>
            <a:r>
              <a:rPr lang="en-US" i="1" dirty="0" smtClean="0"/>
              <a:t>&lt;input type = “text” … /&gt;</a:t>
            </a:r>
          </a:p>
          <a:p>
            <a:pPr marL="82296" indent="0" algn="ctr">
              <a:buNone/>
            </a:pPr>
            <a:r>
              <a:rPr lang="en-US" i="1" dirty="0"/>
              <a:t>&lt;input type = </a:t>
            </a:r>
            <a:r>
              <a:rPr lang="en-US" i="1" dirty="0" smtClean="0"/>
              <a:t>“password” … /&gt;</a:t>
            </a:r>
            <a:endParaRPr lang="ru-RU" i="1" dirty="0" smtClean="0"/>
          </a:p>
          <a:p>
            <a:pPr marL="82296" indent="0" algn="ctr">
              <a:buNone/>
            </a:pPr>
            <a:endParaRPr lang="en-US" i="1" dirty="0" smtClean="0"/>
          </a:p>
          <a:p>
            <a:pPr marL="82296" indent="0" algn="just">
              <a:buNone/>
            </a:pPr>
            <a:r>
              <a:rPr lang="ru-RU" u="sng" dirty="0" smtClean="0"/>
              <a:t>Возможные атрибуты: </a:t>
            </a:r>
          </a:p>
          <a:p>
            <a:pPr algn="just"/>
            <a:r>
              <a:rPr lang="en-US" dirty="0" smtClean="0"/>
              <a:t>Name – </a:t>
            </a:r>
            <a:r>
              <a:rPr lang="ru-RU" dirty="0" smtClean="0"/>
              <a:t>обязательный атрибут, предназначенный для идентификации поля обработчиком;</a:t>
            </a:r>
          </a:p>
          <a:p>
            <a:pPr algn="just"/>
            <a:r>
              <a:rPr lang="en-US" dirty="0" smtClean="0"/>
              <a:t>Value</a:t>
            </a:r>
            <a:r>
              <a:rPr lang="ru-RU" dirty="0" smtClean="0"/>
              <a:t> – начальный текст, отображаемый в поле;</a:t>
            </a:r>
          </a:p>
          <a:p>
            <a:pPr algn="just"/>
            <a:r>
              <a:rPr lang="en-US" dirty="0" smtClean="0"/>
              <a:t>Size – </a:t>
            </a:r>
            <a:r>
              <a:rPr lang="ru-RU" dirty="0" smtClean="0"/>
              <a:t>размер (ширина) поля, определяемая числом символов</a:t>
            </a:r>
            <a:r>
              <a:rPr lang="en-US" dirty="0" smtClean="0"/>
              <a:t> (password - </a:t>
            </a:r>
            <a:r>
              <a:rPr lang="ru-RU" dirty="0" smtClean="0"/>
              <a:t>звездочек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err="1" smtClean="0"/>
              <a:t>моноширинного</a:t>
            </a:r>
            <a:r>
              <a:rPr lang="ru-RU" dirty="0" smtClean="0"/>
              <a:t> шрифта. </a:t>
            </a:r>
            <a:endParaRPr lang="en-US" dirty="0" smtClean="0"/>
          </a:p>
          <a:p>
            <a:pPr algn="just"/>
            <a:r>
              <a:rPr lang="en-US" dirty="0" err="1" smtClean="0"/>
              <a:t>Maxlength</a:t>
            </a:r>
            <a:r>
              <a:rPr lang="en-US" dirty="0" smtClean="0"/>
              <a:t> – </a:t>
            </a:r>
            <a:r>
              <a:rPr lang="ru-RU" dirty="0" smtClean="0"/>
              <a:t>максимальное количество вводимых символов. 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1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однострочное текстовое поле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712784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5" y="4653136"/>
            <a:ext cx="397484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7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Структура </a:t>
            </a:r>
            <a:r>
              <a:rPr lang="ru-RU" sz="3200" dirty="0"/>
              <a:t>HTML-документа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425"/>
            <a:ext cx="8229600" cy="521017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None/>
            </a:pPr>
            <a:r>
              <a:rPr lang="ru-RU" sz="2400" dirty="0"/>
              <a:t>	Каждый  </a:t>
            </a:r>
            <a:r>
              <a:rPr lang="en-US" sz="2400" dirty="0" smtClean="0"/>
              <a:t>HTML</a:t>
            </a:r>
            <a:r>
              <a:rPr lang="ru-RU" sz="2400" dirty="0" smtClean="0"/>
              <a:t>-документ начинается </a:t>
            </a:r>
            <a:r>
              <a:rPr lang="ru-RU" sz="2400" dirty="0"/>
              <a:t>с </a:t>
            </a:r>
            <a:r>
              <a:rPr lang="ru-RU" sz="2400" dirty="0" smtClean="0"/>
              <a:t>тега </a:t>
            </a:r>
            <a:br>
              <a:rPr lang="ru-RU" sz="2400" dirty="0" smtClean="0"/>
            </a:br>
            <a:r>
              <a:rPr lang="ru-RU" sz="2400" b="1" dirty="0" smtClean="0"/>
              <a:t>&lt;</a:t>
            </a:r>
            <a:r>
              <a:rPr lang="en-US" sz="2400" b="1" i="1" dirty="0"/>
              <a:t>html</a:t>
            </a:r>
            <a:r>
              <a:rPr lang="ru-RU" sz="2400" b="1" dirty="0" smtClean="0"/>
              <a:t>&gt;</a:t>
            </a:r>
            <a:r>
              <a:rPr lang="ru-RU" sz="2400" dirty="0" smtClean="0"/>
              <a:t> и заканчивается тегом </a:t>
            </a:r>
            <a:r>
              <a:rPr lang="ru-RU" sz="2400" b="1" i="1" dirty="0" smtClean="0"/>
              <a:t>&lt;/</a:t>
            </a:r>
            <a:r>
              <a:rPr lang="en-US" sz="2400" b="1" i="1" dirty="0"/>
              <a:t>html</a:t>
            </a:r>
            <a:r>
              <a:rPr lang="ru-RU" sz="2400" b="1" i="1" dirty="0"/>
              <a:t>&gt;</a:t>
            </a:r>
            <a:r>
              <a:rPr lang="ru-RU" sz="2400" b="1" dirty="0"/>
              <a:t>.</a:t>
            </a:r>
            <a:r>
              <a:rPr lang="ru-RU" sz="2400" dirty="0"/>
              <a:t> </a:t>
            </a:r>
            <a:r>
              <a:rPr lang="ru-RU" sz="2400" dirty="0" smtClean="0"/>
              <a:t>Это тэг является </a:t>
            </a:r>
            <a:r>
              <a:rPr lang="ru-RU" sz="2400" b="1" dirty="0" smtClean="0"/>
              <a:t>корневым элементом </a:t>
            </a:r>
            <a:r>
              <a:rPr lang="en-US" sz="2400" dirty="0" smtClean="0"/>
              <a:t>HTML</a:t>
            </a:r>
            <a:r>
              <a:rPr lang="ru-RU" sz="2400" dirty="0" smtClean="0"/>
              <a:t>-документа. </a:t>
            </a:r>
          </a:p>
          <a:p>
            <a:pPr algn="just">
              <a:buNone/>
            </a:pPr>
            <a:r>
              <a:rPr lang="ru-RU" sz="2400" dirty="0" smtClean="0"/>
              <a:t>	До </a:t>
            </a:r>
            <a:r>
              <a:rPr lang="ru-RU" sz="2400" dirty="0"/>
              <a:t>корневого элемента может находится </a:t>
            </a:r>
            <a:r>
              <a:rPr lang="ru-RU" sz="2400" b="1" dirty="0"/>
              <a:t>пролог (декларация) </a:t>
            </a:r>
            <a:r>
              <a:rPr lang="en-US" sz="2400" dirty="0"/>
              <a:t>HTML</a:t>
            </a:r>
            <a:r>
              <a:rPr lang="ru-RU" sz="2400" dirty="0"/>
              <a:t>-документа.</a:t>
            </a:r>
          </a:p>
          <a:p>
            <a:pPr>
              <a:buFont typeface="Wingdings" pitchFamily="2" charset="2"/>
              <a:buNone/>
            </a:pPr>
            <a:endParaRPr lang="ru-RU" sz="16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b="1" i="1" dirty="0" smtClean="0"/>
              <a:t>HTML</a:t>
            </a:r>
            <a:r>
              <a:rPr lang="ru-RU" sz="2400" b="1" i="1" dirty="0" smtClean="0"/>
              <a:t>-документы</a:t>
            </a:r>
            <a:r>
              <a:rPr lang="ru-RU" sz="2400" b="1" dirty="0" smtClean="0"/>
              <a:t>  </a:t>
            </a:r>
            <a:r>
              <a:rPr lang="ru-RU" sz="2400" dirty="0" smtClean="0"/>
              <a:t>состоят </a:t>
            </a:r>
            <a:r>
              <a:rPr lang="ru-RU" sz="2400" dirty="0"/>
              <a:t>из двух разделов:</a:t>
            </a:r>
          </a:p>
          <a:p>
            <a:r>
              <a:rPr lang="ru-RU" sz="2400" b="1" i="1" dirty="0">
                <a:solidFill>
                  <a:srgbClr val="FF0000"/>
                </a:solidFill>
              </a:rPr>
              <a:t>заголовка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(содержит установки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глобальных параметров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/>
              <a:t>Web-</a:t>
            </a:r>
            <a:r>
              <a:rPr lang="ru-RU" sz="2400" dirty="0"/>
              <a:t>страницы</a:t>
            </a:r>
            <a:r>
              <a:rPr lang="ru-RU" sz="2400" dirty="0" smtClean="0"/>
              <a:t>);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r>
              <a:rPr lang="ru-RU" sz="2400" b="1" i="1" dirty="0">
                <a:solidFill>
                  <a:srgbClr val="FF0000"/>
                </a:solidFill>
              </a:rPr>
              <a:t>основного раздела</a:t>
            </a:r>
            <a:r>
              <a:rPr lang="ru-RU" sz="2400" dirty="0"/>
              <a:t> (содержит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текст и элементы страницы,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отображаемые в окне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dirty="0" smtClean="0"/>
              <a:t>браузера).</a:t>
            </a:r>
            <a:endParaRPr lang="ru-RU" sz="24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ru-RU" sz="14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Перечисленные </a:t>
            </a:r>
            <a:r>
              <a:rPr lang="ru-RU" sz="2400" dirty="0" smtClean="0"/>
              <a:t>теги – </a:t>
            </a:r>
            <a:r>
              <a:rPr lang="ru-RU" sz="2400" b="1" dirty="0" smtClean="0">
                <a:solidFill>
                  <a:srgbClr val="FF0000"/>
                </a:solidFill>
              </a:rPr>
              <a:t>ОБЯЗАТЕЛЬНЫЕ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(они должны присутствовать </a:t>
            </a:r>
            <a:r>
              <a:rPr lang="ru-RU" sz="2400" dirty="0"/>
              <a:t>во всех </a:t>
            </a:r>
            <a:r>
              <a:rPr lang="en-US" sz="2400" b="1" i="1" dirty="0" smtClean="0"/>
              <a:t>HTML</a:t>
            </a:r>
            <a:r>
              <a:rPr lang="ru-RU" sz="2400" b="1" i="1" dirty="0" smtClean="0"/>
              <a:t>-документах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15000" y="3579628"/>
            <a:ext cx="2971801" cy="83099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solidFill>
                  <a:schemeClr val="bg2"/>
                </a:solidFill>
              </a:rPr>
              <a:t>Данные </a:t>
            </a:r>
            <a:r>
              <a:rPr lang="ru-RU" sz="2400" b="1" dirty="0">
                <a:solidFill>
                  <a:schemeClr val="bg2"/>
                </a:solidFill>
              </a:rPr>
              <a:t>между </a:t>
            </a:r>
            <a:r>
              <a:rPr lang="ru-RU" sz="2400" b="1" dirty="0" smtClean="0">
                <a:solidFill>
                  <a:schemeClr val="bg2"/>
                </a:solidFill>
              </a:rPr>
              <a:t>тегами</a:t>
            </a:r>
            <a:br>
              <a:rPr lang="ru-RU" sz="2400" b="1" dirty="0" smtClean="0">
                <a:solidFill>
                  <a:schemeClr val="bg2"/>
                </a:solidFill>
              </a:rPr>
            </a:br>
            <a:r>
              <a:rPr lang="ru-RU" sz="2400" b="1" dirty="0" smtClean="0">
                <a:solidFill>
                  <a:schemeClr val="bg2"/>
                </a:solidFill>
              </a:rPr>
              <a:t>&lt;</a:t>
            </a:r>
            <a:r>
              <a:rPr lang="en-US" sz="2400" b="1" i="1" dirty="0">
                <a:solidFill>
                  <a:schemeClr val="bg2"/>
                </a:solidFill>
              </a:rPr>
              <a:t>head</a:t>
            </a:r>
            <a:r>
              <a:rPr lang="ru-RU" sz="2400" b="1" dirty="0">
                <a:solidFill>
                  <a:schemeClr val="bg2"/>
                </a:solidFill>
              </a:rPr>
              <a:t>&gt;  и  &lt;/</a:t>
            </a:r>
            <a:r>
              <a:rPr lang="en-US" sz="2400" b="1" i="1" dirty="0">
                <a:solidFill>
                  <a:schemeClr val="bg2"/>
                </a:solidFill>
              </a:rPr>
              <a:t>head</a:t>
            </a:r>
            <a:r>
              <a:rPr lang="ru-RU" sz="2400" b="1" dirty="0">
                <a:solidFill>
                  <a:schemeClr val="bg2"/>
                </a:solidFill>
              </a:rPr>
              <a:t>&gt;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715001" y="4724400"/>
            <a:ext cx="2971800" cy="83099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solidFill>
                  <a:schemeClr val="bg2"/>
                </a:solidFill>
              </a:rPr>
              <a:t>Данные между тегами</a:t>
            </a:r>
            <a:br>
              <a:rPr lang="ru-RU" sz="2400" b="1" dirty="0" smtClean="0">
                <a:solidFill>
                  <a:schemeClr val="bg2"/>
                </a:solidFill>
              </a:rPr>
            </a:br>
            <a:r>
              <a:rPr lang="ru-RU" sz="2400" b="1" dirty="0" smtClean="0">
                <a:solidFill>
                  <a:schemeClr val="bg2"/>
                </a:solidFill>
              </a:rPr>
              <a:t>&lt;</a:t>
            </a:r>
            <a:r>
              <a:rPr lang="en-US" sz="2400" b="1" i="1" dirty="0">
                <a:solidFill>
                  <a:schemeClr val="bg2"/>
                </a:solidFill>
              </a:rPr>
              <a:t>body</a:t>
            </a:r>
            <a:r>
              <a:rPr lang="ru-RU" sz="2400" b="1" dirty="0">
                <a:solidFill>
                  <a:schemeClr val="bg2"/>
                </a:solidFill>
              </a:rPr>
              <a:t>&gt;  и  &lt;/</a:t>
            </a:r>
            <a:r>
              <a:rPr lang="en-US" sz="2400" b="1" i="1" dirty="0">
                <a:solidFill>
                  <a:schemeClr val="bg2"/>
                </a:solidFill>
              </a:rPr>
              <a:t>body</a:t>
            </a:r>
            <a:r>
              <a:rPr lang="ru-RU" sz="2400" b="1" dirty="0">
                <a:solidFill>
                  <a:schemeClr val="bg2"/>
                </a:solidFill>
              </a:rPr>
              <a:t>&gt;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многострочное текстовое </a:t>
            </a:r>
            <a:r>
              <a:rPr lang="ru-RU" dirty="0"/>
              <a:t>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 smtClean="0"/>
              <a:t>Многострочное текстовое поле предназначено для создания текстовой области, состоящей из нескольких строк.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</a:t>
            </a:r>
            <a:r>
              <a:rPr lang="ru-RU" i="1" dirty="0"/>
              <a:t>атрибуты&gt;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Текст </a:t>
            </a:r>
          </a:p>
          <a:p>
            <a:pPr marL="82296" indent="0">
              <a:buNone/>
            </a:pPr>
            <a:r>
              <a:rPr lang="ru-RU" i="1" dirty="0" smtClean="0"/>
              <a:t>&lt;/</a:t>
            </a:r>
            <a:r>
              <a:rPr lang="en-US" i="1" dirty="0" err="1"/>
              <a:t>textarea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u="sng" dirty="0" smtClean="0"/>
              <a:t>Основные атрибуты: </a:t>
            </a:r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поля;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Rows – </a:t>
            </a:r>
            <a:r>
              <a:rPr lang="ru-RU" dirty="0" smtClean="0"/>
              <a:t>высота поля в строках текста;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Cols – </a:t>
            </a:r>
            <a:r>
              <a:rPr lang="ru-RU" dirty="0" smtClean="0"/>
              <a:t>ширина поля; 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Maxlenth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возможное количество символов;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554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37582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05064"/>
            <a:ext cx="3256815" cy="246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43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746064" cy="4752528"/>
          </a:xfrm>
        </p:spPr>
        <p:txBody>
          <a:bodyPr>
            <a:normAutofit fontScale="85000" lnSpcReduction="10000"/>
          </a:bodyPr>
          <a:lstStyle/>
          <a:p>
            <a:pPr marL="82296" indent="0" algn="just">
              <a:buNone/>
            </a:pPr>
            <a:r>
              <a:rPr lang="ru-RU" dirty="0" smtClean="0"/>
              <a:t>Поле </a:t>
            </a:r>
            <a:r>
              <a:rPr lang="ru-RU" dirty="0"/>
              <a:t>может находиться в </a:t>
            </a:r>
            <a:r>
              <a:rPr lang="ru-RU" dirty="0" smtClean="0"/>
              <a:t>состояниях «блокировано» (</a:t>
            </a:r>
            <a:r>
              <a:rPr lang="en-US" dirty="0" smtClean="0"/>
              <a:t>disabled</a:t>
            </a:r>
            <a:r>
              <a:rPr lang="ru-RU" dirty="0" smtClean="0"/>
              <a:t>) </a:t>
            </a:r>
            <a:r>
              <a:rPr lang="ru-RU" dirty="0"/>
              <a:t>и </a:t>
            </a:r>
            <a:r>
              <a:rPr lang="ru-RU" dirty="0" smtClean="0"/>
              <a:t>«только </a:t>
            </a:r>
            <a:r>
              <a:rPr lang="ru-RU" dirty="0"/>
              <a:t>для </a:t>
            </a:r>
            <a:r>
              <a:rPr lang="ru-RU" dirty="0" smtClean="0"/>
              <a:t>чтения»</a:t>
            </a:r>
            <a:r>
              <a:rPr lang="en-US" dirty="0" smtClean="0"/>
              <a:t> (</a:t>
            </a:r>
            <a:r>
              <a:rPr lang="en-US" dirty="0" err="1" smtClean="0"/>
              <a:t>readonly</a:t>
            </a:r>
            <a:r>
              <a:rPr lang="en-US" dirty="0" smtClean="0"/>
              <a:t>)</a:t>
            </a:r>
            <a:r>
              <a:rPr lang="ru-RU" dirty="0"/>
              <a:t>. </a:t>
            </a:r>
            <a:endParaRPr lang="en-US" dirty="0" smtClean="0"/>
          </a:p>
          <a:p>
            <a:pPr marL="82296" indent="0" algn="just">
              <a:buNone/>
            </a:pPr>
            <a:r>
              <a:rPr lang="ru-RU" dirty="0" smtClean="0"/>
              <a:t>Текст </a:t>
            </a:r>
            <a:r>
              <a:rPr lang="ru-RU" dirty="0"/>
              <a:t>внутри блокированного поля нельзя выделить и добавить, также содержимое такого поля не отправляется формой на сервер. </a:t>
            </a:r>
            <a:endParaRPr lang="en-US" dirty="0" smtClean="0"/>
          </a:p>
          <a:p>
            <a:pPr marL="82296" indent="0" algn="just">
              <a:buNone/>
            </a:pPr>
            <a:r>
              <a:rPr lang="ru-RU" dirty="0" smtClean="0"/>
              <a:t>Текст </a:t>
            </a:r>
            <a:r>
              <a:rPr lang="ru-RU" dirty="0"/>
              <a:t>внутри поля для чтения доступен для копирования, но его нельзя отредактировать. </a:t>
            </a:r>
            <a:endParaRPr lang="ru-RU" dirty="0" smtClean="0"/>
          </a:p>
          <a:p>
            <a:pPr marL="82296" indent="0" algn="just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textarea</a:t>
            </a:r>
            <a:r>
              <a:rPr lang="en-US" i="1" dirty="0" smtClean="0"/>
              <a:t> name = “</a:t>
            </a:r>
            <a:r>
              <a:rPr lang="en-US" i="1" dirty="0" err="1" smtClean="0"/>
              <a:t>MyText</a:t>
            </a:r>
            <a:r>
              <a:rPr lang="en-US" i="1" dirty="0" smtClean="0"/>
              <a:t>” disabled&gt;…&lt;/</a:t>
            </a:r>
            <a:r>
              <a:rPr lang="en-US" i="1" dirty="0" err="1" smtClean="0"/>
              <a:t>textarea</a:t>
            </a:r>
            <a:r>
              <a:rPr lang="en-US" i="1" dirty="0" smtClean="0"/>
              <a:t>&gt;</a:t>
            </a:r>
          </a:p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name = “</a:t>
            </a:r>
            <a:r>
              <a:rPr lang="en-US" i="1" dirty="0" err="1" smtClean="0"/>
              <a:t>MyText</a:t>
            </a:r>
            <a:r>
              <a:rPr lang="en-US" i="1" dirty="0"/>
              <a:t>” </a:t>
            </a:r>
            <a:r>
              <a:rPr lang="en-US" i="1" dirty="0" err="1" smtClean="0"/>
              <a:t>readonly</a:t>
            </a:r>
            <a:r>
              <a:rPr lang="en-US" i="1" smtClean="0"/>
              <a:t>&gt;…&lt;/textarea</a:t>
            </a:r>
            <a:r>
              <a:rPr lang="en-US" i="1" dirty="0" smtClean="0"/>
              <a:t>&gt;</a:t>
            </a:r>
            <a:endParaRPr lang="ru-RU" i="1" dirty="0"/>
          </a:p>
          <a:p>
            <a:pPr marL="82296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74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77144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Спецификация HTML5 не определяет вид поля и текста в подобных состояниях, поэтому браузеры по-разному его </a:t>
            </a:r>
            <a:r>
              <a:rPr lang="ru-RU" dirty="0" smtClean="0"/>
              <a:t>отображают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4680520" cy="35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824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 algn="ctr">
              <a:buNone/>
            </a:pPr>
            <a:r>
              <a:rPr lang="en-US" i="1" dirty="0" smtClean="0"/>
              <a:t>&lt;input type = “button”…&gt;</a:t>
            </a:r>
          </a:p>
          <a:p>
            <a:pPr marL="82296" indent="0" algn="ctr">
              <a:buNone/>
            </a:pPr>
            <a:r>
              <a:rPr lang="en-US" i="1" dirty="0"/>
              <a:t>&lt;input type = </a:t>
            </a:r>
            <a:r>
              <a:rPr lang="en-US" i="1" dirty="0" smtClean="0"/>
              <a:t>“submit”…&gt;</a:t>
            </a:r>
          </a:p>
          <a:p>
            <a:pPr marL="82296" indent="0" algn="ctr">
              <a:buNone/>
            </a:pPr>
            <a:r>
              <a:rPr lang="en-US" i="1" dirty="0"/>
              <a:t>&lt;input type = </a:t>
            </a:r>
            <a:r>
              <a:rPr lang="en-US" i="1" dirty="0" smtClean="0"/>
              <a:t>“reset”…&gt;</a:t>
            </a:r>
            <a:endParaRPr lang="ru-RU" i="1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b="1" dirty="0" smtClean="0"/>
              <a:t>Button</a:t>
            </a:r>
            <a:r>
              <a:rPr lang="en-US" dirty="0" smtClean="0"/>
              <a:t> – </a:t>
            </a:r>
            <a:r>
              <a:rPr lang="ru-RU" dirty="0" smtClean="0"/>
              <a:t>простая кнопка; для нее пишется обработчик; 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b="1" dirty="0" smtClean="0"/>
              <a:t>Submit</a:t>
            </a:r>
            <a:r>
              <a:rPr lang="en-US" dirty="0" smtClean="0"/>
              <a:t> – </a:t>
            </a:r>
            <a:r>
              <a:rPr lang="ru-RU" dirty="0" smtClean="0"/>
              <a:t>передача данных из формы обработчику;</a:t>
            </a:r>
            <a:endParaRPr lang="en-US" dirty="0" smtClean="0"/>
          </a:p>
          <a:p>
            <a:pPr marL="82296" indent="0">
              <a:buNone/>
            </a:pPr>
            <a:r>
              <a:rPr lang="en-US" b="1" dirty="0" smtClean="0"/>
              <a:t>Reset</a:t>
            </a:r>
            <a:r>
              <a:rPr lang="en-US" dirty="0" smtClean="0"/>
              <a:t> – </a:t>
            </a:r>
            <a:r>
              <a:rPr lang="ru-RU" dirty="0" smtClean="0"/>
              <a:t>кнопка сброса значений формы к первоначальным значениям. </a:t>
            </a:r>
            <a:endParaRPr lang="en-US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 smtClean="0"/>
              <a:t>Атрибуты кнопок: </a:t>
            </a:r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кнопки (для обработчика);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Value </a:t>
            </a:r>
            <a:r>
              <a:rPr lang="ru-RU" dirty="0" smtClean="0"/>
              <a:t> - значение кнопки (надпись). </a:t>
            </a:r>
            <a:r>
              <a:rPr lang="en-US" dirty="0" smtClean="0"/>
              <a:t>  </a:t>
            </a: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4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кнопки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59684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5868"/>
            <a:ext cx="2106910" cy="91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60" y="4797152"/>
            <a:ext cx="22479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74275"/>
            <a:ext cx="5472608" cy="11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переключатели (</a:t>
            </a:r>
            <a:r>
              <a:rPr lang="en-US" dirty="0" smtClean="0"/>
              <a:t>radio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Переключатели </a:t>
            </a:r>
            <a:r>
              <a:rPr lang="ru-RU" dirty="0" smtClean="0"/>
              <a:t>позволяют выбрать единственный вариант ответа из </a:t>
            </a:r>
            <a:r>
              <a:rPr lang="ru-RU" dirty="0"/>
              <a:t>нескольких предложенных. </a:t>
            </a:r>
            <a:endParaRPr lang="ru-RU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i="1" dirty="0"/>
              <a:t>&lt;input type="radio" </a:t>
            </a:r>
            <a:r>
              <a:rPr lang="ru-RU" i="1" dirty="0" smtClean="0"/>
              <a:t>…&gt;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 smtClean="0"/>
              <a:t>Атрибуты: 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 algn="just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</a:t>
            </a:r>
            <a:r>
              <a:rPr lang="ru-RU" b="1" i="1" dirty="0" smtClean="0"/>
              <a:t>группы</a:t>
            </a:r>
            <a:r>
              <a:rPr lang="ru-RU" dirty="0" smtClean="0"/>
              <a:t> переключателей (должно быть одинаковым у всех элементов группы);</a:t>
            </a:r>
            <a:endParaRPr lang="en-US" dirty="0" smtClean="0"/>
          </a:p>
          <a:p>
            <a:pPr marL="82296" indent="0" algn="just">
              <a:buNone/>
            </a:pPr>
            <a:r>
              <a:rPr lang="en-US" dirty="0" smtClean="0"/>
              <a:t>Checked – </a:t>
            </a:r>
            <a:r>
              <a:rPr lang="ru-RU" dirty="0" smtClean="0"/>
              <a:t>определяет выбранный по умолчанию элемент;</a:t>
            </a:r>
            <a:endParaRPr lang="en-US" dirty="0" smtClean="0"/>
          </a:p>
          <a:p>
            <a:pPr marL="82296" indent="0" algn="just">
              <a:buNone/>
            </a:pPr>
            <a:r>
              <a:rPr lang="en-US" dirty="0" smtClean="0"/>
              <a:t>Value – </a:t>
            </a:r>
            <a:r>
              <a:rPr lang="ru-RU" dirty="0" smtClean="0"/>
              <a:t>определяет значение, которое будет оправлено обработчику (следовательно, должно быть уникальным для каждого элемента группы).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66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переключатели (</a:t>
            </a:r>
            <a:r>
              <a:rPr lang="en-US" dirty="0" smtClean="0"/>
              <a:t>radio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57021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072"/>
            <a:ext cx="2052316" cy="219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485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флажки (</a:t>
            </a:r>
            <a:r>
              <a:rPr lang="en-US" dirty="0" smtClean="0"/>
              <a:t>checkbox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772816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Флажки </a:t>
            </a:r>
            <a:r>
              <a:rPr lang="ru-RU" dirty="0" smtClean="0"/>
              <a:t>используются для выбора любого количества </a:t>
            </a:r>
            <a:r>
              <a:rPr lang="ru-RU" dirty="0"/>
              <a:t>вариантов из предложенного списка</a:t>
            </a:r>
            <a:r>
              <a:rPr lang="ru-RU" dirty="0" smtClean="0"/>
              <a:t>.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i="1" dirty="0"/>
              <a:t>&lt;input type</a:t>
            </a:r>
            <a:r>
              <a:rPr lang="en-US" i="1" dirty="0" smtClean="0"/>
              <a:t>=“checkbox” </a:t>
            </a:r>
            <a:r>
              <a:rPr lang="ru-RU" i="1" dirty="0" smtClean="0"/>
              <a:t>…&gt;</a:t>
            </a:r>
          </a:p>
          <a:p>
            <a:pPr marL="82296" indent="0">
              <a:buNone/>
            </a:pPr>
            <a:endParaRPr lang="en-US" i="1" dirty="0" smtClean="0"/>
          </a:p>
          <a:p>
            <a:pPr marL="82296" indent="0">
              <a:buNone/>
            </a:pPr>
            <a:r>
              <a:rPr lang="ru-RU" dirty="0" smtClean="0"/>
              <a:t>Атрибуты аналогичны атрибутам </a:t>
            </a:r>
            <a:r>
              <a:rPr lang="en-US" dirty="0" smtClean="0"/>
              <a:t>radio</a:t>
            </a:r>
            <a:r>
              <a:rPr lang="ru-RU" dirty="0" smtClean="0"/>
              <a:t>.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3498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флажки (</a:t>
            </a:r>
            <a:r>
              <a:rPr lang="en-US" dirty="0"/>
              <a:t>checkbox</a:t>
            </a:r>
            <a:r>
              <a:rPr lang="ru-RU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40" y="1772816"/>
            <a:ext cx="790684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2071534" cy="233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3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Структура </a:t>
            </a:r>
            <a:r>
              <a:rPr lang="en-US" sz="3200" dirty="0"/>
              <a:t>HTML-</a:t>
            </a:r>
            <a:r>
              <a:rPr lang="ru-RU" sz="3200" dirty="0"/>
              <a:t>документа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8229600" cy="518160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ru-RU" sz="2400" b="1" dirty="0" smtClean="0"/>
              <a:t>Стандартная структура </a:t>
            </a:r>
            <a:r>
              <a:rPr lang="en-US" sz="2400" b="1" dirty="0"/>
              <a:t>HTML-</a:t>
            </a:r>
            <a:r>
              <a:rPr lang="ru-RU" sz="2400" b="1" dirty="0"/>
              <a:t>документа</a:t>
            </a:r>
            <a:r>
              <a:rPr lang="ru-RU" sz="2400" b="1" dirty="0" smtClean="0"/>
              <a:t>:</a:t>
            </a:r>
          </a:p>
          <a:p>
            <a:pPr lvl="1">
              <a:buFont typeface="Wingdings" pitchFamily="2" charset="2"/>
              <a:buNone/>
            </a:pPr>
            <a:endParaRPr lang="ru-RU" sz="2400" b="1" dirty="0"/>
          </a:p>
          <a:p>
            <a:pPr>
              <a:buFont typeface="Wingdings" pitchFamily="2" charset="2"/>
              <a:buNone/>
            </a:pPr>
            <a:r>
              <a:rPr lang="ru-RU" sz="2800" dirty="0"/>
              <a:t>	</a:t>
            </a:r>
            <a:r>
              <a:rPr lang="en-US" sz="2800" b="1" i="1" dirty="0" smtClean="0"/>
              <a:t>&lt;html&gt;</a:t>
            </a: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&lt;head&gt;</a:t>
            </a:r>
            <a:endParaRPr lang="ru-RU" sz="2800" b="1" i="1" dirty="0" smtClean="0"/>
          </a:p>
          <a:p>
            <a:pPr>
              <a:buFont typeface="Wingdings" pitchFamily="2" charset="2"/>
              <a:buNone/>
            </a:pPr>
            <a:r>
              <a:rPr lang="ru-RU" sz="2800" b="1" i="1" dirty="0"/>
              <a:t>	</a:t>
            </a:r>
            <a:r>
              <a:rPr lang="ru-RU" sz="2800" b="1" i="1" dirty="0" smtClean="0"/>
              <a:t>	</a:t>
            </a:r>
            <a:r>
              <a:rPr lang="en-US" sz="2800" b="1" i="1" dirty="0" smtClean="0"/>
              <a:t>&lt;title&gt;</a:t>
            </a:r>
            <a:r>
              <a:rPr lang="ru-RU" sz="2800" dirty="0" smtClean="0"/>
              <a:t>Заголовок страницы </a:t>
            </a:r>
            <a:r>
              <a:rPr lang="en-US" sz="2800" b="1" i="1" dirty="0" smtClean="0"/>
              <a:t>&lt;/title&gt;</a:t>
            </a: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	</a:t>
            </a:r>
            <a:r>
              <a:rPr lang="ru-RU" sz="2800" dirty="0"/>
              <a:t>параметры страницы …</a:t>
            </a: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&lt;/head&gt;</a:t>
            </a: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ru-RU" sz="2800" b="1" i="1" dirty="0" smtClean="0"/>
              <a:t>		</a:t>
            </a:r>
            <a:r>
              <a:rPr lang="ru-RU" sz="2800" dirty="0" smtClean="0"/>
              <a:t>текст страницы …</a:t>
            </a:r>
            <a:endParaRPr lang="en-US" sz="2800" b="1" i="1" dirty="0" smtClean="0"/>
          </a:p>
          <a:p>
            <a:pPr>
              <a:buFont typeface="Wingdings" pitchFamily="2" charset="2"/>
              <a:buNone/>
            </a:pPr>
            <a:r>
              <a:rPr lang="en-US" sz="2800" b="1" i="1" dirty="0" smtClean="0"/>
              <a:t>	&lt;/body&gt;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&lt;/html&gt;</a:t>
            </a:r>
            <a:endParaRPr lang="ru-RU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024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поле со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smtClean="0"/>
              <a:t>Позволяет организовать выпадающее меню.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i="1" dirty="0"/>
              <a:t>&lt;select </a:t>
            </a:r>
            <a:r>
              <a:rPr lang="ru-RU" i="1" dirty="0"/>
              <a:t>атрибуты&gt;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&lt;</a:t>
            </a:r>
            <a:r>
              <a:rPr lang="en-US" i="1" dirty="0"/>
              <a:t>option </a:t>
            </a:r>
            <a:r>
              <a:rPr lang="ru-RU" i="1" dirty="0"/>
              <a:t>атрибуты&gt;Пункт 1&lt;/</a:t>
            </a:r>
            <a:r>
              <a:rPr lang="en-US" i="1" dirty="0"/>
              <a:t>option&gt; </a:t>
            </a:r>
            <a:r>
              <a:rPr lang="ru-RU" i="1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option </a:t>
            </a:r>
            <a:r>
              <a:rPr lang="ru-RU" i="1" dirty="0"/>
              <a:t>атрибуты&gt;Пункт 2&lt;/</a:t>
            </a:r>
            <a:r>
              <a:rPr lang="en-US" i="1" dirty="0"/>
              <a:t>option&gt; &lt;/select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marL="82296" indent="0">
              <a:buNone/>
            </a:pPr>
            <a:endParaRPr lang="ru-RU" i="1" dirty="0" smtClean="0"/>
          </a:p>
          <a:p>
            <a:pPr marL="82296" indent="0">
              <a:buNone/>
            </a:pPr>
            <a:r>
              <a:rPr lang="en-US" dirty="0" smtClean="0"/>
              <a:t>Select – </a:t>
            </a:r>
            <a:r>
              <a:rPr lang="ru-RU" dirty="0" smtClean="0"/>
              <a:t>контейнер для элементов списка;</a:t>
            </a:r>
          </a:p>
          <a:p>
            <a:pPr marL="82296" indent="0">
              <a:buNone/>
            </a:pPr>
            <a:r>
              <a:rPr lang="en-US" dirty="0" smtClean="0"/>
              <a:t>Option – </a:t>
            </a:r>
            <a:r>
              <a:rPr lang="ru-RU" dirty="0" smtClean="0"/>
              <a:t>элементы списка. 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492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4547592"/>
          </a:xfrm>
        </p:spPr>
        <p:txBody>
          <a:bodyPr/>
          <a:lstStyle/>
          <a:p>
            <a:pPr marL="82296" indent="0">
              <a:buNone/>
            </a:pPr>
            <a:r>
              <a:rPr lang="ru-RU" u="sng" dirty="0" smtClean="0"/>
              <a:t>Атрибуты элемента </a:t>
            </a:r>
            <a:r>
              <a:rPr lang="en-US" u="sng" dirty="0" smtClean="0"/>
              <a:t>&lt;select&gt;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элемента;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Size – </a:t>
            </a:r>
            <a:r>
              <a:rPr lang="ru-RU" dirty="0" smtClean="0"/>
              <a:t>высота списка (количество одновременно видимых элементов);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Multiple – </a:t>
            </a:r>
            <a:r>
              <a:rPr lang="ru-RU" dirty="0" smtClean="0"/>
              <a:t>возможность множественного выбора (с использованием клавиш </a:t>
            </a:r>
            <a:r>
              <a:rPr lang="en-US" dirty="0" smtClean="0"/>
              <a:t>Ctrl </a:t>
            </a:r>
            <a:r>
              <a:rPr lang="ru-RU" dirty="0" smtClean="0"/>
              <a:t>и </a:t>
            </a:r>
            <a:r>
              <a:rPr lang="en-US" dirty="0" smtClean="0"/>
              <a:t>Shift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472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pPr marL="82296" indent="0">
              <a:buNone/>
            </a:pPr>
            <a:r>
              <a:rPr lang="ru-RU" u="sng" dirty="0" smtClean="0"/>
              <a:t>Основные атрибуты элемента </a:t>
            </a:r>
            <a:r>
              <a:rPr lang="en-US" u="sng" dirty="0" smtClean="0"/>
              <a:t>&lt;option&gt;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Selected – </a:t>
            </a:r>
            <a:r>
              <a:rPr lang="ru-RU" dirty="0" smtClean="0"/>
              <a:t>определяет выделенный элемент списка;</a:t>
            </a:r>
          </a:p>
          <a:p>
            <a:pPr marL="82296" indent="0">
              <a:buNone/>
            </a:pPr>
            <a:r>
              <a:rPr lang="en-US" dirty="0" smtClean="0"/>
              <a:t>Value</a:t>
            </a:r>
            <a:r>
              <a:rPr lang="ru-RU" dirty="0" smtClean="0"/>
              <a:t> – определяет отправляемое на сервер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936336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8102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34" y="2272705"/>
            <a:ext cx="167653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56" y="4149080"/>
            <a:ext cx="58864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34" y="4653136"/>
            <a:ext cx="1676534" cy="179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62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1564" y="1727581"/>
            <a:ext cx="7498080" cy="613048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Группировка элементов поля со списком: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53498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52" y="4221086"/>
            <a:ext cx="2232248" cy="257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17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скрытое 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 smtClean="0"/>
              <a:t>Возникают ситуации, </a:t>
            </a:r>
            <a:r>
              <a:rPr lang="ru-RU" dirty="0"/>
              <a:t>когда требуется передать в форме некоторые промежуточные данные, </a:t>
            </a:r>
            <a:r>
              <a:rPr lang="ru-RU" dirty="0" smtClean="0"/>
              <a:t>которые носят технический характер и должны быть скрыты от пользователя. Для </a:t>
            </a:r>
            <a:r>
              <a:rPr lang="ru-RU" dirty="0"/>
              <a:t>этой цели применяется скрытое поле, </a:t>
            </a:r>
            <a:r>
              <a:rPr lang="ru-RU" dirty="0" smtClean="0"/>
              <a:t>которое не </a:t>
            </a:r>
            <a:r>
              <a:rPr lang="ru-RU" dirty="0"/>
              <a:t>отображается на </a:t>
            </a:r>
            <a:r>
              <a:rPr lang="ru-RU" dirty="0" smtClean="0"/>
              <a:t>странице.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i="1" dirty="0" smtClean="0"/>
              <a:t>&lt;input type = “hidden”…&gt;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ru-RU" u="sng" dirty="0" smtClean="0"/>
              <a:t>Атрибуты</a:t>
            </a:r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поля;</a:t>
            </a:r>
          </a:p>
          <a:p>
            <a:pPr marL="82296" indent="0">
              <a:buNone/>
            </a:pPr>
            <a:r>
              <a:rPr lang="en-US" dirty="0" smtClean="0"/>
              <a:t>Value –</a:t>
            </a:r>
            <a:r>
              <a:rPr lang="ru-RU" dirty="0" smtClean="0"/>
              <a:t> передаваемая на обработку информация. </a:t>
            </a:r>
            <a:r>
              <a:rPr lang="en-US" dirty="0" smtClean="0"/>
              <a:t> 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8309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 smtClean="0"/>
              <a:t>поле для загрузки прикрепленных файлов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014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ru-RU" dirty="0" smtClean="0"/>
              <a:t>Для вызова программной утилиты выбора загружаемого файла используется поле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i="1" dirty="0" smtClean="0"/>
              <a:t>&lt;input type = “file” name = “…”&gt;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u="sng" dirty="0" smtClean="0"/>
              <a:t>Атрибуты 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определяет имя элемента;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Accepted</a:t>
            </a:r>
            <a:r>
              <a:rPr lang="ru-RU" dirty="0" smtClean="0"/>
              <a:t> – определяет фильтр на типы файлов;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Size – </a:t>
            </a:r>
            <a:r>
              <a:rPr lang="ru-RU" dirty="0" smtClean="0"/>
              <a:t>определяет ширину поля;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Multiple – </a:t>
            </a:r>
            <a:r>
              <a:rPr lang="ru-RU" dirty="0" smtClean="0"/>
              <a:t>позволяет загружать одновременно несколько файлов.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 smtClean="0"/>
              <a:t>По-разному отображается в различных браузерах. </a:t>
            </a:r>
            <a:endParaRPr lang="en-US" dirty="0" smtClean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953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/>
              <a:t>поле для загрузки прикрепленных файлов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61" y="1689547"/>
            <a:ext cx="759195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26" y="2912368"/>
            <a:ext cx="416799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06" y="4149080"/>
            <a:ext cx="7255833" cy="93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517232"/>
            <a:ext cx="4320480" cy="7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827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/>
              <a:t>поле для загрузки прикрепленных файлов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168840" cy="96889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 smtClean="0"/>
              <a:t>Некоторые </a:t>
            </a:r>
            <a:r>
              <a:rPr lang="ru-RU" dirty="0"/>
              <a:t>допустимые значения атрибута </a:t>
            </a:r>
            <a:r>
              <a:rPr lang="ru-RU" dirty="0" err="1" smtClean="0"/>
              <a:t>accept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32" y="4869160"/>
            <a:ext cx="7674056" cy="13182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smtClean="0"/>
              <a:t>input </a:t>
            </a:r>
            <a:r>
              <a:rPr lang="en-US" i="1" dirty="0"/>
              <a:t>type="file" name</a:t>
            </a:r>
            <a:r>
              <a:rPr lang="en-US" i="1" dirty="0" smtClean="0"/>
              <a:t>=“</a:t>
            </a:r>
            <a:r>
              <a:rPr lang="en-US" i="1" dirty="0" err="1" smtClean="0"/>
              <a:t>img</a:t>
            </a:r>
            <a:r>
              <a:rPr lang="en-US" i="1" dirty="0" smtClean="0"/>
              <a:t>" </a:t>
            </a:r>
            <a:r>
              <a:rPr lang="en-US" i="1" dirty="0"/>
              <a:t>multiple accept="image/*,image/jpeg"&gt; </a:t>
            </a:r>
            <a:endParaRPr lang="ru-RU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82798"/>
            <a:ext cx="7497452" cy="187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4167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некоторые возможности </a:t>
            </a:r>
            <a:r>
              <a:rPr lang="en-US" dirty="0" smtClean="0"/>
              <a:t>HTML 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4187552"/>
          </a:xfrm>
        </p:spPr>
        <p:txBody>
          <a:bodyPr/>
          <a:lstStyle/>
          <a:p>
            <a:pPr marL="82296" indent="0" algn="ctr">
              <a:buNone/>
            </a:pPr>
            <a:r>
              <a:rPr lang="en-US" i="1" dirty="0"/>
              <a:t>&lt;input type="email"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</a:t>
            </a:r>
            <a:r>
              <a:rPr lang="en-US" i="1" dirty="0" err="1"/>
              <a:t>url</a:t>
            </a:r>
            <a:r>
              <a:rPr lang="en-US" i="1" dirty="0"/>
              <a:t>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type="color" </a:t>
            </a:r>
            <a:r>
              <a:rPr lang="en-US" i="1" dirty="0" smtClean="0"/>
              <a:t>… &gt;</a:t>
            </a:r>
          </a:p>
          <a:p>
            <a:pPr marL="82296" indent="0" algn="ctr">
              <a:buNone/>
            </a:pPr>
            <a:r>
              <a:rPr lang="en-US" i="1" dirty="0"/>
              <a:t>&lt;input type="number"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type="date"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</a:t>
            </a:r>
            <a:r>
              <a:rPr lang="en-US" i="1" dirty="0" err="1"/>
              <a:t>datetime</a:t>
            </a:r>
            <a:r>
              <a:rPr lang="en-US" i="1" dirty="0"/>
              <a:t>" </a:t>
            </a:r>
            <a:r>
              <a:rPr lang="en-US" i="1" dirty="0" smtClean="0"/>
              <a:t>… </a:t>
            </a:r>
            <a:r>
              <a:rPr lang="ru-RU" i="1" dirty="0" smtClean="0"/>
              <a:t>&gt; </a:t>
            </a:r>
            <a:endParaRPr lang="en-US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31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Парные и непарные теги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51117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2400" b="1" i="1" dirty="0" smtClean="0"/>
              <a:t>Парные теги</a:t>
            </a:r>
            <a:r>
              <a:rPr lang="ru-RU" sz="2400" b="1" dirty="0" smtClean="0"/>
              <a:t>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ru-RU" sz="2400" dirty="0" smtClean="0"/>
              <a:t>Парные теги (контейнеры) </a:t>
            </a:r>
            <a:r>
              <a:rPr lang="ru-RU" sz="2400" dirty="0"/>
              <a:t>состоят из двух частей – </a:t>
            </a:r>
            <a:r>
              <a:rPr lang="ru-RU" sz="2400" dirty="0" smtClean="0"/>
              <a:t>открывающего </a:t>
            </a:r>
            <a:r>
              <a:rPr lang="ru-RU" sz="2400" dirty="0"/>
              <a:t>и </a:t>
            </a:r>
            <a:r>
              <a:rPr lang="ru-RU" sz="2400" dirty="0" smtClean="0"/>
              <a:t>закрывающего тегов. </a:t>
            </a:r>
            <a:r>
              <a:rPr lang="ru-RU" sz="2400" dirty="0"/>
              <a:t>Открывающий тег обозначается как и одиночный – </a:t>
            </a:r>
            <a:r>
              <a:rPr lang="ru-RU" sz="2400" b="1" i="1" dirty="0" smtClean="0"/>
              <a:t>&lt;</a:t>
            </a:r>
            <a:r>
              <a:rPr lang="ru-RU" sz="2400" b="1" i="1" dirty="0"/>
              <a:t>тег&gt;</a:t>
            </a:r>
            <a:r>
              <a:rPr lang="ru-RU" sz="2400" dirty="0"/>
              <a:t>, а в закрывающем </a:t>
            </a:r>
            <a:r>
              <a:rPr lang="ru-RU" sz="2400" dirty="0" smtClean="0"/>
              <a:t>используют слеш </a:t>
            </a:r>
            <a:r>
              <a:rPr lang="ru-RU" sz="2400" dirty="0"/>
              <a:t>– </a:t>
            </a:r>
            <a:r>
              <a:rPr lang="ru-RU" sz="2400" b="1" i="1" dirty="0" smtClean="0"/>
              <a:t>&lt;/</a:t>
            </a:r>
            <a:r>
              <a:rPr lang="ru-RU" sz="2400" b="1" i="1" dirty="0"/>
              <a:t>тег</a:t>
            </a:r>
            <a:r>
              <a:rPr lang="ru-RU" sz="2400" b="1" i="1" dirty="0" smtClean="0"/>
              <a:t>&gt;</a:t>
            </a:r>
            <a:r>
              <a:rPr lang="ru-RU" sz="2400" i="1" dirty="0" smtClean="0"/>
              <a:t> </a:t>
            </a:r>
            <a:r>
              <a:rPr lang="ru-RU" sz="2400" dirty="0" smtClean="0"/>
              <a:t>(например,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html</a:t>
            </a:r>
            <a:r>
              <a:rPr lang="en-US" sz="2400" dirty="0" smtClean="0"/>
              <a:t>&gt; </a:t>
            </a:r>
            <a:r>
              <a:rPr lang="en-US" sz="2400" dirty="0"/>
              <a:t>… </a:t>
            </a:r>
            <a:r>
              <a:rPr lang="en-US" sz="2400" dirty="0" smtClean="0"/>
              <a:t>&lt;</a:t>
            </a:r>
            <a:r>
              <a:rPr lang="en-US" sz="2400" b="1" i="1" dirty="0" smtClean="0"/>
              <a:t>/html</a:t>
            </a:r>
            <a:r>
              <a:rPr lang="en-US" sz="2400" dirty="0" smtClean="0"/>
              <a:t>&gt;).</a:t>
            </a:r>
            <a:r>
              <a:rPr lang="ru-RU" sz="2400" dirty="0" smtClean="0"/>
              <a:t>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ru-RU" sz="2400" dirty="0" smtClean="0"/>
              <a:t>Парные теги могут </a:t>
            </a:r>
            <a:r>
              <a:rPr lang="ru-RU" sz="2400" dirty="0"/>
              <a:t>быть вложенными</a:t>
            </a:r>
            <a:r>
              <a:rPr lang="ru-RU" sz="2400" dirty="0" smtClean="0"/>
              <a:t>.</a:t>
            </a:r>
          </a:p>
          <a:p>
            <a:pPr marL="0" indent="0">
              <a:spcBef>
                <a:spcPts val="0"/>
              </a:spcBef>
            </a:pPr>
            <a:r>
              <a:rPr lang="ru-RU" sz="2400" b="1" i="1" dirty="0"/>
              <a:t>Непарные теги</a:t>
            </a:r>
            <a:r>
              <a:rPr lang="ru-RU" sz="2400" b="1" dirty="0"/>
              <a:t>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ru-RU" sz="2400" dirty="0"/>
              <a:t>Используются независимо от других тегов (например, </a:t>
            </a:r>
            <a:r>
              <a:rPr lang="en-US" sz="2400" b="1" i="1" dirty="0"/>
              <a:t>&lt;meta&gt;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b="1" i="1" dirty="0"/>
              <a:t>&lt;</a:t>
            </a:r>
            <a:r>
              <a:rPr lang="en-US" sz="2400" b="1" i="1" dirty="0" err="1"/>
              <a:t>br</a:t>
            </a:r>
            <a:r>
              <a:rPr lang="en-US" sz="2400" b="1" i="1" dirty="0"/>
              <a:t>&gt; </a:t>
            </a:r>
            <a:r>
              <a:rPr lang="ru-RU" sz="2400" dirty="0"/>
              <a:t>– тег разрыва строки).</a:t>
            </a:r>
            <a:br>
              <a:rPr lang="ru-RU" sz="2400" dirty="0"/>
            </a:br>
            <a:r>
              <a:rPr lang="ru-RU" sz="2400" dirty="0"/>
              <a:t>Рекомендуется перед закрывающей угловой скобкой непарного тега ставить прямой слеш (например: </a:t>
            </a:r>
            <a:r>
              <a:rPr lang="en-US" sz="2400" b="1" i="1" dirty="0">
                <a:latin typeface="Corbel" pitchFamily="34" charset="0"/>
              </a:rPr>
              <a:t>&lt;area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 smtClean="0">
                <a:latin typeface="Corbel" pitchFamily="34" charset="0"/>
              </a:rPr>
              <a:t>&lt;</a:t>
            </a:r>
            <a:r>
              <a:rPr lang="en-US" sz="2400" b="1" i="1" dirty="0">
                <a:latin typeface="Corbel" pitchFamily="34" charset="0"/>
              </a:rPr>
              <a:t>link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 smtClean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hr</a:t>
            </a:r>
            <a:r>
              <a:rPr lang="en-US" sz="2400" b="1" i="1" dirty="0">
                <a:latin typeface="Corbel" pitchFamily="34" charset="0"/>
              </a:rPr>
              <a:t>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&lt;meta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 smtClean="0">
                <a:latin typeface="Corbel" pitchFamily="34" charset="0"/>
              </a:rPr>
              <a:t>&lt;</a:t>
            </a:r>
            <a:r>
              <a:rPr lang="en-US" sz="2400" b="1" i="1" dirty="0" err="1" smtClean="0">
                <a:latin typeface="Corbel" pitchFamily="34" charset="0"/>
              </a:rPr>
              <a:t>img</a:t>
            </a:r>
            <a:r>
              <a:rPr lang="en-US" sz="2400" b="1" i="1" dirty="0" smtClean="0">
                <a:latin typeface="Corbel" pitchFamily="34" charset="0"/>
              </a:rPr>
              <a:t>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 smtClean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br</a:t>
            </a:r>
            <a:r>
              <a:rPr lang="en-US" sz="2400" b="1" i="1" dirty="0">
                <a:latin typeface="Corbel" pitchFamily="34" charset="0"/>
              </a:rPr>
              <a:t> /&gt;</a:t>
            </a:r>
            <a:r>
              <a:rPr lang="ru-RU" sz="2400" b="1" i="1" dirty="0">
                <a:latin typeface="Corbel" pitchFamily="34" charset="0"/>
              </a:rPr>
              <a:t>,</a:t>
            </a:r>
            <a:r>
              <a:rPr lang="en-US" sz="2400" b="1" i="1" dirty="0">
                <a:latin typeface="Corbel" pitchFamily="34" charset="0"/>
              </a:rPr>
              <a:t> &lt;input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coI</a:t>
            </a:r>
            <a:r>
              <a:rPr lang="en-US" sz="2400" b="1" i="1" dirty="0">
                <a:latin typeface="Corbel" pitchFamily="34" charset="0"/>
              </a:rPr>
              <a:t> </a:t>
            </a:r>
            <a:r>
              <a:rPr lang="en-US" sz="2400" b="1" i="1" dirty="0" smtClean="0">
                <a:latin typeface="Corbel" pitchFamily="34" charset="0"/>
              </a:rPr>
              <a:t>/&gt;</a:t>
            </a:r>
            <a:r>
              <a:rPr lang="ru-RU" sz="2400" dirty="0" smtClean="0">
                <a:latin typeface="Corbel" pitchFamily="34" charset="0"/>
              </a:rPr>
              <a:t>).</a:t>
            </a:r>
            <a:endParaRPr lang="en-US" sz="2400" dirty="0">
              <a:latin typeface="Corbel" pitchFamily="34" charset="0"/>
            </a:endParaRPr>
          </a:p>
          <a:p>
            <a:pPr marL="0" lvl="1" indent="0"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04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элементов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При создании сложной формы можно группировать некоторые элементы форм между собой, такое группирование удобно для пользователя и позволяет визуально отделить один логический блок от другого. </a:t>
            </a:r>
            <a:endParaRPr lang="ru-RU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 smtClean="0"/>
              <a:t>&lt;</a:t>
            </a:r>
            <a:r>
              <a:rPr lang="en-US" i="1" dirty="0" err="1"/>
              <a:t>fieldset</a:t>
            </a:r>
            <a:r>
              <a:rPr lang="en-US" i="1" dirty="0"/>
              <a:t>&gt;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en-US" i="1" dirty="0" smtClean="0"/>
              <a:t>&lt;</a:t>
            </a:r>
            <a:r>
              <a:rPr lang="en-US" i="1" dirty="0"/>
              <a:t>legend&gt;</a:t>
            </a:r>
            <a:r>
              <a:rPr lang="ru-RU" i="1" dirty="0"/>
              <a:t>Заголовок&lt;/</a:t>
            </a:r>
            <a:r>
              <a:rPr lang="en-US" i="1" dirty="0"/>
              <a:t>legend&gt; </a:t>
            </a:r>
            <a:endParaRPr lang="ru-RU" i="1" dirty="0" smtClean="0"/>
          </a:p>
          <a:p>
            <a:pPr marL="82296" indent="0">
              <a:buNone/>
            </a:pPr>
            <a:r>
              <a:rPr lang="en-US" i="1" dirty="0" smtClean="0"/>
              <a:t>		&lt;!-- Elements </a:t>
            </a:r>
            <a:r>
              <a:rPr lang="en-US" i="1" dirty="0" smtClean="0">
                <a:sym typeface="Wingdings" pitchFamily="2" charset="2"/>
              </a:rPr>
              <a:t>--&gt;</a:t>
            </a:r>
            <a:r>
              <a:rPr lang="en-US" i="1" dirty="0" smtClean="0"/>
              <a:t>&gt;</a:t>
            </a:r>
            <a:endParaRPr lang="ru-RU" i="1" dirty="0"/>
          </a:p>
          <a:p>
            <a:pPr marL="82296" indent="0">
              <a:buNone/>
            </a:pPr>
            <a:r>
              <a:rPr lang="en-US" i="1" dirty="0" smtClean="0"/>
              <a:t>&lt;/</a:t>
            </a:r>
            <a:r>
              <a:rPr lang="en-US" i="1" dirty="0" err="1"/>
              <a:t>fieldset</a:t>
            </a:r>
            <a:r>
              <a:rPr lang="en-US" i="1" dirty="0"/>
              <a:t>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70289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элементов форм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624736" cy="219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77" y="4077072"/>
            <a:ext cx="4464496" cy="229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Вложенность тегов </a:t>
            </a:r>
            <a:r>
              <a:rPr lang="en-US" sz="3200" dirty="0"/>
              <a:t>HTML</a:t>
            </a:r>
            <a:r>
              <a:rPr lang="ru-RU" sz="3200" dirty="0"/>
              <a:t> и комментарии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9530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SGML и основанных на нем языках (HTML версий </a:t>
            </a:r>
            <a:r>
              <a:rPr lang="ru-RU" sz="2400" dirty="0" smtClean="0"/>
              <a:t>2-</a:t>
            </a:r>
            <a:r>
              <a:rPr lang="en-US" sz="2400" dirty="0" smtClean="0"/>
              <a:t>5</a:t>
            </a:r>
            <a:r>
              <a:rPr lang="ru-RU" sz="2400" dirty="0" smtClean="0"/>
              <a:t>, </a:t>
            </a:r>
            <a:r>
              <a:rPr lang="ru-RU" sz="2400" dirty="0"/>
              <a:t>языки семейства XML и т.д.) элементы должны быть строго вложенными друг в друга, </a:t>
            </a:r>
            <a:r>
              <a:rPr lang="ru-RU" sz="2400" dirty="0" smtClean="0"/>
              <a:t>а «перехлёст</a:t>
            </a:r>
            <a:r>
              <a:rPr lang="ru-RU" sz="2400" dirty="0"/>
              <a:t>» элементов </a:t>
            </a:r>
            <a:r>
              <a:rPr lang="ru-RU" sz="2400" dirty="0" smtClean="0"/>
              <a:t>недопустим:</a:t>
            </a:r>
            <a:endParaRPr lang="ru-RU" sz="2400" dirty="0"/>
          </a:p>
          <a:p>
            <a:pPr lvl="1"/>
            <a:r>
              <a:rPr lang="ru-RU" sz="2400" dirty="0"/>
              <a:t>неправильно: &lt;a</a:t>
            </a:r>
            <a:r>
              <a:rPr lang="ru-RU" sz="2400"/>
              <a:t>&gt;&lt;</a:t>
            </a:r>
            <a:r>
              <a:rPr lang="ru-RU" sz="2400" smtClean="0"/>
              <a:t>b&gt;Имя </a:t>
            </a:r>
            <a:r>
              <a:rPr lang="ru-RU" sz="2400" dirty="0" smtClean="0"/>
              <a:t>Фамилия&lt;/</a:t>
            </a:r>
            <a:r>
              <a:rPr lang="ru-RU" sz="2400" dirty="0"/>
              <a:t>a&gt;&lt;/b&gt;</a:t>
            </a:r>
          </a:p>
          <a:p>
            <a:pPr lvl="1"/>
            <a:r>
              <a:rPr lang="ru-RU" sz="2400" dirty="0"/>
              <a:t>правильно : </a:t>
            </a:r>
            <a:r>
              <a:rPr lang="ru-RU" sz="2400" dirty="0" smtClean="0"/>
              <a:t>&lt;</a:t>
            </a:r>
            <a:r>
              <a:rPr lang="en-US" sz="2400" dirty="0" smtClean="0"/>
              <a:t>a</a:t>
            </a:r>
            <a:r>
              <a:rPr lang="ru-RU" sz="2400" dirty="0" smtClean="0"/>
              <a:t>&gt;&lt;</a:t>
            </a:r>
            <a:r>
              <a:rPr lang="en-US" sz="2400" dirty="0" smtClean="0"/>
              <a:t>b</a:t>
            </a:r>
            <a:r>
              <a:rPr lang="ru-RU" sz="2400" dirty="0" smtClean="0"/>
              <a:t>&gt;Имя </a:t>
            </a:r>
            <a:r>
              <a:rPr lang="ru-RU" sz="2400" dirty="0"/>
              <a:t>Фамилия</a:t>
            </a:r>
            <a:r>
              <a:rPr lang="ru-RU" sz="2400" dirty="0" smtClean="0"/>
              <a:t>&lt;/</a:t>
            </a:r>
            <a:r>
              <a:rPr lang="en-US" sz="2400" dirty="0" smtClean="0"/>
              <a:t>b</a:t>
            </a:r>
            <a:r>
              <a:rPr lang="ru-RU" sz="2400" dirty="0" smtClean="0"/>
              <a:t>&gt;&lt;/</a:t>
            </a:r>
            <a:r>
              <a:rPr lang="en-US" sz="2400" dirty="0" smtClean="0"/>
              <a:t>a</a:t>
            </a:r>
            <a:r>
              <a:rPr lang="ru-RU" sz="2400" dirty="0" smtClean="0"/>
              <a:t>&gt;</a:t>
            </a:r>
            <a:endParaRPr lang="ru-RU" sz="2400" b="1" i="1" dirty="0"/>
          </a:p>
          <a:p>
            <a:pPr algn="just"/>
            <a:endParaRPr lang="en-US" sz="2400" dirty="0" smtClean="0"/>
          </a:p>
          <a:p>
            <a:pPr algn="just"/>
            <a:r>
              <a:rPr lang="ru-RU" sz="2400" dirty="0" smtClean="0"/>
              <a:t>HTML </a:t>
            </a:r>
            <a:r>
              <a:rPr lang="ru-RU" sz="2400" dirty="0"/>
              <a:t>позволяет вставлять в тело документа </a:t>
            </a:r>
            <a:r>
              <a:rPr lang="ru-RU" sz="2400" b="1" dirty="0"/>
              <a:t>комментарии</a:t>
            </a:r>
            <a:r>
              <a:rPr lang="ru-RU" sz="2400" dirty="0"/>
              <a:t>, которые сохраняются при передаче документа по сети, но не отображаются браузером. </a:t>
            </a:r>
            <a:endParaRPr lang="ru-RU" sz="2400" dirty="0" smtClean="0"/>
          </a:p>
          <a:p>
            <a:pPr lvl="1"/>
            <a:r>
              <a:rPr lang="ru-RU" sz="2400" b="1" i="1" dirty="0" smtClean="0"/>
              <a:t>Синтаксис комментария:</a:t>
            </a:r>
          </a:p>
          <a:p>
            <a:pPr marL="438150" indent="0">
              <a:buNone/>
            </a:pPr>
            <a:r>
              <a:rPr lang="en-US" sz="2400" b="1" i="1" dirty="0" smtClean="0"/>
              <a:t>	</a:t>
            </a:r>
            <a:r>
              <a:rPr lang="ru-RU" sz="2400" b="1" i="1" dirty="0" smtClean="0"/>
              <a:t>&lt;!-- </a:t>
            </a:r>
            <a:r>
              <a:rPr lang="ru-RU" sz="2400" b="1" i="1" dirty="0"/>
              <a:t>Это комментарий </a:t>
            </a:r>
            <a:r>
              <a:rPr lang="ru-RU" sz="2400" b="1" i="1" dirty="0" smtClean="0"/>
              <a:t>--&gt;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9947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</TotalTime>
  <Words>2496</Words>
  <Application>Microsoft Office PowerPoint</Application>
  <PresentationFormat>Экран (4:3)</PresentationFormat>
  <Paragraphs>582</Paragraphs>
  <Slides>81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0" baseType="lpstr">
      <vt:lpstr>Arial</vt:lpstr>
      <vt:lpstr>Calibri</vt:lpstr>
      <vt:lpstr>Corbel</vt:lpstr>
      <vt:lpstr>Gill Sans MT</vt:lpstr>
      <vt:lpstr>Times New Roman</vt:lpstr>
      <vt:lpstr>Verdana</vt:lpstr>
      <vt:lpstr>Wingdings</vt:lpstr>
      <vt:lpstr>Wingdings 2</vt:lpstr>
      <vt:lpstr>Солнцестояние</vt:lpstr>
      <vt:lpstr>Возможности, структура и основные элементы языка HTML       </vt:lpstr>
      <vt:lpstr>Литература</vt:lpstr>
      <vt:lpstr>Основные принципы работы WWW</vt:lpstr>
      <vt:lpstr>Общие сведения о языке HTML</vt:lpstr>
      <vt:lpstr>Работа со страницей HTML</vt:lpstr>
      <vt:lpstr>Структура HTML-документа</vt:lpstr>
      <vt:lpstr>Структура HTML-документа</vt:lpstr>
      <vt:lpstr>Парные и непарные теги HTML</vt:lpstr>
      <vt:lpstr>Вложенность тегов HTML и комментарии</vt:lpstr>
      <vt:lpstr>Блочные и строчные элементы</vt:lpstr>
      <vt:lpstr>Классификация элементов HTML5</vt:lpstr>
      <vt:lpstr>Классификация элементов HTML5</vt:lpstr>
      <vt:lpstr>Атрибуты элементов HTML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Презентация PowerPoint</vt:lpstr>
      <vt:lpstr>Презентация PowerPoint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Презентация PowerPoint</vt:lpstr>
      <vt:lpstr>Форматирование текста в HTML-документе</vt:lpstr>
      <vt:lpstr>Форматирование текста в HTML-документе</vt:lpstr>
      <vt:lpstr>Гиперссылки HTML</vt:lpstr>
      <vt:lpstr>Гиперссылки HTML</vt:lpstr>
      <vt:lpstr>Основные параметры обычных гиперссылок</vt:lpstr>
      <vt:lpstr>Внутренние ссылки документа  (метка, якорь, anchor).  Старый вариант создания: </vt:lpstr>
      <vt:lpstr>Внутренние ссылки документа  (метка, якорь, anchor).  Новый вариант создания: </vt:lpstr>
      <vt:lpstr>Связывание Web-страниц с помощью гиперссылок</vt:lpstr>
      <vt:lpstr>Как не надо делать: mailto</vt:lpstr>
      <vt:lpstr>Работа с таблицами в HTML</vt:lpstr>
      <vt:lpstr>Создание таблицы</vt:lpstr>
      <vt:lpstr>Создание таблицы</vt:lpstr>
      <vt:lpstr>Создание таблицы</vt:lpstr>
      <vt:lpstr>Создание таблицы</vt:lpstr>
      <vt:lpstr>Добавление заголовков таблицы</vt:lpstr>
      <vt:lpstr>Создание таблицы</vt:lpstr>
      <vt:lpstr>Создание таблицы</vt:lpstr>
      <vt:lpstr>Создание таблицы</vt:lpstr>
      <vt:lpstr>Создание таблицы</vt:lpstr>
      <vt:lpstr>Создание таблицы</vt:lpstr>
      <vt:lpstr>Создание таблицы</vt:lpstr>
      <vt:lpstr>HTML-формы</vt:lpstr>
      <vt:lpstr>Форма HTML</vt:lpstr>
      <vt:lpstr>Создание формы</vt:lpstr>
      <vt:lpstr>Основные атрибуты &lt;form&gt;</vt:lpstr>
      <vt:lpstr>Элементы формы:  однострочное текстовое поле</vt:lpstr>
      <vt:lpstr>Элементы формы:  однострочное текстовое поле</vt:lpstr>
      <vt:lpstr>Элементы формы:  многострочное текстовое поле</vt:lpstr>
      <vt:lpstr>Элементы формы:  многострочное текстовое поле</vt:lpstr>
      <vt:lpstr>Элементы формы:  многострочное текстовое поле</vt:lpstr>
      <vt:lpstr>Элементы формы:  многострочное текстовое поле</vt:lpstr>
      <vt:lpstr>Элементы формы:  кнопки</vt:lpstr>
      <vt:lpstr>Элементы формы:  кнопки</vt:lpstr>
      <vt:lpstr>Элементы формы:  переключатели (radio)</vt:lpstr>
      <vt:lpstr>Элементы формы:  переключатели (radio)</vt:lpstr>
      <vt:lpstr>Элементы формы:  флажки (checkbox)</vt:lpstr>
      <vt:lpstr>Элементы формы:  флажки (checkbox)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Элементы формы:  скрытое поле</vt:lpstr>
      <vt:lpstr>Элементы формы:  поле для загрузки прикрепленных файлов</vt:lpstr>
      <vt:lpstr>Элементы формы:  поле для загрузки прикрепленных файлов</vt:lpstr>
      <vt:lpstr>Элементы формы:  поле для загрузки прикрепленных файлов</vt:lpstr>
      <vt:lpstr>Элементы формы:  некоторые возможности HTML 5</vt:lpstr>
      <vt:lpstr>Группировка элементов форм</vt:lpstr>
      <vt:lpstr>Группировка элементов форм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Возможности, структура и основные элементы языка HTML       </dc:title>
  <dc:creator>Svetlana</dc:creator>
  <cp:lastModifiedBy>anton</cp:lastModifiedBy>
  <cp:revision>13</cp:revision>
  <dcterms:created xsi:type="dcterms:W3CDTF">2014-12-22T16:18:41Z</dcterms:created>
  <dcterms:modified xsi:type="dcterms:W3CDTF">2018-03-15T17:44:43Z</dcterms:modified>
</cp:coreProperties>
</file>