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906000"/>
  <p:notesSz cx="6810375" cy="9942500"/>
  <p:embeddedFontLst>
    <p:embeddedFont>
      <p:font typeface="Source Sans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SourceSansPr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boldItalic.fntdata"/><Relationship Id="rId30" Type="http://schemas.openxmlformats.org/officeDocument/2006/relationships/font" Target="fonts/SourceSansPr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1025" y="4722675"/>
            <a:ext cx="5448300" cy="44741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nvSpPr>
        <p:spPr>
          <a:xfrm>
            <a:off x="3857760" y="9443880"/>
            <a:ext cx="2950920" cy="4982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
        <p:nvSpPr>
          <p:cNvPr id="61" name="Google Shape;61;p3:notes"/>
          <p:cNvSpPr txBox="1"/>
          <p:nvPr>
            <p:ph idx="1" type="body"/>
          </p:nvPr>
        </p:nvSpPr>
        <p:spPr>
          <a:xfrm>
            <a:off x="681120" y="4784760"/>
            <a:ext cx="5447880" cy="39142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62" name="Google Shape;62;p3: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1120" y="4784760"/>
            <a:ext cx="5447880" cy="39142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2000" u="none" cap="none" strike="noStrike">
                <a:solidFill>
                  <a:srgbClr val="000000"/>
                </a:solidFill>
                <a:latin typeface="Arial"/>
                <a:ea typeface="Arial"/>
                <a:cs typeface="Arial"/>
                <a:sym typeface="Arial"/>
              </a:rPr>
              <a:t>Nuove fonti di dati, come ad esempio i social network e l’IOT permettono  alle aziende di effettuare analisi di mercato sempre più approfondite e trasformare l’experience BI in predictive BI</a:t>
            </a:r>
            <a:endParaRPr b="0" i="0" sz="20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2000" u="none" cap="none" strike="noStrike">
                <a:solidFill>
                  <a:srgbClr val="000000"/>
                </a:solidFill>
                <a:latin typeface="Arial"/>
                <a:ea typeface="Arial"/>
                <a:cs typeface="Arial"/>
                <a:sym typeface="Arial"/>
              </a:rPr>
              <a:t>Queste fonti sono tuttavia difficili da integrare nelle soluzioni esistenti e il volume dei dati non strutturati o semi  strutturati è in aumento. Raccoglierli è importante ma deve essere economicamente vantaggioso</a:t>
            </a:r>
            <a:endParaRPr b="0" i="0" sz="2000" u="none" cap="none" strike="noStrike">
              <a:solidFill>
                <a:srgbClr val="000000"/>
              </a:solidFill>
              <a:latin typeface="Arial"/>
              <a:ea typeface="Arial"/>
              <a:cs typeface="Arial"/>
              <a:sym typeface="Arial"/>
            </a:endParaRPr>
          </a:p>
        </p:txBody>
      </p:sp>
      <p:sp>
        <p:nvSpPr>
          <p:cNvPr id="213" name="Google Shape;213;p14:notes"/>
          <p:cNvSpPr txBox="1"/>
          <p:nvPr/>
        </p:nvSpPr>
        <p:spPr>
          <a:xfrm>
            <a:off x="3857760" y="9443880"/>
            <a:ext cx="2950920" cy="4982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
        <p:nvSpPr>
          <p:cNvPr id="214" name="Google Shape;214;p14: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1120" y="4784760"/>
            <a:ext cx="5447880" cy="39142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
        <p:nvSpPr>
          <p:cNvPr id="234" name="Google Shape;234;p15:notes"/>
          <p:cNvSpPr txBox="1"/>
          <p:nvPr/>
        </p:nvSpPr>
        <p:spPr>
          <a:xfrm>
            <a:off x="3857760" y="9443880"/>
            <a:ext cx="2950920" cy="4982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
        <p:nvSpPr>
          <p:cNvPr id="235" name="Google Shape;235;p15: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txBox="1"/>
          <p:nvPr>
            <p:ph idx="1" type="body"/>
          </p:nvPr>
        </p:nvSpPr>
        <p:spPr>
          <a:xfrm>
            <a:off x="681120" y="4784760"/>
            <a:ext cx="5447880" cy="39142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241" name="Google Shape;241;p16:notes"/>
          <p:cNvSpPr txBox="1"/>
          <p:nvPr/>
        </p:nvSpPr>
        <p:spPr>
          <a:xfrm>
            <a:off x="3857760" y="9443880"/>
            <a:ext cx="2950920" cy="4982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
        <p:nvSpPr>
          <p:cNvPr id="242" name="Google Shape;242;p16: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txBox="1"/>
          <p:nvPr>
            <p:ph idx="1" type="body"/>
          </p:nvPr>
        </p:nvSpPr>
        <p:spPr>
          <a:xfrm>
            <a:off x="681120" y="4784760"/>
            <a:ext cx="5447880" cy="39142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2000" u="none" cap="none" strike="noStrike">
                <a:solidFill>
                  <a:srgbClr val="000000"/>
                </a:solidFill>
                <a:latin typeface="Arial"/>
                <a:ea typeface="Arial"/>
                <a:cs typeface="Arial"/>
                <a:sym typeface="Arial"/>
              </a:rPr>
              <a:t>Lo scenario attuale consiste nell’elaborazione di dati provenienti da sistemi diversi che attraverso job di data preparation e ingestion possono essere presentati ad utenti e applicazioni.</a:t>
            </a:r>
            <a:endParaRPr b="0" i="0" sz="20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2000" u="none" cap="none" strike="noStrike">
                <a:solidFill>
                  <a:srgbClr val="000000"/>
                </a:solidFill>
                <a:latin typeface="Arial"/>
                <a:ea typeface="Arial"/>
                <a:cs typeface="Arial"/>
                <a:sym typeface="Arial"/>
              </a:rPr>
              <a:t>Lo scenario si basa sulle tre fasi di RACCOLTA – GESTIONE e ANALISI</a:t>
            </a:r>
            <a:endParaRPr b="0" i="0" sz="2000" u="none" cap="none" strike="noStrike">
              <a:solidFill>
                <a:srgbClr val="000000"/>
              </a:solidFill>
              <a:latin typeface="Arial"/>
              <a:ea typeface="Arial"/>
              <a:cs typeface="Arial"/>
              <a:sym typeface="Arial"/>
            </a:endParaRPr>
          </a:p>
        </p:txBody>
      </p:sp>
      <p:sp>
        <p:nvSpPr>
          <p:cNvPr id="249" name="Google Shape;249;p17:notes"/>
          <p:cNvSpPr txBox="1"/>
          <p:nvPr/>
        </p:nvSpPr>
        <p:spPr>
          <a:xfrm>
            <a:off x="3857760" y="9443880"/>
            <a:ext cx="2950920" cy="4982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
        <p:nvSpPr>
          <p:cNvPr id="250" name="Google Shape;250;p17: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txBox="1"/>
          <p:nvPr>
            <p:ph idx="1" type="body"/>
          </p:nvPr>
        </p:nvSpPr>
        <p:spPr>
          <a:xfrm>
            <a:off x="681120" y="4784760"/>
            <a:ext cx="5447880" cy="39142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2000" u="none" cap="none" strike="noStrike">
                <a:solidFill>
                  <a:srgbClr val="000000"/>
                </a:solidFill>
                <a:latin typeface="Arial"/>
                <a:ea typeface="Arial"/>
                <a:cs typeface="Arial"/>
                <a:sym typeface="Arial"/>
              </a:rPr>
              <a:t>Il concetto è quello di evolvere il DWH attuale in modo da raggiungere un elevato livello di efficienza economica e la possibilità di integrare, gestire  e analizzare dati da fonti eterogenee</a:t>
            </a:r>
            <a:endParaRPr b="0" i="0" sz="2000" u="none" cap="none" strike="noStrike">
              <a:solidFill>
                <a:srgbClr val="000000"/>
              </a:solidFill>
              <a:latin typeface="Arial"/>
              <a:ea typeface="Arial"/>
              <a:cs typeface="Arial"/>
              <a:sym typeface="Arial"/>
            </a:endParaRPr>
          </a:p>
        </p:txBody>
      </p:sp>
      <p:sp>
        <p:nvSpPr>
          <p:cNvPr id="257" name="Google Shape;257;p18:notes"/>
          <p:cNvSpPr txBox="1"/>
          <p:nvPr/>
        </p:nvSpPr>
        <p:spPr>
          <a:xfrm>
            <a:off x="3857760" y="9443880"/>
            <a:ext cx="2950920" cy="4982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
        <p:nvSpPr>
          <p:cNvPr id="258" name="Google Shape;258;p18: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81025" y="4722675"/>
            <a:ext cx="5448300" cy="4474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1:notes"/>
          <p:cNvSpPr txBox="1"/>
          <p:nvPr>
            <p:ph idx="1" type="body"/>
          </p:nvPr>
        </p:nvSpPr>
        <p:spPr>
          <a:xfrm>
            <a:off x="681025" y="4722675"/>
            <a:ext cx="5448300" cy="4474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681025" y="4722675"/>
            <a:ext cx="5448300" cy="4474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4:notes"/>
          <p:cNvSpPr txBox="1"/>
          <p:nvPr>
            <p:ph idx="1" type="body"/>
          </p:nvPr>
        </p:nvSpPr>
        <p:spPr>
          <a:xfrm>
            <a:off x="681025" y="4722675"/>
            <a:ext cx="5448300" cy="4474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5:notes"/>
          <p:cNvSpPr txBox="1"/>
          <p:nvPr>
            <p:ph idx="1" type="body"/>
          </p:nvPr>
        </p:nvSpPr>
        <p:spPr>
          <a:xfrm>
            <a:off x="681025" y="4722675"/>
            <a:ext cx="5448300" cy="4474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txBox="1"/>
          <p:nvPr/>
        </p:nvSpPr>
        <p:spPr>
          <a:xfrm>
            <a:off x="3857760" y="9443880"/>
            <a:ext cx="2950920" cy="4982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
        <p:nvSpPr>
          <p:cNvPr id="69" name="Google Shape;69;p5:notes"/>
          <p:cNvSpPr txBox="1"/>
          <p:nvPr>
            <p:ph idx="1" type="body"/>
          </p:nvPr>
        </p:nvSpPr>
        <p:spPr>
          <a:xfrm>
            <a:off x="681120" y="4784760"/>
            <a:ext cx="5447880" cy="39142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70" name="Google Shape;70;p5: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7:notes"/>
          <p:cNvSpPr txBox="1"/>
          <p:nvPr>
            <p:ph idx="1" type="body"/>
          </p:nvPr>
        </p:nvSpPr>
        <p:spPr>
          <a:xfrm>
            <a:off x="681025" y="4722675"/>
            <a:ext cx="5448300" cy="4474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8:notes"/>
          <p:cNvSpPr txBox="1"/>
          <p:nvPr>
            <p:ph idx="1" type="body"/>
          </p:nvPr>
        </p:nvSpPr>
        <p:spPr>
          <a:xfrm>
            <a:off x="681025" y="4722675"/>
            <a:ext cx="5448300" cy="4474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9:notes"/>
          <p:cNvSpPr txBox="1"/>
          <p:nvPr>
            <p:ph idx="1" type="body"/>
          </p:nvPr>
        </p:nvSpPr>
        <p:spPr>
          <a:xfrm>
            <a:off x="681025" y="4722675"/>
            <a:ext cx="5448300" cy="4474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9: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0:notes"/>
          <p:cNvSpPr txBox="1"/>
          <p:nvPr>
            <p:ph idx="1" type="body"/>
          </p:nvPr>
        </p:nvSpPr>
        <p:spPr>
          <a:xfrm>
            <a:off x="681025" y="4722675"/>
            <a:ext cx="5448300" cy="4474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nvSpPr>
        <p:spPr>
          <a:xfrm>
            <a:off x="3857760" y="9443880"/>
            <a:ext cx="2950920" cy="4982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
        <p:nvSpPr>
          <p:cNvPr id="90" name="Google Shape;90;p6:notes"/>
          <p:cNvSpPr txBox="1"/>
          <p:nvPr>
            <p:ph idx="1" type="body"/>
          </p:nvPr>
        </p:nvSpPr>
        <p:spPr>
          <a:xfrm>
            <a:off x="681120" y="4784760"/>
            <a:ext cx="5447880" cy="39142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91" name="Google Shape;91;p6: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81025" y="4722675"/>
            <a:ext cx="5448300" cy="4474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txBox="1"/>
          <p:nvPr>
            <p:ph idx="1" type="body"/>
          </p:nvPr>
        </p:nvSpPr>
        <p:spPr>
          <a:xfrm>
            <a:off x="681025" y="4722675"/>
            <a:ext cx="5448300" cy="4474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681025" y="4722675"/>
            <a:ext cx="5448300" cy="4474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txBox="1"/>
          <p:nvPr>
            <p:ph idx="1" type="body"/>
          </p:nvPr>
        </p:nvSpPr>
        <p:spPr>
          <a:xfrm>
            <a:off x="681025" y="4722675"/>
            <a:ext cx="5448300" cy="4474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txBox="1"/>
          <p:nvPr>
            <p:ph idx="1" type="body"/>
          </p:nvPr>
        </p:nvSpPr>
        <p:spPr>
          <a:xfrm>
            <a:off x="681120" y="4784760"/>
            <a:ext cx="5447880" cy="39142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2000" u="none" cap="none" strike="noStrike">
                <a:solidFill>
                  <a:srgbClr val="000000"/>
                </a:solidFill>
                <a:latin typeface="Arial"/>
                <a:ea typeface="Arial"/>
                <a:cs typeface="Arial"/>
                <a:sym typeface="Arial"/>
              </a:rPr>
              <a:t>Storicamente il dwh enterprise è stato un componente fondamentale di ogni enterprise</a:t>
            </a:r>
            <a:endParaRPr b="0" i="0" sz="20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2000" u="none" cap="none" strike="noStrike">
                <a:solidFill>
                  <a:srgbClr val="000000"/>
                </a:solidFill>
                <a:latin typeface="Arial"/>
                <a:ea typeface="Arial"/>
                <a:cs typeface="Arial"/>
                <a:sym typeface="Arial"/>
              </a:rPr>
              <a:t>L’aumento della quantità di dati rende poco efficienti le soluzioni attuali</a:t>
            </a:r>
            <a:endParaRPr b="0" i="0" sz="2000" u="none" cap="none" strike="noStrike">
              <a:solidFill>
                <a:srgbClr val="000000"/>
              </a:solidFill>
              <a:latin typeface="Arial"/>
              <a:ea typeface="Arial"/>
              <a:cs typeface="Arial"/>
              <a:sym typeface="Arial"/>
            </a:endParaRPr>
          </a:p>
        </p:txBody>
      </p:sp>
      <p:sp>
        <p:nvSpPr>
          <p:cNvPr id="133" name="Google Shape;133;p12:notes"/>
          <p:cNvSpPr txBox="1"/>
          <p:nvPr/>
        </p:nvSpPr>
        <p:spPr>
          <a:xfrm>
            <a:off x="3857760" y="9443880"/>
            <a:ext cx="2950920" cy="4982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
        <p:nvSpPr>
          <p:cNvPr id="134" name="Google Shape;134;p12: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txBox="1"/>
          <p:nvPr/>
        </p:nvSpPr>
        <p:spPr>
          <a:xfrm>
            <a:off x="3857760" y="9443880"/>
            <a:ext cx="2950920" cy="4982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
        <p:nvSpPr>
          <p:cNvPr id="188" name="Google Shape;188;p13:notes"/>
          <p:cNvSpPr txBox="1"/>
          <p:nvPr>
            <p:ph idx="1" type="body"/>
          </p:nvPr>
        </p:nvSpPr>
        <p:spPr>
          <a:xfrm>
            <a:off x="681120" y="4784760"/>
            <a:ext cx="5447880" cy="3914280"/>
          </a:xfrm>
          <a:prstGeom prst="rect">
            <a:avLst/>
          </a:prstGeom>
          <a:noFill/>
          <a:ln>
            <a:noFill/>
          </a:ln>
        </p:spPr>
        <p:txBody>
          <a:bodyPr anchorCtr="0" anchor="t" bIns="0" lIns="0" spcFirstLastPara="1" rIns="0" wrap="square" tIns="0">
            <a:noAutofit/>
          </a:bodyPr>
          <a:lstStyle/>
          <a:p>
            <a:pPr indent="-216000" lvl="0" marL="21600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Tra le grandi distribuzioni di Hadoop l’unica 100% opensource</a:t>
            </a:r>
            <a:endParaRPr b="0" i="0" sz="2000" u="none" cap="none" strike="noStrike">
              <a:solidFill>
                <a:srgbClr val="000000"/>
              </a:solidFill>
              <a:latin typeface="Arial"/>
              <a:ea typeface="Arial"/>
              <a:cs typeface="Arial"/>
              <a:sym typeface="Arial"/>
            </a:endParaRPr>
          </a:p>
          <a:p>
            <a:pPr indent="-216000" lvl="0" marL="21600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Fondata da ingegneri di yahoo e quotata in borsa</a:t>
            </a:r>
            <a:endParaRPr b="0" i="0" sz="2000" u="none" cap="none" strike="noStrike">
              <a:solidFill>
                <a:srgbClr val="000000"/>
              </a:solidFill>
              <a:latin typeface="Arial"/>
              <a:ea typeface="Arial"/>
              <a:cs typeface="Arial"/>
              <a:sym typeface="Arial"/>
            </a:endParaRPr>
          </a:p>
          <a:p>
            <a:pPr indent="-216000" lvl="0" marL="21600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Numero di subscription in crescita</a:t>
            </a:r>
            <a:endParaRPr b="0" i="0" sz="2000" u="none" cap="none" strike="noStrike">
              <a:solidFill>
                <a:srgbClr val="000000"/>
              </a:solidFill>
              <a:latin typeface="Arial"/>
              <a:ea typeface="Arial"/>
              <a:cs typeface="Arial"/>
              <a:sym typeface="Arial"/>
            </a:endParaRPr>
          </a:p>
          <a:p>
            <a:pPr indent="-216000" lvl="0" marL="21600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Presente in 16 paesi con più di 1000 dipendenti</a:t>
            </a:r>
            <a:endParaRPr b="0" i="0" sz="2000" u="none" cap="none" strike="noStrike">
              <a:solidFill>
                <a:srgbClr val="000000"/>
              </a:solidFill>
              <a:latin typeface="Arial"/>
              <a:ea typeface="Arial"/>
              <a:cs typeface="Arial"/>
              <a:sym typeface="Arial"/>
            </a:endParaRPr>
          </a:p>
          <a:p>
            <a:pPr indent="-216000" lvl="0" marL="21600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189" name="Google Shape;189;p13:notes"/>
          <p:cNvSpPr/>
          <p:nvPr>
            <p:ph idx="2" type="sldImg"/>
          </p:nvPr>
        </p:nvSpPr>
        <p:spPr>
          <a:xfrm>
            <a:off x="1135275" y="745675"/>
            <a:ext cx="4540475" cy="372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2"/>
          <p:cNvSpPr txBox="1"/>
          <p:nvPr>
            <p:ph type="title"/>
          </p:nvPr>
        </p:nvSpPr>
        <p:spPr>
          <a:xfrm>
            <a:off x="495000" y="273600"/>
            <a:ext cx="891504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5" name="Google Shape;15;p2"/>
          <p:cNvSpPr txBox="1"/>
          <p:nvPr>
            <p:ph idx="1" type="subTitle"/>
          </p:nvPr>
        </p:nvSpPr>
        <p:spPr>
          <a:xfrm>
            <a:off x="495000" y="1604520"/>
            <a:ext cx="8915040" cy="397728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3" name="Shape 43"/>
        <p:cNvGrpSpPr/>
        <p:nvPr/>
      </p:nvGrpSpPr>
      <p:grpSpPr>
        <a:xfrm>
          <a:off x="0" y="0"/>
          <a:ext cx="0" cy="0"/>
          <a:chOff x="0" y="0"/>
          <a:chExt cx="0" cy="0"/>
        </a:xfrm>
      </p:grpSpPr>
      <p:sp>
        <p:nvSpPr>
          <p:cNvPr id="44" name="Google Shape;44;p11"/>
          <p:cNvSpPr txBox="1"/>
          <p:nvPr>
            <p:ph type="title"/>
          </p:nvPr>
        </p:nvSpPr>
        <p:spPr>
          <a:xfrm>
            <a:off x="495000" y="273600"/>
            <a:ext cx="891504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5" name="Google Shape;45;p11"/>
          <p:cNvSpPr txBox="1"/>
          <p:nvPr>
            <p:ph idx="1" type="body"/>
          </p:nvPr>
        </p:nvSpPr>
        <p:spPr>
          <a:xfrm>
            <a:off x="495000" y="1604520"/>
            <a:ext cx="8915040" cy="18968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6" name="Google Shape;46;p11"/>
          <p:cNvSpPr txBox="1"/>
          <p:nvPr>
            <p:ph idx="2" type="body"/>
          </p:nvPr>
        </p:nvSpPr>
        <p:spPr>
          <a:xfrm>
            <a:off x="495000" y="3682080"/>
            <a:ext cx="8915040" cy="18968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7" name="Shape 47"/>
        <p:cNvGrpSpPr/>
        <p:nvPr/>
      </p:nvGrpSpPr>
      <p:grpSpPr>
        <a:xfrm>
          <a:off x="0" y="0"/>
          <a:ext cx="0" cy="0"/>
          <a:chOff x="0" y="0"/>
          <a:chExt cx="0" cy="0"/>
        </a:xfrm>
      </p:grpSpPr>
      <p:sp>
        <p:nvSpPr>
          <p:cNvPr id="48" name="Google Shape;48;p12"/>
          <p:cNvSpPr txBox="1"/>
          <p:nvPr>
            <p:ph type="title"/>
          </p:nvPr>
        </p:nvSpPr>
        <p:spPr>
          <a:xfrm>
            <a:off x="495000" y="273600"/>
            <a:ext cx="891504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9" name="Google Shape;49;p12"/>
          <p:cNvSpPr txBox="1"/>
          <p:nvPr>
            <p:ph idx="1" type="body"/>
          </p:nvPr>
        </p:nvSpPr>
        <p:spPr>
          <a:xfrm>
            <a:off x="495000" y="1604520"/>
            <a:ext cx="4350240" cy="18968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12"/>
          <p:cNvSpPr txBox="1"/>
          <p:nvPr>
            <p:ph idx="2" type="body"/>
          </p:nvPr>
        </p:nvSpPr>
        <p:spPr>
          <a:xfrm>
            <a:off x="5063040" y="1604520"/>
            <a:ext cx="4350240" cy="18968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1" name="Google Shape;51;p12"/>
          <p:cNvSpPr txBox="1"/>
          <p:nvPr>
            <p:ph idx="3" type="body"/>
          </p:nvPr>
        </p:nvSpPr>
        <p:spPr>
          <a:xfrm>
            <a:off x="5063040" y="3682080"/>
            <a:ext cx="4350240" cy="18968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2" name="Google Shape;52;p12"/>
          <p:cNvSpPr txBox="1"/>
          <p:nvPr>
            <p:ph idx="4" type="body"/>
          </p:nvPr>
        </p:nvSpPr>
        <p:spPr>
          <a:xfrm>
            <a:off x="495000" y="3682080"/>
            <a:ext cx="4350240" cy="18968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3" name="Shape 53"/>
        <p:cNvGrpSpPr/>
        <p:nvPr/>
      </p:nvGrpSpPr>
      <p:grpSpPr>
        <a:xfrm>
          <a:off x="0" y="0"/>
          <a:ext cx="0" cy="0"/>
          <a:chOff x="0" y="0"/>
          <a:chExt cx="0" cy="0"/>
        </a:xfrm>
      </p:grpSpPr>
      <p:sp>
        <p:nvSpPr>
          <p:cNvPr id="54" name="Google Shape;54;p13"/>
          <p:cNvSpPr txBox="1"/>
          <p:nvPr>
            <p:ph type="title"/>
          </p:nvPr>
        </p:nvSpPr>
        <p:spPr>
          <a:xfrm>
            <a:off x="495000" y="273600"/>
            <a:ext cx="891504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5" name="Google Shape;55;p13"/>
          <p:cNvSpPr txBox="1"/>
          <p:nvPr>
            <p:ph idx="1" type="body"/>
          </p:nvPr>
        </p:nvSpPr>
        <p:spPr>
          <a:xfrm>
            <a:off x="495000" y="1604520"/>
            <a:ext cx="8915040" cy="39772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6" name="Google Shape;56;p13"/>
          <p:cNvSpPr txBox="1"/>
          <p:nvPr>
            <p:ph idx="2" type="body"/>
          </p:nvPr>
        </p:nvSpPr>
        <p:spPr>
          <a:xfrm>
            <a:off x="495000" y="1604520"/>
            <a:ext cx="8915040" cy="39772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7" name="Google Shape;57;p13"/>
          <p:cNvSpPr/>
          <p:nvPr/>
        </p:nvSpPr>
        <p:spPr>
          <a:xfrm>
            <a:off x="495000" y="1604520"/>
            <a:ext cx="8915040" cy="3977280"/>
          </a:xfrm>
          <a:prstGeom prst="rect">
            <a:avLst/>
          </a:prstGeom>
          <a:noFill/>
          <a:ln>
            <a:noFill/>
          </a:ln>
        </p:spPr>
      </p:sp>
      <p:sp>
        <p:nvSpPr>
          <p:cNvPr id="58" name="Google Shape;58;p13"/>
          <p:cNvSpPr/>
          <p:nvPr/>
        </p:nvSpPr>
        <p:spPr>
          <a:xfrm>
            <a:off x="495000" y="1604520"/>
            <a:ext cx="8915040" cy="397728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495000" y="273600"/>
            <a:ext cx="891504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9" name="Google Shape;19;p4"/>
          <p:cNvSpPr txBox="1"/>
          <p:nvPr>
            <p:ph idx="1" type="body"/>
          </p:nvPr>
        </p:nvSpPr>
        <p:spPr>
          <a:xfrm>
            <a:off x="495000" y="1604520"/>
            <a:ext cx="8915040" cy="39772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0" name="Shape 20"/>
        <p:cNvGrpSpPr/>
        <p:nvPr/>
      </p:nvGrpSpPr>
      <p:grpSpPr>
        <a:xfrm>
          <a:off x="0" y="0"/>
          <a:ext cx="0" cy="0"/>
          <a:chOff x="0" y="0"/>
          <a:chExt cx="0" cy="0"/>
        </a:xfrm>
      </p:grpSpPr>
      <p:sp>
        <p:nvSpPr>
          <p:cNvPr id="21" name="Google Shape;21;p5"/>
          <p:cNvSpPr txBox="1"/>
          <p:nvPr>
            <p:ph type="title"/>
          </p:nvPr>
        </p:nvSpPr>
        <p:spPr>
          <a:xfrm>
            <a:off x="495000" y="273600"/>
            <a:ext cx="891504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2" name="Google Shape;22;p5"/>
          <p:cNvSpPr txBox="1"/>
          <p:nvPr>
            <p:ph idx="1" type="body"/>
          </p:nvPr>
        </p:nvSpPr>
        <p:spPr>
          <a:xfrm>
            <a:off x="495000" y="1604520"/>
            <a:ext cx="4350240" cy="18968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3" name="Google Shape;23;p5"/>
          <p:cNvSpPr txBox="1"/>
          <p:nvPr>
            <p:ph idx="2" type="body"/>
          </p:nvPr>
        </p:nvSpPr>
        <p:spPr>
          <a:xfrm>
            <a:off x="5063040" y="1604520"/>
            <a:ext cx="4350240" cy="18968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 name="Google Shape;24;p5"/>
          <p:cNvSpPr txBox="1"/>
          <p:nvPr>
            <p:ph idx="3" type="body"/>
          </p:nvPr>
        </p:nvSpPr>
        <p:spPr>
          <a:xfrm>
            <a:off x="495000" y="3682080"/>
            <a:ext cx="8915040" cy="18968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5" name="Shape 25"/>
        <p:cNvGrpSpPr/>
        <p:nvPr/>
      </p:nvGrpSpPr>
      <p:grpSpPr>
        <a:xfrm>
          <a:off x="0" y="0"/>
          <a:ext cx="0" cy="0"/>
          <a:chOff x="0" y="0"/>
          <a:chExt cx="0" cy="0"/>
        </a:xfrm>
      </p:grpSpPr>
      <p:sp>
        <p:nvSpPr>
          <p:cNvPr id="26" name="Google Shape;26;p6"/>
          <p:cNvSpPr txBox="1"/>
          <p:nvPr>
            <p:ph type="title"/>
          </p:nvPr>
        </p:nvSpPr>
        <p:spPr>
          <a:xfrm>
            <a:off x="495000" y="273600"/>
            <a:ext cx="891504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7" name="Google Shape;27;p6"/>
          <p:cNvSpPr txBox="1"/>
          <p:nvPr>
            <p:ph idx="1" type="body"/>
          </p:nvPr>
        </p:nvSpPr>
        <p:spPr>
          <a:xfrm>
            <a:off x="495000" y="1604520"/>
            <a:ext cx="4350240" cy="39772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8" name="Google Shape;28;p6"/>
          <p:cNvSpPr txBox="1"/>
          <p:nvPr>
            <p:ph idx="2" type="body"/>
          </p:nvPr>
        </p:nvSpPr>
        <p:spPr>
          <a:xfrm>
            <a:off x="5063040" y="1604520"/>
            <a:ext cx="4350240" cy="39772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495000" y="273600"/>
            <a:ext cx="891504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1" name="Google Shape;31;p7"/>
          <p:cNvSpPr txBox="1"/>
          <p:nvPr>
            <p:ph idx="1" type="body"/>
          </p:nvPr>
        </p:nvSpPr>
        <p:spPr>
          <a:xfrm>
            <a:off x="495000" y="1604520"/>
            <a:ext cx="4350240" cy="39772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2" name="Google Shape;32;p7"/>
          <p:cNvSpPr txBox="1"/>
          <p:nvPr>
            <p:ph idx="2" type="body"/>
          </p:nvPr>
        </p:nvSpPr>
        <p:spPr>
          <a:xfrm>
            <a:off x="5063040" y="1604520"/>
            <a:ext cx="4350240" cy="18968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3" name="Google Shape;33;p7"/>
          <p:cNvSpPr txBox="1"/>
          <p:nvPr>
            <p:ph idx="3" type="body"/>
          </p:nvPr>
        </p:nvSpPr>
        <p:spPr>
          <a:xfrm>
            <a:off x="5063040" y="3682080"/>
            <a:ext cx="4350240" cy="18968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8"/>
          <p:cNvSpPr txBox="1"/>
          <p:nvPr>
            <p:ph type="title"/>
          </p:nvPr>
        </p:nvSpPr>
        <p:spPr>
          <a:xfrm>
            <a:off x="495000" y="273600"/>
            <a:ext cx="891504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6" name="Shape 36"/>
        <p:cNvGrpSpPr/>
        <p:nvPr/>
      </p:nvGrpSpPr>
      <p:grpSpPr>
        <a:xfrm>
          <a:off x="0" y="0"/>
          <a:ext cx="0" cy="0"/>
          <a:chOff x="0" y="0"/>
          <a:chExt cx="0" cy="0"/>
        </a:xfrm>
      </p:grpSpPr>
      <p:sp>
        <p:nvSpPr>
          <p:cNvPr id="37" name="Google Shape;37;p9"/>
          <p:cNvSpPr txBox="1"/>
          <p:nvPr>
            <p:ph idx="1" type="subTitle"/>
          </p:nvPr>
        </p:nvSpPr>
        <p:spPr>
          <a:xfrm>
            <a:off x="495000" y="273600"/>
            <a:ext cx="8915040" cy="53078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8" name="Shape 38"/>
        <p:cNvGrpSpPr/>
        <p:nvPr/>
      </p:nvGrpSpPr>
      <p:grpSpPr>
        <a:xfrm>
          <a:off x="0" y="0"/>
          <a:ext cx="0" cy="0"/>
          <a:chOff x="0" y="0"/>
          <a:chExt cx="0" cy="0"/>
        </a:xfrm>
      </p:grpSpPr>
      <p:sp>
        <p:nvSpPr>
          <p:cNvPr id="39" name="Google Shape;39;p10"/>
          <p:cNvSpPr txBox="1"/>
          <p:nvPr>
            <p:ph type="title"/>
          </p:nvPr>
        </p:nvSpPr>
        <p:spPr>
          <a:xfrm>
            <a:off x="495000" y="273600"/>
            <a:ext cx="891504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0" name="Google Shape;40;p10"/>
          <p:cNvSpPr txBox="1"/>
          <p:nvPr>
            <p:ph idx="1" type="body"/>
          </p:nvPr>
        </p:nvSpPr>
        <p:spPr>
          <a:xfrm>
            <a:off x="495000" y="1604520"/>
            <a:ext cx="4350240" cy="18968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1" name="Google Shape;41;p10"/>
          <p:cNvSpPr txBox="1"/>
          <p:nvPr>
            <p:ph idx="2" type="body"/>
          </p:nvPr>
        </p:nvSpPr>
        <p:spPr>
          <a:xfrm>
            <a:off x="495000" y="3682080"/>
            <a:ext cx="4350240" cy="18968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2" name="Google Shape;42;p10"/>
          <p:cNvSpPr txBox="1"/>
          <p:nvPr>
            <p:ph idx="3" type="body"/>
          </p:nvPr>
        </p:nvSpPr>
        <p:spPr>
          <a:xfrm>
            <a:off x="5063040" y="1604520"/>
            <a:ext cx="4350240" cy="39772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p:spPr>
          <a:xfrm>
            <a:off x="360" y="0"/>
            <a:ext cx="360" cy="360"/>
          </a:xfrm>
          <a:prstGeom prst="rect">
            <a:avLst/>
          </a:prstGeom>
          <a:solidFill>
            <a:srgbClr val="FFFFFF"/>
          </a:solidFill>
          <a:ln>
            <a:noFill/>
          </a:ln>
        </p:spPr>
      </p:pic>
      <p:cxnSp>
        <p:nvCxnSpPr>
          <p:cNvPr id="7" name="Google Shape;7;p1"/>
          <p:cNvCxnSpPr/>
          <p:nvPr/>
        </p:nvCxnSpPr>
        <p:spPr>
          <a:xfrm>
            <a:off x="996840" y="6664320"/>
            <a:ext cx="8747640" cy="360"/>
          </a:xfrm>
          <a:prstGeom prst="straightConnector1">
            <a:avLst/>
          </a:prstGeom>
          <a:noFill/>
          <a:ln cap="flat" cmpd="sng" w="9525">
            <a:solidFill>
              <a:srgbClr val="00ACAC"/>
            </a:solidFill>
            <a:prstDash val="solid"/>
            <a:round/>
            <a:headEnd len="sm" w="sm" type="none"/>
            <a:tailEnd len="sm" w="sm" type="none"/>
          </a:ln>
        </p:spPr>
      </p:cxnSp>
      <p:pic>
        <p:nvPicPr>
          <p:cNvPr id="8" name="Google Shape;8;p1"/>
          <p:cNvPicPr preferRelativeResize="0"/>
          <p:nvPr/>
        </p:nvPicPr>
        <p:blipFill rotWithShape="1">
          <a:blip r:embed="rId1">
            <a:alphaModFix/>
          </a:blip>
          <a:srcRect b="0" l="0" r="0" t="0"/>
          <a:stretch/>
        </p:blipFill>
        <p:spPr>
          <a:xfrm>
            <a:off x="278640" y="6559560"/>
            <a:ext cx="691200" cy="191866"/>
          </a:xfrm>
          <a:prstGeom prst="rect">
            <a:avLst/>
          </a:prstGeom>
          <a:noFill/>
          <a:ln>
            <a:noFill/>
          </a:ln>
        </p:spPr>
      </p:pic>
      <p:pic>
        <p:nvPicPr>
          <p:cNvPr id="9" name="Google Shape;9;p1"/>
          <p:cNvPicPr preferRelativeResize="0"/>
          <p:nvPr/>
        </p:nvPicPr>
        <p:blipFill rotWithShape="1">
          <a:blip r:embed="rId2">
            <a:alphaModFix/>
          </a:blip>
          <a:srcRect b="0" l="0" r="0" t="0"/>
          <a:stretch/>
        </p:blipFill>
        <p:spPr>
          <a:xfrm>
            <a:off x="0" y="0"/>
            <a:ext cx="9827339" cy="6846096"/>
          </a:xfrm>
          <a:prstGeom prst="rect">
            <a:avLst/>
          </a:prstGeom>
          <a:noFill/>
          <a:ln>
            <a:noFill/>
          </a:ln>
        </p:spPr>
      </p:pic>
      <p:pic>
        <p:nvPicPr>
          <p:cNvPr id="10" name="Google Shape;10;p1"/>
          <p:cNvPicPr preferRelativeResize="0"/>
          <p:nvPr/>
        </p:nvPicPr>
        <p:blipFill/>
        <p:spPr>
          <a:xfrm>
            <a:off x="360" y="0"/>
            <a:ext cx="360" cy="360"/>
          </a:xfrm>
          <a:prstGeom prst="rect">
            <a:avLst/>
          </a:prstGeom>
          <a:solidFill>
            <a:srgbClr val="FFFFFF"/>
          </a:solidFill>
          <a:ln>
            <a:noFill/>
          </a:ln>
        </p:spPr>
      </p:pic>
      <p:sp>
        <p:nvSpPr>
          <p:cNvPr id="11" name="Google Shape;11;p1"/>
          <p:cNvSpPr txBox="1"/>
          <p:nvPr>
            <p:ph type="title"/>
          </p:nvPr>
        </p:nvSpPr>
        <p:spPr>
          <a:xfrm>
            <a:off x="495000" y="273600"/>
            <a:ext cx="891504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2" name="Google Shape;12;p1"/>
          <p:cNvSpPr txBox="1"/>
          <p:nvPr>
            <p:ph idx="1" type="body"/>
          </p:nvPr>
        </p:nvSpPr>
        <p:spPr>
          <a:xfrm>
            <a:off x="495000" y="1604520"/>
            <a:ext cx="8915040" cy="39772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nifi.apache.org/" TargetMode="Externa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nifi.apache.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kafka.apache.org/" TargetMode="Externa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kafka.apache.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storm.apache.org/" TargetMode="External"/><Relationship Id="rId4" Type="http://schemas.openxmlformats.org/officeDocument/2006/relationships/image" Target="../media/image15.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torm.apache.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druid.io/" TargetMode="Externa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b="0" l="0" r="0" t="0"/>
          <a:stretch/>
        </p:blipFill>
        <p:spPr>
          <a:xfrm>
            <a:off x="200520" y="360"/>
            <a:ext cx="1715062" cy="664779"/>
          </a:xfrm>
          <a:prstGeom prst="rect">
            <a:avLst/>
          </a:prstGeom>
          <a:noFill/>
          <a:ln>
            <a:noFill/>
          </a:ln>
        </p:spPr>
      </p:pic>
      <p:sp>
        <p:nvSpPr>
          <p:cNvPr id="65" name="Google Shape;65;p14"/>
          <p:cNvSpPr/>
          <p:nvPr/>
        </p:nvSpPr>
        <p:spPr>
          <a:xfrm>
            <a:off x="2286000" y="2682360"/>
            <a:ext cx="5805360" cy="97524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en-US" sz="3200" u="none" cap="none" strike="noStrike">
                <a:solidFill>
                  <a:srgbClr val="00ACAC"/>
                </a:solidFill>
                <a:latin typeface="Calibri"/>
                <a:ea typeface="Calibri"/>
                <a:cs typeface="Calibri"/>
                <a:sym typeface="Calibri"/>
              </a:rPr>
              <a:t>How to analyze [M|B]illions of events in NRT</a:t>
            </a:r>
            <a:endParaRPr b="0" i="0" sz="1800" u="none" cap="none" strike="noStrike">
              <a:solidFill>
                <a:srgbClr val="000000"/>
              </a:solidFill>
              <a:latin typeface="Arial"/>
              <a:ea typeface="Arial"/>
              <a:cs typeface="Arial"/>
              <a:sym typeface="Arial"/>
            </a:endParaRPr>
          </a:p>
        </p:txBody>
      </p:sp>
      <p:sp>
        <p:nvSpPr>
          <p:cNvPr id="66" name="Google Shape;66;p14"/>
          <p:cNvSpPr/>
          <p:nvPr/>
        </p:nvSpPr>
        <p:spPr>
          <a:xfrm>
            <a:off x="6897960" y="102600"/>
            <a:ext cx="2321640" cy="8211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2400" u="none" cap="none" strike="noStrike">
                <a:solidFill>
                  <a:srgbClr val="808080"/>
                </a:solidFill>
                <a:latin typeface="Source Sans Pro"/>
                <a:ea typeface="Source Sans Pro"/>
                <a:cs typeface="Source Sans Pro"/>
                <a:sym typeface="Source Sans Pro"/>
              </a:rPr>
              <a:t>Linux Day 2017</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nvSpPr>
        <p:spPr>
          <a:xfrm>
            <a:off x="344520" y="385920"/>
            <a:ext cx="5952600" cy="54252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535353"/>
                </a:solidFill>
                <a:latin typeface="Calibri"/>
                <a:ea typeface="Calibri"/>
                <a:cs typeface="Calibri"/>
                <a:sym typeface="Calibri"/>
              </a:rPr>
              <a:t>Why open?</a:t>
            </a:r>
            <a:endParaRPr b="0" i="0" sz="1800" u="none" cap="none" strike="noStrike">
              <a:solidFill>
                <a:srgbClr val="000000"/>
              </a:solidFill>
              <a:latin typeface="Arial"/>
              <a:ea typeface="Arial"/>
              <a:cs typeface="Arial"/>
              <a:sym typeface="Arial"/>
            </a:endParaRPr>
          </a:p>
        </p:txBody>
      </p:sp>
      <p:sp>
        <p:nvSpPr>
          <p:cNvPr id="217" name="Google Shape;217;p23"/>
          <p:cNvSpPr/>
          <p:nvPr/>
        </p:nvSpPr>
        <p:spPr>
          <a:xfrm>
            <a:off x="5586120" y="2350440"/>
            <a:ext cx="2988720" cy="3379680"/>
          </a:xfrm>
          <a:custGeom>
            <a:rect b="b" l="l" r="r" t="t"/>
            <a:pathLst>
              <a:path extrusionOk="0" h="120000" w="120000">
                <a:moveTo>
                  <a:pt x="59901" y="0"/>
                </a:moveTo>
                <a:cubicBezTo>
                  <a:pt x="59901" y="0"/>
                  <a:pt x="59901" y="0"/>
                  <a:pt x="59901" y="0"/>
                </a:cubicBezTo>
                <a:cubicBezTo>
                  <a:pt x="62269" y="0"/>
                  <a:pt x="64539" y="436"/>
                  <a:pt x="66513" y="1396"/>
                </a:cubicBezTo>
                <a:cubicBezTo>
                  <a:pt x="113585" y="25570"/>
                  <a:pt x="113585" y="25570"/>
                  <a:pt x="113585" y="25570"/>
                </a:cubicBezTo>
                <a:cubicBezTo>
                  <a:pt x="117631" y="27578"/>
                  <a:pt x="120000" y="31418"/>
                  <a:pt x="120000" y="35520"/>
                </a:cubicBezTo>
                <a:cubicBezTo>
                  <a:pt x="120000" y="83781"/>
                  <a:pt x="120000" y="83781"/>
                  <a:pt x="120000" y="83781"/>
                </a:cubicBezTo>
                <a:cubicBezTo>
                  <a:pt x="120000" y="87970"/>
                  <a:pt x="117631" y="91636"/>
                  <a:pt x="113585" y="93818"/>
                </a:cubicBezTo>
                <a:cubicBezTo>
                  <a:pt x="66513" y="117992"/>
                  <a:pt x="66513" y="117992"/>
                  <a:pt x="66513" y="117992"/>
                </a:cubicBezTo>
                <a:cubicBezTo>
                  <a:pt x="62467" y="119999"/>
                  <a:pt x="57532" y="119999"/>
                  <a:pt x="53486" y="117992"/>
                </a:cubicBezTo>
                <a:cubicBezTo>
                  <a:pt x="6414" y="93818"/>
                  <a:pt x="6414" y="93818"/>
                  <a:pt x="6414" y="93818"/>
                </a:cubicBezTo>
                <a:cubicBezTo>
                  <a:pt x="2368" y="91636"/>
                  <a:pt x="0" y="87970"/>
                  <a:pt x="0" y="83781"/>
                </a:cubicBezTo>
                <a:cubicBezTo>
                  <a:pt x="0" y="35520"/>
                  <a:pt x="0" y="35520"/>
                  <a:pt x="0" y="35520"/>
                </a:cubicBezTo>
                <a:cubicBezTo>
                  <a:pt x="0" y="31418"/>
                  <a:pt x="2368" y="27578"/>
                  <a:pt x="6414" y="25570"/>
                </a:cubicBezTo>
                <a:cubicBezTo>
                  <a:pt x="53486" y="1396"/>
                  <a:pt x="53486" y="1396"/>
                  <a:pt x="53486" y="1396"/>
                </a:cubicBezTo>
                <a:cubicBezTo>
                  <a:pt x="55460" y="436"/>
                  <a:pt x="57730" y="0"/>
                  <a:pt x="59901"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23"/>
          <p:cNvCxnSpPr/>
          <p:nvPr/>
        </p:nvCxnSpPr>
        <p:spPr>
          <a:xfrm>
            <a:off x="7080480" y="2202840"/>
            <a:ext cx="360" cy="3665880"/>
          </a:xfrm>
          <a:prstGeom prst="straightConnector1">
            <a:avLst/>
          </a:prstGeom>
          <a:noFill/>
          <a:ln cap="flat" cmpd="sng" w="12600">
            <a:solidFill>
              <a:srgbClr val="FFFFFF"/>
            </a:solidFill>
            <a:prstDash val="solid"/>
            <a:round/>
            <a:headEnd len="sm" w="sm" type="none"/>
            <a:tailEnd len="sm" w="sm" type="none"/>
          </a:ln>
        </p:spPr>
      </p:cxnSp>
      <p:cxnSp>
        <p:nvCxnSpPr>
          <p:cNvPr id="219" name="Google Shape;219;p23"/>
          <p:cNvCxnSpPr/>
          <p:nvPr/>
        </p:nvCxnSpPr>
        <p:spPr>
          <a:xfrm>
            <a:off x="5442480" y="4002480"/>
            <a:ext cx="3319920" cy="360"/>
          </a:xfrm>
          <a:prstGeom prst="straightConnector1">
            <a:avLst/>
          </a:prstGeom>
          <a:noFill/>
          <a:ln cap="flat" cmpd="sng" w="9525">
            <a:solidFill>
              <a:srgbClr val="FFFFFF"/>
            </a:solidFill>
            <a:prstDash val="solid"/>
            <a:round/>
            <a:headEnd len="sm" w="sm" type="none"/>
            <a:tailEnd len="sm" w="sm" type="none"/>
          </a:ln>
        </p:spPr>
      </p:cxnSp>
      <p:sp>
        <p:nvSpPr>
          <p:cNvPr id="220" name="Google Shape;220;p23"/>
          <p:cNvSpPr/>
          <p:nvPr/>
        </p:nvSpPr>
        <p:spPr>
          <a:xfrm>
            <a:off x="6872040" y="3495960"/>
            <a:ext cx="1110600" cy="1255680"/>
          </a:xfrm>
          <a:custGeom>
            <a:rect b="b" l="l" r="r" t="t"/>
            <a:pathLst>
              <a:path extrusionOk="0" h="120000" w="120000">
                <a:moveTo>
                  <a:pt x="59901" y="0"/>
                </a:moveTo>
                <a:cubicBezTo>
                  <a:pt x="59901" y="0"/>
                  <a:pt x="59901" y="0"/>
                  <a:pt x="59901" y="0"/>
                </a:cubicBezTo>
                <a:cubicBezTo>
                  <a:pt x="62269" y="0"/>
                  <a:pt x="64539" y="436"/>
                  <a:pt x="66513" y="1396"/>
                </a:cubicBezTo>
                <a:cubicBezTo>
                  <a:pt x="113585" y="25570"/>
                  <a:pt x="113585" y="25570"/>
                  <a:pt x="113585" y="25570"/>
                </a:cubicBezTo>
                <a:cubicBezTo>
                  <a:pt x="117631" y="27578"/>
                  <a:pt x="120000" y="31418"/>
                  <a:pt x="120000" y="35520"/>
                </a:cubicBezTo>
                <a:cubicBezTo>
                  <a:pt x="120000" y="83781"/>
                  <a:pt x="120000" y="83781"/>
                  <a:pt x="120000" y="83781"/>
                </a:cubicBezTo>
                <a:cubicBezTo>
                  <a:pt x="120000" y="87970"/>
                  <a:pt x="117631" y="91636"/>
                  <a:pt x="113585" y="93818"/>
                </a:cubicBezTo>
                <a:cubicBezTo>
                  <a:pt x="66513" y="117992"/>
                  <a:pt x="66513" y="117992"/>
                  <a:pt x="66513" y="117992"/>
                </a:cubicBezTo>
                <a:cubicBezTo>
                  <a:pt x="62467" y="119999"/>
                  <a:pt x="57532" y="119999"/>
                  <a:pt x="53486" y="117992"/>
                </a:cubicBezTo>
                <a:cubicBezTo>
                  <a:pt x="6414" y="93818"/>
                  <a:pt x="6414" y="93818"/>
                  <a:pt x="6414" y="93818"/>
                </a:cubicBezTo>
                <a:cubicBezTo>
                  <a:pt x="2368" y="91636"/>
                  <a:pt x="0" y="87970"/>
                  <a:pt x="0" y="83781"/>
                </a:cubicBezTo>
                <a:cubicBezTo>
                  <a:pt x="0" y="35520"/>
                  <a:pt x="0" y="35520"/>
                  <a:pt x="0" y="35520"/>
                </a:cubicBezTo>
                <a:cubicBezTo>
                  <a:pt x="0" y="31418"/>
                  <a:pt x="2368" y="27578"/>
                  <a:pt x="6414" y="25570"/>
                </a:cubicBezTo>
                <a:cubicBezTo>
                  <a:pt x="53486" y="1396"/>
                  <a:pt x="53486" y="1396"/>
                  <a:pt x="53486" y="1396"/>
                </a:cubicBezTo>
                <a:cubicBezTo>
                  <a:pt x="55460" y="436"/>
                  <a:pt x="57730" y="0"/>
                  <a:pt x="59901" y="0"/>
                </a:cubicBezTo>
                <a:close/>
              </a:path>
            </a:pathLst>
          </a:custGeom>
          <a:solidFill>
            <a:srgbClr val="334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6866640" y="3970080"/>
            <a:ext cx="1146960" cy="3042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0" i="0" lang="en-US" sz="900" u="none" cap="none" strike="noStrike">
                <a:solidFill>
                  <a:srgbClr val="FFFFFE"/>
                </a:solidFill>
                <a:latin typeface="Arial"/>
                <a:ea typeface="Arial"/>
                <a:cs typeface="Arial"/>
                <a:sym typeface="Arial"/>
              </a:rPr>
              <a:t>PROPRIETARY</a:t>
            </a:r>
            <a:endParaRPr b="0" i="0" sz="18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None/>
            </a:pPr>
            <a:r>
              <a:rPr b="0" i="0" lang="en-US" sz="900" u="none" cap="none" strike="noStrike">
                <a:solidFill>
                  <a:srgbClr val="FFFFFE"/>
                </a:solidFill>
                <a:latin typeface="Arial"/>
                <a:ea typeface="Arial"/>
                <a:cs typeface="Arial"/>
                <a:sym typeface="Arial"/>
              </a:rPr>
              <a:t>HADOOP</a:t>
            </a:r>
            <a:endParaRPr b="0" i="0" sz="1800" u="none" cap="none" strike="noStrike">
              <a:solidFill>
                <a:srgbClr val="000000"/>
              </a:solidFill>
              <a:latin typeface="Arial"/>
              <a:ea typeface="Arial"/>
              <a:cs typeface="Arial"/>
              <a:sym typeface="Arial"/>
            </a:endParaRPr>
          </a:p>
        </p:txBody>
      </p:sp>
      <p:sp>
        <p:nvSpPr>
          <p:cNvPr id="222" name="Google Shape;222;p23"/>
          <p:cNvSpPr/>
          <p:nvPr/>
        </p:nvSpPr>
        <p:spPr>
          <a:xfrm>
            <a:off x="7258320" y="2064600"/>
            <a:ext cx="1437120" cy="1625400"/>
          </a:xfrm>
          <a:custGeom>
            <a:rect b="b" l="l" r="r" t="t"/>
            <a:pathLst>
              <a:path extrusionOk="0" h="120000" w="120000">
                <a:moveTo>
                  <a:pt x="59901" y="0"/>
                </a:moveTo>
                <a:cubicBezTo>
                  <a:pt x="59901" y="0"/>
                  <a:pt x="59901" y="0"/>
                  <a:pt x="59901" y="0"/>
                </a:cubicBezTo>
                <a:cubicBezTo>
                  <a:pt x="62269" y="0"/>
                  <a:pt x="64539" y="436"/>
                  <a:pt x="66513" y="1396"/>
                </a:cubicBezTo>
                <a:cubicBezTo>
                  <a:pt x="113585" y="25570"/>
                  <a:pt x="113585" y="25570"/>
                  <a:pt x="113585" y="25570"/>
                </a:cubicBezTo>
                <a:cubicBezTo>
                  <a:pt x="117631" y="27578"/>
                  <a:pt x="120000" y="31418"/>
                  <a:pt x="120000" y="35520"/>
                </a:cubicBezTo>
                <a:cubicBezTo>
                  <a:pt x="120000" y="83781"/>
                  <a:pt x="120000" y="83781"/>
                  <a:pt x="120000" y="83781"/>
                </a:cubicBezTo>
                <a:cubicBezTo>
                  <a:pt x="120000" y="87970"/>
                  <a:pt x="117631" y="91636"/>
                  <a:pt x="113585" y="93818"/>
                </a:cubicBezTo>
                <a:cubicBezTo>
                  <a:pt x="66513" y="117992"/>
                  <a:pt x="66513" y="117992"/>
                  <a:pt x="66513" y="117992"/>
                </a:cubicBezTo>
                <a:cubicBezTo>
                  <a:pt x="62467" y="119999"/>
                  <a:pt x="57532" y="119999"/>
                  <a:pt x="53486" y="117992"/>
                </a:cubicBezTo>
                <a:cubicBezTo>
                  <a:pt x="6414" y="93818"/>
                  <a:pt x="6414" y="93818"/>
                  <a:pt x="6414" y="93818"/>
                </a:cubicBezTo>
                <a:cubicBezTo>
                  <a:pt x="2368" y="91636"/>
                  <a:pt x="0" y="87970"/>
                  <a:pt x="0" y="83781"/>
                </a:cubicBezTo>
                <a:cubicBezTo>
                  <a:pt x="0" y="35520"/>
                  <a:pt x="0" y="35520"/>
                  <a:pt x="0" y="35520"/>
                </a:cubicBezTo>
                <a:cubicBezTo>
                  <a:pt x="0" y="31418"/>
                  <a:pt x="2368" y="27578"/>
                  <a:pt x="6414" y="25570"/>
                </a:cubicBezTo>
                <a:cubicBezTo>
                  <a:pt x="53486" y="1396"/>
                  <a:pt x="53486" y="1396"/>
                  <a:pt x="53486" y="1396"/>
                </a:cubicBezTo>
                <a:cubicBezTo>
                  <a:pt x="55460" y="436"/>
                  <a:pt x="57730" y="0"/>
                  <a:pt x="59901" y="0"/>
                </a:cubicBezTo>
                <a:close/>
              </a:path>
            </a:pathLst>
          </a:custGeom>
          <a:solidFill>
            <a:srgbClr val="00ACAC"/>
          </a:solidFill>
          <a:ln>
            <a:noFill/>
          </a:ln>
        </p:spPr>
        <p:txBody>
          <a:bodyPr anchorCtr="0" anchor="ctr" bIns="30950" lIns="0" spcFirstLastPara="1" rIns="0" wrap="square" tIns="30950">
            <a:noAutofit/>
          </a:bodyPr>
          <a:lstStyle/>
          <a:p>
            <a:pPr indent="0" lvl="0" marL="0" marR="0" rtl="0" algn="ctr">
              <a:lnSpc>
                <a:spcPct val="85000"/>
              </a:lnSpc>
              <a:spcBef>
                <a:spcPts val="0"/>
              </a:spcBef>
              <a:spcAft>
                <a:spcPts val="0"/>
              </a:spcAft>
              <a:buNone/>
            </a:pPr>
            <a:r>
              <a:rPr b="0" i="0" lang="en-US" sz="1000" u="none" cap="none" strike="noStrike">
                <a:solidFill>
                  <a:srgbClr val="FFFFFE"/>
                </a:solidFill>
                <a:latin typeface="Arial"/>
                <a:ea typeface="Arial"/>
                <a:cs typeface="Arial"/>
                <a:sym typeface="Arial"/>
              </a:rPr>
              <a:t>HORTONWORKS</a:t>
            </a:r>
            <a:endParaRPr b="0" i="0" sz="18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None/>
            </a:pPr>
            <a:r>
              <a:rPr b="0" i="0" lang="en-US" sz="1000" u="none" cap="none" strike="noStrike">
                <a:solidFill>
                  <a:srgbClr val="FFFFFE"/>
                </a:solidFill>
                <a:latin typeface="Arial"/>
                <a:ea typeface="Arial"/>
                <a:cs typeface="Arial"/>
                <a:sym typeface="Arial"/>
              </a:rPr>
              <a:t>OPEN SOURCE</a:t>
            </a:r>
            <a:endParaRPr b="0" i="0" sz="1800" u="none" cap="none" strike="noStrike">
              <a:solidFill>
                <a:srgbClr val="000000"/>
              </a:solidFill>
              <a:latin typeface="Arial"/>
              <a:ea typeface="Arial"/>
              <a:cs typeface="Arial"/>
              <a:sym typeface="Arial"/>
            </a:endParaRPr>
          </a:p>
        </p:txBody>
      </p:sp>
      <p:sp>
        <p:nvSpPr>
          <p:cNvPr id="223" name="Google Shape;223;p23"/>
          <p:cNvSpPr/>
          <p:nvPr/>
        </p:nvSpPr>
        <p:spPr>
          <a:xfrm>
            <a:off x="6569280" y="4531320"/>
            <a:ext cx="543600" cy="614520"/>
          </a:xfrm>
          <a:custGeom>
            <a:rect b="b" l="l" r="r" t="t"/>
            <a:pathLst>
              <a:path extrusionOk="0" h="120000" w="120000">
                <a:moveTo>
                  <a:pt x="59901" y="0"/>
                </a:moveTo>
                <a:cubicBezTo>
                  <a:pt x="59901" y="0"/>
                  <a:pt x="59901" y="0"/>
                  <a:pt x="59901" y="0"/>
                </a:cubicBezTo>
                <a:cubicBezTo>
                  <a:pt x="62269" y="0"/>
                  <a:pt x="64539" y="436"/>
                  <a:pt x="66513" y="1396"/>
                </a:cubicBezTo>
                <a:cubicBezTo>
                  <a:pt x="113585" y="25570"/>
                  <a:pt x="113585" y="25570"/>
                  <a:pt x="113585" y="25570"/>
                </a:cubicBezTo>
                <a:cubicBezTo>
                  <a:pt x="117631" y="27578"/>
                  <a:pt x="120000" y="31418"/>
                  <a:pt x="120000" y="35520"/>
                </a:cubicBezTo>
                <a:cubicBezTo>
                  <a:pt x="120000" y="83781"/>
                  <a:pt x="120000" y="83781"/>
                  <a:pt x="120000" y="83781"/>
                </a:cubicBezTo>
                <a:cubicBezTo>
                  <a:pt x="120000" y="87970"/>
                  <a:pt x="117631" y="91636"/>
                  <a:pt x="113585" y="93818"/>
                </a:cubicBezTo>
                <a:cubicBezTo>
                  <a:pt x="66513" y="117992"/>
                  <a:pt x="66513" y="117992"/>
                  <a:pt x="66513" y="117992"/>
                </a:cubicBezTo>
                <a:cubicBezTo>
                  <a:pt x="62467" y="119999"/>
                  <a:pt x="57532" y="119999"/>
                  <a:pt x="53486" y="117992"/>
                </a:cubicBezTo>
                <a:cubicBezTo>
                  <a:pt x="6414" y="93818"/>
                  <a:pt x="6414" y="93818"/>
                  <a:pt x="6414" y="93818"/>
                </a:cubicBezTo>
                <a:cubicBezTo>
                  <a:pt x="2368" y="91636"/>
                  <a:pt x="0" y="87970"/>
                  <a:pt x="0" y="83781"/>
                </a:cubicBezTo>
                <a:cubicBezTo>
                  <a:pt x="0" y="35520"/>
                  <a:pt x="0" y="35520"/>
                  <a:pt x="0" y="35520"/>
                </a:cubicBezTo>
                <a:cubicBezTo>
                  <a:pt x="0" y="31418"/>
                  <a:pt x="2368" y="27578"/>
                  <a:pt x="6414" y="25570"/>
                </a:cubicBezTo>
                <a:cubicBezTo>
                  <a:pt x="53486" y="1396"/>
                  <a:pt x="53486" y="1396"/>
                  <a:pt x="53486" y="1396"/>
                </a:cubicBezTo>
                <a:cubicBezTo>
                  <a:pt x="55460" y="436"/>
                  <a:pt x="57730" y="0"/>
                  <a:pt x="59901" y="0"/>
                </a:cubicBezTo>
                <a:close/>
              </a:path>
            </a:pathLst>
          </a:custGeom>
          <a:solidFill>
            <a:srgbClr val="00ACAC"/>
          </a:solidFill>
          <a:ln>
            <a:noFill/>
          </a:ln>
        </p:spPr>
        <p:txBody>
          <a:bodyPr anchorCtr="0" anchor="ctr" bIns="30950" lIns="0" spcFirstLastPara="1" rIns="0" wrap="square" tIns="30950">
            <a:noAutofit/>
          </a:bodyPr>
          <a:lstStyle/>
          <a:p>
            <a:pPr indent="0" lvl="0" marL="0" marR="0" rtl="0" algn="ctr">
              <a:lnSpc>
                <a:spcPct val="85000"/>
              </a:lnSpc>
              <a:spcBef>
                <a:spcPts val="0"/>
              </a:spcBef>
              <a:spcAft>
                <a:spcPts val="0"/>
              </a:spcAft>
              <a:buNone/>
            </a:pPr>
            <a:r>
              <a:rPr b="0" i="0" lang="en-US" sz="1200" u="none" cap="none" strike="noStrike">
                <a:solidFill>
                  <a:srgbClr val="FFFFFF"/>
                </a:solidFill>
                <a:latin typeface="Calibri"/>
                <a:ea typeface="Calibri"/>
                <a:cs typeface="Calibri"/>
                <a:sym typeface="Calibri"/>
              </a:rPr>
              <a:t>EDW</a:t>
            </a:r>
            <a:endParaRPr b="0" i="0" sz="1800" u="none" cap="none" strike="noStrike">
              <a:solidFill>
                <a:srgbClr val="000000"/>
              </a:solidFill>
              <a:latin typeface="Arial"/>
              <a:ea typeface="Arial"/>
              <a:cs typeface="Arial"/>
              <a:sym typeface="Arial"/>
            </a:endParaRPr>
          </a:p>
        </p:txBody>
      </p:sp>
      <p:sp>
        <p:nvSpPr>
          <p:cNvPr id="224" name="Google Shape;224;p23"/>
          <p:cNvSpPr/>
          <p:nvPr/>
        </p:nvSpPr>
        <p:spPr>
          <a:xfrm>
            <a:off x="6017760" y="4969800"/>
            <a:ext cx="660600" cy="747000"/>
          </a:xfrm>
          <a:custGeom>
            <a:rect b="b" l="l" r="r" t="t"/>
            <a:pathLst>
              <a:path extrusionOk="0" h="120000" w="120000">
                <a:moveTo>
                  <a:pt x="59901" y="0"/>
                </a:moveTo>
                <a:cubicBezTo>
                  <a:pt x="59901" y="0"/>
                  <a:pt x="59901" y="0"/>
                  <a:pt x="59901" y="0"/>
                </a:cubicBezTo>
                <a:cubicBezTo>
                  <a:pt x="62269" y="0"/>
                  <a:pt x="64539" y="436"/>
                  <a:pt x="66513" y="1396"/>
                </a:cubicBezTo>
                <a:cubicBezTo>
                  <a:pt x="113585" y="25570"/>
                  <a:pt x="113585" y="25570"/>
                  <a:pt x="113585" y="25570"/>
                </a:cubicBezTo>
                <a:cubicBezTo>
                  <a:pt x="117631" y="27578"/>
                  <a:pt x="120000" y="31418"/>
                  <a:pt x="120000" y="35520"/>
                </a:cubicBezTo>
                <a:cubicBezTo>
                  <a:pt x="120000" y="83781"/>
                  <a:pt x="120000" y="83781"/>
                  <a:pt x="120000" y="83781"/>
                </a:cubicBezTo>
                <a:cubicBezTo>
                  <a:pt x="120000" y="87970"/>
                  <a:pt x="117631" y="91636"/>
                  <a:pt x="113585" y="93818"/>
                </a:cubicBezTo>
                <a:cubicBezTo>
                  <a:pt x="66513" y="117992"/>
                  <a:pt x="66513" y="117992"/>
                  <a:pt x="66513" y="117992"/>
                </a:cubicBezTo>
                <a:cubicBezTo>
                  <a:pt x="62467" y="119999"/>
                  <a:pt x="57532" y="119999"/>
                  <a:pt x="53486" y="117992"/>
                </a:cubicBezTo>
                <a:cubicBezTo>
                  <a:pt x="6414" y="93818"/>
                  <a:pt x="6414" y="93818"/>
                  <a:pt x="6414" y="93818"/>
                </a:cubicBezTo>
                <a:cubicBezTo>
                  <a:pt x="2368" y="91636"/>
                  <a:pt x="0" y="87970"/>
                  <a:pt x="0" y="83781"/>
                </a:cubicBezTo>
                <a:cubicBezTo>
                  <a:pt x="0" y="35520"/>
                  <a:pt x="0" y="35520"/>
                  <a:pt x="0" y="35520"/>
                </a:cubicBezTo>
                <a:cubicBezTo>
                  <a:pt x="0" y="31418"/>
                  <a:pt x="2368" y="27578"/>
                  <a:pt x="6414" y="25570"/>
                </a:cubicBezTo>
                <a:cubicBezTo>
                  <a:pt x="53486" y="1396"/>
                  <a:pt x="53486" y="1396"/>
                  <a:pt x="53486" y="1396"/>
                </a:cubicBezTo>
                <a:cubicBezTo>
                  <a:pt x="55460" y="436"/>
                  <a:pt x="57730" y="0"/>
                  <a:pt x="59901" y="0"/>
                </a:cubicBezTo>
                <a:close/>
              </a:path>
            </a:pathLst>
          </a:custGeom>
          <a:solidFill>
            <a:srgbClr val="B2CE69"/>
          </a:solidFill>
          <a:ln>
            <a:noFill/>
          </a:ln>
        </p:spPr>
        <p:txBody>
          <a:bodyPr anchorCtr="0" anchor="ctr" bIns="30950" lIns="0" spcFirstLastPara="1" rIns="0" wrap="square" tIns="30950">
            <a:noAutofit/>
          </a:bodyPr>
          <a:lstStyle/>
          <a:p>
            <a:pPr indent="0" lvl="0" marL="0" marR="0" rtl="0" algn="ctr">
              <a:lnSpc>
                <a:spcPct val="85000"/>
              </a:lnSpc>
              <a:spcBef>
                <a:spcPts val="0"/>
              </a:spcBef>
              <a:spcAft>
                <a:spcPts val="0"/>
              </a:spcAft>
              <a:buNone/>
            </a:pPr>
            <a:r>
              <a:rPr b="0" i="0" lang="en-US" sz="1200" u="none" cap="none" strike="noStrike">
                <a:solidFill>
                  <a:srgbClr val="FFFFFF"/>
                </a:solidFill>
                <a:latin typeface="Calibri"/>
                <a:ea typeface="Calibri"/>
                <a:cs typeface="Calibri"/>
                <a:sym typeface="Calibri"/>
              </a:rPr>
              <a:t>RDBVS</a:t>
            </a:r>
            <a:endParaRPr b="0" i="0" sz="1800" u="none" cap="none" strike="noStrike">
              <a:solidFill>
                <a:srgbClr val="000000"/>
              </a:solidFill>
              <a:latin typeface="Arial"/>
              <a:ea typeface="Arial"/>
              <a:cs typeface="Arial"/>
              <a:sym typeface="Arial"/>
            </a:endParaRPr>
          </a:p>
        </p:txBody>
      </p:sp>
      <p:sp>
        <p:nvSpPr>
          <p:cNvPr id="225" name="Google Shape;225;p23"/>
          <p:cNvSpPr/>
          <p:nvPr/>
        </p:nvSpPr>
        <p:spPr>
          <a:xfrm>
            <a:off x="6522840" y="1881720"/>
            <a:ext cx="1146960" cy="3042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0" i="0" lang="en-US" sz="900" u="none" cap="none" strike="noStrike">
                <a:solidFill>
                  <a:srgbClr val="000000"/>
                </a:solidFill>
                <a:latin typeface="Arial"/>
                <a:ea typeface="Arial"/>
                <a:cs typeface="Arial"/>
                <a:sym typeface="Arial"/>
              </a:rPr>
              <a:t>DATA </a:t>
            </a:r>
            <a:endParaRPr b="0" i="0" sz="18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None/>
            </a:pPr>
            <a:r>
              <a:rPr b="0" i="0" lang="en-US" sz="900" u="none" cap="none" strike="noStrike">
                <a:solidFill>
                  <a:srgbClr val="000000"/>
                </a:solidFill>
                <a:latin typeface="Arial"/>
                <a:ea typeface="Arial"/>
                <a:cs typeface="Arial"/>
                <a:sym typeface="Arial"/>
              </a:rPr>
              <a:t>VARIETY</a:t>
            </a:r>
            <a:endParaRPr b="0" i="0" sz="1800" u="none" cap="none" strike="noStrike">
              <a:solidFill>
                <a:srgbClr val="000000"/>
              </a:solidFill>
              <a:latin typeface="Arial"/>
              <a:ea typeface="Arial"/>
              <a:cs typeface="Arial"/>
              <a:sym typeface="Arial"/>
            </a:endParaRPr>
          </a:p>
        </p:txBody>
      </p:sp>
      <p:sp>
        <p:nvSpPr>
          <p:cNvPr id="226" name="Google Shape;226;p23"/>
          <p:cNvSpPr/>
          <p:nvPr/>
        </p:nvSpPr>
        <p:spPr>
          <a:xfrm>
            <a:off x="8754840" y="3955680"/>
            <a:ext cx="1146960" cy="136440"/>
          </a:xfrm>
          <a:prstGeom prst="rect">
            <a:avLst/>
          </a:prstGeom>
          <a:noFill/>
          <a:ln>
            <a:noFill/>
          </a:ln>
        </p:spPr>
        <p:txBody>
          <a:bodyPr anchorCtr="0" anchor="ctr" bIns="0" lIns="0" spcFirstLastPara="1" rIns="0" wrap="square" tIns="0">
            <a:noAutofit/>
          </a:bodyPr>
          <a:lstStyle/>
          <a:p>
            <a:pPr indent="0" lvl="0" marL="0" marR="0" rtl="0" algn="l">
              <a:lnSpc>
                <a:spcPct val="85000"/>
              </a:lnSpc>
              <a:spcBef>
                <a:spcPts val="0"/>
              </a:spcBef>
              <a:spcAft>
                <a:spcPts val="0"/>
              </a:spcAft>
              <a:buNone/>
            </a:pPr>
            <a:r>
              <a:rPr b="0" i="0" lang="en-US" sz="900" u="none" cap="none" strike="noStrike">
                <a:solidFill>
                  <a:srgbClr val="000000"/>
                </a:solidFill>
                <a:latin typeface="Arial"/>
                <a:ea typeface="Arial"/>
                <a:cs typeface="Arial"/>
                <a:sym typeface="Arial"/>
              </a:rPr>
              <a:t>ECONOMICS</a:t>
            </a:r>
            <a:endParaRPr b="0" i="0" sz="1800" u="none" cap="none" strike="noStrike">
              <a:solidFill>
                <a:srgbClr val="000000"/>
              </a:solidFill>
              <a:latin typeface="Arial"/>
              <a:ea typeface="Arial"/>
              <a:cs typeface="Arial"/>
              <a:sym typeface="Arial"/>
            </a:endParaRPr>
          </a:p>
        </p:txBody>
      </p:sp>
      <p:cxnSp>
        <p:nvCxnSpPr>
          <p:cNvPr id="227" name="Google Shape;227;p23"/>
          <p:cNvCxnSpPr/>
          <p:nvPr/>
        </p:nvCxnSpPr>
        <p:spPr>
          <a:xfrm flipH="1" rot="10800000">
            <a:off x="5073480" y="1340640"/>
            <a:ext cx="360" cy="4752360"/>
          </a:xfrm>
          <a:prstGeom prst="straightConnector1">
            <a:avLst/>
          </a:prstGeom>
          <a:noFill/>
          <a:ln cap="flat" cmpd="sng" w="9525">
            <a:solidFill>
              <a:srgbClr val="B2CE69"/>
            </a:solidFill>
            <a:prstDash val="solid"/>
            <a:round/>
            <a:headEnd len="sm" w="sm" type="none"/>
            <a:tailEnd len="sm" w="sm" type="none"/>
          </a:ln>
        </p:spPr>
      </p:cxnSp>
      <p:sp>
        <p:nvSpPr>
          <p:cNvPr id="228" name="Google Shape;228;p23"/>
          <p:cNvSpPr/>
          <p:nvPr/>
        </p:nvSpPr>
        <p:spPr>
          <a:xfrm>
            <a:off x="151560" y="1848600"/>
            <a:ext cx="2664000" cy="394560"/>
          </a:xfrm>
          <a:prstGeom prst="rect">
            <a:avLst/>
          </a:prstGeom>
          <a:noFill/>
          <a:ln>
            <a:noFill/>
          </a:ln>
        </p:spPr>
        <p:txBody>
          <a:bodyPr anchorCtr="0" anchor="b" bIns="45000" lIns="90000" spcFirstLastPara="1" rIns="90000" wrap="square" tIns="45000">
            <a:noAutofit/>
          </a:bodyPr>
          <a:lstStyle/>
          <a:p>
            <a:pPr indent="0" lvl="0" marL="0" marR="0" rtl="0" algn="l">
              <a:lnSpc>
                <a:spcPct val="85000"/>
              </a:lnSpc>
              <a:spcBef>
                <a:spcPts val="0"/>
              </a:spcBef>
              <a:spcAft>
                <a:spcPts val="0"/>
              </a:spcAft>
              <a:buNone/>
            </a:pPr>
            <a:r>
              <a:rPr b="1" i="0" lang="en-US" sz="2000" u="none" cap="none" strike="noStrike">
                <a:solidFill>
                  <a:srgbClr val="535353"/>
                </a:solidFill>
                <a:latin typeface="Calibri"/>
                <a:ea typeface="Calibri"/>
                <a:cs typeface="Calibri"/>
                <a:sym typeface="Calibri"/>
              </a:rPr>
              <a:t>Economic benefits</a:t>
            </a:r>
            <a:endParaRPr b="0" i="0" sz="1800" u="none" cap="none" strike="noStrike">
              <a:solidFill>
                <a:srgbClr val="000000"/>
              </a:solidFill>
              <a:latin typeface="Arial"/>
              <a:ea typeface="Arial"/>
              <a:cs typeface="Arial"/>
              <a:sym typeface="Arial"/>
            </a:endParaRPr>
          </a:p>
        </p:txBody>
      </p:sp>
      <p:sp>
        <p:nvSpPr>
          <p:cNvPr id="229" name="Google Shape;229;p23"/>
          <p:cNvSpPr/>
          <p:nvPr/>
        </p:nvSpPr>
        <p:spPr>
          <a:xfrm>
            <a:off x="151560" y="2300040"/>
            <a:ext cx="4329360" cy="57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400" u="none" cap="none" strike="noStrike">
                <a:solidFill>
                  <a:srgbClr val="535353"/>
                </a:solidFill>
                <a:latin typeface="Calibri"/>
                <a:ea typeface="Calibri"/>
                <a:cs typeface="Calibri"/>
                <a:sym typeface="Calibri"/>
              </a:rPr>
              <a:t>Support for "low cost" data centers and cloud-based architectures</a:t>
            </a:r>
            <a:endParaRPr b="0" i="0" sz="1800" u="none" cap="none" strike="noStrike">
              <a:solidFill>
                <a:srgbClr val="000000"/>
              </a:solidFill>
              <a:latin typeface="Arial"/>
              <a:ea typeface="Arial"/>
              <a:cs typeface="Arial"/>
              <a:sym typeface="Arial"/>
            </a:endParaRPr>
          </a:p>
        </p:txBody>
      </p:sp>
      <p:sp>
        <p:nvSpPr>
          <p:cNvPr id="230" name="Google Shape;230;p23"/>
          <p:cNvSpPr/>
          <p:nvPr/>
        </p:nvSpPr>
        <p:spPr>
          <a:xfrm>
            <a:off x="160920" y="3264840"/>
            <a:ext cx="4562280" cy="394560"/>
          </a:xfrm>
          <a:prstGeom prst="rect">
            <a:avLst/>
          </a:prstGeom>
          <a:noFill/>
          <a:ln>
            <a:noFill/>
          </a:ln>
        </p:spPr>
        <p:txBody>
          <a:bodyPr anchorCtr="0" anchor="b" bIns="45000" lIns="90000" spcFirstLastPara="1" rIns="90000" wrap="square" tIns="45000">
            <a:noAutofit/>
          </a:bodyPr>
          <a:lstStyle/>
          <a:p>
            <a:pPr indent="0" lvl="0" marL="0" marR="0" rtl="0" algn="l">
              <a:lnSpc>
                <a:spcPct val="85000"/>
              </a:lnSpc>
              <a:spcBef>
                <a:spcPts val="0"/>
              </a:spcBef>
              <a:spcAft>
                <a:spcPts val="0"/>
              </a:spcAft>
              <a:buNone/>
            </a:pPr>
            <a:r>
              <a:rPr b="1" i="0" lang="en-US" sz="2000" u="none" cap="none" strike="noStrike">
                <a:solidFill>
                  <a:srgbClr val="535353"/>
                </a:solidFill>
                <a:latin typeface="Calibri"/>
                <a:ea typeface="Calibri"/>
                <a:cs typeface="Calibri"/>
                <a:sym typeface="Calibri"/>
              </a:rPr>
              <a:t>Guaranteed integration</a:t>
            </a:r>
            <a:endParaRPr b="0" i="0" sz="1800" u="none" cap="none" strike="noStrike">
              <a:solidFill>
                <a:srgbClr val="000000"/>
              </a:solidFill>
              <a:latin typeface="Arial"/>
              <a:ea typeface="Arial"/>
              <a:cs typeface="Arial"/>
              <a:sym typeface="Arial"/>
            </a:endParaRPr>
          </a:p>
        </p:txBody>
      </p:sp>
      <p:sp>
        <p:nvSpPr>
          <p:cNvPr id="231" name="Google Shape;231;p23"/>
          <p:cNvSpPr/>
          <p:nvPr/>
        </p:nvSpPr>
        <p:spPr>
          <a:xfrm>
            <a:off x="160920" y="3739680"/>
            <a:ext cx="4329360" cy="57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400" u="none" cap="none" strike="noStrike">
                <a:solidFill>
                  <a:srgbClr val="535353"/>
                </a:solidFill>
                <a:latin typeface="Calibri"/>
                <a:ea typeface="Calibri"/>
                <a:cs typeface="Calibri"/>
                <a:sym typeface="Calibri"/>
              </a:rPr>
              <a:t>Speed up the adoption of technologies that rely on the ODPi stack.</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nvSpPr>
        <p:spPr>
          <a:xfrm>
            <a:off x="344520" y="385920"/>
            <a:ext cx="8834040" cy="54252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535353"/>
                </a:solidFill>
                <a:latin typeface="Calibri"/>
                <a:ea typeface="Calibri"/>
                <a:cs typeface="Calibri"/>
                <a:sym typeface="Calibri"/>
              </a:rPr>
              <a:t>HDP Stack</a:t>
            </a:r>
            <a:endParaRPr b="0" i="0" sz="1800" u="none" cap="none" strike="noStrike">
              <a:solidFill>
                <a:srgbClr val="000000"/>
              </a:solidFill>
              <a:latin typeface="Arial"/>
              <a:ea typeface="Arial"/>
              <a:cs typeface="Arial"/>
              <a:sym typeface="Arial"/>
            </a:endParaRPr>
          </a:p>
        </p:txBody>
      </p:sp>
      <p:pic>
        <p:nvPicPr>
          <p:cNvPr id="238" name="Google Shape;238;p24"/>
          <p:cNvPicPr preferRelativeResize="0"/>
          <p:nvPr/>
        </p:nvPicPr>
        <p:blipFill rotWithShape="1">
          <a:blip r:embed="rId3">
            <a:alphaModFix/>
          </a:blip>
          <a:srcRect b="-14601" l="0" r="0" t="-14601"/>
          <a:stretch/>
        </p:blipFill>
        <p:spPr>
          <a:xfrm>
            <a:off x="612720" y="1329120"/>
            <a:ext cx="8577813" cy="49491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nvSpPr>
        <p:spPr>
          <a:xfrm>
            <a:off x="344520" y="385920"/>
            <a:ext cx="8834040" cy="54252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535353"/>
                </a:solidFill>
                <a:latin typeface="Calibri"/>
                <a:ea typeface="Calibri"/>
                <a:cs typeface="Calibri"/>
                <a:sym typeface="Calibri"/>
              </a:rPr>
              <a:t>HDF – Hortonworks Data Flow</a:t>
            </a:r>
            <a:endParaRPr b="0" i="0" sz="1800" u="none" cap="none" strike="noStrike">
              <a:solidFill>
                <a:srgbClr val="000000"/>
              </a:solidFill>
              <a:latin typeface="Arial"/>
              <a:ea typeface="Arial"/>
              <a:cs typeface="Arial"/>
              <a:sym typeface="Arial"/>
            </a:endParaRPr>
          </a:p>
        </p:txBody>
      </p:sp>
      <p:pic>
        <p:nvPicPr>
          <p:cNvPr id="245" name="Google Shape;245;p25"/>
          <p:cNvPicPr preferRelativeResize="0"/>
          <p:nvPr/>
        </p:nvPicPr>
        <p:blipFill rotWithShape="1">
          <a:blip r:embed="rId3">
            <a:alphaModFix/>
          </a:blip>
          <a:srcRect b="0" l="0" r="0" t="0"/>
          <a:stretch/>
        </p:blipFill>
        <p:spPr>
          <a:xfrm>
            <a:off x="677880" y="1828800"/>
            <a:ext cx="5161948" cy="3352638"/>
          </a:xfrm>
          <a:prstGeom prst="rect">
            <a:avLst/>
          </a:prstGeom>
          <a:noFill/>
          <a:ln>
            <a:noFill/>
          </a:ln>
        </p:spPr>
      </p:pic>
      <p:sp>
        <p:nvSpPr>
          <p:cNvPr id="246" name="Google Shape;246;p25"/>
          <p:cNvSpPr/>
          <p:nvPr/>
        </p:nvSpPr>
        <p:spPr>
          <a:xfrm>
            <a:off x="5852160" y="2160720"/>
            <a:ext cx="3421440" cy="3880440"/>
          </a:xfrm>
          <a:prstGeom prst="rect">
            <a:avLst/>
          </a:prstGeom>
          <a:noFill/>
          <a:ln>
            <a:noFill/>
          </a:ln>
        </p:spPr>
        <p:txBody>
          <a:bodyPr anchorCtr="0" anchor="t" bIns="45000" lIns="90000" spcFirstLastPara="1" rIns="90000" wrap="square" tIns="45000">
            <a:noAutofit/>
          </a:bodyPr>
          <a:lstStyle/>
          <a:p>
            <a:pPr indent="-95400" lvl="0" marL="9540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Hortonworks DataFlow (HDF) provides the only end-to-end platform that collects, curates, analyzes and acts on data in real-time, on-premises or in the cloud, with a drag-and-drop visual interface. HDF is an integrated solution with Apache Nifi/MiNifi, Apache Kafka, Apache Storm and Druid.</a:t>
            </a:r>
            <a:endParaRPr b="0" i="0" sz="1800" u="none" cap="none" strike="noStrike">
              <a:solidFill>
                <a:srgbClr val="000000"/>
              </a:solidFill>
              <a:latin typeface="Arial"/>
              <a:ea typeface="Arial"/>
              <a:cs typeface="Arial"/>
              <a:sym typeface="Arial"/>
            </a:endParaRPr>
          </a:p>
          <a:p>
            <a:pPr indent="-95400" lvl="0" marL="9540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The HDF streaming real-time data analytics platform includes Data Flow Management Systems, Stream Processing, and Enterprise Services.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nvSpPr>
        <p:spPr>
          <a:xfrm>
            <a:off x="344520" y="385920"/>
            <a:ext cx="7437240" cy="54252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535353"/>
                </a:solidFill>
                <a:latin typeface="Calibri"/>
                <a:ea typeface="Calibri"/>
                <a:cs typeface="Calibri"/>
                <a:sym typeface="Calibri"/>
              </a:rPr>
              <a:t>HDF and HDP Integration</a:t>
            </a:r>
            <a:endParaRPr b="0" i="0" sz="1800" u="none" cap="none" strike="noStrike">
              <a:solidFill>
                <a:srgbClr val="000000"/>
              </a:solidFill>
              <a:latin typeface="Arial"/>
              <a:ea typeface="Arial"/>
              <a:cs typeface="Arial"/>
              <a:sym typeface="Arial"/>
            </a:endParaRPr>
          </a:p>
        </p:txBody>
      </p:sp>
      <p:pic>
        <p:nvPicPr>
          <p:cNvPr id="253" name="Google Shape;253;p26"/>
          <p:cNvPicPr preferRelativeResize="0"/>
          <p:nvPr/>
        </p:nvPicPr>
        <p:blipFill rotWithShape="1">
          <a:blip r:embed="rId3">
            <a:alphaModFix/>
          </a:blip>
          <a:srcRect b="0" l="0" r="0" t="0"/>
          <a:stretch/>
        </p:blipFill>
        <p:spPr>
          <a:xfrm>
            <a:off x="677880" y="2734560"/>
            <a:ext cx="4178134" cy="2729476"/>
          </a:xfrm>
          <a:prstGeom prst="rect">
            <a:avLst/>
          </a:prstGeom>
          <a:noFill/>
          <a:ln>
            <a:noFill/>
          </a:ln>
        </p:spPr>
      </p:pic>
      <p:sp>
        <p:nvSpPr>
          <p:cNvPr id="254" name="Google Shape;254;p26"/>
          <p:cNvSpPr/>
          <p:nvPr/>
        </p:nvSpPr>
        <p:spPr>
          <a:xfrm>
            <a:off x="5090040" y="2160720"/>
            <a:ext cx="4183560" cy="3880440"/>
          </a:xfrm>
          <a:prstGeom prst="rect">
            <a:avLst/>
          </a:prstGeom>
          <a:noFill/>
          <a:ln>
            <a:noFill/>
          </a:ln>
        </p:spPr>
        <p:txBody>
          <a:bodyPr anchorCtr="0" anchor="t" bIns="45000" lIns="90000" spcFirstLastPara="1" rIns="90000" wrap="square" tIns="45000">
            <a:noAutofit/>
          </a:bodyPr>
          <a:lstStyle/>
          <a:p>
            <a:pPr indent="-95400" lvl="0" marL="9540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HDF dinamically connects HDP to data at the edge</a:t>
            </a:r>
            <a:endParaRPr b="0" i="0" sz="1800" u="none" cap="none" strike="noStrike">
              <a:solidFill>
                <a:srgbClr val="000000"/>
              </a:solidFill>
              <a:latin typeface="Arial"/>
              <a:ea typeface="Arial"/>
              <a:cs typeface="Arial"/>
              <a:sym typeface="Arial"/>
            </a:endParaRPr>
          </a:p>
          <a:p>
            <a:pPr indent="-95400" lvl="0" marL="9540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HDF secures and encrypts the movement of data into HDP</a:t>
            </a:r>
            <a:endParaRPr b="0" i="0" sz="1800" u="none" cap="none" strike="noStrike">
              <a:solidFill>
                <a:srgbClr val="000000"/>
              </a:solidFill>
              <a:latin typeface="Arial"/>
              <a:ea typeface="Arial"/>
              <a:cs typeface="Arial"/>
              <a:sym typeface="Arial"/>
            </a:endParaRPr>
          </a:p>
          <a:p>
            <a:pPr indent="-95400" lvl="0" marL="9540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HDF includes mature IoAT data protocols that improve device extensibility</a:t>
            </a:r>
            <a:endParaRPr b="0" i="0" sz="1800" u="none" cap="none" strike="noStrike">
              <a:solidFill>
                <a:srgbClr val="000000"/>
              </a:solidFill>
              <a:latin typeface="Arial"/>
              <a:ea typeface="Arial"/>
              <a:cs typeface="Arial"/>
              <a:sym typeface="Arial"/>
            </a:endParaRPr>
          </a:p>
          <a:p>
            <a:pPr indent="-95400" lvl="0" marL="9540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HDF offers traceability of data with lineage and audit trails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nvSpPr>
        <p:spPr>
          <a:xfrm>
            <a:off x="335880" y="385920"/>
            <a:ext cx="8266320" cy="54252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535353"/>
                </a:solidFill>
                <a:latin typeface="Calibri"/>
                <a:ea typeface="Calibri"/>
                <a:cs typeface="Calibri"/>
                <a:sym typeface="Calibri"/>
              </a:rPr>
              <a:t>Global Architecture</a:t>
            </a:r>
            <a:endParaRPr b="0" i="0" sz="1800" u="none" cap="none" strike="noStrike">
              <a:solidFill>
                <a:srgbClr val="000000"/>
              </a:solidFill>
              <a:latin typeface="Arial"/>
              <a:ea typeface="Arial"/>
              <a:cs typeface="Arial"/>
              <a:sym typeface="Arial"/>
            </a:endParaRPr>
          </a:p>
        </p:txBody>
      </p:sp>
      <p:sp>
        <p:nvSpPr>
          <p:cNvPr id="261" name="Google Shape;261;p27"/>
          <p:cNvSpPr/>
          <p:nvPr/>
        </p:nvSpPr>
        <p:spPr>
          <a:xfrm>
            <a:off x="6992280" y="4293000"/>
            <a:ext cx="2138400" cy="2138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27"/>
          <p:cNvPicPr preferRelativeResize="0"/>
          <p:nvPr/>
        </p:nvPicPr>
        <p:blipFill rotWithShape="1">
          <a:blip r:embed="rId3">
            <a:alphaModFix/>
          </a:blip>
          <a:srcRect b="0" l="0" r="0" t="0"/>
          <a:stretch/>
        </p:blipFill>
        <p:spPr>
          <a:xfrm>
            <a:off x="335880" y="1463040"/>
            <a:ext cx="5513676" cy="3824795"/>
          </a:xfrm>
          <a:prstGeom prst="rect">
            <a:avLst/>
          </a:prstGeom>
          <a:noFill/>
          <a:ln>
            <a:noFill/>
          </a:ln>
        </p:spPr>
      </p:pic>
      <p:sp>
        <p:nvSpPr>
          <p:cNvPr id="263" name="Google Shape;263;p27"/>
          <p:cNvSpPr/>
          <p:nvPr/>
        </p:nvSpPr>
        <p:spPr>
          <a:xfrm>
            <a:off x="5710320" y="2160720"/>
            <a:ext cx="3994920" cy="3880440"/>
          </a:xfrm>
          <a:prstGeom prst="rect">
            <a:avLst/>
          </a:prstGeom>
          <a:noFill/>
          <a:ln>
            <a:noFill/>
          </a:ln>
        </p:spPr>
        <p:txBody>
          <a:bodyPr anchorCtr="0" anchor="t" bIns="45000" lIns="90000" spcFirstLastPara="1" rIns="90000" wrap="square" tIns="45000">
            <a:noAutofit/>
          </a:bodyPr>
          <a:lstStyle/>
          <a:p>
            <a:pPr indent="-95400" lvl="0" marL="9540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Data from the edge are sent to the regional HDF infrastructure where they can be stored and analyzed</a:t>
            </a:r>
            <a:endParaRPr b="0" i="0" sz="1800" u="none" cap="none" strike="noStrike">
              <a:solidFill>
                <a:srgbClr val="000000"/>
              </a:solidFill>
              <a:latin typeface="Arial"/>
              <a:ea typeface="Arial"/>
              <a:cs typeface="Arial"/>
              <a:sym typeface="Arial"/>
            </a:endParaRPr>
          </a:p>
          <a:p>
            <a:pPr indent="-95400" lvl="0" marL="9540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They can also be replicated to a central, core infrastructure with HDF and HDP where they can be enriched with data from other regional clusters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nvSpPr>
        <p:spPr>
          <a:xfrm>
            <a:off x="4164480" y="2878200"/>
            <a:ext cx="2194560" cy="15109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4000" u="none" cap="none" strike="noStrike">
                <a:solidFill>
                  <a:srgbClr val="535353"/>
                </a:solidFill>
                <a:latin typeface="Calibri"/>
                <a:ea typeface="Calibri"/>
                <a:cs typeface="Calibri"/>
                <a:sym typeface="Calibri"/>
              </a:rPr>
              <a:t>DEMO</a:t>
            </a:r>
            <a:endParaRPr b="0" sz="1800"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nvSpPr>
        <p:spPr>
          <a:xfrm>
            <a:off x="495000" y="273600"/>
            <a:ext cx="8915040" cy="114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US" sz="2600" strike="noStrike">
                <a:solidFill>
                  <a:srgbClr val="535353"/>
                </a:solidFill>
                <a:latin typeface="Calibri"/>
                <a:ea typeface="Calibri"/>
                <a:cs typeface="Calibri"/>
                <a:sym typeface="Calibri"/>
              </a:rPr>
              <a:t>Apache NiFi – </a:t>
            </a:r>
            <a:r>
              <a:rPr b="0" lang="en-US" sz="2600" u="sng" strike="noStrike">
                <a:solidFill>
                  <a:schemeClr val="hlink"/>
                </a:solidFill>
                <a:latin typeface="Calibri"/>
                <a:ea typeface="Calibri"/>
                <a:cs typeface="Calibri"/>
                <a:sym typeface="Calibri"/>
                <a:hlinkClick r:id="rId3"/>
              </a:rPr>
              <a:t>https://nifi.apache.org</a:t>
            </a:r>
            <a:endParaRPr b="0" sz="1800" strike="noStrike">
              <a:solidFill>
                <a:srgbClr val="000000"/>
              </a:solidFill>
              <a:latin typeface="Arial"/>
              <a:ea typeface="Arial"/>
              <a:cs typeface="Arial"/>
              <a:sym typeface="Arial"/>
            </a:endParaRPr>
          </a:p>
        </p:txBody>
      </p:sp>
      <p:pic>
        <p:nvPicPr>
          <p:cNvPr id="274" name="Google Shape;274;p29"/>
          <p:cNvPicPr preferRelativeResize="0"/>
          <p:nvPr/>
        </p:nvPicPr>
        <p:blipFill rotWithShape="1">
          <a:blip r:embed="rId4">
            <a:alphaModFix/>
          </a:blip>
          <a:srcRect b="0" l="0" r="0" t="0"/>
          <a:stretch/>
        </p:blipFill>
        <p:spPr>
          <a:xfrm>
            <a:off x="495000" y="2468160"/>
            <a:ext cx="4350240" cy="1824607"/>
          </a:xfrm>
          <a:prstGeom prst="rect">
            <a:avLst/>
          </a:prstGeom>
          <a:noFill/>
          <a:ln>
            <a:noFill/>
          </a:ln>
        </p:spPr>
      </p:pic>
      <p:sp>
        <p:nvSpPr>
          <p:cNvPr id="275" name="Google Shape;275;p29"/>
          <p:cNvSpPr txBox="1"/>
          <p:nvPr/>
        </p:nvSpPr>
        <p:spPr>
          <a:xfrm>
            <a:off x="5063040" y="1604520"/>
            <a:ext cx="4350240" cy="4613400"/>
          </a:xfrm>
          <a:prstGeom prst="rect">
            <a:avLst/>
          </a:prstGeom>
          <a:noFill/>
          <a:ln>
            <a:noFill/>
          </a:ln>
        </p:spPr>
        <p:txBody>
          <a:bodyPr anchorCtr="0" anchor="t" bIns="0" lIns="0" spcFirstLastPara="1" rIns="0" wrap="square" tIns="0">
            <a:noAutofit/>
          </a:bodyPr>
          <a:lstStyle/>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An easy to use, powerful, and reliable system to process and distribute data</a:t>
            </a:r>
            <a:endParaRPr b="0" sz="1200"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Apache NiFi supports powerful and scalable directed graphs of data routing, transformation, and system mediation logic</a:t>
            </a:r>
            <a:endParaRPr b="0" sz="1200"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Web-based user interface</a:t>
            </a:r>
            <a:endParaRPr b="0" sz="1200"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Highly configurable</a:t>
            </a:r>
            <a:endParaRPr b="0" sz="1200"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 Loss tolerant vs guaranteed delivery</a:t>
            </a:r>
            <a:endParaRPr b="0" i="0" sz="1200" u="none" cap="none"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 Low latency vs high throughput</a:t>
            </a:r>
            <a:endParaRPr b="0" i="0" sz="1200" u="none" cap="none"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 Dynamic prioritization</a:t>
            </a:r>
            <a:endParaRPr b="0" i="0" sz="1200" u="none" cap="none"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 Flow can be modified at runtime</a:t>
            </a:r>
            <a:endParaRPr b="0" i="0" sz="1200" u="none" cap="none"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Back pressure</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nvSpPr>
        <p:spPr>
          <a:xfrm>
            <a:off x="495000" y="273600"/>
            <a:ext cx="8915040" cy="114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US" sz="2600" strike="noStrike">
                <a:solidFill>
                  <a:srgbClr val="535353"/>
                </a:solidFill>
                <a:latin typeface="Calibri"/>
                <a:ea typeface="Calibri"/>
                <a:cs typeface="Calibri"/>
                <a:sym typeface="Calibri"/>
              </a:rPr>
              <a:t>Apache NiFi – </a:t>
            </a:r>
            <a:r>
              <a:rPr b="0" lang="en-US" sz="2600" u="sng" strike="noStrike">
                <a:solidFill>
                  <a:schemeClr val="hlink"/>
                </a:solidFill>
                <a:latin typeface="Calibri"/>
                <a:ea typeface="Calibri"/>
                <a:cs typeface="Calibri"/>
                <a:sym typeface="Calibri"/>
                <a:hlinkClick r:id="rId3"/>
              </a:rPr>
              <a:t>https://nifi.apache.org</a:t>
            </a:r>
            <a:endParaRPr b="0" sz="1800" strike="noStrike">
              <a:solidFill>
                <a:srgbClr val="000000"/>
              </a:solidFill>
              <a:latin typeface="Arial"/>
              <a:ea typeface="Arial"/>
              <a:cs typeface="Arial"/>
              <a:sym typeface="Arial"/>
            </a:endParaRPr>
          </a:p>
        </p:txBody>
      </p:sp>
      <p:sp>
        <p:nvSpPr>
          <p:cNvPr id="281" name="Google Shape;281;p30"/>
          <p:cNvSpPr txBox="1"/>
          <p:nvPr/>
        </p:nvSpPr>
        <p:spPr>
          <a:xfrm>
            <a:off x="495000" y="1604520"/>
            <a:ext cx="8915040" cy="3977280"/>
          </a:xfrm>
          <a:prstGeom prst="rect">
            <a:avLst/>
          </a:prstGeom>
          <a:noFill/>
          <a:ln>
            <a:noFill/>
          </a:ln>
        </p:spPr>
        <p:txBody>
          <a:bodyPr anchorCtr="0" anchor="t" bIns="0" lIns="0" spcFirstLastPara="1" rIns="0" wrap="square" tIns="0">
            <a:noAutofit/>
          </a:bodyPr>
          <a:lstStyle/>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MiNiFi—a subproject of Apache NiFi—is a complementary data collection approach that supplements the core tenets of NiFi in dataflow management, focusing on the collection of data at the source of its creation</a:t>
            </a:r>
            <a:endParaRPr b="0" sz="1200"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 Specific goals for the initial thrust of the MiNiFi effort comprise:</a:t>
            </a:r>
            <a:endParaRPr b="0" sz="1200"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    Small size and low resource consumption</a:t>
            </a:r>
            <a:endParaRPr b="0" i="0" sz="1200" u="none" cap="none"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    Central management of agents</a:t>
            </a:r>
            <a:endParaRPr b="0" i="0" sz="1200" u="none" cap="none"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    Generation of data provenance (full chain of custody of information)</a:t>
            </a:r>
            <a:endParaRPr b="0" i="0" sz="1200" u="none" cap="none"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    Integration with NiFi for follow-on dataflow management</a:t>
            </a:r>
            <a:endParaRPr b="0" i="0" sz="1200" u="none" cap="none"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 </a:t>
            </a:r>
            <a:endParaRPr b="0" sz="1200"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Perspectives of the role of MiNiFi should be from the perspective of the agent acting immediately at, or directly adjacent to, source sensors, systems, or servers. </a:t>
            </a:r>
            <a:endParaRPr b="0" sz="1200"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 </a:t>
            </a:r>
            <a:endParaRPr b="0" sz="1200"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txBox="1"/>
          <p:nvPr/>
        </p:nvSpPr>
        <p:spPr>
          <a:xfrm>
            <a:off x="495000" y="273600"/>
            <a:ext cx="8915040" cy="114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US" sz="2600" strike="noStrike">
                <a:solidFill>
                  <a:srgbClr val="535353"/>
                </a:solidFill>
                <a:latin typeface="Calibri"/>
                <a:ea typeface="Calibri"/>
                <a:cs typeface="Calibri"/>
                <a:sym typeface="Calibri"/>
              </a:rPr>
              <a:t>Apache Kafka – </a:t>
            </a:r>
            <a:r>
              <a:rPr b="0" lang="en-US" sz="2600" u="sng" strike="noStrike">
                <a:solidFill>
                  <a:schemeClr val="hlink"/>
                </a:solidFill>
                <a:latin typeface="Calibri"/>
                <a:ea typeface="Calibri"/>
                <a:cs typeface="Calibri"/>
                <a:sym typeface="Calibri"/>
                <a:hlinkClick r:id="rId3"/>
              </a:rPr>
              <a:t>https://kafka.apache.org</a:t>
            </a:r>
            <a:endParaRPr b="0" sz="1800" strike="noStrike">
              <a:solidFill>
                <a:srgbClr val="000000"/>
              </a:solidFill>
              <a:latin typeface="Arial"/>
              <a:ea typeface="Arial"/>
              <a:cs typeface="Arial"/>
              <a:sym typeface="Arial"/>
            </a:endParaRPr>
          </a:p>
        </p:txBody>
      </p:sp>
      <p:pic>
        <p:nvPicPr>
          <p:cNvPr id="287" name="Google Shape;287;p31"/>
          <p:cNvPicPr preferRelativeResize="0"/>
          <p:nvPr/>
        </p:nvPicPr>
        <p:blipFill rotWithShape="1">
          <a:blip r:embed="rId4">
            <a:alphaModFix/>
          </a:blip>
          <a:srcRect b="0" l="0" r="0" t="0"/>
          <a:stretch/>
        </p:blipFill>
        <p:spPr>
          <a:xfrm>
            <a:off x="608400" y="1604520"/>
            <a:ext cx="4091277" cy="3936016"/>
          </a:xfrm>
          <a:prstGeom prst="rect">
            <a:avLst/>
          </a:prstGeom>
          <a:noFill/>
          <a:ln>
            <a:noFill/>
          </a:ln>
        </p:spPr>
      </p:pic>
      <p:sp>
        <p:nvSpPr>
          <p:cNvPr id="288" name="Google Shape;288;p31"/>
          <p:cNvSpPr txBox="1"/>
          <p:nvPr/>
        </p:nvSpPr>
        <p:spPr>
          <a:xfrm>
            <a:off x="5063040" y="1604520"/>
            <a:ext cx="4350240" cy="3977280"/>
          </a:xfrm>
          <a:prstGeom prst="rect">
            <a:avLst/>
          </a:prstGeom>
          <a:noFill/>
          <a:ln>
            <a:noFill/>
          </a:ln>
        </p:spPr>
        <p:txBody>
          <a:bodyPr anchorCtr="0" anchor="t" bIns="0" lIns="0" spcFirstLastPara="1" rIns="0" wrap="square" tIns="0">
            <a:noAutofit/>
          </a:bodyPr>
          <a:lstStyle/>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Kafka is used for building real-time data pipelines and streaming apps. It is horizontally scalable, fault-tolerant, wicked fast, and runs in production in thousands of companies</a:t>
            </a:r>
            <a:endParaRPr b="0" sz="1200"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It consists in 3 main parts:</a:t>
            </a:r>
            <a:endParaRPr b="0" sz="1200"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Producers</a:t>
            </a:r>
            <a:endParaRPr b="0" i="0" sz="1200" u="none" cap="none"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Brokers </a:t>
            </a:r>
            <a:endParaRPr b="0" i="0" sz="1200" u="none" cap="none"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Consumers</a:t>
            </a:r>
            <a:endParaRPr b="0" i="0" sz="1200" u="none" cap="none"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Messages sent to Kafka are splitted in topics and partitions</a:t>
            </a:r>
            <a:endParaRPr b="0" sz="1200"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A topic is a category or feed name to which records are published. Topics in Kafka are always multi-subscriber; that is, a topic can have zero, one, or many consumers that subscribe to the data written to it.</a:t>
            </a:r>
            <a:endParaRPr b="0" sz="1200"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Each partition is an ordered, immutable sequence of records that is continually appended to a structured commit log. The records in the partitions are each assigned a sequential id number called the offset that uniquely identifies each record within the partition</a:t>
            </a:r>
            <a:endParaRPr b="0" sz="1200"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nvSpPr>
        <p:spPr>
          <a:xfrm>
            <a:off x="495000" y="273600"/>
            <a:ext cx="8915040" cy="114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US" sz="2600" strike="noStrike">
                <a:solidFill>
                  <a:srgbClr val="535353"/>
                </a:solidFill>
                <a:latin typeface="Calibri"/>
                <a:ea typeface="Calibri"/>
                <a:cs typeface="Calibri"/>
                <a:sym typeface="Calibri"/>
              </a:rPr>
              <a:t>Apache Kafka – </a:t>
            </a:r>
            <a:r>
              <a:rPr b="0" lang="en-US" sz="2600" u="sng" strike="noStrike">
                <a:solidFill>
                  <a:schemeClr val="hlink"/>
                </a:solidFill>
                <a:latin typeface="Calibri"/>
                <a:ea typeface="Calibri"/>
                <a:cs typeface="Calibri"/>
                <a:sym typeface="Calibri"/>
                <a:hlinkClick r:id="rId3"/>
              </a:rPr>
              <a:t>https://kafka.apache.org</a:t>
            </a:r>
            <a:endParaRPr b="0" sz="1800" strike="noStrike">
              <a:solidFill>
                <a:srgbClr val="000000"/>
              </a:solidFill>
              <a:latin typeface="Arial"/>
              <a:ea typeface="Arial"/>
              <a:cs typeface="Arial"/>
              <a:sym typeface="Arial"/>
            </a:endParaRPr>
          </a:p>
        </p:txBody>
      </p:sp>
      <p:sp>
        <p:nvSpPr>
          <p:cNvPr id="294" name="Google Shape;294;p32"/>
          <p:cNvSpPr txBox="1"/>
          <p:nvPr/>
        </p:nvSpPr>
        <p:spPr>
          <a:xfrm>
            <a:off x="495000" y="1604520"/>
            <a:ext cx="8923320" cy="3977280"/>
          </a:xfrm>
          <a:prstGeom prst="rect">
            <a:avLst/>
          </a:prstGeom>
          <a:noFill/>
          <a:ln>
            <a:noFill/>
          </a:ln>
        </p:spPr>
        <p:txBody>
          <a:bodyPr anchorCtr="0" anchor="t" bIns="0" lIns="0" spcFirstLastPara="1" rIns="0" wrap="square" tIns="0">
            <a:noAutofit/>
          </a:bodyPr>
          <a:lstStyle/>
          <a:p>
            <a:pPr indent="-330400" lvl="0" marL="432000" marR="0" rtl="0" algn="l">
              <a:spcBef>
                <a:spcPts val="0"/>
              </a:spcBef>
              <a:spcAft>
                <a:spcPts val="0"/>
              </a:spcAft>
              <a:buClr>
                <a:srgbClr val="000000"/>
              </a:buClr>
              <a:buSzPts val="540"/>
              <a:buFont typeface="Noto Sans Symbols"/>
              <a:buChar char="●"/>
            </a:pPr>
            <a:r>
              <a:rPr b="1" lang="en-US" sz="1200" strike="noStrike">
                <a:solidFill>
                  <a:srgbClr val="000000"/>
                </a:solidFill>
                <a:latin typeface="Arial"/>
                <a:ea typeface="Arial"/>
                <a:cs typeface="Arial"/>
                <a:sym typeface="Arial"/>
              </a:rPr>
              <a:t>Producers</a:t>
            </a:r>
            <a:endParaRPr b="0" sz="1200"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Producers publish data to the topics of their choice. The producer is responsible for choosing which record to assign to which partition within the topic. This can be done in a round-robin fashion simply to balance load or it can be done according to some semantic partition function (say based on some key in the record)</a:t>
            </a:r>
            <a:endParaRPr b="0" i="0" sz="1200" u="none" cap="none"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1" lang="en-US" sz="1200" strike="noStrike">
                <a:solidFill>
                  <a:srgbClr val="000000"/>
                </a:solidFill>
                <a:latin typeface="Arial"/>
                <a:ea typeface="Arial"/>
                <a:cs typeface="Arial"/>
                <a:sym typeface="Arial"/>
              </a:rPr>
              <a:t>Consumers</a:t>
            </a:r>
            <a:endParaRPr b="0" sz="1200"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Consumers label themselves with a consumer group name, and each record published to a topic is delivered to one consumer instance within each subscribing consumer group. Consumer instances can be in separate processes or on separate machines</a:t>
            </a:r>
            <a:endParaRPr b="0" i="0" sz="1200" u="none" cap="none"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If all the consumer instances have the same consumer group, then the records will effectively be load balanced over the consumer instances</a:t>
            </a:r>
            <a:endParaRPr b="0" i="0" sz="1200" u="none" cap="none"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If all the consumer instances have different consumer groups, then each record will be broadcast to all the consumer processes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4952880" y="778680"/>
            <a:ext cx="1583640" cy="1018440"/>
          </a:xfrm>
          <a:prstGeom prst="rect">
            <a:avLst/>
          </a:prstGeom>
          <a:solidFill>
            <a:srgbClr val="0D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5271120" y="1485360"/>
            <a:ext cx="4290120" cy="437436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1454040" y="5631840"/>
            <a:ext cx="30668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300" u="none" cap="none" strike="noStrike">
                <a:solidFill>
                  <a:srgbClr val="595959"/>
                </a:solidFill>
                <a:latin typeface="Calibri"/>
                <a:ea typeface="Calibri"/>
                <a:cs typeface="Calibri"/>
                <a:sym typeface="Calibri"/>
              </a:rPr>
              <a:t>it.linkedin.com/in/davide-vergari-59339054</a:t>
            </a:r>
            <a:endParaRPr b="0" i="0" sz="1800" u="none" cap="none" strike="noStrike">
              <a:solidFill>
                <a:srgbClr val="000000"/>
              </a:solidFill>
              <a:latin typeface="Arial"/>
              <a:ea typeface="Arial"/>
              <a:cs typeface="Arial"/>
              <a:sym typeface="Arial"/>
            </a:endParaRPr>
          </a:p>
        </p:txBody>
      </p:sp>
      <p:sp>
        <p:nvSpPr>
          <p:cNvPr id="75" name="Google Shape;75;p15"/>
          <p:cNvSpPr/>
          <p:nvPr/>
        </p:nvSpPr>
        <p:spPr>
          <a:xfrm>
            <a:off x="1435320" y="6076440"/>
            <a:ext cx="2520000" cy="198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300" u="none" cap="none" strike="noStrike">
                <a:solidFill>
                  <a:srgbClr val="595959"/>
                </a:solidFill>
                <a:latin typeface="Calibri"/>
                <a:ea typeface="Calibri"/>
                <a:cs typeface="Calibri"/>
                <a:sym typeface="Calibri"/>
              </a:rPr>
              <a:t>@DavideVergari</a:t>
            </a:r>
            <a:endParaRPr b="0" i="0" sz="1800" u="none" cap="none" strike="noStrike">
              <a:solidFill>
                <a:srgbClr val="000000"/>
              </a:solidFill>
              <a:latin typeface="Arial"/>
              <a:ea typeface="Arial"/>
              <a:cs typeface="Arial"/>
              <a:sym typeface="Arial"/>
            </a:endParaRPr>
          </a:p>
        </p:txBody>
      </p:sp>
      <p:sp>
        <p:nvSpPr>
          <p:cNvPr id="76" name="Google Shape;76;p15"/>
          <p:cNvSpPr/>
          <p:nvPr/>
        </p:nvSpPr>
        <p:spPr>
          <a:xfrm>
            <a:off x="405720" y="332640"/>
            <a:ext cx="3695040" cy="970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2600" u="none" cap="none" strike="noStrike">
                <a:solidFill>
                  <a:srgbClr val="595959"/>
                </a:solidFill>
                <a:latin typeface="Calibri"/>
                <a:ea typeface="Calibri"/>
                <a:cs typeface="Calibri"/>
                <a:sym typeface="Calibri"/>
              </a:rPr>
              <a:t>Speaker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n-US" sz="2800" u="none" cap="none" strike="noStrike">
                <a:solidFill>
                  <a:srgbClr val="00ACAC"/>
                </a:solidFill>
                <a:latin typeface="Calibri"/>
                <a:ea typeface="Calibri"/>
                <a:cs typeface="Calibri"/>
                <a:sym typeface="Calibri"/>
              </a:rPr>
              <a:t>DAVIDE VERGARI</a:t>
            </a:r>
            <a:endParaRPr b="0" i="0" sz="1800" u="none" cap="none" strike="noStrike">
              <a:solidFill>
                <a:srgbClr val="000000"/>
              </a:solidFill>
              <a:latin typeface="Arial"/>
              <a:ea typeface="Arial"/>
              <a:cs typeface="Arial"/>
              <a:sym typeface="Arial"/>
            </a:endParaRPr>
          </a:p>
        </p:txBody>
      </p:sp>
      <p:sp>
        <p:nvSpPr>
          <p:cNvPr id="77" name="Google Shape;77;p15"/>
          <p:cNvSpPr/>
          <p:nvPr/>
        </p:nvSpPr>
        <p:spPr>
          <a:xfrm>
            <a:off x="511200" y="3591000"/>
            <a:ext cx="3505320" cy="6843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300" u="none" cap="none" strike="noStrike">
                <a:solidFill>
                  <a:srgbClr val="595959"/>
                </a:solidFill>
                <a:latin typeface="Calibri"/>
                <a:ea typeface="Calibri"/>
                <a:cs typeface="Calibri"/>
                <a:sym typeface="Calibri"/>
              </a:rPr>
              <a:t>Big Data Tech Manager di Exage S.p.A., </a:t>
            </a:r>
            <a:br>
              <a:rPr b="0" i="0" lang="en-US" sz="1300" u="none" cap="none" strike="noStrike">
                <a:solidFill>
                  <a:srgbClr val="595959"/>
                </a:solidFill>
                <a:latin typeface="Calibri"/>
                <a:ea typeface="Calibri"/>
                <a:cs typeface="Calibri"/>
                <a:sym typeface="Calibri"/>
              </a:rPr>
            </a:br>
            <a:r>
              <a:rPr b="0" i="0" lang="en-US" sz="1300" u="none" cap="none" strike="noStrike">
                <a:solidFill>
                  <a:srgbClr val="595959"/>
                </a:solidFill>
                <a:latin typeface="Calibri"/>
                <a:ea typeface="Calibri"/>
                <a:cs typeface="Calibri"/>
                <a:sym typeface="Calibri"/>
              </a:rPr>
              <a:t>architetto soluzioni Hadoop </a:t>
            </a:r>
            <a:br>
              <a:rPr b="0" i="0" lang="en-US" sz="1300" u="none" cap="none" strike="noStrike">
                <a:solidFill>
                  <a:srgbClr val="595959"/>
                </a:solidFill>
                <a:latin typeface="Calibri"/>
                <a:ea typeface="Calibri"/>
                <a:cs typeface="Calibri"/>
                <a:sym typeface="Calibri"/>
              </a:rPr>
            </a:br>
            <a:r>
              <a:rPr b="0" i="0" lang="en-US" sz="1300" u="none" cap="none" strike="noStrike">
                <a:solidFill>
                  <a:srgbClr val="595959"/>
                </a:solidFill>
                <a:latin typeface="Calibri"/>
                <a:ea typeface="Calibri"/>
                <a:cs typeface="Calibri"/>
                <a:sym typeface="Calibri"/>
              </a:rPr>
              <a:t>certificato HDP 2.x</a:t>
            </a:r>
            <a:endParaRPr b="0" i="0" sz="1800" u="none" cap="none" strike="noStrike">
              <a:solidFill>
                <a:srgbClr val="000000"/>
              </a:solidFill>
              <a:latin typeface="Arial"/>
              <a:ea typeface="Arial"/>
              <a:cs typeface="Arial"/>
              <a:sym typeface="Arial"/>
            </a:endParaRPr>
          </a:p>
        </p:txBody>
      </p:sp>
      <p:sp>
        <p:nvSpPr>
          <p:cNvPr id="78" name="Google Shape;78;p15"/>
          <p:cNvSpPr/>
          <p:nvPr/>
        </p:nvSpPr>
        <p:spPr>
          <a:xfrm>
            <a:off x="5271120" y="922320"/>
            <a:ext cx="3345840" cy="3963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i="0" lang="en-US" sz="2600" u="none" cap="none" strike="noStrike">
                <a:solidFill>
                  <a:srgbClr val="FFFFFF"/>
                </a:solidFill>
                <a:latin typeface="Calibri"/>
                <a:ea typeface="Calibri"/>
                <a:cs typeface="Calibri"/>
                <a:sym typeface="Calibri"/>
              </a:rPr>
              <a:t>Profilo</a:t>
            </a:r>
            <a:endParaRPr b="0" i="0" sz="1800" u="none" cap="none" strike="noStrike">
              <a:solidFill>
                <a:srgbClr val="000000"/>
              </a:solidFill>
              <a:latin typeface="Arial"/>
              <a:ea typeface="Arial"/>
              <a:cs typeface="Arial"/>
              <a:sym typeface="Arial"/>
            </a:endParaRPr>
          </a:p>
        </p:txBody>
      </p:sp>
      <p:sp>
        <p:nvSpPr>
          <p:cNvPr id="79" name="Google Shape;79;p15"/>
          <p:cNvSpPr/>
          <p:nvPr/>
        </p:nvSpPr>
        <p:spPr>
          <a:xfrm>
            <a:off x="1459440" y="4725000"/>
            <a:ext cx="2917080" cy="198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300" u="none" cap="none" strike="noStrike">
                <a:solidFill>
                  <a:srgbClr val="595959"/>
                </a:solidFill>
                <a:latin typeface="Calibri"/>
                <a:ea typeface="Calibri"/>
                <a:cs typeface="Calibri"/>
                <a:sym typeface="Calibri"/>
              </a:rPr>
              <a:t>www.exage.com</a:t>
            </a:r>
            <a:endParaRPr b="0" i="0" sz="1800" u="none" cap="none" strike="noStrike">
              <a:solidFill>
                <a:srgbClr val="000000"/>
              </a:solidFill>
              <a:latin typeface="Arial"/>
              <a:ea typeface="Arial"/>
              <a:cs typeface="Arial"/>
              <a:sym typeface="Arial"/>
            </a:endParaRPr>
          </a:p>
        </p:txBody>
      </p:sp>
      <p:pic>
        <p:nvPicPr>
          <p:cNvPr id="80" name="Google Shape;80;p15"/>
          <p:cNvPicPr preferRelativeResize="0"/>
          <p:nvPr/>
        </p:nvPicPr>
        <p:blipFill rotWithShape="1">
          <a:blip r:embed="rId3">
            <a:alphaModFix/>
          </a:blip>
          <a:srcRect b="0" l="0" r="0" t="0"/>
          <a:stretch/>
        </p:blipFill>
        <p:spPr>
          <a:xfrm>
            <a:off x="979200" y="4640760"/>
            <a:ext cx="351205" cy="351205"/>
          </a:xfrm>
          <a:prstGeom prst="rect">
            <a:avLst/>
          </a:prstGeom>
          <a:noFill/>
          <a:ln>
            <a:noFill/>
          </a:ln>
        </p:spPr>
      </p:pic>
      <p:sp>
        <p:nvSpPr>
          <p:cNvPr id="81" name="Google Shape;81;p15"/>
          <p:cNvSpPr/>
          <p:nvPr/>
        </p:nvSpPr>
        <p:spPr>
          <a:xfrm>
            <a:off x="5576400" y="1797480"/>
            <a:ext cx="3744000" cy="3927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300" u="none" cap="none" strike="noStrike">
                <a:solidFill>
                  <a:srgbClr val="00ACAC"/>
                </a:solidFill>
                <a:latin typeface="Calibri"/>
                <a:ea typeface="Calibri"/>
                <a:cs typeface="Calibri"/>
                <a:sym typeface="Calibri"/>
              </a:rPr>
              <a:t>ESPERIENZA IN AMBITO ENTERPRISE </a:t>
            </a:r>
            <a:r>
              <a:rPr b="0" i="0" lang="en-US" sz="1300" u="none" cap="none" strike="noStrike">
                <a:solidFill>
                  <a:srgbClr val="595959"/>
                </a:solidFill>
                <a:latin typeface="Calibri"/>
                <a:ea typeface="Calibri"/>
                <a:cs typeface="Calibri"/>
                <a:sym typeface="Calibri"/>
              </a:rPr>
              <a:t>in:</a:t>
            </a:r>
            <a:br>
              <a:rPr b="0" i="0" lang="en-US" sz="1300" u="none" cap="none" strike="noStrike">
                <a:solidFill>
                  <a:srgbClr val="595959"/>
                </a:solidFill>
                <a:latin typeface="Calibri"/>
                <a:ea typeface="Calibri"/>
                <a:cs typeface="Calibri"/>
                <a:sym typeface="Calibri"/>
              </a:rPr>
            </a:br>
            <a:endParaRPr b="0" i="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595959"/>
              </a:buClr>
              <a:buSzPts val="1300"/>
              <a:buFont typeface="Arial"/>
              <a:buChar char="•"/>
            </a:pPr>
            <a:r>
              <a:rPr b="0" i="0" lang="en-US" sz="1300" u="none" cap="none" strike="noStrike">
                <a:solidFill>
                  <a:srgbClr val="595959"/>
                </a:solidFill>
                <a:latin typeface="Calibri"/>
                <a:ea typeface="Calibri"/>
                <a:cs typeface="Calibri"/>
                <a:sym typeface="Calibri"/>
              </a:rPr>
              <a:t>DataWarehouse &amp; Data Mining</a:t>
            </a:r>
            <a:endParaRPr b="0" i="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595959"/>
              </a:buClr>
              <a:buSzPts val="1300"/>
              <a:buFont typeface="Arial"/>
              <a:buChar char="•"/>
            </a:pPr>
            <a:r>
              <a:rPr b="0" i="0" lang="en-US" sz="1300" u="none" cap="none" strike="noStrike">
                <a:solidFill>
                  <a:srgbClr val="595959"/>
                </a:solidFill>
                <a:latin typeface="Calibri"/>
                <a:ea typeface="Calibri"/>
                <a:cs typeface="Calibri"/>
                <a:sym typeface="Calibri"/>
              </a:rPr>
              <a:t>Amministrazione di sistemi *nix</a:t>
            </a:r>
            <a:endParaRPr b="0" i="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595959"/>
              </a:buClr>
              <a:buSzPts val="1300"/>
              <a:buFont typeface="Arial"/>
              <a:buChar char="•"/>
            </a:pPr>
            <a:r>
              <a:rPr b="0" i="0" lang="en-US" sz="1300" u="none" cap="none" strike="noStrike">
                <a:solidFill>
                  <a:srgbClr val="595959"/>
                </a:solidFill>
                <a:latin typeface="Calibri"/>
                <a:ea typeface="Calibri"/>
                <a:cs typeface="Calibri"/>
                <a:sym typeface="Calibri"/>
              </a:rPr>
              <a:t>Gestione di infrastrutture complesse  </a:t>
            </a:r>
            <a:endParaRPr b="0" i="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595959"/>
              </a:buClr>
              <a:buSzPts val="1300"/>
              <a:buFont typeface="Arial"/>
              <a:buChar char="•"/>
            </a:pPr>
            <a:r>
              <a:rPr b="0" i="0" lang="en-US" sz="1300" u="none" cap="none" strike="noStrike">
                <a:solidFill>
                  <a:srgbClr val="595959"/>
                </a:solidFill>
                <a:latin typeface="Calibri"/>
                <a:ea typeface="Calibri"/>
                <a:cs typeface="Calibri"/>
                <a:sym typeface="Calibri"/>
              </a:rPr>
              <a:t>Progettazione ed implementazione di sistemi cloud e di virtualizzazione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300" u="none" cap="none" strike="noStrike">
                <a:solidFill>
                  <a:srgbClr val="0DB9B3"/>
                </a:solidFill>
                <a:latin typeface="Calibri"/>
                <a:ea typeface="Calibri"/>
                <a:cs typeface="Calibri"/>
                <a:sym typeface="Calibri"/>
              </a:rPr>
              <a:t>QUATTRO ANNI DI ESPERIENZA </a:t>
            </a:r>
            <a:r>
              <a:rPr b="0" i="0" lang="en-US" sz="1300" u="none" cap="none" strike="noStrike">
                <a:solidFill>
                  <a:srgbClr val="595959"/>
                </a:solidFill>
                <a:latin typeface="Calibri"/>
                <a:ea typeface="Calibri"/>
                <a:cs typeface="Calibri"/>
                <a:sym typeface="Calibri"/>
              </a:rPr>
              <a:t>in:</a:t>
            </a:r>
            <a:br>
              <a:rPr b="0" i="0" lang="en-US" sz="1300" u="none" cap="none" strike="noStrike">
                <a:solidFill>
                  <a:srgbClr val="595959"/>
                </a:solidFill>
                <a:latin typeface="Calibri"/>
                <a:ea typeface="Calibri"/>
                <a:cs typeface="Calibri"/>
                <a:sym typeface="Calibri"/>
              </a:rPr>
            </a:br>
            <a:endParaRPr b="0" i="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595959"/>
              </a:buClr>
              <a:buSzPts val="1300"/>
              <a:buFont typeface="Arial"/>
              <a:buChar char="•"/>
            </a:pPr>
            <a:r>
              <a:rPr b="0" i="0" lang="en-US" sz="1300" u="none" cap="none" strike="noStrike">
                <a:solidFill>
                  <a:srgbClr val="595959"/>
                </a:solidFill>
                <a:latin typeface="Calibri"/>
                <a:ea typeface="Calibri"/>
                <a:cs typeface="Calibri"/>
                <a:sym typeface="Calibri"/>
              </a:rPr>
              <a:t>Implementazione progetti BIG DATA</a:t>
            </a:r>
            <a:endParaRPr b="0" i="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595959"/>
              </a:buClr>
              <a:buSzPts val="1300"/>
              <a:buFont typeface="Arial"/>
              <a:buChar char="•"/>
            </a:pPr>
            <a:r>
              <a:rPr b="0" i="0" lang="en-US" sz="1300" u="none" cap="none" strike="noStrike">
                <a:solidFill>
                  <a:srgbClr val="595959"/>
                </a:solidFill>
                <a:latin typeface="Calibri"/>
                <a:ea typeface="Calibri"/>
                <a:cs typeface="Calibri"/>
                <a:sym typeface="Calibri"/>
              </a:rPr>
              <a:t>BIG DATA &amp; IOT</a:t>
            </a:r>
            <a:endParaRPr b="0" i="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595959"/>
              </a:buClr>
              <a:buSzPts val="1300"/>
              <a:buFont typeface="Arial"/>
              <a:buChar char="•"/>
            </a:pPr>
            <a:r>
              <a:rPr b="0" i="0" lang="en-US" sz="1300" u="none" cap="none" strike="noStrike">
                <a:solidFill>
                  <a:srgbClr val="595959"/>
                </a:solidFill>
                <a:latin typeface="Calibri"/>
                <a:ea typeface="Calibri"/>
                <a:cs typeface="Calibri"/>
                <a:sym typeface="Calibri"/>
              </a:rPr>
              <a:t>Progettazione Sistemi Big Data in ambito EDW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300" u="none" cap="none" strike="noStrike">
                <a:solidFill>
                  <a:srgbClr val="0DB9B3"/>
                </a:solidFill>
                <a:latin typeface="Calibri"/>
                <a:ea typeface="Calibri"/>
                <a:cs typeface="Calibri"/>
                <a:sym typeface="Calibri"/>
              </a:rPr>
              <a:t>CERTIFICAZIONI</a:t>
            </a:r>
            <a:r>
              <a:rPr b="1" i="0" lang="en-US" sz="1300" u="none" cap="none" strike="noStrike">
                <a:solidFill>
                  <a:srgbClr val="595959"/>
                </a:solidFill>
                <a:latin typeface="Calibri"/>
                <a:ea typeface="Calibri"/>
                <a:cs typeface="Calibri"/>
                <a:sym typeface="Calibri"/>
              </a:rPr>
              <a:t> </a:t>
            </a:r>
            <a:r>
              <a:rPr b="0" i="0" lang="en-US" sz="1300" u="none" cap="none" strike="noStrike">
                <a:solidFill>
                  <a:srgbClr val="595959"/>
                </a:solidFill>
                <a:latin typeface="Calibri"/>
                <a:ea typeface="Calibri"/>
                <a:cs typeface="Calibri"/>
                <a:sym typeface="Calibri"/>
              </a:rPr>
              <a:t>su HDP 2.x e CDH 5.x</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300" u="none" cap="none" strike="noStrike">
                <a:solidFill>
                  <a:srgbClr val="535353"/>
                </a:solidFill>
                <a:latin typeface="Calibri"/>
                <a:ea typeface="Calibri"/>
                <a:cs typeface="Calibri"/>
                <a:sym typeface="Calibri"/>
              </a:rPr>
            </a:br>
            <a:r>
              <a:rPr b="1" i="0" lang="en-US" sz="1300" u="none" cap="none" strike="noStrike">
                <a:solidFill>
                  <a:srgbClr val="00ACAC"/>
                </a:solidFill>
                <a:latin typeface="Calibri"/>
                <a:ea typeface="Calibri"/>
                <a:cs typeface="Calibri"/>
                <a:sym typeface="Calibri"/>
              </a:rPr>
              <a:t>DOCENTE</a:t>
            </a:r>
            <a:r>
              <a:rPr b="0" i="0" lang="en-US" sz="1300" u="none" cap="none" strike="noStrike">
                <a:solidFill>
                  <a:srgbClr val="535353"/>
                </a:solidFill>
                <a:latin typeface="Calibri"/>
                <a:ea typeface="Calibri"/>
                <a:cs typeface="Calibri"/>
                <a:sym typeface="Calibri"/>
              </a:rPr>
              <a:t> </a:t>
            </a:r>
            <a:r>
              <a:rPr b="0" i="0" lang="en-US" sz="1300" u="none" cap="none" strike="noStrike">
                <a:solidFill>
                  <a:srgbClr val="595959"/>
                </a:solidFill>
                <a:latin typeface="Calibri"/>
                <a:ea typeface="Calibri"/>
                <a:cs typeface="Calibri"/>
                <a:sym typeface="Calibri"/>
              </a:rPr>
              <a:t>della HORTONWORKS UNIVERSITY.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82" name="Google Shape;82;p15"/>
          <p:cNvSpPr/>
          <p:nvPr/>
        </p:nvSpPr>
        <p:spPr>
          <a:xfrm>
            <a:off x="1454040" y="5179680"/>
            <a:ext cx="2520000" cy="198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300" u="none" cap="none" strike="noStrike">
                <a:solidFill>
                  <a:srgbClr val="595959"/>
                </a:solidFill>
                <a:latin typeface="Calibri"/>
                <a:ea typeface="Calibri"/>
                <a:cs typeface="Calibri"/>
                <a:sym typeface="Calibri"/>
              </a:rPr>
              <a:t>davide.vergari@exage.com</a:t>
            </a:r>
            <a:endParaRPr b="0" i="0" sz="1800" u="none" cap="none" strike="noStrike">
              <a:solidFill>
                <a:srgbClr val="000000"/>
              </a:solidFill>
              <a:latin typeface="Arial"/>
              <a:ea typeface="Arial"/>
              <a:cs typeface="Arial"/>
              <a:sym typeface="Arial"/>
            </a:endParaRPr>
          </a:p>
        </p:txBody>
      </p:sp>
      <p:pic>
        <p:nvPicPr>
          <p:cNvPr id="83" name="Google Shape;83;p15"/>
          <p:cNvPicPr preferRelativeResize="0"/>
          <p:nvPr/>
        </p:nvPicPr>
        <p:blipFill rotWithShape="1">
          <a:blip r:embed="rId4">
            <a:alphaModFix/>
          </a:blip>
          <a:srcRect b="0" l="0" r="0" t="0"/>
          <a:stretch/>
        </p:blipFill>
        <p:spPr>
          <a:xfrm>
            <a:off x="969120" y="5566320"/>
            <a:ext cx="330785" cy="330785"/>
          </a:xfrm>
          <a:prstGeom prst="rect">
            <a:avLst/>
          </a:prstGeom>
          <a:noFill/>
          <a:ln>
            <a:noFill/>
          </a:ln>
        </p:spPr>
      </p:pic>
      <p:pic>
        <p:nvPicPr>
          <p:cNvPr id="84" name="Google Shape;84;p15"/>
          <p:cNvPicPr preferRelativeResize="0"/>
          <p:nvPr/>
        </p:nvPicPr>
        <p:blipFill rotWithShape="1">
          <a:blip r:embed="rId5">
            <a:alphaModFix/>
          </a:blip>
          <a:srcRect b="0" l="0" r="0" t="0"/>
          <a:stretch/>
        </p:blipFill>
        <p:spPr>
          <a:xfrm>
            <a:off x="979200" y="6014160"/>
            <a:ext cx="330785" cy="330785"/>
          </a:xfrm>
          <a:prstGeom prst="rect">
            <a:avLst/>
          </a:prstGeom>
          <a:noFill/>
          <a:ln>
            <a:noFill/>
          </a:ln>
        </p:spPr>
      </p:pic>
      <p:pic>
        <p:nvPicPr>
          <p:cNvPr id="85" name="Google Shape;85;p15"/>
          <p:cNvPicPr preferRelativeResize="0"/>
          <p:nvPr/>
        </p:nvPicPr>
        <p:blipFill rotWithShape="1">
          <a:blip r:embed="rId6">
            <a:alphaModFix/>
          </a:blip>
          <a:srcRect b="0" l="0" r="0" t="0"/>
          <a:stretch/>
        </p:blipFill>
        <p:spPr>
          <a:xfrm>
            <a:off x="979200" y="5114880"/>
            <a:ext cx="330785" cy="330785"/>
          </a:xfrm>
          <a:prstGeom prst="rect">
            <a:avLst/>
          </a:prstGeom>
          <a:noFill/>
          <a:ln>
            <a:noFill/>
          </a:ln>
        </p:spPr>
      </p:pic>
      <p:sp>
        <p:nvSpPr>
          <p:cNvPr id="86" name="Google Shape;86;p15"/>
          <p:cNvSpPr/>
          <p:nvPr/>
        </p:nvSpPr>
        <p:spPr>
          <a:xfrm>
            <a:off x="8808480" y="5725440"/>
            <a:ext cx="582480" cy="577080"/>
          </a:xfrm>
          <a:prstGeom prst="rect">
            <a:avLst/>
          </a:prstGeom>
          <a:solidFill>
            <a:srgbClr val="0D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5"/>
          <p:cNvPicPr preferRelativeResize="0"/>
          <p:nvPr/>
        </p:nvPicPr>
        <p:blipFill rotWithShape="1">
          <a:blip r:embed="rId7">
            <a:alphaModFix/>
          </a:blip>
          <a:srcRect b="0" l="0" r="0" t="0"/>
          <a:stretch/>
        </p:blipFill>
        <p:spPr>
          <a:xfrm>
            <a:off x="1208520" y="1385640"/>
            <a:ext cx="2103445" cy="212229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nvSpPr>
        <p:spPr>
          <a:xfrm>
            <a:off x="495000" y="273600"/>
            <a:ext cx="8915040" cy="114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US" sz="2600" strike="noStrike">
                <a:solidFill>
                  <a:srgbClr val="535353"/>
                </a:solidFill>
                <a:latin typeface="Calibri"/>
                <a:ea typeface="Calibri"/>
                <a:cs typeface="Calibri"/>
                <a:sym typeface="Calibri"/>
              </a:rPr>
              <a:t>Apache Storm  – </a:t>
            </a:r>
            <a:r>
              <a:rPr b="0" lang="en-US" sz="2600" u="sng" strike="noStrike">
                <a:solidFill>
                  <a:schemeClr val="hlink"/>
                </a:solidFill>
                <a:latin typeface="Calibri"/>
                <a:ea typeface="Calibri"/>
                <a:cs typeface="Calibri"/>
                <a:sym typeface="Calibri"/>
                <a:hlinkClick r:id="rId3"/>
              </a:rPr>
              <a:t>http://storm.apache.org</a:t>
            </a:r>
            <a:r>
              <a:rPr b="0" lang="en-US" sz="2600" strike="noStrike">
                <a:solidFill>
                  <a:srgbClr val="535353"/>
                </a:solidFill>
                <a:latin typeface="Calibri"/>
                <a:ea typeface="Calibri"/>
                <a:cs typeface="Calibri"/>
                <a:sym typeface="Calibri"/>
              </a:rPr>
              <a:t> </a:t>
            </a:r>
            <a:endParaRPr b="0" sz="1800" strike="noStrike">
              <a:solidFill>
                <a:srgbClr val="000000"/>
              </a:solidFill>
              <a:latin typeface="Arial"/>
              <a:ea typeface="Arial"/>
              <a:cs typeface="Arial"/>
              <a:sym typeface="Arial"/>
            </a:endParaRPr>
          </a:p>
        </p:txBody>
      </p:sp>
      <p:sp>
        <p:nvSpPr>
          <p:cNvPr id="300" name="Google Shape;300;p33"/>
          <p:cNvSpPr txBox="1"/>
          <p:nvPr/>
        </p:nvSpPr>
        <p:spPr>
          <a:xfrm>
            <a:off x="495000" y="1604520"/>
            <a:ext cx="4350240" cy="3977280"/>
          </a:xfrm>
          <a:prstGeom prst="rect">
            <a:avLst/>
          </a:prstGeom>
          <a:noFill/>
          <a:ln>
            <a:noFill/>
          </a:ln>
        </p:spPr>
        <p:txBody>
          <a:bodyPr anchorCtr="0" anchor="t" bIns="0" lIns="0" spcFirstLastPara="1" rIns="0" wrap="square" tIns="0">
            <a:noAutofit/>
          </a:bodyPr>
          <a:lstStyle/>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Apache Storm is a free and open source distributed realtime computation system. Storm makes it easy to reliably process unbounded streams of data, doing for realtime processing what Hadoop did for batch processing. Storm is simple and can be used with any programming language</a:t>
            </a:r>
            <a:endParaRPr b="0" sz="1200"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Storm has many use cases: realtime analytics, online machine learning, continuous computation, distributed RPC, ETL, and more</a:t>
            </a:r>
            <a:endParaRPr b="0" sz="1200"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Storm is fast: a benchmark clocked it at over a million tuples processed per second per node</a:t>
            </a:r>
            <a:endParaRPr b="0" sz="1200" strike="noStrike">
              <a:solidFill>
                <a:srgbClr val="000000"/>
              </a:solidFill>
              <a:latin typeface="Arial"/>
              <a:ea typeface="Arial"/>
              <a:cs typeface="Arial"/>
              <a:sym typeface="Arial"/>
            </a:endParaRPr>
          </a:p>
        </p:txBody>
      </p:sp>
      <p:pic>
        <p:nvPicPr>
          <p:cNvPr id="301" name="Google Shape;301;p33"/>
          <p:cNvPicPr preferRelativeResize="0"/>
          <p:nvPr/>
        </p:nvPicPr>
        <p:blipFill rotWithShape="1">
          <a:blip r:embed="rId4">
            <a:alphaModFix/>
          </a:blip>
          <a:srcRect b="0" l="0" r="0" t="0"/>
          <a:stretch/>
        </p:blipFill>
        <p:spPr>
          <a:xfrm>
            <a:off x="5063040" y="1646640"/>
            <a:ext cx="4350240" cy="1812240"/>
          </a:xfrm>
          <a:prstGeom prst="rect">
            <a:avLst/>
          </a:prstGeom>
          <a:noFill/>
          <a:ln>
            <a:noFill/>
          </a:ln>
        </p:spPr>
      </p:pic>
      <p:pic>
        <p:nvPicPr>
          <p:cNvPr id="302" name="Google Shape;302;p33"/>
          <p:cNvPicPr preferRelativeResize="0"/>
          <p:nvPr/>
        </p:nvPicPr>
        <p:blipFill rotWithShape="1">
          <a:blip r:embed="rId5">
            <a:alphaModFix/>
          </a:blip>
          <a:srcRect b="0" l="0" r="0" t="0"/>
          <a:stretch/>
        </p:blipFill>
        <p:spPr>
          <a:xfrm>
            <a:off x="5063040" y="3948120"/>
            <a:ext cx="4344802" cy="136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nvSpPr>
        <p:spPr>
          <a:xfrm>
            <a:off x="495000" y="273600"/>
            <a:ext cx="8915040" cy="114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US" sz="2600" strike="noStrike">
                <a:solidFill>
                  <a:srgbClr val="535353"/>
                </a:solidFill>
                <a:latin typeface="Calibri"/>
                <a:ea typeface="Calibri"/>
                <a:cs typeface="Calibri"/>
                <a:sym typeface="Calibri"/>
              </a:rPr>
              <a:t>Apache Storm – </a:t>
            </a:r>
            <a:r>
              <a:rPr b="0" lang="en-US" sz="2600" u="sng" strike="noStrike">
                <a:solidFill>
                  <a:schemeClr val="hlink"/>
                </a:solidFill>
                <a:latin typeface="Calibri"/>
                <a:ea typeface="Calibri"/>
                <a:cs typeface="Calibri"/>
                <a:sym typeface="Calibri"/>
                <a:hlinkClick r:id="rId3"/>
              </a:rPr>
              <a:t>http://storm.apache.org</a:t>
            </a:r>
            <a:endParaRPr b="0" sz="1800" strike="noStrike">
              <a:solidFill>
                <a:srgbClr val="000000"/>
              </a:solidFill>
              <a:latin typeface="Arial"/>
              <a:ea typeface="Arial"/>
              <a:cs typeface="Arial"/>
              <a:sym typeface="Arial"/>
            </a:endParaRPr>
          </a:p>
        </p:txBody>
      </p:sp>
      <p:sp>
        <p:nvSpPr>
          <p:cNvPr id="308" name="Google Shape;308;p34"/>
          <p:cNvSpPr txBox="1"/>
          <p:nvPr/>
        </p:nvSpPr>
        <p:spPr>
          <a:xfrm>
            <a:off x="274320" y="1604520"/>
            <a:ext cx="9102960" cy="3977280"/>
          </a:xfrm>
          <a:prstGeom prst="rect">
            <a:avLst/>
          </a:prstGeom>
          <a:noFill/>
          <a:ln>
            <a:noFill/>
          </a:ln>
        </p:spPr>
        <p:txBody>
          <a:bodyPr anchorCtr="0" anchor="t" bIns="0" lIns="0" spcFirstLastPara="1" rIns="0" wrap="square" tIns="0">
            <a:noAutofit/>
          </a:bodyPr>
          <a:lstStyle/>
          <a:p>
            <a:pPr indent="-330400" lvl="0" marL="432000" marR="0" rtl="0" algn="l">
              <a:spcBef>
                <a:spcPts val="0"/>
              </a:spcBef>
              <a:spcAft>
                <a:spcPts val="0"/>
              </a:spcAft>
              <a:buClr>
                <a:srgbClr val="000000"/>
              </a:buClr>
              <a:buSzPts val="540"/>
              <a:buFont typeface="Noto Sans Symbols"/>
              <a:buChar char="●"/>
            </a:pPr>
            <a:r>
              <a:rPr b="1" lang="en-US" sz="1200" strike="noStrike">
                <a:solidFill>
                  <a:srgbClr val="000000"/>
                </a:solidFill>
                <a:latin typeface="Arial"/>
                <a:ea typeface="Arial"/>
                <a:cs typeface="Arial"/>
                <a:sym typeface="Arial"/>
              </a:rPr>
              <a:t>Integrates</a:t>
            </a:r>
            <a:endParaRPr b="0" sz="1200"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Storm integrates with any queueing system and any database system. Storm's spout abstraction makes it easy to integrate a new queuing system</a:t>
            </a:r>
            <a:endParaRPr b="0" i="0" sz="1200" u="none" cap="none"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1" lang="en-US" sz="1200" strike="noStrike">
                <a:solidFill>
                  <a:srgbClr val="000000"/>
                </a:solidFill>
                <a:latin typeface="Arial"/>
                <a:ea typeface="Arial"/>
                <a:cs typeface="Arial"/>
                <a:sym typeface="Arial"/>
              </a:rPr>
              <a:t>Simple API</a:t>
            </a:r>
            <a:endParaRPr b="0" sz="1200"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Storm has a simple and easy to use API with three abstraction: Spout, Bolt and Topologies</a:t>
            </a:r>
            <a:endParaRPr b="0" i="0" sz="1200" u="none" cap="none"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A spout is a source of streams in a computation. Typically a spout reads from a queueing broker such as Kestrel, RabbitMQ, or Kafka, but a spout can also generate its own stream or read from somewhere like the Twitter streaming API</a:t>
            </a:r>
            <a:endParaRPr b="0" i="0" sz="1200" u="none" cap="none"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A bolt processes any number of input streams and produces any number of new output streams. Most of the logic of a computation goes into bolts, such as functions, filters, streaming joins, streaming aggregations, talking to databases, and so on</a:t>
            </a:r>
            <a:endParaRPr b="0" i="0" sz="1200" u="none" cap="none"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A topology is a network of spouts and bolts, with each edge in the network representing a bolt subscribing to the output stream of some other spout or bolt. A topology is an arbitrarily complex multi-stage stream computation. Topologies run indefinitely when deployed</a:t>
            </a:r>
            <a:endParaRPr b="0" i="0" sz="1200" u="none" cap="none"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1" lang="en-US" sz="1200" strike="noStrike">
                <a:solidFill>
                  <a:srgbClr val="000000"/>
                </a:solidFill>
                <a:latin typeface="Arial"/>
                <a:ea typeface="Arial"/>
                <a:cs typeface="Arial"/>
                <a:sym typeface="Arial"/>
              </a:rPr>
              <a:t>Scalable</a:t>
            </a:r>
            <a:endParaRPr b="0" sz="1200"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Storm topologies are inherently parallel and run across a cluster of machines. Different parts of the topology can be scaled individually by tweaking their parallelism</a:t>
            </a:r>
            <a:endParaRPr b="0" i="0" sz="1200" u="none" cap="none"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1" lang="en-US" sz="1200" strike="noStrike">
                <a:solidFill>
                  <a:srgbClr val="000000"/>
                </a:solidFill>
                <a:latin typeface="Arial"/>
                <a:ea typeface="Arial"/>
                <a:cs typeface="Arial"/>
                <a:sym typeface="Arial"/>
              </a:rPr>
              <a:t>Fault Tolerant</a:t>
            </a:r>
            <a:endParaRPr b="0" sz="1200"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Storm is fault-tolerant: when workers die, Storm will automatically restart them. If a node dies, the worker will be restarted on another node</a:t>
            </a:r>
            <a:endParaRPr b="0" i="0" sz="1200" u="none" cap="none"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1" lang="en-US" sz="1200" strike="noStrike">
                <a:solidFill>
                  <a:srgbClr val="000000"/>
                </a:solidFill>
                <a:latin typeface="Arial"/>
                <a:ea typeface="Arial"/>
                <a:cs typeface="Arial"/>
                <a:sym typeface="Arial"/>
              </a:rPr>
              <a:t>Guarantees data processing</a:t>
            </a:r>
            <a:endParaRPr b="0" sz="1200"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Storm guarantees every tuple will be fully processed. One of Storm's core mechanisms is the ability to track the lineage of a tuple as it makes its way through the topology in an extremely efficient way</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txBox="1"/>
          <p:nvPr/>
        </p:nvSpPr>
        <p:spPr>
          <a:xfrm>
            <a:off x="495000" y="273600"/>
            <a:ext cx="8915040" cy="114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US" sz="2600" strike="noStrike">
                <a:solidFill>
                  <a:srgbClr val="535353"/>
                </a:solidFill>
                <a:latin typeface="Calibri"/>
                <a:ea typeface="Calibri"/>
                <a:cs typeface="Calibri"/>
                <a:sym typeface="Calibri"/>
              </a:rPr>
              <a:t>Druid  – </a:t>
            </a:r>
            <a:r>
              <a:rPr b="0" lang="en-US" sz="2600" u="sng" strike="noStrike">
                <a:solidFill>
                  <a:schemeClr val="hlink"/>
                </a:solidFill>
                <a:latin typeface="Calibri"/>
                <a:ea typeface="Calibri"/>
                <a:cs typeface="Calibri"/>
                <a:sym typeface="Calibri"/>
                <a:hlinkClick r:id="rId3"/>
              </a:rPr>
              <a:t>http://druid.io</a:t>
            </a:r>
            <a:endParaRPr b="0" sz="1800" strike="noStrike">
              <a:solidFill>
                <a:srgbClr val="000000"/>
              </a:solidFill>
              <a:latin typeface="Arial"/>
              <a:ea typeface="Arial"/>
              <a:cs typeface="Arial"/>
              <a:sym typeface="Arial"/>
            </a:endParaRPr>
          </a:p>
        </p:txBody>
      </p:sp>
      <p:sp>
        <p:nvSpPr>
          <p:cNvPr id="314" name="Google Shape;314;p35"/>
          <p:cNvSpPr txBox="1"/>
          <p:nvPr/>
        </p:nvSpPr>
        <p:spPr>
          <a:xfrm>
            <a:off x="495000" y="1604520"/>
            <a:ext cx="4350240" cy="3977280"/>
          </a:xfrm>
          <a:prstGeom prst="rect">
            <a:avLst/>
          </a:prstGeom>
          <a:noFill/>
          <a:ln>
            <a:noFill/>
          </a:ln>
        </p:spPr>
        <p:txBody>
          <a:bodyPr anchorCtr="0" anchor="t" bIns="0" lIns="0" spcFirstLastPara="1" rIns="0" wrap="square" tIns="0">
            <a:noAutofit/>
          </a:bodyPr>
          <a:lstStyle/>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Druid is a high-performance, column-oriented, distributed data store.</a:t>
            </a:r>
            <a:endParaRPr b="0" sz="1200"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It is an open source data store designed for OLAP queries on event data</a:t>
            </a:r>
            <a:endParaRPr b="0" sz="1200"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Interactive Queries</a:t>
            </a:r>
            <a:endParaRPr b="0" sz="1200"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Issue sub-second ad-hoc queries to group, filter, and aggregate data.</a:t>
            </a:r>
            <a:endParaRPr b="0" i="0" sz="1200" u="none" cap="none"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Real Time Streams</a:t>
            </a:r>
            <a:endParaRPr b="0" sz="1200"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Ingest data in streams or batches to unify real-time and historical views</a:t>
            </a:r>
            <a:endParaRPr b="0" i="0" sz="1200" u="none" cap="none"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Horizzontaly Scalable</a:t>
            </a:r>
            <a:endParaRPr b="0" sz="1200" strike="noStrike">
              <a:solidFill>
                <a:srgbClr val="000000"/>
              </a:solidFill>
              <a:latin typeface="Arial"/>
              <a:ea typeface="Arial"/>
              <a:cs typeface="Arial"/>
              <a:sym typeface="Arial"/>
            </a:endParaRPr>
          </a:p>
          <a:p>
            <a:pPr indent="-330599" lvl="1" marL="864000" marR="0" rtl="0" algn="l">
              <a:spcBef>
                <a:spcPts val="0"/>
              </a:spcBef>
              <a:spcAft>
                <a:spcPts val="0"/>
              </a:spcAft>
              <a:buClr>
                <a:srgbClr val="000000"/>
              </a:buClr>
              <a:buSzPts val="900"/>
              <a:buFont typeface="Noto Sans Symbols"/>
              <a:buChar char="−"/>
            </a:pPr>
            <a:r>
              <a:rPr b="0" i="0" lang="en-US" sz="1200" u="none" cap="none" strike="noStrike">
                <a:solidFill>
                  <a:srgbClr val="000000"/>
                </a:solidFill>
                <a:latin typeface="Arial"/>
                <a:ea typeface="Arial"/>
                <a:cs typeface="Arial"/>
                <a:sym typeface="Arial"/>
              </a:rPr>
              <a:t>Existing Druid clusters have scaled to petabytes of data and trillions of events, ingesting millions of events every second</a:t>
            </a:r>
            <a:endParaRPr b="0" i="0" sz="1200" u="none" cap="none" strike="noStrike">
              <a:solidFill>
                <a:srgbClr val="000000"/>
              </a:solidFill>
              <a:latin typeface="Arial"/>
              <a:ea typeface="Arial"/>
              <a:cs typeface="Arial"/>
              <a:sym typeface="Arial"/>
            </a:endParaRPr>
          </a:p>
        </p:txBody>
      </p:sp>
      <p:pic>
        <p:nvPicPr>
          <p:cNvPr id="315" name="Google Shape;315;p35"/>
          <p:cNvPicPr preferRelativeResize="0"/>
          <p:nvPr/>
        </p:nvPicPr>
        <p:blipFill rotWithShape="1">
          <a:blip r:embed="rId4">
            <a:alphaModFix/>
          </a:blip>
          <a:srcRect b="0" l="0" r="0" t="0"/>
          <a:stretch/>
        </p:blipFill>
        <p:spPr>
          <a:xfrm>
            <a:off x="5063400" y="2151360"/>
            <a:ext cx="4337341" cy="18099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6"/>
          <p:cNvSpPr txBox="1"/>
          <p:nvPr/>
        </p:nvSpPr>
        <p:spPr>
          <a:xfrm>
            <a:off x="4865760" y="4005360"/>
            <a:ext cx="5040000" cy="1235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3200" strike="noStrike">
                <a:solidFill>
                  <a:srgbClr val="00ACAC"/>
                </a:solidFill>
                <a:latin typeface="Calibri"/>
                <a:ea typeface="Calibri"/>
                <a:cs typeface="Calibri"/>
                <a:sym typeface="Calibri"/>
              </a:rPr>
              <a:t>GRAZIE PER L’ATTENZIONE</a:t>
            </a:r>
            <a:endParaRPr b="0" sz="1800" strike="noStrike">
              <a:solidFill>
                <a:srgbClr val="000000"/>
              </a:solidFill>
              <a:latin typeface="Arial"/>
              <a:ea typeface="Arial"/>
              <a:cs typeface="Arial"/>
              <a:sym typeface="Arial"/>
            </a:endParaRPr>
          </a:p>
        </p:txBody>
      </p:sp>
      <p:pic>
        <p:nvPicPr>
          <p:cNvPr id="321" name="Google Shape;321;p36"/>
          <p:cNvPicPr preferRelativeResize="0"/>
          <p:nvPr/>
        </p:nvPicPr>
        <p:blipFill rotWithShape="1">
          <a:blip r:embed="rId3">
            <a:alphaModFix/>
          </a:blip>
          <a:srcRect b="0" l="0" r="0" t="0"/>
          <a:stretch/>
        </p:blipFill>
        <p:spPr>
          <a:xfrm>
            <a:off x="2648880" y="1423080"/>
            <a:ext cx="6195912" cy="24018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p:nvPr/>
        </p:nvSpPr>
        <p:spPr>
          <a:xfrm>
            <a:off x="4952880" y="778680"/>
            <a:ext cx="1583640" cy="1018440"/>
          </a:xfrm>
          <a:prstGeom prst="rect">
            <a:avLst/>
          </a:prstGeom>
          <a:solidFill>
            <a:srgbClr val="0D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5271120" y="1485360"/>
            <a:ext cx="4290120" cy="437436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1454040" y="5631840"/>
            <a:ext cx="3282840" cy="198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300" u="none" cap="none" strike="noStrike">
                <a:solidFill>
                  <a:srgbClr val="595959"/>
                </a:solidFill>
                <a:latin typeface="Calibri"/>
                <a:ea typeface="Calibri"/>
                <a:cs typeface="Calibri"/>
                <a:sym typeface="Calibri"/>
              </a:rPr>
              <a:t>linkedin.com/in/davide-isoardi-65a0967a</a:t>
            </a:r>
            <a:endParaRPr b="0" i="0" sz="1800" u="none" cap="none" strike="noStrike">
              <a:solidFill>
                <a:srgbClr val="000000"/>
              </a:solidFill>
              <a:latin typeface="Arial"/>
              <a:ea typeface="Arial"/>
              <a:cs typeface="Arial"/>
              <a:sym typeface="Arial"/>
            </a:endParaRPr>
          </a:p>
        </p:txBody>
      </p:sp>
      <p:sp>
        <p:nvSpPr>
          <p:cNvPr id="96" name="Google Shape;96;p16"/>
          <p:cNvSpPr/>
          <p:nvPr/>
        </p:nvSpPr>
        <p:spPr>
          <a:xfrm>
            <a:off x="405720" y="332640"/>
            <a:ext cx="3695040" cy="970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2600" u="none" cap="none" strike="noStrike">
                <a:solidFill>
                  <a:srgbClr val="595959"/>
                </a:solidFill>
                <a:latin typeface="Calibri"/>
                <a:ea typeface="Calibri"/>
                <a:cs typeface="Calibri"/>
                <a:sym typeface="Calibri"/>
              </a:rPr>
              <a:t>Speaker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n-US" sz="2800" u="none" cap="none" strike="noStrike">
                <a:solidFill>
                  <a:srgbClr val="00ACAC"/>
                </a:solidFill>
                <a:latin typeface="Calibri"/>
                <a:ea typeface="Calibri"/>
                <a:cs typeface="Calibri"/>
                <a:sym typeface="Calibri"/>
              </a:rPr>
              <a:t>DAVIDE ISOARDI</a:t>
            </a:r>
            <a:endParaRPr b="0" i="0" sz="1800" u="none" cap="none" strike="noStrike">
              <a:solidFill>
                <a:srgbClr val="000000"/>
              </a:solidFill>
              <a:latin typeface="Arial"/>
              <a:ea typeface="Arial"/>
              <a:cs typeface="Arial"/>
              <a:sym typeface="Arial"/>
            </a:endParaRPr>
          </a:p>
        </p:txBody>
      </p:sp>
      <p:sp>
        <p:nvSpPr>
          <p:cNvPr id="97" name="Google Shape;97;p16"/>
          <p:cNvSpPr/>
          <p:nvPr/>
        </p:nvSpPr>
        <p:spPr>
          <a:xfrm>
            <a:off x="511200" y="3591000"/>
            <a:ext cx="3505320" cy="881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300" u="none" cap="none" strike="noStrike">
                <a:solidFill>
                  <a:srgbClr val="595959"/>
                </a:solidFill>
                <a:latin typeface="Calibri"/>
                <a:ea typeface="Calibri"/>
                <a:cs typeface="Calibri"/>
                <a:sym typeface="Calibri"/>
              </a:rPr>
              <a:t>Big Data System Architect</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1300" u="none" cap="none" strike="noStrike">
                <a:solidFill>
                  <a:srgbClr val="595959"/>
                </a:solidFill>
                <a:latin typeface="Calibri"/>
                <a:ea typeface="Calibri"/>
                <a:cs typeface="Calibri"/>
                <a:sym typeface="Calibri"/>
              </a:rPr>
              <a:t>di Exage S.p.A., </a:t>
            </a:r>
            <a:br>
              <a:rPr b="0" i="0" lang="en-US" sz="1300" u="none" cap="none" strike="noStrike">
                <a:solidFill>
                  <a:srgbClr val="595959"/>
                </a:solidFill>
                <a:latin typeface="Calibri"/>
                <a:ea typeface="Calibri"/>
                <a:cs typeface="Calibri"/>
                <a:sym typeface="Calibri"/>
              </a:rPr>
            </a:br>
            <a:r>
              <a:rPr b="0" i="0" lang="en-US" sz="1300" u="none" cap="none" strike="noStrike">
                <a:solidFill>
                  <a:srgbClr val="595959"/>
                </a:solidFill>
                <a:latin typeface="Calibri"/>
                <a:ea typeface="Calibri"/>
                <a:cs typeface="Calibri"/>
                <a:sym typeface="Calibri"/>
              </a:rPr>
              <a:t>architetto soluzioni Hadoop certificato HDP 2.x</a:t>
            </a:r>
            <a:endParaRPr b="0" i="0" sz="1800" u="none" cap="none" strike="noStrike">
              <a:solidFill>
                <a:srgbClr val="000000"/>
              </a:solidFill>
              <a:latin typeface="Arial"/>
              <a:ea typeface="Arial"/>
              <a:cs typeface="Arial"/>
              <a:sym typeface="Arial"/>
            </a:endParaRPr>
          </a:p>
        </p:txBody>
      </p:sp>
      <p:sp>
        <p:nvSpPr>
          <p:cNvPr id="98" name="Google Shape;98;p16"/>
          <p:cNvSpPr/>
          <p:nvPr/>
        </p:nvSpPr>
        <p:spPr>
          <a:xfrm>
            <a:off x="5271120" y="922320"/>
            <a:ext cx="3345840" cy="3963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i="0" lang="en-US" sz="2600" u="none" cap="none" strike="noStrike">
                <a:solidFill>
                  <a:srgbClr val="FFFFFF"/>
                </a:solidFill>
                <a:latin typeface="Calibri"/>
                <a:ea typeface="Calibri"/>
                <a:cs typeface="Calibri"/>
                <a:sym typeface="Calibri"/>
              </a:rPr>
              <a:t>Profilo</a:t>
            </a:r>
            <a:endParaRPr b="0" i="0" sz="1800" u="none" cap="none" strike="noStrike">
              <a:solidFill>
                <a:srgbClr val="000000"/>
              </a:solidFill>
              <a:latin typeface="Arial"/>
              <a:ea typeface="Arial"/>
              <a:cs typeface="Arial"/>
              <a:sym typeface="Arial"/>
            </a:endParaRPr>
          </a:p>
        </p:txBody>
      </p:sp>
      <p:sp>
        <p:nvSpPr>
          <p:cNvPr id="99" name="Google Shape;99;p16"/>
          <p:cNvSpPr/>
          <p:nvPr/>
        </p:nvSpPr>
        <p:spPr>
          <a:xfrm>
            <a:off x="1459440" y="4725000"/>
            <a:ext cx="2917080" cy="198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300" u="none" cap="none" strike="noStrike">
                <a:solidFill>
                  <a:srgbClr val="595959"/>
                </a:solidFill>
                <a:latin typeface="Calibri"/>
                <a:ea typeface="Calibri"/>
                <a:cs typeface="Calibri"/>
                <a:sym typeface="Calibri"/>
              </a:rPr>
              <a:t>www.exage.com</a:t>
            </a:r>
            <a:endParaRPr b="0" i="0" sz="1800" u="none" cap="none" strike="noStrike">
              <a:solidFill>
                <a:srgbClr val="000000"/>
              </a:solidFill>
              <a:latin typeface="Arial"/>
              <a:ea typeface="Arial"/>
              <a:cs typeface="Arial"/>
              <a:sym typeface="Arial"/>
            </a:endParaRPr>
          </a:p>
        </p:txBody>
      </p:sp>
      <p:pic>
        <p:nvPicPr>
          <p:cNvPr id="100" name="Google Shape;100;p16"/>
          <p:cNvPicPr preferRelativeResize="0"/>
          <p:nvPr/>
        </p:nvPicPr>
        <p:blipFill rotWithShape="1">
          <a:blip r:embed="rId3">
            <a:alphaModFix/>
          </a:blip>
          <a:srcRect b="0" l="0" r="0" t="0"/>
          <a:stretch/>
        </p:blipFill>
        <p:spPr>
          <a:xfrm>
            <a:off x="979200" y="4640760"/>
            <a:ext cx="351205" cy="351205"/>
          </a:xfrm>
          <a:prstGeom prst="rect">
            <a:avLst/>
          </a:prstGeom>
          <a:noFill/>
          <a:ln>
            <a:noFill/>
          </a:ln>
        </p:spPr>
      </p:pic>
      <p:sp>
        <p:nvSpPr>
          <p:cNvPr id="101" name="Google Shape;101;p16"/>
          <p:cNvSpPr/>
          <p:nvPr/>
        </p:nvSpPr>
        <p:spPr>
          <a:xfrm>
            <a:off x="5576400" y="1797480"/>
            <a:ext cx="3744000" cy="3927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300" u="none" cap="none" strike="noStrike">
                <a:solidFill>
                  <a:srgbClr val="00ACAC"/>
                </a:solidFill>
                <a:latin typeface="Calibri"/>
                <a:ea typeface="Calibri"/>
                <a:cs typeface="Calibri"/>
                <a:sym typeface="Calibri"/>
              </a:rPr>
              <a:t>ESPERIENZA IN AMBITO ENTERPRISE </a:t>
            </a:r>
            <a:r>
              <a:rPr b="0" i="0" lang="en-US" sz="1300" u="none" cap="none" strike="noStrike">
                <a:solidFill>
                  <a:srgbClr val="595959"/>
                </a:solidFill>
                <a:latin typeface="Calibri"/>
                <a:ea typeface="Calibri"/>
                <a:cs typeface="Calibri"/>
                <a:sym typeface="Calibri"/>
              </a:rPr>
              <a:t>in:</a:t>
            </a:r>
            <a:br>
              <a:rPr b="0" i="0" lang="en-US" sz="1300" u="none" cap="none" strike="noStrike">
                <a:solidFill>
                  <a:srgbClr val="595959"/>
                </a:solidFill>
                <a:latin typeface="Calibri"/>
                <a:ea typeface="Calibri"/>
                <a:cs typeface="Calibri"/>
                <a:sym typeface="Calibri"/>
              </a:rPr>
            </a:br>
            <a:endParaRPr b="0" i="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595959"/>
              </a:buClr>
              <a:buSzPts val="1300"/>
              <a:buFont typeface="Arial"/>
              <a:buChar char="•"/>
            </a:pPr>
            <a:r>
              <a:rPr b="0" i="0" lang="en-US" sz="1300" u="none" cap="none" strike="noStrike">
                <a:solidFill>
                  <a:srgbClr val="595959"/>
                </a:solidFill>
                <a:latin typeface="Calibri"/>
                <a:ea typeface="Calibri"/>
                <a:cs typeface="Calibri"/>
                <a:sym typeface="Calibri"/>
              </a:rPr>
              <a:t>Amministrazione di sistemi *nix</a:t>
            </a:r>
            <a:endParaRPr b="0" i="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595959"/>
              </a:buClr>
              <a:buSzPts val="1300"/>
              <a:buFont typeface="Arial"/>
              <a:buChar char="•"/>
            </a:pPr>
            <a:r>
              <a:rPr b="0" i="0" lang="en-US" sz="1300" u="none" cap="none" strike="noStrike">
                <a:solidFill>
                  <a:srgbClr val="595959"/>
                </a:solidFill>
                <a:latin typeface="Calibri"/>
                <a:ea typeface="Calibri"/>
                <a:cs typeface="Calibri"/>
                <a:sym typeface="Calibri"/>
              </a:rPr>
              <a:t>Gestione di infrastrutture public e privat cloud </a:t>
            </a:r>
            <a:endParaRPr b="0" i="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595959"/>
              </a:buClr>
              <a:buSzPts val="1300"/>
              <a:buFont typeface="Arial"/>
              <a:buChar char="•"/>
            </a:pPr>
            <a:r>
              <a:rPr b="0" i="0" lang="en-US" sz="1300" u="none" cap="none" strike="noStrike">
                <a:solidFill>
                  <a:srgbClr val="595959"/>
                </a:solidFill>
                <a:latin typeface="Calibri"/>
                <a:ea typeface="Calibri"/>
                <a:cs typeface="Calibri"/>
                <a:sym typeface="Calibri"/>
              </a:rPr>
              <a:t>Progettazione ed implementazione di sistemi di real time analysis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300" u="none" cap="none" strike="noStrike">
                <a:solidFill>
                  <a:srgbClr val="0DB9B3"/>
                </a:solidFill>
                <a:latin typeface="Calibri"/>
                <a:ea typeface="Calibri"/>
                <a:cs typeface="Calibri"/>
                <a:sym typeface="Calibri"/>
              </a:rPr>
              <a:t>DUE ANNI DI ESPERIENZA </a:t>
            </a:r>
            <a:r>
              <a:rPr b="0" i="0" lang="en-US" sz="1300" u="none" cap="none" strike="noStrike">
                <a:solidFill>
                  <a:srgbClr val="595959"/>
                </a:solidFill>
                <a:latin typeface="Calibri"/>
                <a:ea typeface="Calibri"/>
                <a:cs typeface="Calibri"/>
                <a:sym typeface="Calibri"/>
              </a:rPr>
              <a:t>in:</a:t>
            </a:r>
            <a:br>
              <a:rPr b="0" i="0" lang="en-US" sz="1300" u="none" cap="none" strike="noStrike">
                <a:solidFill>
                  <a:srgbClr val="595959"/>
                </a:solidFill>
                <a:latin typeface="Calibri"/>
                <a:ea typeface="Calibri"/>
                <a:cs typeface="Calibri"/>
                <a:sym typeface="Calibri"/>
              </a:rPr>
            </a:br>
            <a:endParaRPr b="0" i="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595959"/>
              </a:buClr>
              <a:buSzPts val="1300"/>
              <a:buFont typeface="Arial"/>
              <a:buChar char="•"/>
            </a:pPr>
            <a:r>
              <a:rPr b="0" i="0" lang="en-US" sz="1300" u="none" cap="none" strike="noStrike">
                <a:solidFill>
                  <a:srgbClr val="595959"/>
                </a:solidFill>
                <a:latin typeface="Calibri"/>
                <a:ea typeface="Calibri"/>
                <a:cs typeface="Calibri"/>
                <a:sym typeface="Calibri"/>
              </a:rPr>
              <a:t>Implementazione progetti BIG DATA</a:t>
            </a:r>
            <a:endParaRPr b="0" i="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595959"/>
              </a:buClr>
              <a:buSzPts val="1300"/>
              <a:buFont typeface="Arial"/>
              <a:buChar char="•"/>
            </a:pPr>
            <a:r>
              <a:rPr b="0" i="0" lang="en-US" sz="1300" u="none" cap="none" strike="noStrike">
                <a:solidFill>
                  <a:srgbClr val="595959"/>
                </a:solidFill>
                <a:latin typeface="Calibri"/>
                <a:ea typeface="Calibri"/>
                <a:cs typeface="Calibri"/>
                <a:sym typeface="Calibri"/>
              </a:rPr>
              <a:t>Intergrazione sistemi NoSQL e SQL</a:t>
            </a:r>
            <a:endParaRPr b="0" i="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595959"/>
              </a:buClr>
              <a:buSzPts val="1300"/>
              <a:buFont typeface="Arial"/>
              <a:buChar char="•"/>
            </a:pPr>
            <a:r>
              <a:rPr b="0" i="0" lang="en-US" sz="1300" u="none" cap="none" strike="noStrike">
                <a:solidFill>
                  <a:srgbClr val="595959"/>
                </a:solidFill>
                <a:latin typeface="Calibri"/>
                <a:ea typeface="Calibri"/>
                <a:cs typeface="Calibri"/>
                <a:sym typeface="Calibri"/>
              </a:rPr>
              <a:t>Progettazione sistemi di ingestion in streaming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300" u="none" cap="none" strike="noStrike">
                <a:solidFill>
                  <a:srgbClr val="0DB9B3"/>
                </a:solidFill>
                <a:latin typeface="Calibri"/>
                <a:ea typeface="Calibri"/>
                <a:cs typeface="Calibri"/>
                <a:sym typeface="Calibri"/>
              </a:rPr>
              <a:t>CERTIFICAZIONI</a:t>
            </a:r>
            <a:r>
              <a:rPr b="1" i="0" lang="en-US" sz="1300" u="none" cap="none" strike="noStrike">
                <a:solidFill>
                  <a:srgbClr val="595959"/>
                </a:solidFill>
                <a:latin typeface="Calibri"/>
                <a:ea typeface="Calibri"/>
                <a:cs typeface="Calibri"/>
                <a:sym typeface="Calibri"/>
              </a:rPr>
              <a:t> </a:t>
            </a:r>
            <a:r>
              <a:rPr b="0" i="0" lang="en-US" sz="1300" u="none" cap="none" strike="noStrike">
                <a:solidFill>
                  <a:srgbClr val="595959"/>
                </a:solidFill>
                <a:latin typeface="Calibri"/>
                <a:ea typeface="Calibri"/>
                <a:cs typeface="Calibri"/>
                <a:sym typeface="Calibri"/>
              </a:rPr>
              <a:t>su HDP 2.x e CDH 5.x</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300" u="none" cap="none" strike="noStrike">
                <a:solidFill>
                  <a:srgbClr val="535353"/>
                </a:solidFill>
                <a:latin typeface="Calibri"/>
                <a:ea typeface="Calibri"/>
                <a:cs typeface="Calibri"/>
                <a:sym typeface="Calibri"/>
              </a:rPr>
            </a:br>
            <a:r>
              <a:rPr b="1" i="0" lang="en-US" sz="1300" u="none" cap="none" strike="noStrike">
                <a:solidFill>
                  <a:srgbClr val="00ACAC"/>
                </a:solidFill>
                <a:latin typeface="Calibri"/>
                <a:ea typeface="Calibri"/>
                <a:cs typeface="Calibri"/>
                <a:sym typeface="Calibri"/>
              </a:rPr>
              <a:t>DOCENTE</a:t>
            </a:r>
            <a:r>
              <a:rPr b="0" i="0" lang="en-US" sz="1300" u="none" cap="none" strike="noStrike">
                <a:solidFill>
                  <a:srgbClr val="535353"/>
                </a:solidFill>
                <a:latin typeface="Calibri"/>
                <a:ea typeface="Calibri"/>
                <a:cs typeface="Calibri"/>
                <a:sym typeface="Calibri"/>
              </a:rPr>
              <a:t> </a:t>
            </a:r>
            <a:r>
              <a:rPr b="0" i="0" lang="en-US" sz="1300" u="none" cap="none" strike="noStrike">
                <a:solidFill>
                  <a:srgbClr val="595959"/>
                </a:solidFill>
                <a:latin typeface="Calibri"/>
                <a:ea typeface="Calibri"/>
                <a:cs typeface="Calibri"/>
                <a:sym typeface="Calibri"/>
              </a:rPr>
              <a:t>della HORTONWORKS UNIVERSITY.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02" name="Google Shape;102;p16"/>
          <p:cNvSpPr/>
          <p:nvPr/>
        </p:nvSpPr>
        <p:spPr>
          <a:xfrm>
            <a:off x="1454040" y="5179680"/>
            <a:ext cx="2520000" cy="198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300" u="none" cap="none" strike="noStrike">
                <a:solidFill>
                  <a:srgbClr val="595959"/>
                </a:solidFill>
                <a:latin typeface="Calibri"/>
                <a:ea typeface="Calibri"/>
                <a:cs typeface="Calibri"/>
                <a:sym typeface="Calibri"/>
              </a:rPr>
              <a:t>davide.isoardi@exage.com</a:t>
            </a:r>
            <a:endParaRPr b="0" i="0" sz="1800" u="none" cap="none" strike="noStrike">
              <a:solidFill>
                <a:srgbClr val="000000"/>
              </a:solidFill>
              <a:latin typeface="Arial"/>
              <a:ea typeface="Arial"/>
              <a:cs typeface="Arial"/>
              <a:sym typeface="Arial"/>
            </a:endParaRPr>
          </a:p>
        </p:txBody>
      </p:sp>
      <p:pic>
        <p:nvPicPr>
          <p:cNvPr id="103" name="Google Shape;103;p16"/>
          <p:cNvPicPr preferRelativeResize="0"/>
          <p:nvPr/>
        </p:nvPicPr>
        <p:blipFill rotWithShape="1">
          <a:blip r:embed="rId4">
            <a:alphaModFix/>
          </a:blip>
          <a:srcRect b="0" l="0" r="0" t="0"/>
          <a:stretch/>
        </p:blipFill>
        <p:spPr>
          <a:xfrm>
            <a:off x="969120" y="5566320"/>
            <a:ext cx="330785" cy="330785"/>
          </a:xfrm>
          <a:prstGeom prst="rect">
            <a:avLst/>
          </a:prstGeom>
          <a:noFill/>
          <a:ln>
            <a:noFill/>
          </a:ln>
        </p:spPr>
      </p:pic>
      <p:pic>
        <p:nvPicPr>
          <p:cNvPr id="104" name="Google Shape;104;p16"/>
          <p:cNvPicPr preferRelativeResize="0"/>
          <p:nvPr/>
        </p:nvPicPr>
        <p:blipFill rotWithShape="1">
          <a:blip r:embed="rId5">
            <a:alphaModFix/>
          </a:blip>
          <a:srcRect b="0" l="0" r="0" t="0"/>
          <a:stretch/>
        </p:blipFill>
        <p:spPr>
          <a:xfrm>
            <a:off x="979200" y="5114880"/>
            <a:ext cx="330785" cy="330785"/>
          </a:xfrm>
          <a:prstGeom prst="rect">
            <a:avLst/>
          </a:prstGeom>
          <a:noFill/>
          <a:ln>
            <a:noFill/>
          </a:ln>
        </p:spPr>
      </p:pic>
      <p:sp>
        <p:nvSpPr>
          <p:cNvPr id="105" name="Google Shape;105;p16"/>
          <p:cNvSpPr/>
          <p:nvPr/>
        </p:nvSpPr>
        <p:spPr>
          <a:xfrm>
            <a:off x="8808480" y="5725440"/>
            <a:ext cx="582480" cy="577080"/>
          </a:xfrm>
          <a:prstGeom prst="rect">
            <a:avLst/>
          </a:prstGeom>
          <a:solidFill>
            <a:srgbClr val="0D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6"/>
          <p:cNvPicPr preferRelativeResize="0"/>
          <p:nvPr/>
        </p:nvPicPr>
        <p:blipFill rotWithShape="1">
          <a:blip r:embed="rId6">
            <a:alphaModFix/>
          </a:blip>
          <a:srcRect b="0" l="0" r="0" t="0"/>
          <a:stretch/>
        </p:blipFill>
        <p:spPr>
          <a:xfrm>
            <a:off x="1208520" y="1536120"/>
            <a:ext cx="1876114" cy="19256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nvSpPr>
        <p:spPr>
          <a:xfrm>
            <a:off x="495000" y="273600"/>
            <a:ext cx="8915040" cy="114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535353"/>
                </a:solidFill>
                <a:latin typeface="Calibri"/>
                <a:ea typeface="Calibri"/>
                <a:cs typeface="Calibri"/>
                <a:sym typeface="Calibri"/>
              </a:rPr>
              <a:t>Data Streaming</a:t>
            </a:r>
            <a:endParaRPr b="0" i="0" sz="1800" u="none" cap="none" strike="noStrike">
              <a:solidFill>
                <a:srgbClr val="000000"/>
              </a:solidFill>
              <a:latin typeface="Arial"/>
              <a:ea typeface="Arial"/>
              <a:cs typeface="Arial"/>
              <a:sym typeface="Arial"/>
            </a:endParaRPr>
          </a:p>
        </p:txBody>
      </p:sp>
      <p:sp>
        <p:nvSpPr>
          <p:cNvPr id="112" name="Google Shape;112;p17"/>
          <p:cNvSpPr txBox="1"/>
          <p:nvPr/>
        </p:nvSpPr>
        <p:spPr>
          <a:xfrm>
            <a:off x="495000" y="1604520"/>
            <a:ext cx="8915040" cy="39772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404040"/>
                </a:solidFill>
                <a:latin typeface="Trebuchet MS"/>
                <a:ea typeface="Trebuchet MS"/>
                <a:cs typeface="Trebuchet MS"/>
                <a:sym typeface="Trebuchet MS"/>
              </a:rPr>
              <a:t>Data streaming</a:t>
            </a:r>
            <a:r>
              <a:rPr b="0" i="0" lang="en-US" sz="1800" u="none" cap="none" strike="noStrike">
                <a:solidFill>
                  <a:srgbClr val="404040"/>
                </a:solidFill>
                <a:latin typeface="Trebuchet MS"/>
                <a:ea typeface="Trebuchet MS"/>
                <a:cs typeface="Trebuchet MS"/>
                <a:sym typeface="Trebuchet MS"/>
              </a:rPr>
              <a:t> is the transfer of </a:t>
            </a:r>
            <a:r>
              <a:rPr b="0" i="1" lang="en-US" sz="1800" u="none" cap="none" strike="noStrike">
                <a:solidFill>
                  <a:srgbClr val="404040"/>
                </a:solidFill>
                <a:latin typeface="Trebuchet MS"/>
                <a:ea typeface="Trebuchet MS"/>
                <a:cs typeface="Trebuchet MS"/>
                <a:sym typeface="Trebuchet MS"/>
              </a:rPr>
              <a:t>data</a:t>
            </a:r>
            <a:r>
              <a:rPr b="0" i="0" lang="en-US" sz="1800" u="none" cap="none" strike="noStrike">
                <a:solidFill>
                  <a:srgbClr val="404040"/>
                </a:solidFill>
                <a:latin typeface="Trebuchet MS"/>
                <a:ea typeface="Trebuchet MS"/>
                <a:cs typeface="Trebuchet MS"/>
                <a:sym typeface="Trebuchet MS"/>
              </a:rPr>
              <a:t> at a steady high-speed rate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404040"/>
                </a:solidFill>
                <a:latin typeface="Trebuchet MS"/>
                <a:ea typeface="Trebuchet MS"/>
                <a:cs typeface="Trebuchet MS"/>
                <a:sym typeface="Trebuchet MS"/>
              </a:rPr>
              <a:t>IoET, social network, industry 4.0, are producing more data than in the past few decades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404040"/>
                </a:solidFill>
                <a:latin typeface="Trebuchet MS"/>
                <a:ea typeface="Trebuchet MS"/>
                <a:cs typeface="Trebuchet MS"/>
                <a:sym typeface="Trebuchet MS"/>
              </a:rPr>
              <a:t>They have different format, often they’re free text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nvSpPr>
        <p:spPr>
          <a:xfrm>
            <a:off x="495000" y="273600"/>
            <a:ext cx="8915040" cy="114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535353"/>
                </a:solidFill>
                <a:latin typeface="Calibri"/>
                <a:ea typeface="Calibri"/>
                <a:cs typeface="Calibri"/>
                <a:sym typeface="Calibri"/>
              </a:rPr>
              <a:t>Data Streaming</a:t>
            </a:r>
            <a:endParaRPr b="0" i="0" sz="1800" u="none" cap="none" strike="noStrike">
              <a:solidFill>
                <a:srgbClr val="000000"/>
              </a:solidFill>
              <a:latin typeface="Arial"/>
              <a:ea typeface="Arial"/>
              <a:cs typeface="Arial"/>
              <a:sym typeface="Arial"/>
            </a:endParaRPr>
          </a:p>
        </p:txBody>
      </p:sp>
      <p:sp>
        <p:nvSpPr>
          <p:cNvPr id="118" name="Google Shape;118;p18"/>
          <p:cNvSpPr txBox="1"/>
          <p:nvPr/>
        </p:nvSpPr>
        <p:spPr>
          <a:xfrm>
            <a:off x="495000" y="1604520"/>
            <a:ext cx="8915040" cy="3977280"/>
          </a:xfrm>
          <a:prstGeom prst="rect">
            <a:avLst/>
          </a:prstGeom>
          <a:noFill/>
          <a:ln>
            <a:noFill/>
          </a:ln>
        </p:spPr>
        <p:txBody>
          <a:bodyPr anchorCtr="0" anchor="t" bIns="0" lIns="0" spcFirstLastPara="1" rIns="0" wrap="square" tIns="0">
            <a:noAutofit/>
          </a:bodyPr>
          <a:lstStyle/>
          <a:p>
            <a:pPr indent="-330400" lvl="0" marL="432000" marR="0" rtl="0" algn="l">
              <a:spcBef>
                <a:spcPts val="0"/>
              </a:spcBef>
              <a:spcAft>
                <a:spcPts val="0"/>
              </a:spcAft>
              <a:buClr>
                <a:srgbClr val="000000"/>
              </a:buClr>
              <a:buSzPts val="810"/>
              <a:buFont typeface="Noto Sans Symbols"/>
              <a:buChar char="●"/>
            </a:pPr>
            <a:r>
              <a:rPr b="0" i="0" lang="en-US" sz="1800" u="none" cap="none" strike="noStrike">
                <a:solidFill>
                  <a:srgbClr val="404040"/>
                </a:solidFill>
                <a:latin typeface="Trebuchet MS"/>
                <a:ea typeface="Trebuchet MS"/>
                <a:cs typeface="Trebuchet MS"/>
                <a:sym typeface="Trebuchet MS"/>
              </a:rPr>
              <a:t>Collect data from different social networks and ecommerce sites to do a sentiment analysis on some products</a:t>
            </a:r>
            <a:endParaRPr b="0" i="0" sz="1200" u="none" cap="none"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810"/>
              <a:buFont typeface="Noto Sans Symbols"/>
              <a:buChar char="●"/>
            </a:pPr>
            <a:r>
              <a:rPr b="0" i="0" lang="en-US" sz="1800" u="none" cap="none" strike="noStrike">
                <a:solidFill>
                  <a:srgbClr val="404040"/>
                </a:solidFill>
                <a:latin typeface="Trebuchet MS"/>
                <a:ea typeface="Trebuchet MS"/>
                <a:cs typeface="Trebuchet MS"/>
                <a:sym typeface="Trebuchet MS"/>
              </a:rPr>
              <a:t>Real-time network threat detection </a:t>
            </a:r>
            <a:endParaRPr b="0" i="0" sz="1200" u="none" cap="none" strike="noStrike">
              <a:solidFill>
                <a:srgbClr val="000000"/>
              </a:solidFill>
              <a:latin typeface="Arial"/>
              <a:ea typeface="Arial"/>
              <a:cs typeface="Arial"/>
              <a:sym typeface="Arial"/>
            </a:endParaRPr>
          </a:p>
          <a:p>
            <a:pPr indent="-330400" lvl="0" marL="432000" marR="0" rtl="0" algn="l">
              <a:spcBef>
                <a:spcPts val="0"/>
              </a:spcBef>
              <a:spcAft>
                <a:spcPts val="0"/>
              </a:spcAft>
              <a:buClr>
                <a:srgbClr val="000000"/>
              </a:buClr>
              <a:buSzPts val="810"/>
              <a:buFont typeface="Noto Sans Symbols"/>
              <a:buChar char="●"/>
            </a:pPr>
            <a:r>
              <a:rPr b="0" i="0" lang="en-US" sz="1800" u="none" cap="none" strike="noStrike">
                <a:solidFill>
                  <a:srgbClr val="404040"/>
                </a:solidFill>
                <a:latin typeface="Trebuchet MS"/>
                <a:ea typeface="Trebuchet MS"/>
                <a:cs typeface="Trebuchet MS"/>
                <a:sym typeface="Trebuchet MS"/>
              </a:rPr>
              <a:t>Anticipate hardware failure and avoid it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404040"/>
                </a:solidFill>
                <a:latin typeface="Trebuchet MS"/>
                <a:ea typeface="Trebuchet MS"/>
                <a:cs typeface="Trebuchet MS"/>
                <a:sym typeface="Trebuchet MS"/>
              </a:rPr>
              <a:t>Legacy systems are not enough to store and analyze this kind of data:</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810"/>
              <a:buFont typeface="Noto Sans Symbols"/>
              <a:buChar char="●"/>
            </a:pPr>
            <a:r>
              <a:rPr b="0" i="0" lang="en-US" sz="1800" u="none" cap="none" strike="noStrike">
                <a:solidFill>
                  <a:srgbClr val="404040"/>
                </a:solidFill>
                <a:latin typeface="Trebuchet MS"/>
                <a:ea typeface="Trebuchet MS"/>
                <a:cs typeface="Trebuchet MS"/>
                <a:sym typeface="Trebuchet MS"/>
              </a:rPr>
              <a:t>They are too many</a:t>
            </a:r>
            <a:endParaRPr b="0" i="0" sz="1200" u="none" cap="none" strike="noStrike">
              <a:solidFill>
                <a:srgbClr val="000000"/>
              </a:solidFill>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810"/>
              <a:buFont typeface="Noto Sans Symbols"/>
              <a:buChar char="●"/>
            </a:pPr>
            <a:r>
              <a:rPr b="0" i="0" lang="en-US" sz="1800" u="none" cap="none" strike="noStrike">
                <a:solidFill>
                  <a:srgbClr val="404040"/>
                </a:solidFill>
                <a:latin typeface="Trebuchet MS"/>
                <a:ea typeface="Trebuchet MS"/>
                <a:cs typeface="Trebuchet MS"/>
                <a:sym typeface="Trebuchet MS"/>
              </a:rPr>
              <a:t>They are too fast</a:t>
            </a:r>
            <a:endParaRPr b="0" i="0" sz="1200" u="none" cap="none" strike="noStrike">
              <a:solidFill>
                <a:srgbClr val="000000"/>
              </a:solidFill>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810"/>
              <a:buFont typeface="Noto Sans Symbols"/>
              <a:buChar char="●"/>
            </a:pPr>
            <a:r>
              <a:rPr b="0" i="0" lang="en-US" sz="1800" u="none" cap="none" strike="noStrike">
                <a:solidFill>
                  <a:srgbClr val="404040"/>
                </a:solidFill>
                <a:latin typeface="Trebuchet MS"/>
                <a:ea typeface="Trebuchet MS"/>
                <a:cs typeface="Trebuchet MS"/>
                <a:sym typeface="Trebuchet MS"/>
              </a:rPr>
              <a:t>They are too “strange”</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nvSpPr>
        <p:spPr>
          <a:xfrm>
            <a:off x="495000" y="273600"/>
            <a:ext cx="8915040" cy="114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535353"/>
                </a:solidFill>
                <a:latin typeface="Calibri"/>
                <a:ea typeface="Calibri"/>
                <a:cs typeface="Calibri"/>
                <a:sym typeface="Calibri"/>
              </a:rPr>
              <a:t>Stream Data &amp; Big Data</a:t>
            </a:r>
            <a:endParaRPr b="0" i="0" sz="1800" u="none" cap="none" strike="noStrike">
              <a:solidFill>
                <a:srgbClr val="000000"/>
              </a:solidFill>
              <a:latin typeface="Arial"/>
              <a:ea typeface="Arial"/>
              <a:cs typeface="Arial"/>
              <a:sym typeface="Arial"/>
            </a:endParaRPr>
          </a:p>
        </p:txBody>
      </p:sp>
      <p:sp>
        <p:nvSpPr>
          <p:cNvPr id="124" name="Google Shape;124;p19"/>
          <p:cNvSpPr txBox="1"/>
          <p:nvPr/>
        </p:nvSpPr>
        <p:spPr>
          <a:xfrm>
            <a:off x="495000" y="1604520"/>
            <a:ext cx="8915040" cy="39772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800" u="none" cap="none" strike="noStrike">
                <a:solidFill>
                  <a:srgbClr val="404040"/>
                </a:solidFill>
                <a:latin typeface="Trebuchet MS"/>
                <a:ea typeface="Trebuchet MS"/>
                <a:cs typeface="Trebuchet MS"/>
                <a:sym typeface="Trebuchet MS"/>
              </a:rPr>
              <a:t>Big data can be easily definited by using the «3v» definition: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216099" lvl="1" marL="432000" marR="0" rtl="0" algn="l">
              <a:lnSpc>
                <a:spcPct val="100000"/>
              </a:lnSpc>
              <a:spcBef>
                <a:spcPts val="0"/>
              </a:spcBef>
              <a:spcAft>
                <a:spcPts val="0"/>
              </a:spcAft>
              <a:buClr>
                <a:srgbClr val="000000"/>
              </a:buClr>
              <a:buSzPts val="810"/>
              <a:buFont typeface="Noto Sans Symbols"/>
              <a:buChar char="●"/>
            </a:pPr>
            <a:r>
              <a:rPr b="0" i="0" lang="en-US" sz="1800" u="none" cap="none" strike="noStrike">
                <a:solidFill>
                  <a:srgbClr val="404040"/>
                </a:solidFill>
                <a:latin typeface="Trebuchet MS"/>
                <a:ea typeface="Trebuchet MS"/>
                <a:cs typeface="Trebuchet MS"/>
                <a:sym typeface="Trebuchet MS"/>
              </a:rPr>
              <a:t>Volume</a:t>
            </a:r>
            <a:endParaRPr b="0" i="0" sz="1200" u="none" cap="none" strike="noStrike">
              <a:solidFill>
                <a:srgbClr val="000000"/>
              </a:solidFill>
              <a:latin typeface="Arial"/>
              <a:ea typeface="Arial"/>
              <a:cs typeface="Arial"/>
              <a:sym typeface="Arial"/>
            </a:endParaRPr>
          </a:p>
          <a:p>
            <a:pPr indent="-216099" lvl="1" marL="432000" marR="0" rtl="0" algn="l">
              <a:lnSpc>
                <a:spcPct val="100000"/>
              </a:lnSpc>
              <a:spcBef>
                <a:spcPts val="0"/>
              </a:spcBef>
              <a:spcAft>
                <a:spcPts val="0"/>
              </a:spcAft>
              <a:buClr>
                <a:srgbClr val="000000"/>
              </a:buClr>
              <a:buSzPts val="810"/>
              <a:buFont typeface="Noto Sans Symbols"/>
              <a:buChar char="●"/>
            </a:pPr>
            <a:r>
              <a:rPr b="0" i="0" lang="en-US" sz="1800" u="none" cap="none" strike="noStrike">
                <a:solidFill>
                  <a:srgbClr val="404040"/>
                </a:solidFill>
                <a:latin typeface="Trebuchet MS"/>
                <a:ea typeface="Trebuchet MS"/>
                <a:cs typeface="Trebuchet MS"/>
                <a:sym typeface="Trebuchet MS"/>
              </a:rPr>
              <a:t>Velocity</a:t>
            </a:r>
            <a:endParaRPr b="0" i="0" sz="1200" u="none" cap="none" strike="noStrike">
              <a:solidFill>
                <a:srgbClr val="000000"/>
              </a:solidFill>
              <a:latin typeface="Arial"/>
              <a:ea typeface="Arial"/>
              <a:cs typeface="Arial"/>
              <a:sym typeface="Arial"/>
            </a:endParaRPr>
          </a:p>
          <a:p>
            <a:pPr indent="-216099" lvl="1" marL="432000" marR="0" rtl="0" algn="l">
              <a:lnSpc>
                <a:spcPct val="100000"/>
              </a:lnSpc>
              <a:spcBef>
                <a:spcPts val="0"/>
              </a:spcBef>
              <a:spcAft>
                <a:spcPts val="0"/>
              </a:spcAft>
              <a:buClr>
                <a:srgbClr val="000000"/>
              </a:buClr>
              <a:buSzPts val="810"/>
              <a:buFont typeface="Noto Sans Symbols"/>
              <a:buChar char="●"/>
            </a:pPr>
            <a:r>
              <a:rPr b="0" i="0" lang="en-US" sz="1800" u="none" cap="none" strike="noStrike">
                <a:solidFill>
                  <a:srgbClr val="404040"/>
                </a:solidFill>
                <a:latin typeface="Trebuchet MS"/>
                <a:ea typeface="Trebuchet MS"/>
                <a:cs typeface="Trebuchet MS"/>
                <a:sym typeface="Trebuchet MS"/>
              </a:rPr>
              <a:t>Variety</a:t>
            </a:r>
            <a:endParaRPr b="0" i="0" sz="1200" u="none" cap="none" strike="noStrike">
              <a:solidFill>
                <a:srgbClr val="000000"/>
              </a:solidFill>
              <a:latin typeface="Arial"/>
              <a:ea typeface="Arial"/>
              <a:cs typeface="Arial"/>
              <a:sym typeface="Arial"/>
            </a:endParaRPr>
          </a:p>
          <a:p>
            <a:pPr indent="-216099" lvl="1" marL="432000" marR="0" rtl="0" algn="l">
              <a:lnSpc>
                <a:spcPct val="100000"/>
              </a:lnSpc>
              <a:spcBef>
                <a:spcPts val="0"/>
              </a:spcBef>
              <a:spcAft>
                <a:spcPts val="0"/>
              </a:spcAft>
              <a:buClr>
                <a:srgbClr val="000000"/>
              </a:buClr>
              <a:buSzPts val="810"/>
              <a:buFont typeface="Noto Sans Symbols"/>
              <a:buChar char="●"/>
            </a:pPr>
            <a:r>
              <a:rPr b="0" i="0" lang="en-US" sz="1800" u="none" cap="none" strike="noStrike">
                <a:solidFill>
                  <a:srgbClr val="404040"/>
                </a:solidFill>
                <a:latin typeface="Trebuchet MS"/>
                <a:ea typeface="Trebuchet MS"/>
                <a:cs typeface="Trebuchet MS"/>
                <a:sym typeface="Trebuchet MS"/>
              </a:rPr>
              <a:t> </a:t>
            </a:r>
            <a:endParaRPr b="0" i="0" sz="1200" u="none" cap="none" strike="noStrike">
              <a:solidFill>
                <a:srgbClr val="000000"/>
              </a:solidFill>
              <a:latin typeface="Arial"/>
              <a:ea typeface="Arial"/>
              <a:cs typeface="Arial"/>
              <a:sym typeface="Arial"/>
            </a:endParaRPr>
          </a:p>
          <a:p>
            <a:pPr indent="-216099" lvl="1" marL="432000" marR="0" rtl="0" algn="l">
              <a:lnSpc>
                <a:spcPct val="100000"/>
              </a:lnSpc>
              <a:spcBef>
                <a:spcPts val="0"/>
              </a:spcBef>
              <a:spcAft>
                <a:spcPts val="0"/>
              </a:spcAft>
              <a:buClr>
                <a:srgbClr val="000000"/>
              </a:buClr>
              <a:buSzPts val="810"/>
              <a:buFont typeface="Noto Sans Symbols"/>
              <a:buChar char="●"/>
            </a:pPr>
            <a:r>
              <a:rPr b="0" i="0" lang="en-US" sz="1800" u="none" cap="none" strike="noStrike">
                <a:solidFill>
                  <a:srgbClr val="404040"/>
                </a:solidFill>
                <a:latin typeface="Trebuchet MS"/>
                <a:ea typeface="Trebuchet MS"/>
                <a:cs typeface="Trebuchet MS"/>
                <a:sym typeface="Trebuchet M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404040"/>
                </a:solidFill>
                <a:latin typeface="Trebuchet MS"/>
                <a:ea typeface="Trebuchet MS"/>
                <a:cs typeface="Trebuchet MS"/>
                <a:sym typeface="Trebuchet MS"/>
              </a:rPr>
              <a:t>Stream data are big data!</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nvSpPr>
        <p:spPr>
          <a:xfrm>
            <a:off x="495000" y="273600"/>
            <a:ext cx="8915040" cy="114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535353"/>
                </a:solidFill>
                <a:latin typeface="Calibri"/>
                <a:ea typeface="Calibri"/>
                <a:cs typeface="Calibri"/>
                <a:sym typeface="Calibri"/>
              </a:rPr>
              <a:t>Why Hadoop?</a:t>
            </a:r>
            <a:endParaRPr b="0" i="0" sz="1800" u="none" cap="none" strike="noStrike">
              <a:solidFill>
                <a:srgbClr val="000000"/>
              </a:solidFill>
              <a:latin typeface="Arial"/>
              <a:ea typeface="Arial"/>
              <a:cs typeface="Arial"/>
              <a:sym typeface="Arial"/>
            </a:endParaRPr>
          </a:p>
        </p:txBody>
      </p:sp>
      <p:sp>
        <p:nvSpPr>
          <p:cNvPr id="130" name="Google Shape;130;p20"/>
          <p:cNvSpPr txBox="1"/>
          <p:nvPr/>
        </p:nvSpPr>
        <p:spPr>
          <a:xfrm>
            <a:off x="495000" y="1604520"/>
            <a:ext cx="8915040" cy="4174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2000" u="none" cap="none" strike="noStrike">
                <a:solidFill>
                  <a:srgbClr val="404040"/>
                </a:solidFill>
                <a:latin typeface="Arial"/>
                <a:ea typeface="Arial"/>
                <a:cs typeface="Arial"/>
                <a:sym typeface="Arial"/>
              </a:rPr>
              <a:t>HADOOP:</a:t>
            </a:r>
            <a:endParaRPr b="0" i="0" sz="1200" u="none" cap="none" strike="noStrike">
              <a:solidFill>
                <a:srgbClr val="000000"/>
              </a:solidFill>
              <a:latin typeface="Arial"/>
              <a:ea typeface="Arial"/>
              <a:cs typeface="Arial"/>
              <a:sym typeface="Arial"/>
            </a:endParaRPr>
          </a:p>
          <a:p>
            <a:pPr indent="-216099"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404040"/>
                </a:solidFill>
                <a:latin typeface="Arial"/>
                <a:ea typeface="Arial"/>
                <a:cs typeface="Arial"/>
                <a:sym typeface="Arial"/>
              </a:rPr>
              <a:t>Is a collection of open source software frameworks for the distributed storing and processing of large sets of data</a:t>
            </a:r>
            <a:endParaRPr b="0" i="0" sz="1200" u="none" cap="none" strike="noStrike">
              <a:solidFill>
                <a:srgbClr val="000000"/>
              </a:solidFill>
              <a:latin typeface="Arial"/>
              <a:ea typeface="Arial"/>
              <a:cs typeface="Arial"/>
              <a:sym typeface="Arial"/>
            </a:endParaRPr>
          </a:p>
          <a:p>
            <a:pPr indent="-216099"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404040"/>
                </a:solidFill>
                <a:latin typeface="Arial"/>
                <a:ea typeface="Arial"/>
                <a:cs typeface="Arial"/>
                <a:sym typeface="Arial"/>
              </a:rPr>
              <a:t>Is scalable and fault tolerant</a:t>
            </a:r>
            <a:endParaRPr b="0" i="0" sz="1200" u="none" cap="none" strike="noStrike">
              <a:solidFill>
                <a:srgbClr val="000000"/>
              </a:solidFill>
              <a:latin typeface="Arial"/>
              <a:ea typeface="Arial"/>
              <a:cs typeface="Arial"/>
              <a:sym typeface="Arial"/>
            </a:endParaRPr>
          </a:p>
          <a:p>
            <a:pPr indent="-216099"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404040"/>
                </a:solidFill>
                <a:latin typeface="Arial"/>
                <a:ea typeface="Arial"/>
                <a:cs typeface="Arial"/>
                <a:sym typeface="Arial"/>
              </a:rPr>
              <a:t>Works with commodity hardware</a:t>
            </a:r>
            <a:endParaRPr b="0" i="0" sz="1200" u="none" cap="none" strike="noStrike">
              <a:solidFill>
                <a:srgbClr val="000000"/>
              </a:solidFill>
              <a:latin typeface="Arial"/>
              <a:ea typeface="Arial"/>
              <a:cs typeface="Arial"/>
              <a:sym typeface="Arial"/>
            </a:endParaRPr>
          </a:p>
          <a:p>
            <a:pPr indent="-216099"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404040"/>
                </a:solidFill>
                <a:latin typeface="Arial"/>
                <a:ea typeface="Arial"/>
                <a:cs typeface="Arial"/>
                <a:sym typeface="Arial"/>
              </a:rPr>
              <a:t>Processes all types of Big Data</a:t>
            </a:r>
            <a:endParaRPr b="0" i="0" sz="1200" u="none" cap="none" strike="noStrike">
              <a:solidFill>
                <a:srgbClr val="000000"/>
              </a:solidFill>
              <a:latin typeface="Arial"/>
              <a:ea typeface="Arial"/>
              <a:cs typeface="Arial"/>
              <a:sym typeface="Arial"/>
            </a:endParaRPr>
          </a:p>
          <a:p>
            <a:pPr indent="-216099"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404040"/>
                </a:solidFill>
                <a:latin typeface="Arial"/>
                <a:ea typeface="Arial"/>
                <a:cs typeface="Arial"/>
                <a:sym typeface="Arial"/>
              </a:rPr>
              <a:t>Structured, semi-structured, unstructured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404040"/>
                </a:solidFill>
                <a:latin typeface="Arial"/>
                <a:ea typeface="Arial"/>
                <a:cs typeface="Arial"/>
                <a:sym typeface="Arial"/>
              </a:rPr>
              <a:t>HADOOP DESIGN GOALS:</a:t>
            </a:r>
            <a:endParaRPr b="0" i="0" sz="1200" u="none" cap="none" strike="noStrike">
              <a:solidFill>
                <a:srgbClr val="000000"/>
              </a:solidFill>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404040"/>
                </a:solidFill>
                <a:latin typeface="Arial"/>
                <a:ea typeface="Arial"/>
                <a:cs typeface="Arial"/>
                <a:sym typeface="Arial"/>
              </a:rPr>
              <a:t>Use inexpensive, enterprise-grade hardware to create very large clusters</a:t>
            </a:r>
            <a:endParaRPr b="0" i="0" sz="1200" u="none" cap="none" strike="noStrike">
              <a:solidFill>
                <a:srgbClr val="000000"/>
              </a:solidFill>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404040"/>
                </a:solidFill>
                <a:latin typeface="Arial"/>
                <a:ea typeface="Arial"/>
                <a:cs typeface="Arial"/>
                <a:sym typeface="Arial"/>
              </a:rPr>
              <a:t>Achieve massive scalability through distributed storage and processing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nvSpPr>
        <p:spPr>
          <a:xfrm>
            <a:off x="344520" y="385920"/>
            <a:ext cx="5952600" cy="54252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535353"/>
                </a:solidFill>
                <a:latin typeface="Calibri"/>
                <a:ea typeface="Calibri"/>
                <a:cs typeface="Calibri"/>
                <a:sym typeface="Calibri"/>
              </a:rPr>
              <a:t>Hadoop: Distributed File System + Scheduler </a:t>
            </a:r>
            <a:endParaRPr b="0" i="0" sz="1800" u="none" cap="none" strike="noStrike">
              <a:solidFill>
                <a:srgbClr val="000000"/>
              </a:solidFill>
              <a:latin typeface="Arial"/>
              <a:ea typeface="Arial"/>
              <a:cs typeface="Arial"/>
              <a:sym typeface="Arial"/>
            </a:endParaRPr>
          </a:p>
        </p:txBody>
      </p:sp>
      <p:sp>
        <p:nvSpPr>
          <p:cNvPr id="137" name="Google Shape;137;p21"/>
          <p:cNvSpPr/>
          <p:nvPr/>
        </p:nvSpPr>
        <p:spPr>
          <a:xfrm>
            <a:off x="5832000" y="3529080"/>
            <a:ext cx="1050840" cy="748800"/>
          </a:xfrm>
          <a:prstGeom prst="can">
            <a:avLst>
              <a:gd fmla="val 22826" name="adj"/>
            </a:avLst>
          </a:prstGeom>
          <a:gradFill>
            <a:gsLst>
              <a:gs pos="0">
                <a:srgbClr val="E06F00"/>
              </a:gs>
              <a:gs pos="100000">
                <a:srgbClr val="FFC0AD"/>
              </a:gs>
            </a:gsLst>
            <a:lin ang="16200000" scaled="0"/>
          </a:gradFill>
          <a:ln cap="flat" cmpd="sng" w="9525">
            <a:solidFill>
              <a:srgbClr val="DC6D00"/>
            </a:solidFill>
            <a:prstDash val="solid"/>
            <a:round/>
            <a:headEnd len="sm" w="sm" type="none"/>
            <a:tailEnd len="sm" w="sm" type="none"/>
          </a:ln>
          <a:effectLst>
            <a:outerShdw dir="5400000" dist="23040">
              <a:srgbClr val="000000">
                <a:alpha val="34901"/>
              </a:srgbClr>
            </a:outerShdw>
          </a:effectLst>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US" sz="1800" u="none" cap="none" strike="noStrike">
                <a:solidFill>
                  <a:srgbClr val="FFFFFF"/>
                </a:solidFill>
                <a:latin typeface="Arial"/>
                <a:ea typeface="Arial"/>
                <a:cs typeface="Arial"/>
                <a:sym typeface="Arial"/>
              </a:rPr>
              <a:t>storage</a:t>
            </a:r>
            <a:endParaRPr b="0" i="0" sz="1800" u="none" cap="none" strike="noStrike">
              <a:solidFill>
                <a:srgbClr val="000000"/>
              </a:solidFill>
              <a:latin typeface="Arial"/>
              <a:ea typeface="Arial"/>
              <a:cs typeface="Arial"/>
              <a:sym typeface="Arial"/>
            </a:endParaRPr>
          </a:p>
        </p:txBody>
      </p:sp>
      <p:sp>
        <p:nvSpPr>
          <p:cNvPr id="138" name="Google Shape;138;p21"/>
          <p:cNvSpPr/>
          <p:nvPr/>
        </p:nvSpPr>
        <p:spPr>
          <a:xfrm>
            <a:off x="6962760" y="3529080"/>
            <a:ext cx="1050840" cy="748800"/>
          </a:xfrm>
          <a:prstGeom prst="can">
            <a:avLst>
              <a:gd fmla="val 22826" name="adj"/>
            </a:avLst>
          </a:prstGeom>
          <a:gradFill>
            <a:gsLst>
              <a:gs pos="0">
                <a:srgbClr val="E06F00"/>
              </a:gs>
              <a:gs pos="100000">
                <a:srgbClr val="FFC0AD"/>
              </a:gs>
            </a:gsLst>
            <a:lin ang="16200000" scaled="0"/>
          </a:gradFill>
          <a:ln cap="flat" cmpd="sng" w="9525">
            <a:solidFill>
              <a:srgbClr val="DC6D00"/>
            </a:solidFill>
            <a:prstDash val="solid"/>
            <a:round/>
            <a:headEnd len="sm" w="sm" type="none"/>
            <a:tailEnd len="sm" w="sm" type="none"/>
          </a:ln>
          <a:effectLst>
            <a:outerShdw dir="5400000" dist="23040">
              <a:srgbClr val="000000">
                <a:alpha val="34901"/>
              </a:srgbClr>
            </a:outerShdw>
          </a:effectLst>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US" sz="1800" u="none" cap="none" strike="noStrike">
                <a:solidFill>
                  <a:srgbClr val="FFFFFF"/>
                </a:solidFill>
                <a:latin typeface="Arial"/>
                <a:ea typeface="Arial"/>
                <a:cs typeface="Arial"/>
                <a:sym typeface="Arial"/>
              </a:rPr>
              <a:t>storage</a:t>
            </a:r>
            <a:endParaRPr b="0" i="0" sz="1800" u="none" cap="none" strike="noStrike">
              <a:solidFill>
                <a:srgbClr val="000000"/>
              </a:solidFill>
              <a:latin typeface="Arial"/>
              <a:ea typeface="Arial"/>
              <a:cs typeface="Arial"/>
              <a:sym typeface="Arial"/>
            </a:endParaRPr>
          </a:p>
        </p:txBody>
      </p:sp>
      <p:sp>
        <p:nvSpPr>
          <p:cNvPr id="139" name="Google Shape;139;p21"/>
          <p:cNvSpPr/>
          <p:nvPr/>
        </p:nvSpPr>
        <p:spPr>
          <a:xfrm>
            <a:off x="5832000" y="4358880"/>
            <a:ext cx="1050840" cy="748800"/>
          </a:xfrm>
          <a:prstGeom prst="can">
            <a:avLst>
              <a:gd fmla="val 22826" name="adj"/>
            </a:avLst>
          </a:prstGeom>
          <a:gradFill>
            <a:gsLst>
              <a:gs pos="0">
                <a:srgbClr val="E06F00"/>
              </a:gs>
              <a:gs pos="100000">
                <a:srgbClr val="FFC0AD"/>
              </a:gs>
            </a:gsLst>
            <a:lin ang="16200000" scaled="0"/>
          </a:gradFill>
          <a:ln cap="flat" cmpd="sng" w="9525">
            <a:solidFill>
              <a:srgbClr val="DC6D00"/>
            </a:solidFill>
            <a:prstDash val="solid"/>
            <a:round/>
            <a:headEnd len="sm" w="sm" type="none"/>
            <a:tailEnd len="sm" w="sm" type="none"/>
          </a:ln>
          <a:effectLst>
            <a:outerShdw dir="5400000" dist="23040">
              <a:srgbClr val="000000">
                <a:alpha val="34901"/>
              </a:srgbClr>
            </a:outerShdw>
          </a:effectLst>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US" sz="1800" u="none" cap="none" strike="noStrike">
                <a:solidFill>
                  <a:srgbClr val="FFFFFF"/>
                </a:solidFill>
                <a:latin typeface="Arial"/>
                <a:ea typeface="Arial"/>
                <a:cs typeface="Arial"/>
                <a:sym typeface="Arial"/>
              </a:rPr>
              <a:t>storage</a:t>
            </a:r>
            <a:endParaRPr b="0" i="0" sz="1800" u="none" cap="none" strike="noStrike">
              <a:solidFill>
                <a:srgbClr val="000000"/>
              </a:solidFill>
              <a:latin typeface="Arial"/>
              <a:ea typeface="Arial"/>
              <a:cs typeface="Arial"/>
              <a:sym typeface="Arial"/>
            </a:endParaRPr>
          </a:p>
        </p:txBody>
      </p:sp>
      <p:sp>
        <p:nvSpPr>
          <p:cNvPr id="140" name="Google Shape;140;p21"/>
          <p:cNvSpPr/>
          <p:nvPr/>
        </p:nvSpPr>
        <p:spPr>
          <a:xfrm>
            <a:off x="6962760" y="4358880"/>
            <a:ext cx="1050840" cy="748800"/>
          </a:xfrm>
          <a:prstGeom prst="can">
            <a:avLst>
              <a:gd fmla="val 22826" name="adj"/>
            </a:avLst>
          </a:prstGeom>
          <a:gradFill>
            <a:gsLst>
              <a:gs pos="0">
                <a:srgbClr val="E06F00"/>
              </a:gs>
              <a:gs pos="100000">
                <a:srgbClr val="FFC0AD"/>
              </a:gs>
            </a:gsLst>
            <a:lin ang="16200000" scaled="0"/>
          </a:gradFill>
          <a:ln cap="flat" cmpd="sng" w="9525">
            <a:solidFill>
              <a:srgbClr val="DC6D00"/>
            </a:solidFill>
            <a:prstDash val="solid"/>
            <a:round/>
            <a:headEnd len="sm" w="sm" type="none"/>
            <a:tailEnd len="sm" w="sm" type="none"/>
          </a:ln>
          <a:effectLst>
            <a:outerShdw dir="5400000" dist="23040">
              <a:srgbClr val="000000">
                <a:alpha val="34901"/>
              </a:srgbClr>
            </a:outerShdw>
          </a:effectLst>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US" sz="1800" u="none" cap="none" strike="noStrike">
                <a:solidFill>
                  <a:srgbClr val="FFFFFF"/>
                </a:solidFill>
                <a:latin typeface="Arial"/>
                <a:ea typeface="Arial"/>
                <a:cs typeface="Arial"/>
                <a:sym typeface="Arial"/>
              </a:rPr>
              <a:t>storage</a:t>
            </a:r>
            <a:endParaRPr b="0" i="0" sz="1800" u="none" cap="none" strike="noStrike">
              <a:solidFill>
                <a:srgbClr val="000000"/>
              </a:solidFill>
              <a:latin typeface="Arial"/>
              <a:ea typeface="Arial"/>
              <a:cs typeface="Arial"/>
              <a:sym typeface="Arial"/>
            </a:endParaRPr>
          </a:p>
        </p:txBody>
      </p:sp>
      <p:cxnSp>
        <p:nvCxnSpPr>
          <p:cNvPr id="141" name="Google Shape;141;p21"/>
          <p:cNvCxnSpPr/>
          <p:nvPr/>
        </p:nvCxnSpPr>
        <p:spPr>
          <a:xfrm>
            <a:off x="1640520" y="3822480"/>
            <a:ext cx="1358280" cy="360"/>
          </a:xfrm>
          <a:prstGeom prst="straightConnector1">
            <a:avLst/>
          </a:prstGeom>
          <a:noFill/>
          <a:ln cap="flat" cmpd="sng" w="38150">
            <a:solidFill>
              <a:srgbClr val="595959"/>
            </a:solidFill>
            <a:prstDash val="solid"/>
            <a:round/>
            <a:headEnd len="sm" w="sm" type="none"/>
            <a:tailEnd len="sm" w="sm" type="none"/>
          </a:ln>
        </p:spPr>
      </p:cxnSp>
      <p:cxnSp>
        <p:nvCxnSpPr>
          <p:cNvPr id="142" name="Google Shape;142;p21"/>
          <p:cNvCxnSpPr/>
          <p:nvPr/>
        </p:nvCxnSpPr>
        <p:spPr>
          <a:xfrm>
            <a:off x="1640520" y="3905280"/>
            <a:ext cx="1358280" cy="360"/>
          </a:xfrm>
          <a:prstGeom prst="straightConnector1">
            <a:avLst/>
          </a:prstGeom>
          <a:noFill/>
          <a:ln cap="flat" cmpd="sng" w="38150">
            <a:solidFill>
              <a:srgbClr val="595959"/>
            </a:solidFill>
            <a:prstDash val="solid"/>
            <a:round/>
            <a:headEnd len="sm" w="sm" type="none"/>
            <a:tailEnd len="sm" w="sm" type="none"/>
          </a:ln>
        </p:spPr>
      </p:cxnSp>
      <p:cxnSp>
        <p:nvCxnSpPr>
          <p:cNvPr id="143" name="Google Shape;143;p21"/>
          <p:cNvCxnSpPr/>
          <p:nvPr/>
        </p:nvCxnSpPr>
        <p:spPr>
          <a:xfrm>
            <a:off x="1640520" y="3987720"/>
            <a:ext cx="1358280" cy="360"/>
          </a:xfrm>
          <a:prstGeom prst="straightConnector1">
            <a:avLst/>
          </a:prstGeom>
          <a:noFill/>
          <a:ln cap="flat" cmpd="sng" w="38150">
            <a:solidFill>
              <a:srgbClr val="595959"/>
            </a:solidFill>
            <a:prstDash val="solid"/>
            <a:round/>
            <a:headEnd len="sm" w="sm" type="none"/>
            <a:tailEnd len="sm" w="sm" type="none"/>
          </a:ln>
        </p:spPr>
      </p:cxnSp>
      <p:cxnSp>
        <p:nvCxnSpPr>
          <p:cNvPr id="144" name="Google Shape;144;p21"/>
          <p:cNvCxnSpPr/>
          <p:nvPr/>
        </p:nvCxnSpPr>
        <p:spPr>
          <a:xfrm>
            <a:off x="1640520" y="4070520"/>
            <a:ext cx="1358280" cy="360"/>
          </a:xfrm>
          <a:prstGeom prst="straightConnector1">
            <a:avLst/>
          </a:prstGeom>
          <a:noFill/>
          <a:ln cap="flat" cmpd="sng" w="38150">
            <a:solidFill>
              <a:srgbClr val="595959"/>
            </a:solidFill>
            <a:prstDash val="solid"/>
            <a:round/>
            <a:headEnd len="sm" w="sm" type="none"/>
            <a:tailEnd len="sm" w="sm" type="none"/>
          </a:ln>
        </p:spPr>
      </p:cxnSp>
      <p:cxnSp>
        <p:nvCxnSpPr>
          <p:cNvPr id="145" name="Google Shape;145;p21"/>
          <p:cNvCxnSpPr/>
          <p:nvPr/>
        </p:nvCxnSpPr>
        <p:spPr>
          <a:xfrm>
            <a:off x="1640520" y="4152960"/>
            <a:ext cx="1358280" cy="360"/>
          </a:xfrm>
          <a:prstGeom prst="straightConnector1">
            <a:avLst/>
          </a:prstGeom>
          <a:noFill/>
          <a:ln cap="flat" cmpd="sng" w="38150">
            <a:solidFill>
              <a:srgbClr val="595959"/>
            </a:solidFill>
            <a:prstDash val="solid"/>
            <a:round/>
            <a:headEnd len="sm" w="sm" type="none"/>
            <a:tailEnd len="sm" w="sm" type="none"/>
          </a:ln>
        </p:spPr>
      </p:cxnSp>
      <p:cxnSp>
        <p:nvCxnSpPr>
          <p:cNvPr id="146" name="Google Shape;146;p21"/>
          <p:cNvCxnSpPr/>
          <p:nvPr/>
        </p:nvCxnSpPr>
        <p:spPr>
          <a:xfrm>
            <a:off x="1640520" y="4235760"/>
            <a:ext cx="1358280" cy="360"/>
          </a:xfrm>
          <a:prstGeom prst="straightConnector1">
            <a:avLst/>
          </a:prstGeom>
          <a:noFill/>
          <a:ln cap="flat" cmpd="sng" w="38150">
            <a:solidFill>
              <a:srgbClr val="595959"/>
            </a:solidFill>
            <a:prstDash val="solid"/>
            <a:round/>
            <a:headEnd len="sm" w="sm" type="none"/>
            <a:tailEnd len="sm" w="sm" type="none"/>
          </a:ln>
        </p:spPr>
      </p:cxnSp>
      <p:cxnSp>
        <p:nvCxnSpPr>
          <p:cNvPr id="147" name="Google Shape;147;p21"/>
          <p:cNvCxnSpPr/>
          <p:nvPr/>
        </p:nvCxnSpPr>
        <p:spPr>
          <a:xfrm>
            <a:off x="1640520" y="4318560"/>
            <a:ext cx="1358280" cy="360"/>
          </a:xfrm>
          <a:prstGeom prst="straightConnector1">
            <a:avLst/>
          </a:prstGeom>
          <a:noFill/>
          <a:ln cap="flat" cmpd="sng" w="38150">
            <a:solidFill>
              <a:srgbClr val="595959"/>
            </a:solidFill>
            <a:prstDash val="solid"/>
            <a:round/>
            <a:headEnd len="sm" w="sm" type="none"/>
            <a:tailEnd len="sm" w="sm" type="none"/>
          </a:ln>
        </p:spPr>
      </p:cxnSp>
      <p:cxnSp>
        <p:nvCxnSpPr>
          <p:cNvPr id="148" name="Google Shape;148;p21"/>
          <p:cNvCxnSpPr/>
          <p:nvPr/>
        </p:nvCxnSpPr>
        <p:spPr>
          <a:xfrm>
            <a:off x="1640520" y="4401000"/>
            <a:ext cx="1358280" cy="360"/>
          </a:xfrm>
          <a:prstGeom prst="straightConnector1">
            <a:avLst/>
          </a:prstGeom>
          <a:noFill/>
          <a:ln cap="flat" cmpd="sng" w="38150">
            <a:solidFill>
              <a:srgbClr val="595959"/>
            </a:solidFill>
            <a:prstDash val="solid"/>
            <a:round/>
            <a:headEnd len="sm" w="sm" type="none"/>
            <a:tailEnd len="sm" w="sm" type="none"/>
          </a:ln>
        </p:spPr>
      </p:cxnSp>
      <p:cxnSp>
        <p:nvCxnSpPr>
          <p:cNvPr id="149" name="Google Shape;149;p21"/>
          <p:cNvCxnSpPr/>
          <p:nvPr/>
        </p:nvCxnSpPr>
        <p:spPr>
          <a:xfrm>
            <a:off x="1640520" y="4483800"/>
            <a:ext cx="1358280" cy="360"/>
          </a:xfrm>
          <a:prstGeom prst="straightConnector1">
            <a:avLst/>
          </a:prstGeom>
          <a:noFill/>
          <a:ln cap="flat" cmpd="sng" w="38150">
            <a:solidFill>
              <a:srgbClr val="595959"/>
            </a:solidFill>
            <a:prstDash val="solid"/>
            <a:round/>
            <a:headEnd len="sm" w="sm" type="none"/>
            <a:tailEnd len="sm" w="sm" type="none"/>
          </a:ln>
        </p:spPr>
      </p:cxnSp>
      <p:cxnSp>
        <p:nvCxnSpPr>
          <p:cNvPr id="150" name="Google Shape;150;p21"/>
          <p:cNvCxnSpPr/>
          <p:nvPr/>
        </p:nvCxnSpPr>
        <p:spPr>
          <a:xfrm>
            <a:off x="1640520" y="4649040"/>
            <a:ext cx="1358280" cy="360"/>
          </a:xfrm>
          <a:prstGeom prst="straightConnector1">
            <a:avLst/>
          </a:prstGeom>
          <a:noFill/>
          <a:ln cap="flat" cmpd="sng" w="38150">
            <a:solidFill>
              <a:srgbClr val="595959"/>
            </a:solidFill>
            <a:prstDash val="solid"/>
            <a:round/>
            <a:headEnd len="sm" w="sm" type="none"/>
            <a:tailEnd len="sm" w="sm" type="none"/>
          </a:ln>
        </p:spPr>
      </p:cxnSp>
      <p:cxnSp>
        <p:nvCxnSpPr>
          <p:cNvPr id="151" name="Google Shape;151;p21"/>
          <p:cNvCxnSpPr/>
          <p:nvPr/>
        </p:nvCxnSpPr>
        <p:spPr>
          <a:xfrm>
            <a:off x="1640520" y="4566240"/>
            <a:ext cx="1358280" cy="360"/>
          </a:xfrm>
          <a:prstGeom prst="straightConnector1">
            <a:avLst/>
          </a:prstGeom>
          <a:noFill/>
          <a:ln cap="flat" cmpd="sng" w="38150">
            <a:solidFill>
              <a:srgbClr val="595959"/>
            </a:solidFill>
            <a:prstDash val="solid"/>
            <a:round/>
            <a:headEnd len="sm" w="sm" type="none"/>
            <a:tailEnd len="sm" w="sm" type="none"/>
          </a:ln>
        </p:spPr>
      </p:cxnSp>
      <p:cxnSp>
        <p:nvCxnSpPr>
          <p:cNvPr id="152" name="Google Shape;152;p21"/>
          <p:cNvCxnSpPr/>
          <p:nvPr/>
        </p:nvCxnSpPr>
        <p:spPr>
          <a:xfrm>
            <a:off x="1640520" y="4731480"/>
            <a:ext cx="1358280" cy="360"/>
          </a:xfrm>
          <a:prstGeom prst="straightConnector1">
            <a:avLst/>
          </a:prstGeom>
          <a:noFill/>
          <a:ln cap="flat" cmpd="sng" w="38150">
            <a:solidFill>
              <a:srgbClr val="595959"/>
            </a:solidFill>
            <a:prstDash val="solid"/>
            <a:round/>
            <a:headEnd len="sm" w="sm" type="none"/>
            <a:tailEnd len="sm" w="sm" type="none"/>
          </a:ln>
        </p:spPr>
      </p:cxnSp>
      <p:cxnSp>
        <p:nvCxnSpPr>
          <p:cNvPr id="153" name="Google Shape;153;p21"/>
          <p:cNvCxnSpPr/>
          <p:nvPr/>
        </p:nvCxnSpPr>
        <p:spPr>
          <a:xfrm>
            <a:off x="1640520" y="4814280"/>
            <a:ext cx="1358280" cy="360"/>
          </a:xfrm>
          <a:prstGeom prst="straightConnector1">
            <a:avLst/>
          </a:prstGeom>
          <a:noFill/>
          <a:ln cap="flat" cmpd="sng" w="38150">
            <a:solidFill>
              <a:srgbClr val="595959"/>
            </a:solidFill>
            <a:prstDash val="solid"/>
            <a:round/>
            <a:headEnd len="sm" w="sm" type="none"/>
            <a:tailEnd len="sm" w="sm" type="none"/>
          </a:ln>
        </p:spPr>
      </p:cxnSp>
      <p:cxnSp>
        <p:nvCxnSpPr>
          <p:cNvPr id="154" name="Google Shape;154;p21"/>
          <p:cNvCxnSpPr/>
          <p:nvPr/>
        </p:nvCxnSpPr>
        <p:spPr>
          <a:xfrm flipH="1" rot="10800000">
            <a:off x="1831320" y="3639240"/>
            <a:ext cx="360" cy="1358280"/>
          </a:xfrm>
          <a:prstGeom prst="straightConnector1">
            <a:avLst/>
          </a:prstGeom>
          <a:noFill/>
          <a:ln cap="flat" cmpd="sng" w="38150">
            <a:solidFill>
              <a:srgbClr val="595959"/>
            </a:solidFill>
            <a:prstDash val="solid"/>
            <a:round/>
            <a:headEnd len="sm" w="sm" type="none"/>
            <a:tailEnd len="sm" w="sm" type="none"/>
          </a:ln>
        </p:spPr>
      </p:cxnSp>
      <p:cxnSp>
        <p:nvCxnSpPr>
          <p:cNvPr id="155" name="Google Shape;155;p21"/>
          <p:cNvCxnSpPr/>
          <p:nvPr/>
        </p:nvCxnSpPr>
        <p:spPr>
          <a:xfrm flipH="1" rot="10800000">
            <a:off x="1913760" y="3639240"/>
            <a:ext cx="360" cy="1358280"/>
          </a:xfrm>
          <a:prstGeom prst="straightConnector1">
            <a:avLst/>
          </a:prstGeom>
          <a:noFill/>
          <a:ln cap="flat" cmpd="sng" w="38150">
            <a:solidFill>
              <a:srgbClr val="595959"/>
            </a:solidFill>
            <a:prstDash val="solid"/>
            <a:round/>
            <a:headEnd len="sm" w="sm" type="none"/>
            <a:tailEnd len="sm" w="sm" type="none"/>
          </a:ln>
        </p:spPr>
      </p:cxnSp>
      <p:cxnSp>
        <p:nvCxnSpPr>
          <p:cNvPr id="156" name="Google Shape;156;p21"/>
          <p:cNvCxnSpPr/>
          <p:nvPr/>
        </p:nvCxnSpPr>
        <p:spPr>
          <a:xfrm flipH="1" rot="10800000">
            <a:off x="1996560" y="3639240"/>
            <a:ext cx="360" cy="1358280"/>
          </a:xfrm>
          <a:prstGeom prst="straightConnector1">
            <a:avLst/>
          </a:prstGeom>
          <a:noFill/>
          <a:ln cap="flat" cmpd="sng" w="38150">
            <a:solidFill>
              <a:srgbClr val="595959"/>
            </a:solidFill>
            <a:prstDash val="solid"/>
            <a:round/>
            <a:headEnd len="sm" w="sm" type="none"/>
            <a:tailEnd len="sm" w="sm" type="none"/>
          </a:ln>
        </p:spPr>
      </p:cxnSp>
      <p:cxnSp>
        <p:nvCxnSpPr>
          <p:cNvPr id="157" name="Google Shape;157;p21"/>
          <p:cNvCxnSpPr/>
          <p:nvPr/>
        </p:nvCxnSpPr>
        <p:spPr>
          <a:xfrm flipH="1" rot="10800000">
            <a:off x="2079000" y="3639240"/>
            <a:ext cx="360" cy="1358280"/>
          </a:xfrm>
          <a:prstGeom prst="straightConnector1">
            <a:avLst/>
          </a:prstGeom>
          <a:noFill/>
          <a:ln cap="flat" cmpd="sng" w="38150">
            <a:solidFill>
              <a:srgbClr val="595959"/>
            </a:solidFill>
            <a:prstDash val="solid"/>
            <a:round/>
            <a:headEnd len="sm" w="sm" type="none"/>
            <a:tailEnd len="sm" w="sm" type="none"/>
          </a:ln>
        </p:spPr>
      </p:cxnSp>
      <p:cxnSp>
        <p:nvCxnSpPr>
          <p:cNvPr id="158" name="Google Shape;158;p21"/>
          <p:cNvCxnSpPr/>
          <p:nvPr/>
        </p:nvCxnSpPr>
        <p:spPr>
          <a:xfrm flipH="1" rot="10800000">
            <a:off x="2161800" y="3639240"/>
            <a:ext cx="360" cy="1358280"/>
          </a:xfrm>
          <a:prstGeom prst="straightConnector1">
            <a:avLst/>
          </a:prstGeom>
          <a:noFill/>
          <a:ln cap="flat" cmpd="sng" w="38150">
            <a:solidFill>
              <a:srgbClr val="595959"/>
            </a:solidFill>
            <a:prstDash val="solid"/>
            <a:round/>
            <a:headEnd len="sm" w="sm" type="none"/>
            <a:tailEnd len="sm" w="sm" type="none"/>
          </a:ln>
        </p:spPr>
      </p:cxnSp>
      <p:cxnSp>
        <p:nvCxnSpPr>
          <p:cNvPr id="159" name="Google Shape;159;p21"/>
          <p:cNvCxnSpPr/>
          <p:nvPr/>
        </p:nvCxnSpPr>
        <p:spPr>
          <a:xfrm flipH="1" rot="10800000">
            <a:off x="2244600" y="3639240"/>
            <a:ext cx="360" cy="1358280"/>
          </a:xfrm>
          <a:prstGeom prst="straightConnector1">
            <a:avLst/>
          </a:prstGeom>
          <a:noFill/>
          <a:ln cap="flat" cmpd="sng" w="38150">
            <a:solidFill>
              <a:srgbClr val="595959"/>
            </a:solidFill>
            <a:prstDash val="solid"/>
            <a:round/>
            <a:headEnd len="sm" w="sm" type="none"/>
            <a:tailEnd len="sm" w="sm" type="none"/>
          </a:ln>
        </p:spPr>
      </p:cxnSp>
      <p:cxnSp>
        <p:nvCxnSpPr>
          <p:cNvPr id="160" name="Google Shape;160;p21"/>
          <p:cNvCxnSpPr/>
          <p:nvPr/>
        </p:nvCxnSpPr>
        <p:spPr>
          <a:xfrm flipH="1" rot="10800000">
            <a:off x="2327040" y="3639240"/>
            <a:ext cx="360" cy="1358280"/>
          </a:xfrm>
          <a:prstGeom prst="straightConnector1">
            <a:avLst/>
          </a:prstGeom>
          <a:noFill/>
          <a:ln cap="flat" cmpd="sng" w="38150">
            <a:solidFill>
              <a:srgbClr val="595959"/>
            </a:solidFill>
            <a:prstDash val="solid"/>
            <a:round/>
            <a:headEnd len="sm" w="sm" type="none"/>
            <a:tailEnd len="sm" w="sm" type="none"/>
          </a:ln>
        </p:spPr>
      </p:cxnSp>
      <p:cxnSp>
        <p:nvCxnSpPr>
          <p:cNvPr id="161" name="Google Shape;161;p21"/>
          <p:cNvCxnSpPr/>
          <p:nvPr/>
        </p:nvCxnSpPr>
        <p:spPr>
          <a:xfrm flipH="1" rot="10800000">
            <a:off x="2409840" y="3639240"/>
            <a:ext cx="360" cy="1358280"/>
          </a:xfrm>
          <a:prstGeom prst="straightConnector1">
            <a:avLst/>
          </a:prstGeom>
          <a:noFill/>
          <a:ln cap="flat" cmpd="sng" w="38150">
            <a:solidFill>
              <a:srgbClr val="595959"/>
            </a:solidFill>
            <a:prstDash val="solid"/>
            <a:round/>
            <a:headEnd len="sm" w="sm" type="none"/>
            <a:tailEnd len="sm" w="sm" type="none"/>
          </a:ln>
        </p:spPr>
      </p:cxnSp>
      <p:cxnSp>
        <p:nvCxnSpPr>
          <p:cNvPr id="162" name="Google Shape;162;p21"/>
          <p:cNvCxnSpPr/>
          <p:nvPr/>
        </p:nvCxnSpPr>
        <p:spPr>
          <a:xfrm flipH="1" rot="10800000">
            <a:off x="2492280" y="3639240"/>
            <a:ext cx="360" cy="1358280"/>
          </a:xfrm>
          <a:prstGeom prst="straightConnector1">
            <a:avLst/>
          </a:prstGeom>
          <a:noFill/>
          <a:ln cap="flat" cmpd="sng" w="38150">
            <a:solidFill>
              <a:srgbClr val="595959"/>
            </a:solidFill>
            <a:prstDash val="solid"/>
            <a:round/>
            <a:headEnd len="sm" w="sm" type="none"/>
            <a:tailEnd len="sm" w="sm" type="none"/>
          </a:ln>
        </p:spPr>
      </p:cxnSp>
      <p:cxnSp>
        <p:nvCxnSpPr>
          <p:cNvPr id="163" name="Google Shape;163;p21"/>
          <p:cNvCxnSpPr/>
          <p:nvPr/>
        </p:nvCxnSpPr>
        <p:spPr>
          <a:xfrm flipH="1" rot="10800000">
            <a:off x="2657520" y="3639240"/>
            <a:ext cx="360" cy="1358280"/>
          </a:xfrm>
          <a:prstGeom prst="straightConnector1">
            <a:avLst/>
          </a:prstGeom>
          <a:noFill/>
          <a:ln cap="flat" cmpd="sng" w="38150">
            <a:solidFill>
              <a:srgbClr val="595959"/>
            </a:solidFill>
            <a:prstDash val="solid"/>
            <a:round/>
            <a:headEnd len="sm" w="sm" type="none"/>
            <a:tailEnd len="sm" w="sm" type="none"/>
          </a:ln>
        </p:spPr>
      </p:cxnSp>
      <p:cxnSp>
        <p:nvCxnSpPr>
          <p:cNvPr id="164" name="Google Shape;164;p21"/>
          <p:cNvCxnSpPr/>
          <p:nvPr/>
        </p:nvCxnSpPr>
        <p:spPr>
          <a:xfrm flipH="1" rot="10800000">
            <a:off x="2575080" y="3639240"/>
            <a:ext cx="360" cy="1358280"/>
          </a:xfrm>
          <a:prstGeom prst="straightConnector1">
            <a:avLst/>
          </a:prstGeom>
          <a:noFill/>
          <a:ln cap="flat" cmpd="sng" w="38150">
            <a:solidFill>
              <a:srgbClr val="595959"/>
            </a:solidFill>
            <a:prstDash val="solid"/>
            <a:round/>
            <a:headEnd len="sm" w="sm" type="none"/>
            <a:tailEnd len="sm" w="sm" type="none"/>
          </a:ln>
        </p:spPr>
      </p:cxnSp>
      <p:cxnSp>
        <p:nvCxnSpPr>
          <p:cNvPr id="165" name="Google Shape;165;p21"/>
          <p:cNvCxnSpPr/>
          <p:nvPr/>
        </p:nvCxnSpPr>
        <p:spPr>
          <a:xfrm flipH="1" rot="10800000">
            <a:off x="2740320" y="3639240"/>
            <a:ext cx="360" cy="1358280"/>
          </a:xfrm>
          <a:prstGeom prst="straightConnector1">
            <a:avLst/>
          </a:prstGeom>
          <a:noFill/>
          <a:ln cap="flat" cmpd="sng" w="38150">
            <a:solidFill>
              <a:srgbClr val="595959"/>
            </a:solidFill>
            <a:prstDash val="solid"/>
            <a:round/>
            <a:headEnd len="sm" w="sm" type="none"/>
            <a:tailEnd len="sm" w="sm" type="none"/>
          </a:ln>
        </p:spPr>
      </p:cxnSp>
      <p:cxnSp>
        <p:nvCxnSpPr>
          <p:cNvPr id="166" name="Google Shape;166;p21"/>
          <p:cNvCxnSpPr/>
          <p:nvPr/>
        </p:nvCxnSpPr>
        <p:spPr>
          <a:xfrm flipH="1" rot="10800000">
            <a:off x="2823120" y="3639240"/>
            <a:ext cx="360" cy="1358280"/>
          </a:xfrm>
          <a:prstGeom prst="straightConnector1">
            <a:avLst/>
          </a:prstGeom>
          <a:noFill/>
          <a:ln cap="flat" cmpd="sng" w="38150">
            <a:solidFill>
              <a:srgbClr val="595959"/>
            </a:solidFill>
            <a:prstDash val="solid"/>
            <a:round/>
            <a:headEnd len="sm" w="sm" type="none"/>
            <a:tailEnd len="sm" w="sm" type="none"/>
          </a:ln>
        </p:spPr>
      </p:cxnSp>
      <p:sp>
        <p:nvSpPr>
          <p:cNvPr id="167" name="Google Shape;167;p21"/>
          <p:cNvSpPr/>
          <p:nvPr/>
        </p:nvSpPr>
        <p:spPr>
          <a:xfrm>
            <a:off x="1731960" y="3730680"/>
            <a:ext cx="1175760" cy="1175400"/>
          </a:xfrm>
          <a:prstGeom prst="rect">
            <a:avLst/>
          </a:prstGeom>
          <a:solidFill>
            <a:srgbClr val="3DB5E6"/>
          </a:solidFill>
          <a:ln cap="flat" cmpd="sng" w="25550">
            <a:solidFill>
              <a:srgbClr val="2D85AA"/>
            </a:solidFill>
            <a:prstDash val="solid"/>
            <a:round/>
            <a:headEnd len="sm" w="sm" type="none"/>
            <a:tailEnd len="sm" w="sm" type="none"/>
          </a:ln>
        </p:spPr>
        <p:txBody>
          <a:bodyPr anchorCtr="1" anchor="ctr" bIns="91425" lIns="90000" spcFirstLastPara="1" rIns="90000" wrap="square" tIns="91425">
            <a:noAutofit/>
          </a:bodyPr>
          <a:lstStyle/>
          <a:p>
            <a:pPr indent="0" lvl="0" marL="0" marR="0" rtl="0" algn="ctr">
              <a:lnSpc>
                <a:spcPct val="100000"/>
              </a:lnSpc>
              <a:spcBef>
                <a:spcPts val="0"/>
              </a:spcBef>
              <a:spcAft>
                <a:spcPts val="0"/>
              </a:spcAft>
              <a:buNone/>
            </a:pPr>
            <a:r>
              <a:rPr b="0" i="0" lang="en-US" sz="1800" u="none" cap="none" strike="noStrike">
                <a:solidFill>
                  <a:srgbClr val="FFFFFF"/>
                </a:solidFill>
                <a:latin typeface="Arial"/>
                <a:ea typeface="Arial"/>
                <a:cs typeface="Arial"/>
                <a:sym typeface="Arial"/>
              </a:rPr>
              <a:t>CPU</a:t>
            </a:r>
            <a:endParaRPr b="0" i="0" sz="1800" u="none" cap="none" strike="noStrike">
              <a:solidFill>
                <a:srgbClr val="000000"/>
              </a:solidFill>
              <a:latin typeface="Arial"/>
              <a:ea typeface="Arial"/>
              <a:cs typeface="Arial"/>
              <a:sym typeface="Arial"/>
            </a:endParaRPr>
          </a:p>
        </p:txBody>
      </p:sp>
      <p:cxnSp>
        <p:nvCxnSpPr>
          <p:cNvPr id="168" name="Google Shape;168;p21"/>
          <p:cNvCxnSpPr/>
          <p:nvPr/>
        </p:nvCxnSpPr>
        <p:spPr>
          <a:xfrm flipH="1" rot="10800000">
            <a:off x="3341520" y="3862080"/>
            <a:ext cx="360" cy="912600"/>
          </a:xfrm>
          <a:prstGeom prst="straightConnector1">
            <a:avLst/>
          </a:prstGeom>
          <a:noFill/>
          <a:ln cap="flat" cmpd="sng" w="38150">
            <a:solidFill>
              <a:srgbClr val="595959"/>
            </a:solidFill>
            <a:prstDash val="solid"/>
            <a:round/>
            <a:headEnd len="sm" w="sm" type="none"/>
            <a:tailEnd len="sm" w="sm" type="none"/>
          </a:ln>
        </p:spPr>
      </p:cxnSp>
      <p:cxnSp>
        <p:nvCxnSpPr>
          <p:cNvPr id="169" name="Google Shape;169;p21"/>
          <p:cNvCxnSpPr/>
          <p:nvPr/>
        </p:nvCxnSpPr>
        <p:spPr>
          <a:xfrm flipH="1" rot="10800000">
            <a:off x="3462120" y="3862080"/>
            <a:ext cx="360" cy="912600"/>
          </a:xfrm>
          <a:prstGeom prst="straightConnector1">
            <a:avLst/>
          </a:prstGeom>
          <a:noFill/>
          <a:ln cap="flat" cmpd="sng" w="38150">
            <a:solidFill>
              <a:srgbClr val="595959"/>
            </a:solidFill>
            <a:prstDash val="solid"/>
            <a:round/>
            <a:headEnd len="sm" w="sm" type="none"/>
            <a:tailEnd len="sm" w="sm" type="none"/>
          </a:ln>
        </p:spPr>
      </p:cxnSp>
      <p:cxnSp>
        <p:nvCxnSpPr>
          <p:cNvPr id="170" name="Google Shape;170;p21"/>
          <p:cNvCxnSpPr/>
          <p:nvPr/>
        </p:nvCxnSpPr>
        <p:spPr>
          <a:xfrm flipH="1" rot="10800000">
            <a:off x="3582720" y="3862080"/>
            <a:ext cx="360" cy="912600"/>
          </a:xfrm>
          <a:prstGeom prst="straightConnector1">
            <a:avLst/>
          </a:prstGeom>
          <a:noFill/>
          <a:ln cap="flat" cmpd="sng" w="38150">
            <a:solidFill>
              <a:srgbClr val="595959"/>
            </a:solidFill>
            <a:prstDash val="solid"/>
            <a:round/>
            <a:headEnd len="sm" w="sm" type="none"/>
            <a:tailEnd len="sm" w="sm" type="none"/>
          </a:ln>
        </p:spPr>
      </p:cxnSp>
      <p:cxnSp>
        <p:nvCxnSpPr>
          <p:cNvPr id="171" name="Google Shape;171;p21"/>
          <p:cNvCxnSpPr/>
          <p:nvPr/>
        </p:nvCxnSpPr>
        <p:spPr>
          <a:xfrm flipH="1" rot="10800000">
            <a:off x="3703680" y="3862080"/>
            <a:ext cx="360" cy="912600"/>
          </a:xfrm>
          <a:prstGeom prst="straightConnector1">
            <a:avLst/>
          </a:prstGeom>
          <a:noFill/>
          <a:ln cap="flat" cmpd="sng" w="38150">
            <a:solidFill>
              <a:srgbClr val="595959"/>
            </a:solidFill>
            <a:prstDash val="solid"/>
            <a:round/>
            <a:headEnd len="sm" w="sm" type="none"/>
            <a:tailEnd len="sm" w="sm" type="none"/>
          </a:ln>
        </p:spPr>
      </p:cxnSp>
      <p:cxnSp>
        <p:nvCxnSpPr>
          <p:cNvPr id="172" name="Google Shape;172;p21"/>
          <p:cNvCxnSpPr/>
          <p:nvPr/>
        </p:nvCxnSpPr>
        <p:spPr>
          <a:xfrm flipH="1" rot="10800000">
            <a:off x="3824280" y="3862080"/>
            <a:ext cx="360" cy="912600"/>
          </a:xfrm>
          <a:prstGeom prst="straightConnector1">
            <a:avLst/>
          </a:prstGeom>
          <a:noFill/>
          <a:ln cap="flat" cmpd="sng" w="38150">
            <a:solidFill>
              <a:srgbClr val="595959"/>
            </a:solidFill>
            <a:prstDash val="solid"/>
            <a:round/>
            <a:headEnd len="sm" w="sm" type="none"/>
            <a:tailEnd len="sm" w="sm" type="none"/>
          </a:ln>
        </p:spPr>
      </p:cxnSp>
      <p:cxnSp>
        <p:nvCxnSpPr>
          <p:cNvPr id="173" name="Google Shape;173;p21"/>
          <p:cNvCxnSpPr/>
          <p:nvPr/>
        </p:nvCxnSpPr>
        <p:spPr>
          <a:xfrm flipH="1" rot="10800000">
            <a:off x="3944880" y="3862080"/>
            <a:ext cx="360" cy="912600"/>
          </a:xfrm>
          <a:prstGeom prst="straightConnector1">
            <a:avLst/>
          </a:prstGeom>
          <a:noFill/>
          <a:ln cap="flat" cmpd="sng" w="38150">
            <a:solidFill>
              <a:srgbClr val="595959"/>
            </a:solidFill>
            <a:prstDash val="solid"/>
            <a:round/>
            <a:headEnd len="sm" w="sm" type="none"/>
            <a:tailEnd len="sm" w="sm" type="none"/>
          </a:ln>
        </p:spPr>
      </p:cxnSp>
      <p:cxnSp>
        <p:nvCxnSpPr>
          <p:cNvPr id="174" name="Google Shape;174;p21"/>
          <p:cNvCxnSpPr/>
          <p:nvPr/>
        </p:nvCxnSpPr>
        <p:spPr>
          <a:xfrm flipH="1" rot="10800000">
            <a:off x="4065480" y="3862080"/>
            <a:ext cx="360" cy="912600"/>
          </a:xfrm>
          <a:prstGeom prst="straightConnector1">
            <a:avLst/>
          </a:prstGeom>
          <a:noFill/>
          <a:ln cap="flat" cmpd="sng" w="38150">
            <a:solidFill>
              <a:srgbClr val="595959"/>
            </a:solidFill>
            <a:prstDash val="solid"/>
            <a:round/>
            <a:headEnd len="sm" w="sm" type="none"/>
            <a:tailEnd len="sm" w="sm" type="none"/>
          </a:ln>
        </p:spPr>
      </p:cxnSp>
      <p:cxnSp>
        <p:nvCxnSpPr>
          <p:cNvPr id="175" name="Google Shape;175;p21"/>
          <p:cNvCxnSpPr/>
          <p:nvPr/>
        </p:nvCxnSpPr>
        <p:spPr>
          <a:xfrm flipH="1" rot="10800000">
            <a:off x="4186080" y="3862080"/>
            <a:ext cx="360" cy="912600"/>
          </a:xfrm>
          <a:prstGeom prst="straightConnector1">
            <a:avLst/>
          </a:prstGeom>
          <a:noFill/>
          <a:ln cap="flat" cmpd="sng" w="38150">
            <a:solidFill>
              <a:srgbClr val="595959"/>
            </a:solidFill>
            <a:prstDash val="solid"/>
            <a:round/>
            <a:headEnd len="sm" w="sm" type="none"/>
            <a:tailEnd len="sm" w="sm" type="none"/>
          </a:ln>
        </p:spPr>
      </p:cxnSp>
      <p:cxnSp>
        <p:nvCxnSpPr>
          <p:cNvPr id="176" name="Google Shape;176;p21"/>
          <p:cNvCxnSpPr/>
          <p:nvPr/>
        </p:nvCxnSpPr>
        <p:spPr>
          <a:xfrm flipH="1" rot="10800000">
            <a:off x="4307040" y="3862080"/>
            <a:ext cx="360" cy="912600"/>
          </a:xfrm>
          <a:prstGeom prst="straightConnector1">
            <a:avLst/>
          </a:prstGeom>
          <a:noFill/>
          <a:ln cap="flat" cmpd="sng" w="38150">
            <a:solidFill>
              <a:srgbClr val="595959"/>
            </a:solidFill>
            <a:prstDash val="solid"/>
            <a:round/>
            <a:headEnd len="sm" w="sm" type="none"/>
            <a:tailEnd len="sm" w="sm" type="none"/>
          </a:ln>
        </p:spPr>
      </p:cxnSp>
      <p:cxnSp>
        <p:nvCxnSpPr>
          <p:cNvPr id="177" name="Google Shape;177;p21"/>
          <p:cNvCxnSpPr/>
          <p:nvPr/>
        </p:nvCxnSpPr>
        <p:spPr>
          <a:xfrm flipH="1" rot="10800000">
            <a:off x="4548240" y="3862080"/>
            <a:ext cx="360" cy="912600"/>
          </a:xfrm>
          <a:prstGeom prst="straightConnector1">
            <a:avLst/>
          </a:prstGeom>
          <a:noFill/>
          <a:ln cap="flat" cmpd="sng" w="38150">
            <a:solidFill>
              <a:srgbClr val="595959"/>
            </a:solidFill>
            <a:prstDash val="solid"/>
            <a:round/>
            <a:headEnd len="sm" w="sm" type="none"/>
            <a:tailEnd len="sm" w="sm" type="none"/>
          </a:ln>
        </p:spPr>
      </p:cxnSp>
      <p:cxnSp>
        <p:nvCxnSpPr>
          <p:cNvPr id="178" name="Google Shape;178;p21"/>
          <p:cNvCxnSpPr/>
          <p:nvPr/>
        </p:nvCxnSpPr>
        <p:spPr>
          <a:xfrm flipH="1" rot="10800000">
            <a:off x="4427640" y="3862080"/>
            <a:ext cx="360" cy="912600"/>
          </a:xfrm>
          <a:prstGeom prst="straightConnector1">
            <a:avLst/>
          </a:prstGeom>
          <a:noFill/>
          <a:ln cap="flat" cmpd="sng" w="38150">
            <a:solidFill>
              <a:srgbClr val="595959"/>
            </a:solidFill>
            <a:prstDash val="solid"/>
            <a:round/>
            <a:headEnd len="sm" w="sm" type="none"/>
            <a:tailEnd len="sm" w="sm" type="none"/>
          </a:ln>
        </p:spPr>
      </p:cxnSp>
      <p:cxnSp>
        <p:nvCxnSpPr>
          <p:cNvPr id="179" name="Google Shape;179;p21"/>
          <p:cNvCxnSpPr/>
          <p:nvPr/>
        </p:nvCxnSpPr>
        <p:spPr>
          <a:xfrm flipH="1" rot="10800000">
            <a:off x="4668840" y="3862080"/>
            <a:ext cx="360" cy="912600"/>
          </a:xfrm>
          <a:prstGeom prst="straightConnector1">
            <a:avLst/>
          </a:prstGeom>
          <a:noFill/>
          <a:ln cap="flat" cmpd="sng" w="38150">
            <a:solidFill>
              <a:srgbClr val="595959"/>
            </a:solidFill>
            <a:prstDash val="solid"/>
            <a:round/>
            <a:headEnd len="sm" w="sm" type="none"/>
            <a:tailEnd len="sm" w="sm" type="none"/>
          </a:ln>
        </p:spPr>
      </p:cxnSp>
      <p:cxnSp>
        <p:nvCxnSpPr>
          <p:cNvPr id="180" name="Google Shape;180;p21"/>
          <p:cNvCxnSpPr/>
          <p:nvPr/>
        </p:nvCxnSpPr>
        <p:spPr>
          <a:xfrm flipH="1" rot="10800000">
            <a:off x="4789800" y="3862080"/>
            <a:ext cx="360" cy="912600"/>
          </a:xfrm>
          <a:prstGeom prst="straightConnector1">
            <a:avLst/>
          </a:prstGeom>
          <a:noFill/>
          <a:ln cap="flat" cmpd="sng" w="38150">
            <a:solidFill>
              <a:srgbClr val="595959"/>
            </a:solidFill>
            <a:prstDash val="solid"/>
            <a:round/>
            <a:headEnd len="sm" w="sm" type="none"/>
            <a:tailEnd len="sm" w="sm" type="none"/>
          </a:ln>
        </p:spPr>
      </p:cxnSp>
      <p:sp>
        <p:nvSpPr>
          <p:cNvPr id="181" name="Google Shape;181;p21"/>
          <p:cNvSpPr/>
          <p:nvPr/>
        </p:nvSpPr>
        <p:spPr>
          <a:xfrm>
            <a:off x="3196440" y="3997440"/>
            <a:ext cx="1716840" cy="637200"/>
          </a:xfrm>
          <a:prstGeom prst="rect">
            <a:avLst/>
          </a:prstGeom>
          <a:solidFill>
            <a:srgbClr val="3DB5E6"/>
          </a:solidFill>
          <a:ln cap="flat" cmpd="sng" w="25550">
            <a:solidFill>
              <a:srgbClr val="2D85AA"/>
            </a:solidFill>
            <a:prstDash val="solid"/>
            <a:round/>
            <a:headEnd len="sm" w="sm" type="none"/>
            <a:tailEnd len="sm" w="sm" type="none"/>
          </a:ln>
        </p:spPr>
        <p:txBody>
          <a:bodyPr anchorCtr="1" anchor="ctr" bIns="91425" lIns="90000" spcFirstLastPara="1" rIns="90000" wrap="square" tIns="91425">
            <a:noAutofit/>
          </a:bodyPr>
          <a:lstStyle/>
          <a:p>
            <a:pPr indent="0" lvl="0" marL="0" marR="0" rtl="0" algn="ctr">
              <a:lnSpc>
                <a:spcPct val="100000"/>
              </a:lnSpc>
              <a:spcBef>
                <a:spcPts val="0"/>
              </a:spcBef>
              <a:spcAft>
                <a:spcPts val="0"/>
              </a:spcAft>
              <a:buNone/>
            </a:pPr>
            <a:r>
              <a:rPr b="0" i="0" lang="en-US" sz="1800" u="none" cap="none" strike="noStrike">
                <a:solidFill>
                  <a:srgbClr val="FFFFFF"/>
                </a:solidFill>
                <a:latin typeface="Arial"/>
                <a:ea typeface="Arial"/>
                <a:cs typeface="Arial"/>
                <a:sym typeface="Arial"/>
              </a:rPr>
              <a:t>RAM</a:t>
            </a:r>
            <a:endParaRPr b="0" i="0" sz="1800" u="none" cap="none" strike="noStrike">
              <a:solidFill>
                <a:srgbClr val="000000"/>
              </a:solidFill>
              <a:latin typeface="Arial"/>
              <a:ea typeface="Arial"/>
              <a:cs typeface="Arial"/>
              <a:sym typeface="Arial"/>
            </a:endParaRPr>
          </a:p>
        </p:txBody>
      </p:sp>
      <p:sp>
        <p:nvSpPr>
          <p:cNvPr id="182" name="Google Shape;182;p21"/>
          <p:cNvSpPr/>
          <p:nvPr/>
        </p:nvSpPr>
        <p:spPr>
          <a:xfrm>
            <a:off x="1831320" y="1628640"/>
            <a:ext cx="2837520" cy="914040"/>
          </a:xfrm>
          <a:prstGeom prst="rect">
            <a:avLst/>
          </a:prstGeom>
          <a:noFill/>
          <a:ln>
            <a:noFill/>
          </a:ln>
        </p:spPr>
        <p:txBody>
          <a:bodyPr anchorCtr="1"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2000" u="none" cap="none" strike="noStrike">
                <a:solidFill>
                  <a:srgbClr val="595959"/>
                </a:solidFill>
                <a:latin typeface="Arial"/>
                <a:ea typeface="Arial"/>
                <a:cs typeface="Arial"/>
                <a:sym typeface="Arial"/>
              </a:rPr>
              <a:t>Yet Another Resource Negotiator (YARN)</a:t>
            </a:r>
            <a:endParaRPr b="0" i="0" sz="1800" u="none" cap="none" strike="noStrike">
              <a:solidFill>
                <a:srgbClr val="000000"/>
              </a:solidFill>
              <a:latin typeface="Arial"/>
              <a:ea typeface="Arial"/>
              <a:cs typeface="Arial"/>
              <a:sym typeface="Arial"/>
            </a:endParaRPr>
          </a:p>
        </p:txBody>
      </p:sp>
      <p:sp>
        <p:nvSpPr>
          <p:cNvPr id="183" name="Google Shape;183;p21"/>
          <p:cNvSpPr/>
          <p:nvPr/>
        </p:nvSpPr>
        <p:spPr>
          <a:xfrm>
            <a:off x="5580360" y="1628640"/>
            <a:ext cx="2684520" cy="914040"/>
          </a:xfrm>
          <a:prstGeom prst="rect">
            <a:avLst/>
          </a:prstGeom>
          <a:noFill/>
          <a:ln>
            <a:noFill/>
          </a:ln>
        </p:spPr>
        <p:txBody>
          <a:bodyPr anchorCtr="1"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2000" u="none" cap="none" strike="noStrike">
                <a:solidFill>
                  <a:srgbClr val="595959"/>
                </a:solidFill>
                <a:latin typeface="Arial"/>
                <a:ea typeface="Arial"/>
                <a:cs typeface="Arial"/>
                <a:sym typeface="Arial"/>
              </a:rPr>
              <a:t>Hadoop Distributed File System (HDFS)</a:t>
            </a:r>
            <a:endParaRPr b="0" i="0" sz="1800" u="none" cap="none" strike="noStrike">
              <a:solidFill>
                <a:srgbClr val="000000"/>
              </a:solidFill>
              <a:latin typeface="Arial"/>
              <a:ea typeface="Arial"/>
              <a:cs typeface="Arial"/>
              <a:sym typeface="Arial"/>
            </a:endParaRPr>
          </a:p>
        </p:txBody>
      </p:sp>
      <p:sp>
        <p:nvSpPr>
          <p:cNvPr id="184" name="Google Shape;184;p21"/>
          <p:cNvSpPr/>
          <p:nvPr/>
        </p:nvSpPr>
        <p:spPr>
          <a:xfrm>
            <a:off x="2134080" y="2624040"/>
            <a:ext cx="2285640" cy="611280"/>
          </a:xfrm>
          <a:prstGeom prst="downArrow">
            <a:avLst>
              <a:gd fmla="val 50000" name="adj1"/>
              <a:gd fmla="val 50000" name="adj2"/>
            </a:avLst>
          </a:prstGeom>
          <a:solidFill>
            <a:srgbClr val="7C7C7C"/>
          </a:solidFill>
          <a:ln cap="flat" cmpd="sng" w="9525">
            <a:solidFill>
              <a:srgbClr val="7C7C7C"/>
            </a:solidFill>
            <a:prstDash val="solid"/>
            <a:round/>
            <a:headEnd len="sm" w="sm" type="none"/>
            <a:tailEnd len="sm" w="sm" type="none"/>
          </a:ln>
          <a:effectLst>
            <a:outerShdw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5779800" y="2624040"/>
            <a:ext cx="2285640" cy="611280"/>
          </a:xfrm>
          <a:prstGeom prst="downArrow">
            <a:avLst>
              <a:gd fmla="val 50000" name="adj1"/>
              <a:gd fmla="val 50000" name="adj2"/>
            </a:avLst>
          </a:prstGeom>
          <a:solidFill>
            <a:srgbClr val="7C7C7C"/>
          </a:solidFill>
          <a:ln cap="flat" cmpd="sng" w="9525">
            <a:solidFill>
              <a:srgbClr val="7C7C7C"/>
            </a:solidFill>
            <a:prstDash val="solid"/>
            <a:round/>
            <a:headEnd len="sm" w="sm" type="none"/>
            <a:tailEnd len="sm" w="sm" type="none"/>
          </a:ln>
          <a:effectLst>
            <a:outerShdw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nvSpPr>
        <p:spPr>
          <a:xfrm>
            <a:off x="272520" y="476640"/>
            <a:ext cx="7945560" cy="542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600" u="none" cap="none" strike="noStrike">
                <a:solidFill>
                  <a:srgbClr val="535353"/>
                </a:solidFill>
                <a:latin typeface="Calibri"/>
                <a:ea typeface="Calibri"/>
                <a:cs typeface="Calibri"/>
                <a:sym typeface="Calibri"/>
              </a:rPr>
              <a:t>Hortonworks – 100% Opensource for Hadoop</a:t>
            </a:r>
            <a:endParaRPr b="0" i="0" sz="1800" u="none" cap="none" strike="noStrike">
              <a:solidFill>
                <a:srgbClr val="000000"/>
              </a:solidFill>
              <a:latin typeface="Arial"/>
              <a:ea typeface="Arial"/>
              <a:cs typeface="Arial"/>
              <a:sym typeface="Arial"/>
            </a:endParaRPr>
          </a:p>
        </p:txBody>
      </p:sp>
      <p:sp>
        <p:nvSpPr>
          <p:cNvPr id="192" name="Google Shape;192;p22"/>
          <p:cNvSpPr/>
          <p:nvPr/>
        </p:nvSpPr>
        <p:spPr>
          <a:xfrm>
            <a:off x="714600" y="2579760"/>
            <a:ext cx="2232000" cy="2400120"/>
          </a:xfrm>
          <a:prstGeom prst="homePlate">
            <a:avLst>
              <a:gd fmla="val 56159" name="adj"/>
            </a:avLst>
          </a:prstGeom>
          <a:solidFill>
            <a:srgbClr val="00A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1820880" y="2577960"/>
            <a:ext cx="3459960" cy="2398320"/>
          </a:xfrm>
          <a:prstGeom prst="chevron">
            <a:avLst>
              <a:gd fmla="val 50411" name="adj"/>
            </a:avLst>
          </a:prstGeom>
          <a:solidFill>
            <a:srgbClr val="B2C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663480" y="3287160"/>
            <a:ext cx="1929240" cy="8521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5000" u="none" cap="none" strike="noStrike">
                <a:solidFill>
                  <a:srgbClr val="FFFFFF"/>
                </a:solidFill>
                <a:latin typeface="Calibri"/>
                <a:ea typeface="Calibri"/>
                <a:cs typeface="Calibri"/>
                <a:sym typeface="Calibri"/>
              </a:rPr>
              <a:t>100%</a:t>
            </a:r>
            <a:endParaRPr b="0" i="0" sz="1800" u="none" cap="none" strike="noStrike">
              <a:solidFill>
                <a:srgbClr val="000000"/>
              </a:solidFill>
              <a:latin typeface="Arial"/>
              <a:ea typeface="Arial"/>
              <a:cs typeface="Arial"/>
              <a:sym typeface="Arial"/>
            </a:endParaRPr>
          </a:p>
        </p:txBody>
      </p:sp>
      <p:sp>
        <p:nvSpPr>
          <p:cNvPr id="195" name="Google Shape;195;p22"/>
          <p:cNvSpPr/>
          <p:nvPr/>
        </p:nvSpPr>
        <p:spPr>
          <a:xfrm>
            <a:off x="844560" y="3991320"/>
            <a:ext cx="1275480" cy="653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500" u="none" cap="none" strike="noStrike">
                <a:solidFill>
                  <a:srgbClr val="FFFFFF"/>
                </a:solidFill>
                <a:latin typeface="Calibri"/>
                <a:ea typeface="Calibri"/>
                <a:cs typeface="Calibri"/>
                <a:sym typeface="Calibri"/>
              </a:rPr>
              <a:t>Open Source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FFFFFF"/>
                </a:solidFill>
                <a:latin typeface="Calibri"/>
                <a:ea typeface="Calibri"/>
                <a:cs typeface="Calibri"/>
                <a:sym typeface="Calibri"/>
              </a:rPr>
              <a:t>Apache Hadoop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FFFFFF"/>
                </a:solidFill>
                <a:latin typeface="Calibri"/>
                <a:ea typeface="Calibri"/>
                <a:cs typeface="Calibri"/>
                <a:sym typeface="Calibri"/>
              </a:rPr>
              <a:t>data platform</a:t>
            </a:r>
            <a:endParaRPr b="0" i="0" sz="1800" u="none" cap="none" strike="noStrike">
              <a:solidFill>
                <a:srgbClr val="000000"/>
              </a:solidFill>
              <a:latin typeface="Arial"/>
              <a:ea typeface="Arial"/>
              <a:cs typeface="Arial"/>
              <a:sym typeface="Arial"/>
            </a:endParaRPr>
          </a:p>
        </p:txBody>
      </p:sp>
      <p:sp>
        <p:nvSpPr>
          <p:cNvPr id="196" name="Google Shape;196;p22"/>
          <p:cNvSpPr/>
          <p:nvPr/>
        </p:nvSpPr>
        <p:spPr>
          <a:xfrm>
            <a:off x="2968920" y="4070160"/>
            <a:ext cx="182268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1" lang="en-US" sz="1100" u="none" cap="none" strike="noStrike">
                <a:solidFill>
                  <a:srgbClr val="535353"/>
                </a:solidFill>
                <a:latin typeface="Calibri"/>
                <a:ea typeface="Calibri"/>
                <a:cs typeface="Calibri"/>
                <a:sym typeface="Calibri"/>
              </a:rPr>
              <a:t>IPO 4Q14 (NASDAQ: HDP)</a:t>
            </a:r>
            <a:endParaRPr b="0" i="0" sz="1800" u="none" cap="none" strike="noStrike">
              <a:solidFill>
                <a:srgbClr val="000000"/>
              </a:solidFill>
              <a:latin typeface="Arial"/>
              <a:ea typeface="Arial"/>
              <a:cs typeface="Arial"/>
              <a:sym typeface="Arial"/>
            </a:endParaRPr>
          </a:p>
        </p:txBody>
      </p:sp>
      <p:sp>
        <p:nvSpPr>
          <p:cNvPr id="197" name="Google Shape;197;p22"/>
          <p:cNvSpPr/>
          <p:nvPr/>
        </p:nvSpPr>
        <p:spPr>
          <a:xfrm>
            <a:off x="3017880" y="3287160"/>
            <a:ext cx="797040" cy="8521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5000" u="none" cap="none" strike="noStrike">
                <a:solidFill>
                  <a:srgbClr val="FFFFFF"/>
                </a:solidFill>
                <a:latin typeface="Calibri"/>
                <a:ea typeface="Calibri"/>
                <a:cs typeface="Calibri"/>
                <a:sym typeface="Calibri"/>
              </a:rPr>
              <a:t>1°</a:t>
            </a:r>
            <a:endParaRPr b="0" i="0" sz="1800" u="none" cap="none" strike="noStrike">
              <a:solidFill>
                <a:srgbClr val="000000"/>
              </a:solidFill>
              <a:latin typeface="Arial"/>
              <a:ea typeface="Arial"/>
              <a:cs typeface="Arial"/>
              <a:sym typeface="Arial"/>
            </a:endParaRPr>
          </a:p>
        </p:txBody>
      </p:sp>
      <p:sp>
        <p:nvSpPr>
          <p:cNvPr id="198" name="Google Shape;198;p22"/>
          <p:cNvSpPr/>
          <p:nvPr/>
        </p:nvSpPr>
        <p:spPr>
          <a:xfrm>
            <a:off x="3698280" y="3493440"/>
            <a:ext cx="1218960" cy="395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000" u="none" cap="none" strike="noStrike">
                <a:solidFill>
                  <a:srgbClr val="FFFFFF"/>
                </a:solidFill>
                <a:latin typeface="Calibri"/>
                <a:ea typeface="Calibri"/>
                <a:cs typeface="Calibri"/>
                <a:sym typeface="Calibri"/>
              </a:rPr>
              <a:t>HADOOP</a:t>
            </a:r>
            <a:endParaRPr b="0" i="0" sz="1800" u="none" cap="none" strike="noStrike">
              <a:solidFill>
                <a:srgbClr val="000000"/>
              </a:solidFill>
              <a:latin typeface="Arial"/>
              <a:ea typeface="Arial"/>
              <a:cs typeface="Arial"/>
              <a:sym typeface="Arial"/>
            </a:endParaRPr>
          </a:p>
        </p:txBody>
      </p:sp>
      <p:sp>
        <p:nvSpPr>
          <p:cNvPr id="199" name="Google Shape;199;p22"/>
          <p:cNvSpPr/>
          <p:nvPr/>
        </p:nvSpPr>
        <p:spPr>
          <a:xfrm>
            <a:off x="3654720" y="3762720"/>
            <a:ext cx="134244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FFFFFF"/>
                </a:solidFill>
                <a:latin typeface="Calibri"/>
                <a:ea typeface="Calibri"/>
                <a:cs typeface="Calibri"/>
                <a:sym typeface="Calibri"/>
              </a:rPr>
              <a:t>Provider pubblico</a:t>
            </a:r>
            <a:endParaRPr b="0" i="0" sz="1800" u="none" cap="none" strike="noStrike">
              <a:solidFill>
                <a:srgbClr val="000000"/>
              </a:solidFill>
              <a:latin typeface="Arial"/>
              <a:ea typeface="Arial"/>
              <a:cs typeface="Arial"/>
              <a:sym typeface="Arial"/>
            </a:endParaRPr>
          </a:p>
        </p:txBody>
      </p:sp>
      <p:sp>
        <p:nvSpPr>
          <p:cNvPr id="200" name="Google Shape;200;p22"/>
          <p:cNvSpPr/>
          <p:nvPr/>
        </p:nvSpPr>
        <p:spPr>
          <a:xfrm>
            <a:off x="2982240" y="3105720"/>
            <a:ext cx="1694520" cy="318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500" u="none" cap="none" strike="noStrike">
                <a:solidFill>
                  <a:srgbClr val="535353"/>
                </a:solidFill>
                <a:latin typeface="Calibri"/>
                <a:ea typeface="Calibri"/>
                <a:cs typeface="Calibri"/>
                <a:sym typeface="Calibri"/>
              </a:rPr>
              <a:t>Fondata nel 2011</a:t>
            </a:r>
            <a:endParaRPr b="0" i="0" sz="1800" u="none" cap="none" strike="noStrike">
              <a:solidFill>
                <a:srgbClr val="000000"/>
              </a:solidFill>
              <a:latin typeface="Arial"/>
              <a:ea typeface="Arial"/>
              <a:cs typeface="Arial"/>
              <a:sym typeface="Arial"/>
            </a:endParaRPr>
          </a:p>
        </p:txBody>
      </p:sp>
      <p:sp>
        <p:nvSpPr>
          <p:cNvPr id="201" name="Google Shape;201;p22"/>
          <p:cNvSpPr/>
          <p:nvPr/>
        </p:nvSpPr>
        <p:spPr>
          <a:xfrm>
            <a:off x="4181760" y="2577960"/>
            <a:ext cx="3459960" cy="2398320"/>
          </a:xfrm>
          <a:prstGeom prst="chevron">
            <a:avLst>
              <a:gd fmla="val 50411" name="adj"/>
            </a:avLst>
          </a:prstGeom>
          <a:solidFill>
            <a:srgbClr val="8FD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5249880" y="2597040"/>
            <a:ext cx="1228320" cy="54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3000" u="none" cap="none" strike="noStrike">
                <a:solidFill>
                  <a:srgbClr val="FFFFFF"/>
                </a:solidFill>
                <a:latin typeface="Calibri"/>
                <a:ea typeface="Calibri"/>
                <a:cs typeface="Calibri"/>
                <a:sym typeface="Calibri"/>
              </a:rPr>
              <a:t>150%</a:t>
            </a:r>
            <a:endParaRPr b="0" i="0" sz="1800" u="none" cap="none" strike="noStrike">
              <a:solidFill>
                <a:srgbClr val="000000"/>
              </a:solidFill>
              <a:latin typeface="Arial"/>
              <a:ea typeface="Arial"/>
              <a:cs typeface="Arial"/>
              <a:sym typeface="Arial"/>
            </a:endParaRPr>
          </a:p>
        </p:txBody>
      </p:sp>
      <p:sp>
        <p:nvSpPr>
          <p:cNvPr id="203" name="Google Shape;203;p22"/>
          <p:cNvSpPr/>
          <p:nvPr/>
        </p:nvSpPr>
        <p:spPr>
          <a:xfrm>
            <a:off x="5338440" y="3065400"/>
            <a:ext cx="2269440" cy="54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000" u="none" cap="none" strike="noStrike">
                <a:solidFill>
                  <a:srgbClr val="535353"/>
                </a:solidFill>
                <a:latin typeface="Calibri"/>
                <a:ea typeface="Calibri"/>
                <a:cs typeface="Calibri"/>
                <a:sym typeface="Calibri"/>
              </a:rPr>
              <a:t>Dollar-based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rgbClr val="535353"/>
                </a:solidFill>
                <a:latin typeface="Calibri"/>
                <a:ea typeface="Calibri"/>
                <a:cs typeface="Calibri"/>
                <a:sym typeface="Calibri"/>
              </a:rPr>
              <a:t>Net expansion rate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n-US" sz="1000" u="none" cap="none" strike="noStrike">
                <a:solidFill>
                  <a:srgbClr val="535353"/>
                </a:solidFill>
                <a:latin typeface="Calibri"/>
                <a:ea typeface="Calibri"/>
                <a:cs typeface="Calibri"/>
                <a:sym typeface="Calibri"/>
              </a:rPr>
              <a:t>(media ultimi quadrimestri)</a:t>
            </a:r>
            <a:endParaRPr b="0" i="0" sz="1800" u="none" cap="none" strike="noStrike">
              <a:solidFill>
                <a:srgbClr val="000000"/>
              </a:solidFill>
              <a:latin typeface="Arial"/>
              <a:ea typeface="Arial"/>
              <a:cs typeface="Arial"/>
              <a:sym typeface="Arial"/>
            </a:endParaRPr>
          </a:p>
        </p:txBody>
      </p:sp>
      <p:sp>
        <p:nvSpPr>
          <p:cNvPr id="204" name="Google Shape;204;p22"/>
          <p:cNvSpPr/>
          <p:nvPr/>
        </p:nvSpPr>
        <p:spPr>
          <a:xfrm>
            <a:off x="5239440" y="3777480"/>
            <a:ext cx="1002600" cy="54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3000" u="none" cap="none" strike="noStrike">
                <a:solidFill>
                  <a:srgbClr val="FFFFFF"/>
                </a:solidFill>
                <a:latin typeface="Calibri"/>
                <a:ea typeface="Calibri"/>
                <a:cs typeface="Calibri"/>
                <a:sym typeface="Calibri"/>
              </a:rPr>
              <a:t>65%</a:t>
            </a:r>
            <a:endParaRPr b="0" i="0" sz="1800" u="none" cap="none" strike="noStrike">
              <a:solidFill>
                <a:srgbClr val="000000"/>
              </a:solidFill>
              <a:latin typeface="Arial"/>
              <a:ea typeface="Arial"/>
              <a:cs typeface="Arial"/>
              <a:sym typeface="Arial"/>
            </a:endParaRPr>
          </a:p>
        </p:txBody>
      </p:sp>
      <p:sp>
        <p:nvSpPr>
          <p:cNvPr id="205" name="Google Shape;205;p22"/>
          <p:cNvSpPr/>
          <p:nvPr/>
        </p:nvSpPr>
        <p:spPr>
          <a:xfrm>
            <a:off x="6533280" y="2586240"/>
            <a:ext cx="2739960" cy="2398320"/>
          </a:xfrm>
          <a:prstGeom prst="chevron">
            <a:avLst>
              <a:gd fmla="val 50411" name="adj"/>
            </a:avLst>
          </a:prstGeom>
          <a:solidFill>
            <a:srgbClr val="8FD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5316120" y="4233240"/>
            <a:ext cx="1398600" cy="851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000" u="none" cap="none" strike="noStrike">
                <a:solidFill>
                  <a:srgbClr val="535353"/>
                </a:solidFill>
                <a:latin typeface="Calibri"/>
                <a:ea typeface="Calibri"/>
                <a:cs typeface="Calibri"/>
                <a:sym typeface="Calibri"/>
              </a:rPr>
              <a:t>Support Subscription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rgbClr val="535353"/>
                </a:solidFill>
                <a:latin typeface="Calibri"/>
                <a:ea typeface="Calibri"/>
                <a:cs typeface="Calibri"/>
                <a:sym typeface="Calibri"/>
              </a:rPr>
              <a:t>Operating billings growth </a:t>
            </a:r>
            <a:r>
              <a:rPr b="0" i="1" lang="en-US" sz="1000" u="none" cap="none" strike="noStrike">
                <a:solidFill>
                  <a:srgbClr val="535353"/>
                </a:solidFill>
                <a:latin typeface="Calibri"/>
                <a:ea typeface="Calibri"/>
                <a:cs typeface="Calibri"/>
                <a:sym typeface="Calibri"/>
              </a:rPr>
              <a:t>(anno su anno nel 2Q16)</a:t>
            </a:r>
            <a:endParaRPr b="0" i="0" sz="1800" u="none" cap="none" strike="noStrike">
              <a:solidFill>
                <a:srgbClr val="000000"/>
              </a:solidFill>
              <a:latin typeface="Arial"/>
              <a:ea typeface="Arial"/>
              <a:cs typeface="Arial"/>
              <a:sym typeface="Arial"/>
            </a:endParaRPr>
          </a:p>
        </p:txBody>
      </p:sp>
      <p:sp>
        <p:nvSpPr>
          <p:cNvPr id="207" name="Google Shape;207;p22"/>
          <p:cNvSpPr/>
          <p:nvPr/>
        </p:nvSpPr>
        <p:spPr>
          <a:xfrm>
            <a:off x="7569000" y="3071520"/>
            <a:ext cx="1170360" cy="54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3000" u="none" cap="none" strike="noStrike">
                <a:solidFill>
                  <a:srgbClr val="FFFFFF"/>
                </a:solidFill>
                <a:latin typeface="Calibri"/>
                <a:ea typeface="Calibri"/>
                <a:cs typeface="Calibri"/>
                <a:sym typeface="Calibri"/>
              </a:rPr>
              <a:t>1.100</a:t>
            </a:r>
            <a:endParaRPr b="0" i="0" sz="1800" u="none" cap="none" strike="noStrike">
              <a:solidFill>
                <a:srgbClr val="000000"/>
              </a:solidFill>
              <a:latin typeface="Arial"/>
              <a:ea typeface="Arial"/>
              <a:cs typeface="Arial"/>
              <a:sym typeface="Arial"/>
            </a:endParaRPr>
          </a:p>
        </p:txBody>
      </p:sp>
      <p:sp>
        <p:nvSpPr>
          <p:cNvPr id="208" name="Google Shape;208;p22"/>
          <p:cNvSpPr/>
          <p:nvPr/>
        </p:nvSpPr>
        <p:spPr>
          <a:xfrm>
            <a:off x="7767360" y="3508200"/>
            <a:ext cx="821160" cy="242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000" u="none" cap="none" strike="noStrike">
                <a:solidFill>
                  <a:srgbClr val="535353"/>
                </a:solidFill>
                <a:latin typeface="Calibri"/>
                <a:ea typeface="Calibri"/>
                <a:cs typeface="Calibri"/>
                <a:sym typeface="Calibri"/>
              </a:rPr>
              <a:t>dipendenti</a:t>
            </a:r>
            <a:endParaRPr b="0" i="0" sz="1800" u="none" cap="none" strike="noStrike">
              <a:solidFill>
                <a:srgbClr val="000000"/>
              </a:solidFill>
              <a:latin typeface="Arial"/>
              <a:ea typeface="Arial"/>
              <a:cs typeface="Arial"/>
              <a:sym typeface="Arial"/>
            </a:endParaRPr>
          </a:p>
        </p:txBody>
      </p:sp>
      <p:sp>
        <p:nvSpPr>
          <p:cNvPr id="209" name="Google Shape;209;p22"/>
          <p:cNvSpPr/>
          <p:nvPr/>
        </p:nvSpPr>
        <p:spPr>
          <a:xfrm>
            <a:off x="7929000" y="4180680"/>
            <a:ext cx="488880" cy="242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000" u="none" cap="none" strike="noStrike">
                <a:solidFill>
                  <a:srgbClr val="535353"/>
                </a:solidFill>
                <a:latin typeface="Calibri"/>
                <a:ea typeface="Calibri"/>
                <a:cs typeface="Calibri"/>
                <a:sym typeface="Calibri"/>
              </a:rPr>
              <a:t>paesi</a:t>
            </a:r>
            <a:endParaRPr b="0" i="0" sz="1800" u="none" cap="none" strike="noStrike">
              <a:solidFill>
                <a:srgbClr val="000000"/>
              </a:solidFill>
              <a:latin typeface="Arial"/>
              <a:ea typeface="Arial"/>
              <a:cs typeface="Arial"/>
              <a:sym typeface="Arial"/>
            </a:endParaRPr>
          </a:p>
        </p:txBody>
      </p:sp>
      <p:sp>
        <p:nvSpPr>
          <p:cNvPr id="210" name="Google Shape;210;p22"/>
          <p:cNvSpPr/>
          <p:nvPr/>
        </p:nvSpPr>
        <p:spPr>
          <a:xfrm>
            <a:off x="7878960" y="3754440"/>
            <a:ext cx="630720" cy="54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3000" u="none" cap="none" strike="noStrike">
                <a:solidFill>
                  <a:srgbClr val="FFFFFF"/>
                </a:solidFill>
                <a:latin typeface="Calibri"/>
                <a:ea typeface="Calibri"/>
                <a:cs typeface="Calibri"/>
                <a:sym typeface="Calibri"/>
              </a:rPr>
              <a:t>16</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