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75" r:id="rId7"/>
    <p:sldId id="276" r:id="rId8"/>
    <p:sldId id="273" r:id="rId9"/>
    <p:sldId id="27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7" r:id="rId21"/>
    <p:sldId id="27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55"/>
        <p:guide orient="horz" pos="4065"/>
        <p:guide pos="551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961406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Simulação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escoamento</a:t>
            </a:r>
            <a:r>
              <a:rPr lang="en-US" b="1" dirty="0" smtClean="0">
                <a:solidFill>
                  <a:srgbClr val="FF0000"/>
                </a:solidFill>
              </a:rPr>
              <a:t> e </a:t>
            </a:r>
            <a:r>
              <a:rPr lang="en-US" b="1" dirty="0" err="1" smtClean="0">
                <a:solidFill>
                  <a:srgbClr val="FF0000"/>
                </a:solidFill>
              </a:rPr>
              <a:t>transferência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calor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duto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cilíndrico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Dickson Alves de Souza</a:t>
            </a:r>
          </a:p>
          <a:p>
            <a:endParaRPr lang="en-US" sz="2800" dirty="0" smtClean="0"/>
          </a:p>
          <a:p>
            <a:r>
              <a:rPr lang="en-US" sz="2800" i="1" dirty="0" smtClean="0"/>
              <a:t>Professor Roberto </a:t>
            </a:r>
            <a:r>
              <a:rPr lang="en-US" sz="2800" i="1" dirty="0" err="1" smtClean="0"/>
              <a:t>Parreiras</a:t>
            </a:r>
            <a:r>
              <a:rPr lang="en-US" sz="2800" i="1" dirty="0" smtClean="0"/>
              <a:t> Tavares</a:t>
            </a:r>
            <a:endParaRPr lang="en-US" sz="2800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287" y="6084004"/>
            <a:ext cx="83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Belo Horizonte, 07 de </a:t>
            </a:r>
            <a:r>
              <a:rPr lang="en-US" b="1" dirty="0" err="1" smtClean="0"/>
              <a:t>Dezembro</a:t>
            </a:r>
            <a:r>
              <a:rPr lang="en-US" b="1" dirty="0" smtClean="0"/>
              <a:t> de 2017</a:t>
            </a:r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288" y="404813"/>
            <a:ext cx="8353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Universidade</a:t>
            </a:r>
            <a:r>
              <a:rPr lang="en-US" sz="1600" dirty="0" smtClean="0"/>
              <a:t> Federal de Minas </a:t>
            </a:r>
            <a:r>
              <a:rPr lang="en-US" sz="1600" dirty="0" err="1" smtClean="0"/>
              <a:t>Gerais</a:t>
            </a:r>
            <a:endParaRPr lang="en-US" sz="1600" dirty="0" smtClean="0"/>
          </a:p>
          <a:p>
            <a:pPr algn="ctr"/>
            <a:r>
              <a:rPr lang="en-US" sz="1600" dirty="0" err="1" smtClean="0"/>
              <a:t>Escola</a:t>
            </a:r>
            <a:r>
              <a:rPr lang="en-US" sz="1600" dirty="0" smtClean="0"/>
              <a:t> de </a:t>
            </a:r>
            <a:r>
              <a:rPr lang="en-US" sz="1600" dirty="0" err="1" smtClean="0"/>
              <a:t>Engenharia</a:t>
            </a:r>
            <a:endParaRPr lang="en-US" sz="1600" dirty="0" smtClean="0"/>
          </a:p>
          <a:p>
            <a:pPr algn="ctr"/>
            <a:r>
              <a:rPr lang="en-US" sz="1600" dirty="0" err="1" smtClean="0"/>
              <a:t>Programa</a:t>
            </a:r>
            <a:r>
              <a:rPr lang="en-US" sz="1600" dirty="0" smtClean="0"/>
              <a:t> de </a:t>
            </a:r>
            <a:r>
              <a:rPr lang="en-US" sz="1600" dirty="0" err="1" smtClean="0"/>
              <a:t>Pós</a:t>
            </a:r>
            <a:r>
              <a:rPr lang="en-US" sz="1600" dirty="0" smtClean="0"/>
              <a:t> </a:t>
            </a:r>
            <a:r>
              <a:rPr lang="en-US" sz="1600" dirty="0" err="1" smtClean="0"/>
              <a:t>Graduação</a:t>
            </a:r>
            <a:r>
              <a:rPr lang="en-US" sz="1600" dirty="0" smtClean="0"/>
              <a:t> </a:t>
            </a:r>
            <a:r>
              <a:rPr lang="en-US" sz="1600" dirty="0" err="1" smtClean="0"/>
              <a:t>em</a:t>
            </a:r>
            <a:r>
              <a:rPr lang="en-US" sz="1600" dirty="0" smtClean="0"/>
              <a:t> </a:t>
            </a:r>
            <a:r>
              <a:rPr lang="en-US" sz="1600" dirty="0" err="1" smtClean="0"/>
              <a:t>Engenharia</a:t>
            </a:r>
            <a:r>
              <a:rPr lang="en-US" sz="1600" dirty="0" smtClean="0"/>
              <a:t> </a:t>
            </a:r>
            <a:r>
              <a:rPr lang="en-US" sz="1600" dirty="0" err="1" smtClean="0"/>
              <a:t>Metalúrgica</a:t>
            </a:r>
            <a:r>
              <a:rPr lang="en-US" sz="1600" dirty="0" smtClean="0"/>
              <a:t>, </a:t>
            </a:r>
            <a:r>
              <a:rPr lang="en-US" sz="1600" dirty="0" err="1" smtClean="0"/>
              <a:t>Materiais</a:t>
            </a:r>
            <a:r>
              <a:rPr lang="en-US" sz="1600" dirty="0" smtClean="0"/>
              <a:t> e de Minas</a:t>
            </a:r>
          </a:p>
          <a:p>
            <a:pPr algn="ctr"/>
            <a:r>
              <a:rPr lang="en-US" sz="1600" dirty="0" err="1" smtClean="0"/>
              <a:t>Disciplina</a:t>
            </a:r>
            <a:r>
              <a:rPr lang="en-US" sz="1600" dirty="0" smtClean="0"/>
              <a:t>: EMT873 - </a:t>
            </a:r>
            <a:r>
              <a:rPr lang="en-US" sz="1600" dirty="0" err="1" smtClean="0"/>
              <a:t>Modelamento</a:t>
            </a:r>
            <a:r>
              <a:rPr lang="en-US" sz="1600" dirty="0" smtClean="0"/>
              <a:t> </a:t>
            </a:r>
            <a:r>
              <a:rPr lang="en-US" sz="1600" dirty="0" err="1" smtClean="0"/>
              <a:t>térmico</a:t>
            </a:r>
            <a:r>
              <a:rPr lang="en-US" sz="1600" dirty="0" smtClean="0"/>
              <a:t> e </a:t>
            </a:r>
            <a:r>
              <a:rPr lang="en-US" sz="1600" dirty="0" err="1" smtClean="0"/>
              <a:t>fluidodinâmico</a:t>
            </a:r>
            <a:r>
              <a:rPr lang="en-US" sz="1600" dirty="0" smtClean="0"/>
              <a:t> </a:t>
            </a:r>
            <a:r>
              <a:rPr lang="en-US" sz="1600" dirty="0" err="1" smtClean="0"/>
              <a:t>aplicado</a:t>
            </a:r>
            <a:r>
              <a:rPr lang="en-US" sz="1600" dirty="0" smtClean="0"/>
              <a:t> a </a:t>
            </a:r>
            <a:r>
              <a:rPr lang="en-US" sz="1600" dirty="0" err="1" smtClean="0"/>
              <a:t>sistemas</a:t>
            </a:r>
            <a:r>
              <a:rPr lang="en-US" sz="1600" dirty="0" smtClean="0"/>
              <a:t> </a:t>
            </a:r>
            <a:r>
              <a:rPr lang="en-US" sz="1600" dirty="0" err="1" smtClean="0"/>
              <a:t>metalúrgicos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287" y="4437112"/>
            <a:ext cx="8353425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independência</a:t>
            </a:r>
            <a:r>
              <a:rPr lang="en-US" dirty="0" smtClean="0"/>
              <a:t> de </a:t>
            </a:r>
            <a:r>
              <a:rPr lang="en-US" dirty="0" err="1" smtClean="0"/>
              <a:t>malha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Malhas</a:t>
            </a:r>
            <a:r>
              <a:rPr lang="en-US" dirty="0" smtClean="0"/>
              <a:t> </a:t>
            </a:r>
            <a:r>
              <a:rPr lang="en-US" dirty="0" err="1" smtClean="0"/>
              <a:t>quadradas</a:t>
            </a:r>
            <a:r>
              <a:rPr lang="en-US" dirty="0" smtClean="0"/>
              <a:t> </a:t>
            </a:r>
            <a:r>
              <a:rPr lang="en-US" dirty="0" err="1" smtClean="0"/>
              <a:t>sucessivamente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refinadas</a:t>
            </a:r>
            <a:r>
              <a:rPr lang="en-US" dirty="0" smtClean="0"/>
              <a:t>:</a:t>
            </a:r>
          </a:p>
          <a:p>
            <a:r>
              <a:rPr lang="en-US" dirty="0" smtClean="0"/>
              <a:t>5 cm (120 </a:t>
            </a:r>
            <a:r>
              <a:rPr lang="en-US" dirty="0" err="1" smtClean="0"/>
              <a:t>elementos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2 cm (750 </a:t>
            </a:r>
            <a:r>
              <a:rPr lang="en-US" dirty="0" err="1" smtClean="0"/>
              <a:t>elementos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1 cm (3000 </a:t>
            </a:r>
            <a:r>
              <a:rPr lang="en-US" dirty="0" err="1" smtClean="0"/>
              <a:t>elementos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0,5 cm (12000 </a:t>
            </a:r>
            <a:r>
              <a:rPr lang="en-US" dirty="0" err="1" smtClean="0"/>
              <a:t>elementos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0,25 cm (24000 </a:t>
            </a:r>
            <a:r>
              <a:rPr lang="en-US" dirty="0" err="1" smtClean="0"/>
              <a:t>elementos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508104" y="2564904"/>
            <a:ext cx="0" cy="180020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868143" y="3212976"/>
            <a:ext cx="2880569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b="1" i="1" dirty="0" err="1" smtClean="0">
                <a:latin typeface="Calibri"/>
              </a:rPr>
              <a:t>Melhora</a:t>
            </a:r>
            <a:r>
              <a:rPr lang="en-US" b="1" i="1" dirty="0" smtClean="0">
                <a:latin typeface="Calibri"/>
              </a:rPr>
              <a:t> a </a:t>
            </a:r>
            <a:r>
              <a:rPr lang="en-US" b="1" i="1" dirty="0" err="1" smtClean="0">
                <a:latin typeface="Calibri"/>
              </a:rPr>
              <a:t>solução</a:t>
            </a:r>
            <a:endParaRPr lang="en-US" b="1" i="1" dirty="0" smtClean="0">
              <a:latin typeface="Calibri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508104" y="5057800"/>
            <a:ext cx="0" cy="89148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796135" y="5157192"/>
            <a:ext cx="2952577" cy="1295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b="1" i="1" dirty="0" err="1" smtClean="0">
                <a:latin typeface="Calibri"/>
              </a:rPr>
              <a:t>Sem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dúvida</a:t>
            </a:r>
            <a:r>
              <a:rPr lang="en-US" b="1" i="1" dirty="0" smtClean="0">
                <a:latin typeface="Calibri"/>
              </a:rPr>
              <a:t>:</a:t>
            </a:r>
          </a:p>
          <a:p>
            <a:r>
              <a:rPr lang="en-US" b="1" i="1" dirty="0" err="1" smtClean="0">
                <a:latin typeface="Calibri"/>
              </a:rPr>
              <a:t>Melhora</a:t>
            </a:r>
            <a:r>
              <a:rPr lang="en-US" b="1" i="1" dirty="0" smtClean="0">
                <a:latin typeface="Calibri"/>
              </a:rPr>
              <a:t> a </a:t>
            </a:r>
            <a:r>
              <a:rPr lang="en-US" b="1" i="1" dirty="0" err="1" smtClean="0">
                <a:latin typeface="Calibri"/>
              </a:rPr>
              <a:t>solução</a:t>
            </a:r>
            <a:endParaRPr lang="en-US" b="1" i="1" dirty="0" smtClean="0">
              <a:latin typeface="Calibri"/>
            </a:endParaRPr>
          </a:p>
          <a:p>
            <a:r>
              <a:rPr lang="en-US" b="1" i="1" dirty="0" err="1" smtClean="0">
                <a:latin typeface="Calibri"/>
              </a:rPr>
              <a:t>Mas</a:t>
            </a:r>
            <a:r>
              <a:rPr lang="en-US" b="1" i="1" dirty="0" smtClean="0">
                <a:latin typeface="Calibri"/>
              </a:rPr>
              <a:t>: </a:t>
            </a:r>
          </a:p>
          <a:p>
            <a:r>
              <a:rPr lang="en-US" b="1" i="1" dirty="0" err="1" smtClean="0">
                <a:latin typeface="Calibri"/>
              </a:rPr>
              <a:t>Diferença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pouco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perceptível</a:t>
            </a:r>
            <a:endParaRPr lang="en-US" b="1" i="1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independência</a:t>
            </a:r>
            <a:r>
              <a:rPr lang="en-US" dirty="0" smtClean="0"/>
              <a:t> de </a:t>
            </a:r>
            <a:r>
              <a:rPr lang="en-US" dirty="0" err="1" smtClean="0"/>
              <a:t>malha</a:t>
            </a:r>
            <a:endParaRPr lang="en-US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7" y="1636958"/>
            <a:ext cx="6480969" cy="438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6876257" y="2492896"/>
            <a:ext cx="18724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b="1" i="1" dirty="0" smtClean="0">
                <a:latin typeface="Calibri"/>
              </a:rPr>
              <a:t>120 </a:t>
            </a:r>
            <a:r>
              <a:rPr lang="en-US" b="1" i="1" dirty="0" err="1" smtClean="0">
                <a:latin typeface="Calibri"/>
              </a:rPr>
              <a:t>elementos</a:t>
            </a:r>
            <a:endParaRPr lang="en-US" b="1" i="1" dirty="0" smtClean="0">
              <a:latin typeface="Calibri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876257" y="4581128"/>
            <a:ext cx="18724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b="1" i="1" dirty="0" smtClean="0">
                <a:latin typeface="Calibri"/>
              </a:rPr>
              <a:t>750 </a:t>
            </a:r>
            <a:r>
              <a:rPr lang="en-US" b="1" i="1" dirty="0" err="1" smtClean="0">
                <a:latin typeface="Calibri"/>
              </a:rPr>
              <a:t>elementos</a:t>
            </a:r>
            <a:endParaRPr lang="en-US" b="1" i="1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7" y="1628800"/>
            <a:ext cx="644518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independência</a:t>
            </a:r>
            <a:r>
              <a:rPr lang="en-US" dirty="0" smtClean="0"/>
              <a:t> de </a:t>
            </a:r>
            <a:r>
              <a:rPr lang="en-US" dirty="0" err="1" smtClean="0"/>
              <a:t>malha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76257" y="2492896"/>
            <a:ext cx="18724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b="1" i="1" dirty="0" smtClean="0">
                <a:latin typeface="Calibri"/>
              </a:rPr>
              <a:t>3000 </a:t>
            </a:r>
            <a:r>
              <a:rPr lang="en-US" b="1" i="1" dirty="0" err="1" smtClean="0">
                <a:latin typeface="Calibri"/>
              </a:rPr>
              <a:t>elementos</a:t>
            </a:r>
            <a:endParaRPr lang="en-US" b="1" i="1" dirty="0" smtClean="0">
              <a:latin typeface="Calibri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876257" y="4581128"/>
            <a:ext cx="1872456" cy="5040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b="1" i="1" dirty="0" smtClean="0">
                <a:latin typeface="Calibri"/>
              </a:rPr>
              <a:t>12000 </a:t>
            </a:r>
            <a:r>
              <a:rPr lang="en-US" b="1" i="1" dirty="0" err="1" smtClean="0">
                <a:latin typeface="Calibri"/>
              </a:rPr>
              <a:t>elementos</a:t>
            </a:r>
            <a:endParaRPr lang="en-US" b="1" i="1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independência</a:t>
            </a:r>
            <a:r>
              <a:rPr lang="en-US" dirty="0" smtClean="0"/>
              <a:t> de </a:t>
            </a:r>
            <a:r>
              <a:rPr lang="en-US" dirty="0" err="1" smtClean="0"/>
              <a:t>malha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rcRect l="1323" t="2124" r="34620" b="3363"/>
          <a:stretch>
            <a:fillRect/>
          </a:stretch>
        </p:blipFill>
        <p:spPr bwMode="auto">
          <a:xfrm>
            <a:off x="395536" y="1196752"/>
            <a:ext cx="5719081" cy="525643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5868464" y="1484784"/>
            <a:ext cx="288000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Diferenças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significativas</a:t>
            </a:r>
            <a:r>
              <a:rPr lang="en-US" b="1" i="1" dirty="0" smtClean="0">
                <a:latin typeface="Calibri"/>
              </a:rPr>
              <a:t> entre as </a:t>
            </a:r>
            <a:r>
              <a:rPr lang="en-US" b="1" i="1" dirty="0" err="1" smtClean="0">
                <a:latin typeface="Calibri"/>
              </a:rPr>
              <a:t>malhas</a:t>
            </a:r>
            <a:r>
              <a:rPr lang="en-US" b="1" i="1" dirty="0" smtClean="0">
                <a:latin typeface="Calibri"/>
              </a:rPr>
              <a:t> de 120 e 750 </a:t>
            </a:r>
            <a:r>
              <a:rPr lang="en-US" b="1" i="1" dirty="0" err="1" smtClean="0">
                <a:latin typeface="Calibri"/>
              </a:rPr>
              <a:t>elementos</a:t>
            </a:r>
            <a:r>
              <a:rPr lang="en-US" b="1" i="1" dirty="0" smtClean="0">
                <a:latin typeface="Calibri"/>
              </a:rPr>
              <a:t>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868464" y="2564904"/>
            <a:ext cx="288000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Ainda</a:t>
            </a:r>
            <a:r>
              <a:rPr lang="en-US" b="1" i="1" dirty="0" smtClean="0">
                <a:latin typeface="Calibri"/>
              </a:rPr>
              <a:t> é </a:t>
            </a:r>
            <a:r>
              <a:rPr lang="en-US" b="1" i="1" dirty="0" err="1" smtClean="0">
                <a:latin typeface="Calibri"/>
              </a:rPr>
              <a:t>possível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notar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melhoria</a:t>
            </a:r>
            <a:r>
              <a:rPr lang="en-US" b="1" i="1" dirty="0" smtClean="0">
                <a:latin typeface="Calibri"/>
              </a:rPr>
              <a:t> da </a:t>
            </a:r>
            <a:r>
              <a:rPr lang="en-US" b="1" i="1" dirty="0" err="1" smtClean="0">
                <a:latin typeface="Calibri"/>
              </a:rPr>
              <a:t>solução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ao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aumentar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para</a:t>
            </a:r>
            <a:r>
              <a:rPr lang="en-US" b="1" i="1" dirty="0" smtClean="0">
                <a:latin typeface="Calibri"/>
              </a:rPr>
              <a:t> 3000 </a:t>
            </a:r>
            <a:r>
              <a:rPr lang="en-US" b="1" i="1" dirty="0" err="1" smtClean="0">
                <a:latin typeface="Calibri"/>
              </a:rPr>
              <a:t>elementos</a:t>
            </a:r>
            <a:r>
              <a:rPr lang="en-US" b="1" i="1" dirty="0" smtClean="0">
                <a:latin typeface="Calibri"/>
              </a:rPr>
              <a:t>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868464" y="3933056"/>
            <a:ext cx="2880000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Resultados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para</a:t>
            </a:r>
            <a:r>
              <a:rPr lang="en-US" b="1" i="1" dirty="0" smtClean="0">
                <a:latin typeface="Calibri"/>
              </a:rPr>
              <a:t> 12000 e 24000 </a:t>
            </a:r>
            <a:r>
              <a:rPr lang="en-US" b="1" i="1" dirty="0" err="1" smtClean="0">
                <a:latin typeface="Calibri"/>
              </a:rPr>
              <a:t>elementos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estão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superpostos</a:t>
            </a:r>
            <a:r>
              <a:rPr lang="en-US" b="1" i="1" dirty="0" smtClean="0">
                <a:latin typeface="Calibri"/>
              </a:rPr>
              <a:t> e é </a:t>
            </a:r>
            <a:r>
              <a:rPr lang="en-US" b="1" i="1" dirty="0" err="1" smtClean="0">
                <a:latin typeface="Calibri"/>
              </a:rPr>
              <a:t>difícil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reconhecer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diferença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nessa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escala</a:t>
            </a:r>
            <a:endParaRPr lang="en-US" b="1" i="1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/>
          <a:srcRect r="21266"/>
          <a:stretch>
            <a:fillRect/>
          </a:stretch>
        </p:blipFill>
        <p:spPr bwMode="auto">
          <a:xfrm>
            <a:off x="395288" y="1484784"/>
            <a:ext cx="5561630" cy="4392488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independência</a:t>
            </a:r>
            <a:r>
              <a:rPr lang="en-US" dirty="0" smtClean="0"/>
              <a:t> de </a:t>
            </a:r>
            <a:r>
              <a:rPr lang="en-US" dirty="0" err="1" smtClean="0"/>
              <a:t>malha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5868464" y="1340768"/>
            <a:ext cx="288000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Diferenças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significativas</a:t>
            </a:r>
            <a:r>
              <a:rPr lang="en-US" b="1" i="1" dirty="0" smtClean="0">
                <a:latin typeface="Calibri"/>
              </a:rPr>
              <a:t> entre as </a:t>
            </a:r>
            <a:r>
              <a:rPr lang="en-US" b="1" i="1" dirty="0" err="1" smtClean="0">
                <a:latin typeface="Calibri"/>
              </a:rPr>
              <a:t>malhas</a:t>
            </a:r>
            <a:r>
              <a:rPr lang="en-US" b="1" i="1" dirty="0" smtClean="0">
                <a:latin typeface="Calibri"/>
              </a:rPr>
              <a:t> de 120 e 750 </a:t>
            </a:r>
            <a:r>
              <a:rPr lang="en-US" b="1" i="1" dirty="0" err="1" smtClean="0">
                <a:latin typeface="Calibri"/>
              </a:rPr>
              <a:t>elementos</a:t>
            </a:r>
            <a:r>
              <a:rPr lang="en-US" b="1" i="1" dirty="0" smtClean="0">
                <a:latin typeface="Calibri"/>
              </a:rPr>
              <a:t>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868464" y="2348880"/>
            <a:ext cx="288000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Ainda</a:t>
            </a:r>
            <a:r>
              <a:rPr lang="en-US" b="1" i="1" dirty="0" smtClean="0">
                <a:latin typeface="Calibri"/>
              </a:rPr>
              <a:t> é </a:t>
            </a:r>
            <a:r>
              <a:rPr lang="en-US" b="1" i="1" dirty="0" err="1" smtClean="0">
                <a:latin typeface="Calibri"/>
              </a:rPr>
              <a:t>possível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notar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melhoria</a:t>
            </a:r>
            <a:r>
              <a:rPr lang="en-US" b="1" i="1" dirty="0" smtClean="0">
                <a:latin typeface="Calibri"/>
              </a:rPr>
              <a:t> da </a:t>
            </a:r>
            <a:r>
              <a:rPr lang="en-US" b="1" i="1" dirty="0" err="1" smtClean="0">
                <a:latin typeface="Calibri"/>
              </a:rPr>
              <a:t>solução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ao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aumentar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para</a:t>
            </a:r>
            <a:r>
              <a:rPr lang="en-US" b="1" i="1" dirty="0" smtClean="0">
                <a:latin typeface="Calibri"/>
              </a:rPr>
              <a:t> 3000 </a:t>
            </a:r>
            <a:r>
              <a:rPr lang="en-US" b="1" i="1" dirty="0" err="1" smtClean="0">
                <a:latin typeface="Calibri"/>
              </a:rPr>
              <a:t>elementos</a:t>
            </a:r>
            <a:r>
              <a:rPr lang="en-US" b="1" i="1" dirty="0" smtClean="0">
                <a:latin typeface="Calibri"/>
              </a:rPr>
              <a:t>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868464" y="3645024"/>
            <a:ext cx="2880000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Resultados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para</a:t>
            </a:r>
            <a:r>
              <a:rPr lang="en-US" b="1" i="1" dirty="0" smtClean="0">
                <a:latin typeface="Calibri"/>
              </a:rPr>
              <a:t> 12000 e 24000 </a:t>
            </a:r>
            <a:r>
              <a:rPr lang="en-US" b="1" i="1" dirty="0" err="1" smtClean="0">
                <a:latin typeface="Calibri"/>
              </a:rPr>
              <a:t>elementos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estão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superpostos</a:t>
            </a:r>
            <a:r>
              <a:rPr lang="en-US" b="1" i="1" dirty="0" smtClean="0">
                <a:latin typeface="Calibri"/>
              </a:rPr>
              <a:t> e é </a:t>
            </a:r>
            <a:r>
              <a:rPr lang="en-US" b="1" i="1" dirty="0" err="1" smtClean="0">
                <a:latin typeface="Calibri"/>
              </a:rPr>
              <a:t>difícil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reconhecer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diferença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nessa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escala</a:t>
            </a:r>
            <a:endParaRPr lang="en-US" b="1" i="1" dirty="0" smtClean="0">
              <a:latin typeface="Calibri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868713" y="5229200"/>
            <a:ext cx="288000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Pequenas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diferenças</a:t>
            </a:r>
            <a:r>
              <a:rPr lang="en-US" b="1" i="1" dirty="0" smtClean="0">
                <a:latin typeface="Calibri"/>
              </a:rPr>
              <a:t> no </a:t>
            </a:r>
            <a:r>
              <a:rPr lang="en-US" b="1" i="1" dirty="0" err="1" smtClean="0">
                <a:latin typeface="Calibri"/>
              </a:rPr>
              <a:t>perfil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próximo</a:t>
            </a:r>
            <a:r>
              <a:rPr lang="en-US" b="1" i="1" dirty="0" smtClean="0">
                <a:latin typeface="Calibri"/>
              </a:rPr>
              <a:t> à </a:t>
            </a:r>
            <a:r>
              <a:rPr lang="en-US" b="1" i="1" dirty="0" err="1" smtClean="0">
                <a:latin typeface="Calibri"/>
              </a:rPr>
              <a:t>parede</a:t>
            </a:r>
            <a:r>
              <a:rPr lang="en-US" b="1" i="1" dirty="0" smtClean="0">
                <a:latin typeface="Calibri"/>
              </a:rPr>
              <a:t> do </a:t>
            </a:r>
            <a:r>
              <a:rPr lang="en-US" b="1" i="1" dirty="0" err="1" smtClean="0">
                <a:latin typeface="Calibri"/>
              </a:rPr>
              <a:t>duto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para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malhas</a:t>
            </a:r>
            <a:r>
              <a:rPr lang="en-US" b="1" i="1" dirty="0" smtClean="0">
                <a:latin typeface="Calibri"/>
              </a:rPr>
              <a:t> com </a:t>
            </a:r>
            <a:r>
              <a:rPr lang="en-US" b="1" i="1" dirty="0" err="1" smtClean="0">
                <a:latin typeface="Calibri"/>
              </a:rPr>
              <a:t>mais</a:t>
            </a:r>
            <a:r>
              <a:rPr lang="en-US" b="1" i="1" dirty="0" smtClean="0">
                <a:latin typeface="Calibri"/>
              </a:rPr>
              <a:t> de 12000 </a:t>
            </a:r>
            <a:r>
              <a:rPr lang="en-US" b="1" i="1" dirty="0" err="1" smtClean="0">
                <a:latin typeface="Calibri"/>
              </a:rPr>
              <a:t>elementos</a:t>
            </a:r>
            <a:endParaRPr lang="en-US" b="1" i="1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Teste</a:t>
            </a:r>
            <a:r>
              <a:rPr lang="en-US" dirty="0" smtClean="0"/>
              <a:t> de </a:t>
            </a:r>
            <a:r>
              <a:rPr lang="en-US" dirty="0" err="1" smtClean="0"/>
              <a:t>independência</a:t>
            </a:r>
            <a:r>
              <a:rPr lang="en-US" dirty="0" smtClean="0"/>
              <a:t> de </a:t>
            </a:r>
            <a:r>
              <a:rPr lang="en-US" dirty="0" err="1" smtClean="0"/>
              <a:t>malha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287" y="5668358"/>
            <a:ext cx="83534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Fator</a:t>
            </a:r>
            <a:r>
              <a:rPr lang="en-US" b="1" i="1" dirty="0" smtClean="0">
                <a:latin typeface="Calibri"/>
              </a:rPr>
              <a:t> de </a:t>
            </a:r>
            <a:r>
              <a:rPr lang="en-US" b="1" i="1" dirty="0" err="1" smtClean="0">
                <a:latin typeface="Calibri"/>
              </a:rPr>
              <a:t>decisão</a:t>
            </a:r>
            <a:r>
              <a:rPr lang="en-US" b="1" i="1" dirty="0" smtClean="0">
                <a:latin typeface="Calibri"/>
              </a:rPr>
              <a:t>: </a:t>
            </a:r>
            <a:r>
              <a:rPr lang="en-US" b="1" i="1" dirty="0" err="1" smtClean="0">
                <a:latin typeface="Calibri"/>
              </a:rPr>
              <a:t>esforço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computacional</a:t>
            </a:r>
            <a:r>
              <a:rPr lang="en-US" b="1" i="1" dirty="0" smtClean="0">
                <a:latin typeface="Calibri"/>
              </a:rPr>
              <a:t>! </a:t>
            </a:r>
            <a:r>
              <a:rPr lang="en-US" b="1" i="1" dirty="0" err="1" smtClean="0">
                <a:latin typeface="Calibri"/>
              </a:rPr>
              <a:t>Crescimento</a:t>
            </a:r>
            <a:r>
              <a:rPr lang="en-US" b="1" i="1" dirty="0" smtClean="0">
                <a:latin typeface="Calibri"/>
              </a:rPr>
              <a:t> do </a:t>
            </a:r>
            <a:r>
              <a:rPr lang="en-US" b="1" i="1" dirty="0" err="1" smtClean="0">
                <a:latin typeface="Calibri"/>
              </a:rPr>
              <a:t>número</a:t>
            </a:r>
            <a:r>
              <a:rPr lang="en-US" b="1" i="1" dirty="0" smtClean="0">
                <a:latin typeface="Calibri"/>
              </a:rPr>
              <a:t> de </a:t>
            </a:r>
            <a:r>
              <a:rPr lang="en-US" b="1" i="1" dirty="0" err="1" smtClean="0">
                <a:latin typeface="Calibri"/>
              </a:rPr>
              <a:t>iterações</a:t>
            </a:r>
            <a:r>
              <a:rPr lang="en-US" b="1" i="1" dirty="0" smtClean="0">
                <a:latin typeface="Calibri"/>
              </a:rPr>
              <a:t> é </a:t>
            </a:r>
            <a:r>
              <a:rPr lang="en-US" b="1" i="1" dirty="0" err="1" smtClean="0">
                <a:latin typeface="Calibri"/>
              </a:rPr>
              <a:t>aproximadante</a:t>
            </a:r>
            <a:r>
              <a:rPr lang="en-US" b="1" i="1" dirty="0" smtClean="0">
                <a:latin typeface="Calibri"/>
              </a:rPr>
              <a:t> linear com o </a:t>
            </a:r>
            <a:r>
              <a:rPr lang="en-US" b="1" i="1" dirty="0" err="1" smtClean="0">
                <a:latin typeface="Calibri"/>
              </a:rPr>
              <a:t>tamanho</a:t>
            </a:r>
            <a:r>
              <a:rPr lang="en-US" b="1" i="1" dirty="0" smtClean="0">
                <a:latin typeface="Calibri"/>
              </a:rPr>
              <a:t> da </a:t>
            </a:r>
            <a:r>
              <a:rPr lang="en-US" b="1" i="1" dirty="0" err="1" smtClean="0">
                <a:latin typeface="Calibri"/>
              </a:rPr>
              <a:t>malha</a:t>
            </a:r>
            <a:endParaRPr lang="en-US" b="1" i="1" dirty="0" smtClean="0">
              <a:latin typeface="Calibri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3798" y="1340768"/>
            <a:ext cx="6716405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das </a:t>
            </a:r>
            <a:r>
              <a:rPr lang="en-US" dirty="0" err="1" smtClean="0"/>
              <a:t>configurações</a:t>
            </a:r>
            <a:r>
              <a:rPr lang="en-US" dirty="0" smtClean="0"/>
              <a:t> do Solver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395287" y="5806857"/>
            <a:ext cx="835342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Efeito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sobre</a:t>
            </a:r>
            <a:r>
              <a:rPr lang="en-US" b="1" i="1" dirty="0" smtClean="0">
                <a:latin typeface="Calibri"/>
              </a:rPr>
              <a:t> a </a:t>
            </a:r>
            <a:r>
              <a:rPr lang="en-US" b="1" i="1" dirty="0" err="1" smtClean="0">
                <a:latin typeface="Calibri"/>
              </a:rPr>
              <a:t>velocidade</a:t>
            </a:r>
            <a:r>
              <a:rPr lang="en-US" b="1" i="1" dirty="0" smtClean="0">
                <a:latin typeface="Calibri"/>
              </a:rPr>
              <a:t> de </a:t>
            </a:r>
            <a:r>
              <a:rPr lang="en-US" b="1" i="1" dirty="0" err="1" smtClean="0">
                <a:latin typeface="Calibri"/>
              </a:rPr>
              <a:t>convergência</a:t>
            </a:r>
            <a:r>
              <a:rPr lang="en-US" b="1" i="1" dirty="0" smtClean="0">
                <a:latin typeface="Calibri"/>
              </a:rPr>
              <a:t>; </a:t>
            </a:r>
            <a:r>
              <a:rPr lang="en-US" b="1" i="1" dirty="0" err="1" smtClean="0">
                <a:latin typeface="Calibri"/>
              </a:rPr>
              <a:t>Pouco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perceptível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sobre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os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resultados</a:t>
            </a:r>
            <a:r>
              <a:rPr lang="en-US" b="1" i="1" dirty="0" smtClean="0">
                <a:latin typeface="Calibri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488" y="1196752"/>
            <a:ext cx="6985024" cy="43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das </a:t>
            </a:r>
            <a:r>
              <a:rPr lang="en-US" dirty="0" err="1" smtClean="0"/>
              <a:t>configurações</a:t>
            </a:r>
            <a:r>
              <a:rPr lang="en-US" dirty="0" smtClean="0"/>
              <a:t> do Solver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412776"/>
            <a:ext cx="5832896" cy="3627072"/>
          </a:xfrm>
          <a:prstGeom prst="rect">
            <a:avLst/>
          </a:prstGeom>
          <a:noFill/>
        </p:spPr>
      </p:pic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95284" y="5196800"/>
          <a:ext cx="8353428" cy="103689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92238"/>
                <a:gridCol w="1392238"/>
                <a:gridCol w="1392238"/>
                <a:gridCol w="1392238"/>
                <a:gridCol w="1392238"/>
                <a:gridCol w="1392238"/>
              </a:tblGrid>
              <a:tr h="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/>
                        <a:t>Tabela 1: Combinações de métodos de discretização espacial</a:t>
                      </a:r>
                      <a:endParaRPr lang="pt-BR" sz="1000">
                        <a:solidFill>
                          <a:srgbClr val="000000"/>
                        </a:solidFill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#01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#02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#03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#04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#05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Pressão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Second Order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Standard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Linear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PRESTO!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Linear 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Momentum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Second Order Upwind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First Order Upwind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Power Law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QUICK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Third-Order MUSCL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Energia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Second Order Upwind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First Order Upwind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Power Law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QUICK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err="1"/>
                        <a:t>Third-Order</a:t>
                      </a:r>
                      <a:r>
                        <a:rPr lang="pt-BR" sz="1000" dirty="0"/>
                        <a:t> MUSCL</a:t>
                      </a:r>
                      <a:endParaRPr lang="pt-BR" sz="1200" dirty="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264946" y="1689775"/>
            <a:ext cx="2483767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Efeito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perceptível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sobre</a:t>
            </a:r>
            <a:r>
              <a:rPr lang="en-US" b="1" i="1" dirty="0" smtClean="0">
                <a:latin typeface="Calibri"/>
              </a:rPr>
              <a:t> a </a:t>
            </a:r>
            <a:r>
              <a:rPr lang="en-US" b="1" i="1" dirty="0" err="1" smtClean="0">
                <a:latin typeface="Calibri"/>
              </a:rPr>
              <a:t>velocidade</a:t>
            </a:r>
            <a:r>
              <a:rPr lang="en-US" b="1" i="1" dirty="0" smtClean="0">
                <a:latin typeface="Calibri"/>
              </a:rPr>
              <a:t> de </a:t>
            </a:r>
            <a:r>
              <a:rPr lang="en-US" b="1" i="1" dirty="0" err="1" smtClean="0">
                <a:latin typeface="Calibri"/>
              </a:rPr>
              <a:t>convergência</a:t>
            </a:r>
            <a:endParaRPr lang="en-US" b="1" i="1" dirty="0" smtClean="0">
              <a:latin typeface="Calibri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64946" y="2858454"/>
            <a:ext cx="2483767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Diferença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pouco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significativa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sobre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os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resultados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para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essa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classe</a:t>
            </a:r>
            <a:r>
              <a:rPr lang="en-US" b="1" i="1" dirty="0" smtClean="0">
                <a:latin typeface="Calibri"/>
              </a:rPr>
              <a:t> de </a:t>
            </a:r>
            <a:r>
              <a:rPr lang="en-US" b="1" i="1" dirty="0" err="1" smtClean="0">
                <a:latin typeface="Calibri"/>
              </a:rPr>
              <a:t>problemas</a:t>
            </a:r>
            <a:endParaRPr lang="en-US" b="1" i="1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</a:t>
            </a:r>
            <a:r>
              <a:rPr lang="en-US" dirty="0" smtClean="0"/>
              <a:t> das </a:t>
            </a:r>
            <a:r>
              <a:rPr lang="en-US" dirty="0" err="1" smtClean="0"/>
              <a:t>configurações</a:t>
            </a:r>
            <a:r>
              <a:rPr lang="en-US" dirty="0" smtClean="0"/>
              <a:t> do Solver</a:t>
            </a:r>
            <a:endParaRPr lang="en-US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95284" y="5196800"/>
          <a:ext cx="8353428" cy="1036893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92238"/>
                <a:gridCol w="1392238"/>
                <a:gridCol w="1392238"/>
                <a:gridCol w="1392238"/>
                <a:gridCol w="1392238"/>
                <a:gridCol w="1392238"/>
              </a:tblGrid>
              <a:tr h="0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/>
                        <a:t>Tabela 1: Combinações de métodos de discretização espacial</a:t>
                      </a:r>
                      <a:endParaRPr lang="pt-BR" sz="1000">
                        <a:solidFill>
                          <a:srgbClr val="000000"/>
                        </a:solidFill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#01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#02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#03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#04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Combinação #05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Pressão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Second Order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Standard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Linear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PRESTO!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Linear 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Momentum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Second Order Upwind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First Order Upwind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Power Law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QUICK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Third-Order MUSCL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Energia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Second Order Upwind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First Order Upwind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Power Law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/>
                        <a:t>QUICK</a:t>
                      </a:r>
                      <a:endParaRPr lang="pt-BR" sz="12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 err="1"/>
                        <a:t>Third-Order</a:t>
                      </a:r>
                      <a:r>
                        <a:rPr lang="pt-BR" sz="1000" dirty="0"/>
                        <a:t> MUSCL</a:t>
                      </a:r>
                      <a:endParaRPr lang="pt-BR" sz="1200" dirty="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6264946" y="1689775"/>
            <a:ext cx="2483767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Efeito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perceptível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sobre</a:t>
            </a:r>
            <a:r>
              <a:rPr lang="en-US" b="1" i="1" dirty="0" smtClean="0">
                <a:latin typeface="Calibri"/>
              </a:rPr>
              <a:t> a </a:t>
            </a:r>
            <a:r>
              <a:rPr lang="en-US" b="1" i="1" dirty="0" err="1" smtClean="0">
                <a:latin typeface="Calibri"/>
              </a:rPr>
              <a:t>velocidade</a:t>
            </a:r>
            <a:r>
              <a:rPr lang="en-US" b="1" i="1" dirty="0" smtClean="0">
                <a:latin typeface="Calibri"/>
              </a:rPr>
              <a:t> de </a:t>
            </a:r>
            <a:r>
              <a:rPr lang="en-US" b="1" i="1" dirty="0" err="1" smtClean="0">
                <a:latin typeface="Calibri"/>
              </a:rPr>
              <a:t>convergência</a:t>
            </a:r>
            <a:endParaRPr lang="en-US" b="1" i="1" dirty="0" smtClean="0">
              <a:latin typeface="Calibri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64946" y="2858454"/>
            <a:ext cx="2483767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b="1" i="1" dirty="0" err="1" smtClean="0">
                <a:latin typeface="Calibri"/>
              </a:rPr>
              <a:t>Diferença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pouco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significativa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sobre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os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resultados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para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essa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classe</a:t>
            </a:r>
            <a:r>
              <a:rPr lang="en-US" b="1" i="1" dirty="0" smtClean="0">
                <a:latin typeface="Calibri"/>
              </a:rPr>
              <a:t> de </a:t>
            </a:r>
            <a:r>
              <a:rPr lang="en-US" b="1" i="1" dirty="0" err="1" smtClean="0">
                <a:latin typeface="Calibri"/>
              </a:rPr>
              <a:t>problemas</a:t>
            </a:r>
            <a:endParaRPr lang="en-US" b="1" i="1" dirty="0" smtClean="0">
              <a:latin typeface="Calibri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196752"/>
            <a:ext cx="573464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196752"/>
            <a:ext cx="5760085" cy="165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852936"/>
            <a:ext cx="5760085" cy="164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509120"/>
            <a:ext cx="5760085" cy="164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6228184" y="1183392"/>
            <a:ext cx="2520280" cy="2677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smtClean="0"/>
              <a:t>Campo de </a:t>
            </a:r>
            <a:r>
              <a:rPr lang="en-US" sz="2400" dirty="0" err="1" smtClean="0"/>
              <a:t>pressão</a:t>
            </a:r>
            <a:r>
              <a:rPr lang="en-US" sz="2400" dirty="0" smtClean="0"/>
              <a:t> e de </a:t>
            </a:r>
            <a:r>
              <a:rPr lang="en-US" sz="2400" dirty="0" err="1" smtClean="0"/>
              <a:t>velocidades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alterados</a:t>
            </a:r>
            <a:r>
              <a:rPr lang="en-US" sz="2400" dirty="0" smtClean="0"/>
              <a:t> </a:t>
            </a:r>
            <a:r>
              <a:rPr lang="en-US" sz="2400" dirty="0" err="1" smtClean="0"/>
              <a:t>pela</a:t>
            </a:r>
            <a:r>
              <a:rPr lang="en-US" sz="2400" dirty="0" smtClean="0"/>
              <a:t> </a:t>
            </a:r>
            <a:r>
              <a:rPr lang="en-US" sz="2400" dirty="0" err="1" smtClean="0"/>
              <a:t>introdução</a:t>
            </a:r>
            <a:r>
              <a:rPr lang="en-US" sz="2400" dirty="0" smtClean="0"/>
              <a:t> do </a:t>
            </a:r>
            <a:r>
              <a:rPr lang="en-US" sz="2400" dirty="0" err="1" smtClean="0"/>
              <a:t>fe</a:t>
            </a:r>
            <a:r>
              <a:rPr lang="en-US" sz="2400" dirty="0" err="1" smtClean="0"/>
              <a:t>nômeno</a:t>
            </a:r>
            <a:r>
              <a:rPr lang="en-US" sz="2400" dirty="0" smtClean="0"/>
              <a:t> de </a:t>
            </a:r>
            <a:r>
              <a:rPr lang="en-US" sz="2400" dirty="0" err="1" smtClean="0"/>
              <a:t>transferência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calor</a:t>
            </a:r>
            <a:endParaRPr lang="en-US" sz="2400" dirty="0"/>
          </a:p>
        </p:txBody>
      </p:sp>
      <p:sp>
        <p:nvSpPr>
          <p:cNvPr id="8" name="Retângulo 7"/>
          <p:cNvSpPr/>
          <p:nvPr/>
        </p:nvSpPr>
        <p:spPr>
          <a:xfrm>
            <a:off x="6228433" y="3960198"/>
            <a:ext cx="2520280" cy="23083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err="1" smtClean="0"/>
              <a:t>Perfil</a:t>
            </a:r>
            <a:r>
              <a:rPr lang="en-US" sz="2400" dirty="0" smtClean="0"/>
              <a:t> </a:t>
            </a:r>
            <a:r>
              <a:rPr lang="en-US" sz="2400" dirty="0" err="1" smtClean="0"/>
              <a:t>parabólico</a:t>
            </a:r>
            <a:r>
              <a:rPr lang="en-US" sz="2400" dirty="0" smtClean="0"/>
              <a:t> </a:t>
            </a:r>
            <a:r>
              <a:rPr lang="en-US" sz="2400" dirty="0" err="1" smtClean="0"/>
              <a:t>predito</a:t>
            </a:r>
            <a:r>
              <a:rPr lang="en-US" sz="2400" dirty="0" smtClean="0"/>
              <a:t> é </a:t>
            </a:r>
            <a:r>
              <a:rPr lang="en-US" sz="2400" dirty="0" err="1" smtClean="0"/>
              <a:t>observado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resultados</a:t>
            </a:r>
            <a:r>
              <a:rPr lang="en-US" sz="2400" dirty="0" smtClean="0"/>
              <a:t> da </a:t>
            </a:r>
            <a:r>
              <a:rPr lang="en-US" sz="2400" dirty="0" err="1" smtClean="0"/>
              <a:t>simulação</a:t>
            </a:r>
            <a:r>
              <a:rPr lang="en-US" sz="2400" dirty="0" smtClean="0"/>
              <a:t> </a:t>
            </a:r>
            <a:r>
              <a:rPr lang="en-US" sz="2400" dirty="0" err="1" smtClean="0"/>
              <a:t>numérica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9080"/>
          </a:xfrm>
        </p:spPr>
        <p:txBody>
          <a:bodyPr>
            <a:spAutoFit/>
          </a:bodyPr>
          <a:lstStyle/>
          <a:p>
            <a:r>
              <a:rPr lang="en-US" dirty="0" err="1" smtClean="0"/>
              <a:t>Escoamento</a:t>
            </a:r>
            <a:r>
              <a:rPr lang="en-US" dirty="0" smtClean="0"/>
              <a:t> laminar</a:t>
            </a:r>
          </a:p>
          <a:p>
            <a:endParaRPr lang="en-US" dirty="0" smtClean="0"/>
          </a:p>
          <a:p>
            <a:r>
              <a:rPr lang="en-US" dirty="0" err="1" smtClean="0"/>
              <a:t>Fluxo</a:t>
            </a:r>
            <a:r>
              <a:rPr lang="en-US" dirty="0" smtClean="0"/>
              <a:t> de </a:t>
            </a:r>
            <a:r>
              <a:rPr lang="en-US" dirty="0" err="1" smtClean="0"/>
              <a:t>calor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pelas</a:t>
            </a:r>
            <a:r>
              <a:rPr lang="en-US" dirty="0" smtClean="0"/>
              <a:t> </a:t>
            </a:r>
            <a:r>
              <a:rPr lang="en-US" dirty="0" err="1" smtClean="0"/>
              <a:t>paredes</a:t>
            </a:r>
            <a:r>
              <a:rPr lang="en-US" dirty="0" smtClean="0"/>
              <a:t> do </a:t>
            </a:r>
            <a:r>
              <a:rPr lang="en-US" dirty="0" err="1" smtClean="0"/>
              <a:t>duto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5148064" y="1556792"/>
            <a:ext cx="360040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 = 100 &lt; Re* = 2100</a:t>
            </a:r>
            <a:endParaRPr lang="en-US" sz="2800" dirty="0"/>
          </a:p>
        </p:txBody>
      </p:sp>
      <p:sp>
        <p:nvSpPr>
          <p:cNvPr id="5" name="Retângulo 4"/>
          <p:cNvSpPr/>
          <p:nvPr/>
        </p:nvSpPr>
        <p:spPr>
          <a:xfrm>
            <a:off x="5148064" y="3573016"/>
            <a:ext cx="3600400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 = 100 W/m²</a:t>
            </a: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395289" y="4437112"/>
            <a:ext cx="417671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b="1" dirty="0" smtClean="0">
                <a:latin typeface="Calibri"/>
              </a:rPr>
              <a:t>PROPRIEDADES FÍSICAS:</a:t>
            </a:r>
          </a:p>
          <a:p>
            <a:r>
              <a:rPr lang="el-GR" dirty="0" smtClean="0">
                <a:latin typeface="Calibri"/>
              </a:rPr>
              <a:t>ρ</a:t>
            </a:r>
            <a:r>
              <a:rPr lang="pt-BR" dirty="0" smtClean="0">
                <a:latin typeface="Calibri"/>
              </a:rPr>
              <a:t> = 1 kg/m³</a:t>
            </a:r>
          </a:p>
          <a:p>
            <a:r>
              <a:rPr lang="pt-BR" dirty="0" smtClean="0">
                <a:latin typeface="Calibri"/>
              </a:rPr>
              <a:t>μ = 0,002 kg / (m.s)</a:t>
            </a:r>
          </a:p>
          <a:p>
            <a:r>
              <a:rPr lang="pt-BR" dirty="0" err="1" smtClean="0">
                <a:latin typeface="Calibri"/>
              </a:rPr>
              <a:t>Cp</a:t>
            </a:r>
            <a:r>
              <a:rPr lang="pt-BR" dirty="0" smtClean="0">
                <a:latin typeface="Calibri"/>
              </a:rPr>
              <a:t> = 1006,43 J / (kg.K)</a:t>
            </a:r>
          </a:p>
          <a:p>
            <a:r>
              <a:rPr lang="pt-BR" dirty="0" smtClean="0">
                <a:latin typeface="Calibri"/>
              </a:rPr>
              <a:t>k = 0,0242 W/(</a:t>
            </a:r>
            <a:r>
              <a:rPr lang="pt-BR" dirty="0" err="1" smtClean="0">
                <a:latin typeface="Calibri"/>
              </a:rPr>
              <a:t>m.K</a:t>
            </a:r>
            <a:r>
              <a:rPr lang="pt-BR" dirty="0" smtClean="0">
                <a:latin typeface="Calibri"/>
              </a:rPr>
              <a:t>)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4572001" y="4437112"/>
            <a:ext cx="4176712" cy="15121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b="1" dirty="0" smtClean="0">
                <a:latin typeface="Calibri"/>
              </a:rPr>
              <a:t>CONDIÇÕES DE CONTORNO FLUIDODINÂMICAS:</a:t>
            </a:r>
          </a:p>
          <a:p>
            <a:r>
              <a:rPr lang="pt-BR" dirty="0" smtClean="0">
                <a:latin typeface="Calibri"/>
              </a:rPr>
              <a:t>v = 1 m/s na entrada do duto</a:t>
            </a:r>
          </a:p>
          <a:p>
            <a:r>
              <a:rPr lang="pt-BR" dirty="0" smtClean="0">
                <a:latin typeface="Calibri"/>
              </a:rPr>
              <a:t>p = 1 </a:t>
            </a:r>
            <a:r>
              <a:rPr lang="pt-BR" dirty="0" err="1" smtClean="0">
                <a:latin typeface="Calibri"/>
              </a:rPr>
              <a:t>atm</a:t>
            </a:r>
            <a:r>
              <a:rPr lang="pt-BR" dirty="0" smtClean="0">
                <a:latin typeface="Calibri"/>
              </a:rPr>
              <a:t> na saída do duto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196752"/>
            <a:ext cx="5760085" cy="165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852936"/>
            <a:ext cx="5760085" cy="164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509120"/>
            <a:ext cx="5760085" cy="164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6228184" y="1196752"/>
            <a:ext cx="2520280" cy="1938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err="1" smtClean="0"/>
              <a:t>Diferença</a:t>
            </a:r>
            <a:r>
              <a:rPr lang="en-US" sz="2400" dirty="0" smtClean="0"/>
              <a:t> de </a:t>
            </a:r>
            <a:r>
              <a:rPr lang="en-US" sz="2400" dirty="0" err="1" smtClean="0"/>
              <a:t>temperatura</a:t>
            </a:r>
            <a:r>
              <a:rPr lang="en-US" sz="2400" dirty="0" smtClean="0"/>
              <a:t> entre a </a:t>
            </a:r>
            <a:r>
              <a:rPr lang="en-US" sz="2400" dirty="0" err="1" smtClean="0"/>
              <a:t>linha</a:t>
            </a:r>
            <a:r>
              <a:rPr lang="en-US" sz="2400" dirty="0" smtClean="0"/>
              <a:t> central e a </a:t>
            </a:r>
            <a:r>
              <a:rPr lang="en-US" sz="2400" dirty="0" err="1" smtClean="0"/>
              <a:t>parede</a:t>
            </a:r>
            <a:r>
              <a:rPr lang="en-US" sz="2400" dirty="0" smtClean="0"/>
              <a:t> </a:t>
            </a:r>
            <a:r>
              <a:rPr lang="en-US" sz="2400" dirty="0" err="1" smtClean="0"/>
              <a:t>chega</a:t>
            </a:r>
            <a:r>
              <a:rPr lang="en-US" sz="2400" dirty="0" smtClean="0"/>
              <a:t> a ~90 °C</a:t>
            </a:r>
            <a:endParaRPr lang="en-US" sz="2400" dirty="0"/>
          </a:p>
        </p:txBody>
      </p:sp>
      <p:sp>
        <p:nvSpPr>
          <p:cNvPr id="9" name="Retângulo 8"/>
          <p:cNvSpPr/>
          <p:nvPr/>
        </p:nvSpPr>
        <p:spPr>
          <a:xfrm>
            <a:off x="6228433" y="3284984"/>
            <a:ext cx="2520280" cy="304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refino</a:t>
            </a:r>
            <a:r>
              <a:rPr lang="en-US" sz="2400" dirty="0" smtClean="0"/>
              <a:t> de </a:t>
            </a:r>
            <a:r>
              <a:rPr lang="en-US" sz="2400" dirty="0" err="1" smtClean="0"/>
              <a:t>malha</a:t>
            </a:r>
            <a:r>
              <a:rPr lang="en-US" sz="2400" dirty="0" smtClean="0"/>
              <a:t>, </a:t>
            </a:r>
            <a:r>
              <a:rPr lang="en-US" sz="2400" dirty="0" err="1" smtClean="0"/>
              <a:t>poucas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diferenças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perceptíveis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resultados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configurações</a:t>
            </a:r>
            <a:r>
              <a:rPr lang="en-US" sz="2400" dirty="0" smtClean="0"/>
              <a:t> do Solver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alteradas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1196752"/>
            <a:ext cx="5760085" cy="165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852936"/>
            <a:ext cx="5760085" cy="164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509120"/>
            <a:ext cx="5760085" cy="164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6228184" y="1255400"/>
            <a:ext cx="2520280" cy="2677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400" dirty="0" smtClean="0"/>
              <a:t>A </a:t>
            </a:r>
            <a:r>
              <a:rPr lang="en-US" sz="2400" dirty="0" err="1" smtClean="0"/>
              <a:t>diferença</a:t>
            </a:r>
            <a:r>
              <a:rPr lang="en-US" sz="2400" dirty="0" smtClean="0"/>
              <a:t>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marcante</a:t>
            </a:r>
            <a:r>
              <a:rPr lang="en-US" sz="2400" dirty="0" smtClean="0"/>
              <a:t> é a </a:t>
            </a:r>
            <a:r>
              <a:rPr lang="en-US" sz="2400" dirty="0" err="1" smtClean="0"/>
              <a:t>maior</a:t>
            </a:r>
            <a:r>
              <a:rPr lang="en-US" sz="2400" dirty="0" smtClean="0"/>
              <a:t> </a:t>
            </a:r>
            <a:r>
              <a:rPr lang="en-US" sz="2400" dirty="0" err="1" smtClean="0"/>
              <a:t>velocidade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convergência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acoplamento</a:t>
            </a:r>
            <a:r>
              <a:rPr lang="en-US" sz="2400" dirty="0" smtClean="0"/>
              <a:t> COUPLED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0282"/>
            <a:ext cx="8229600" cy="1446550"/>
          </a:xfrm>
        </p:spPr>
        <p:txBody>
          <a:bodyPr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Problema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Geometria</a:t>
            </a:r>
            <a:endParaRPr lang="en-US" i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204864"/>
            <a:ext cx="836585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287" y="1600201"/>
            <a:ext cx="8353425" cy="584775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Os </a:t>
            </a:r>
            <a:r>
              <a:rPr lang="en-US" dirty="0" err="1" smtClean="0"/>
              <a:t>fenômenos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</a:t>
            </a:r>
            <a:r>
              <a:rPr lang="en-US" dirty="0" err="1" smtClean="0"/>
              <a:t>desaparecem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analítica</a:t>
            </a:r>
            <a:r>
              <a:rPr lang="en-US" dirty="0" smtClean="0"/>
              <a:t> do </a:t>
            </a:r>
            <a:r>
              <a:rPr lang="en-US" dirty="0" err="1" smtClean="0"/>
              <a:t>escoamento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2519772" y="2204864"/>
            <a:ext cx="4104456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Le = 0,035 . D . Re = 70 cm</a:t>
            </a:r>
            <a:endParaRPr lang="en-US" sz="28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95287" y="3060249"/>
            <a:ext cx="8353425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perfil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é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parabólico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descrito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4718" t="26919" r="17042" b="32701"/>
          <a:stretch>
            <a:fillRect/>
          </a:stretch>
        </p:blipFill>
        <p:spPr bwMode="auto">
          <a:xfrm>
            <a:off x="2987824" y="4221088"/>
            <a:ext cx="367240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analítica</a:t>
            </a:r>
            <a:r>
              <a:rPr lang="en-US" dirty="0" smtClean="0"/>
              <a:t> do </a:t>
            </a:r>
            <a:r>
              <a:rPr lang="en-US" dirty="0" err="1" smtClean="0"/>
              <a:t>escoamento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1492" t="1199" r="34339" b="4420"/>
          <a:stretch>
            <a:fillRect/>
          </a:stretch>
        </p:blipFill>
        <p:spPr bwMode="auto">
          <a:xfrm>
            <a:off x="2052000" y="1480164"/>
            <a:ext cx="5040000" cy="461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velocidade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594" y="1628800"/>
            <a:ext cx="694481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velocidade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628800"/>
            <a:ext cx="7200000" cy="447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ector reto 7"/>
          <p:cNvCxnSpPr/>
          <p:nvPr/>
        </p:nvCxnSpPr>
        <p:spPr>
          <a:xfrm flipV="1">
            <a:off x="3635896" y="1916832"/>
            <a:ext cx="0" cy="3744416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47440" y="6093148"/>
            <a:ext cx="7849121" cy="504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en-US" dirty="0" err="1" smtClean="0"/>
              <a:t>previsão</a:t>
            </a:r>
            <a:r>
              <a:rPr lang="en-US" dirty="0" smtClean="0"/>
              <a:t> </a:t>
            </a:r>
            <a:r>
              <a:rPr lang="en-US" dirty="0" err="1" smtClean="0"/>
              <a:t>teórica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perfil</a:t>
            </a:r>
            <a:r>
              <a:rPr lang="en-US" dirty="0" smtClean="0"/>
              <a:t> </a:t>
            </a:r>
            <a:r>
              <a:rPr lang="en-US" dirty="0" err="1" smtClean="0"/>
              <a:t>estaria</a:t>
            </a:r>
            <a:r>
              <a:rPr lang="en-US" dirty="0" smtClean="0"/>
              <a:t> </a:t>
            </a:r>
            <a:r>
              <a:rPr lang="en-US" dirty="0" err="1" smtClean="0"/>
              <a:t>plenamente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70 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analítica</a:t>
            </a:r>
            <a:r>
              <a:rPr lang="en-US" dirty="0" smtClean="0"/>
              <a:t> da </a:t>
            </a:r>
            <a:r>
              <a:rPr lang="en-US" dirty="0" err="1" smtClean="0"/>
              <a:t>transferência</a:t>
            </a:r>
            <a:r>
              <a:rPr lang="en-US" dirty="0" smtClean="0"/>
              <a:t> de </a:t>
            </a:r>
            <a:r>
              <a:rPr lang="en-US" dirty="0" err="1" smtClean="0"/>
              <a:t>calor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5057"/>
          <a:stretch>
            <a:fillRect/>
          </a:stretch>
        </p:blipFill>
        <p:spPr bwMode="auto">
          <a:xfrm>
            <a:off x="1979712" y="1412776"/>
            <a:ext cx="54079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694062"/>
            <a:ext cx="2209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5405438"/>
            <a:ext cx="12668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91088" y="2636912"/>
            <a:ext cx="38576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899592" y="3861048"/>
            <a:ext cx="1512416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b="1" i="1" dirty="0" err="1" smtClean="0">
                <a:latin typeface="Calibri"/>
              </a:rPr>
              <a:t>Temperatura</a:t>
            </a:r>
            <a:r>
              <a:rPr lang="en-US" b="1" i="1" dirty="0" smtClean="0">
                <a:latin typeface="Calibri"/>
              </a:rPr>
              <a:t> </a:t>
            </a:r>
            <a:r>
              <a:rPr lang="en-US" b="1" i="1" dirty="0" err="1" smtClean="0">
                <a:latin typeface="Calibri"/>
              </a:rPr>
              <a:t>adimensional</a:t>
            </a:r>
            <a:endParaRPr lang="en-US" b="1" i="1" dirty="0" smtClean="0">
              <a:latin typeface="Calibri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20071" y="3999547"/>
            <a:ext cx="352864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b="1" i="1" dirty="0" err="1" smtClean="0">
                <a:latin typeface="Calibri"/>
              </a:rPr>
              <a:t>Distância</a:t>
            </a:r>
            <a:r>
              <a:rPr lang="en-US" b="1" i="1" dirty="0" smtClean="0">
                <a:latin typeface="Calibri"/>
              </a:rPr>
              <a:t> axial </a:t>
            </a:r>
            <a:r>
              <a:rPr lang="en-US" b="1" i="1" dirty="0" err="1" smtClean="0">
                <a:latin typeface="Calibri"/>
              </a:rPr>
              <a:t>adimensional</a:t>
            </a:r>
            <a:endParaRPr lang="en-US" b="1" i="1" dirty="0" smtClean="0">
              <a:latin typeface="Calibri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644008" y="5733256"/>
            <a:ext cx="352864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en-US" b="1" i="1" dirty="0" err="1" smtClean="0">
                <a:latin typeface="Calibri"/>
              </a:rPr>
              <a:t>Distância</a:t>
            </a:r>
            <a:r>
              <a:rPr lang="en-US" b="1" i="1" dirty="0" smtClean="0">
                <a:latin typeface="Calibri"/>
              </a:rPr>
              <a:t> radial </a:t>
            </a:r>
            <a:r>
              <a:rPr lang="en-US" b="1" i="1" dirty="0" err="1" smtClean="0">
                <a:latin typeface="Calibri"/>
              </a:rPr>
              <a:t>adimensional</a:t>
            </a:r>
            <a:endParaRPr lang="en-US" b="1" i="1" dirty="0" smtClean="0"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analítica</a:t>
            </a:r>
            <a:r>
              <a:rPr lang="en-US" dirty="0" smtClean="0"/>
              <a:t> da </a:t>
            </a:r>
            <a:r>
              <a:rPr lang="en-US" dirty="0" err="1" smtClean="0"/>
              <a:t>transferência</a:t>
            </a:r>
            <a:r>
              <a:rPr lang="en-US" dirty="0" smtClean="0"/>
              <a:t> de </a:t>
            </a:r>
            <a:r>
              <a:rPr lang="en-US" dirty="0" err="1" smtClean="0"/>
              <a:t>calor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38576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5445224"/>
            <a:ext cx="28575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56992"/>
            <a:ext cx="62579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4211961" y="1756266"/>
            <a:ext cx="4536752" cy="147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Segundo Bird, Steward e Lightfoot (2002, p. 315), a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analítica</a:t>
            </a:r>
            <a:r>
              <a:rPr lang="en-US" dirty="0" smtClean="0"/>
              <a:t> </a:t>
            </a:r>
            <a:r>
              <a:rPr lang="en-US" dirty="0" err="1" smtClean="0"/>
              <a:t>prediz</a:t>
            </a:r>
            <a:r>
              <a:rPr lang="en-US" dirty="0" smtClean="0"/>
              <a:t> </a:t>
            </a:r>
            <a:r>
              <a:rPr lang="en-US" dirty="0" err="1" smtClean="0"/>
              <a:t>temperaturas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 </a:t>
            </a:r>
            <a:r>
              <a:rPr lang="el-GR" dirty="0" smtClean="0">
                <a:latin typeface="Times New Roman"/>
                <a:cs typeface="Times New Roman"/>
              </a:rPr>
              <a:t>ζ</a:t>
            </a:r>
            <a:r>
              <a:rPr lang="pt-BR" dirty="0" smtClean="0">
                <a:latin typeface="Times New Roman"/>
                <a:cs typeface="Times New Roman"/>
              </a:rPr>
              <a:t> &gt; 0,1 </a:t>
            </a:r>
            <a:r>
              <a:rPr lang="pt-BR" dirty="0" smtClean="0">
                <a:latin typeface="+mj-lt"/>
                <a:cs typeface="Times New Roman"/>
              </a:rPr>
              <a:t>com precisão de 2%. Porém a distância radial adimensional é inferior a esse valor mesmo para a extremidade do duto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712</Words>
  <Application>Microsoft Office PowerPoint</Application>
  <PresentationFormat>Apresentação na tela 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Simulação de escoamento e transferência de calor em duto cilíndrico</vt:lpstr>
      <vt:lpstr>O Problema</vt:lpstr>
      <vt:lpstr>O Problema Geometria</vt:lpstr>
      <vt:lpstr>Solução analítica do escoamento</vt:lpstr>
      <vt:lpstr>Solução analítica do escoamento</vt:lpstr>
      <vt:lpstr>Desenvolvimento do perfil de velocidade</vt:lpstr>
      <vt:lpstr>Desenvolvimento do perfil de velocidade</vt:lpstr>
      <vt:lpstr>Solução analítica da transferência de calor</vt:lpstr>
      <vt:lpstr>Solução analítica da transferência de calor</vt:lpstr>
      <vt:lpstr>Teste de independência de malha</vt:lpstr>
      <vt:lpstr>Teste de independência de malha</vt:lpstr>
      <vt:lpstr>Teste de independência de malha</vt:lpstr>
      <vt:lpstr>Teste de independência de malha</vt:lpstr>
      <vt:lpstr>Teste de independência de malha</vt:lpstr>
      <vt:lpstr>Teste de independência de malha</vt:lpstr>
      <vt:lpstr>Efeito das configurações do Solver</vt:lpstr>
      <vt:lpstr>Efeito das configurações do Solver</vt:lpstr>
      <vt:lpstr>Efeito das configurações do Solver</vt:lpstr>
      <vt:lpstr>Conclusões</vt:lpstr>
      <vt:lpstr>Conclusões</vt:lpstr>
      <vt:lpstr>Conclusões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Dickson Alves Souza</dc:creator>
  <cp:lastModifiedBy>Dickson ALves de Souza</cp:lastModifiedBy>
  <cp:revision>48</cp:revision>
  <dcterms:created xsi:type="dcterms:W3CDTF">2017-12-04T22:46:48Z</dcterms:created>
  <dcterms:modified xsi:type="dcterms:W3CDTF">2017-12-05T23:27:17Z</dcterms:modified>
</cp:coreProperties>
</file>