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57"/>
  </p:notesMasterIdLst>
  <p:sldIdLst>
    <p:sldId id="294" r:id="rId2"/>
    <p:sldId id="295" r:id="rId3"/>
    <p:sldId id="256" r:id="rId4"/>
    <p:sldId id="291" r:id="rId5"/>
    <p:sldId id="293" r:id="rId6"/>
    <p:sldId id="29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2" r:id="rId23"/>
    <p:sldId id="27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0929"/>
  </p:normalViewPr>
  <p:slideViewPr>
    <p:cSldViewPr>
      <p:cViewPr>
        <p:scale>
          <a:sx n="124" d="100"/>
          <a:sy n="124" d="100"/>
        </p:scale>
        <p:origin x="-20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5EA79B-06BC-4739-BBA9-2E483B848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04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919D90-553C-4C19-9044-9CD6A4554F0E}" type="slidenum">
              <a:rPr lang="en-US" altLang="en-US">
                <a:latin typeface="Arial Black" pitchFamily="34" charset="0"/>
              </a:rPr>
              <a:pPr/>
              <a:t>25</a:t>
            </a:fld>
            <a:endParaRPr lang="en-US" altLang="en-US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7D9410FE-0870-4C3F-BF2E-C4E0D77D2F2B}" type="datetime5">
              <a:rPr lang="en-US" altLang="en-US"/>
              <a:pPr/>
              <a:t>28-Jan-14</a:t>
            </a:fld>
            <a:endParaRPr lang="en-US" altLang="en-US"/>
          </a:p>
        </p:txBody>
      </p:sp>
      <p:pic>
        <p:nvPicPr>
          <p:cNvPr id="62469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64EE7B-3874-490F-BDFD-F2436999B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28600"/>
            <a:ext cx="2143125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78563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25637-B938-4B82-87BC-4C361A4EE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0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C6F235-4B71-4BE2-9AC0-C30EB156C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96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C9E1B6-5587-474B-9205-840886A5B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039D61-1718-4807-A0F5-50BFAE181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3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E0901E-4622-4B94-BB3A-9D3D130FB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6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DE0FE-F7F2-4BDF-84FC-3CF9AED4F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41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590825-BAB0-4F23-BAF0-4CFFED4AE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3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D5B78-B9E9-49BD-ABD7-4C3F08FFD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5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0AFA2C-B1B8-4A02-9622-2BC2DE835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05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Arial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en-US" altLang="en-US" sz="240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A7E70F9D-506A-4E66-87F6-6D2F266C8A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 212 Analysis of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dirty="0" err="1" smtClean="0"/>
              <a:t>Langs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42C6F235-4B71-4BE2-9AC0-C30EB156C38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FD1E2-EFEE-402D-870F-D6276F335F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instance = object</a:t>
            </a:r>
          </a:p>
          <a:p>
            <a:r>
              <a:rPr lang="en-US" altLang="en-US"/>
              <a:t>field = instance variable</a:t>
            </a:r>
          </a:p>
          <a:p>
            <a:r>
              <a:rPr lang="en-US" altLang="en-US"/>
              <a:t>method = function</a:t>
            </a:r>
          </a:p>
          <a:p>
            <a:r>
              <a:rPr lang="en-US" altLang="en-US"/>
              <a:t>sending a message to an object =</a:t>
            </a:r>
            <a:br>
              <a:rPr lang="en-US" altLang="en-US"/>
            </a:br>
            <a:r>
              <a:rPr lang="en-US" altLang="en-US"/>
              <a:t>  calling a function</a:t>
            </a:r>
          </a:p>
          <a:p>
            <a:r>
              <a:rPr lang="en-US" altLang="en-US"/>
              <a:t>These are all </a:t>
            </a:r>
            <a:r>
              <a:rPr lang="en-US" altLang="en-US" i="1"/>
              <a:t>approximately</a:t>
            </a:r>
            <a:r>
              <a:rPr lang="en-US" altLang="en-US"/>
              <a:t>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D616-8515-45E6-93A3-51B4DE6E311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467600" cy="457200"/>
          </a:xfrm>
        </p:spPr>
        <p:txBody>
          <a:bodyPr/>
          <a:lstStyle/>
          <a:p>
            <a:r>
              <a:rPr lang="en-US" altLang="en-US"/>
              <a:t>Concept: Classes form a hierarchy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r>
              <a:rPr lang="en-US" altLang="en-US"/>
              <a:t>Classes are arranged in a treelike structure called a </a:t>
            </a:r>
            <a:r>
              <a:rPr lang="en-US" altLang="en-US">
                <a:solidFill>
                  <a:schemeClr val="tx2"/>
                </a:solidFill>
              </a:rPr>
              <a:t>hierarchy</a:t>
            </a:r>
            <a:endParaRPr lang="en-US" altLang="en-US"/>
          </a:p>
          <a:p>
            <a:r>
              <a:rPr lang="en-US" altLang="en-US"/>
              <a:t>The class at the root is named </a:t>
            </a:r>
            <a:r>
              <a:rPr lang="en-US" altLang="en-US">
                <a:solidFill>
                  <a:schemeClr val="folHlink"/>
                </a:solidFill>
                <a:latin typeface="Trebuchet MS" pitchFamily="34" charset="0"/>
              </a:rPr>
              <a:t>Object</a:t>
            </a:r>
            <a:endParaRPr lang="en-US" altLang="en-US"/>
          </a:p>
          <a:p>
            <a:r>
              <a:rPr lang="en-US" altLang="en-US"/>
              <a:t>Every class, except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, has a </a:t>
            </a:r>
            <a:r>
              <a:rPr lang="en-US" altLang="en-US">
                <a:solidFill>
                  <a:schemeClr val="tx2"/>
                </a:solidFill>
              </a:rPr>
              <a:t>superclass</a:t>
            </a:r>
            <a:endParaRPr lang="en-US" altLang="en-US"/>
          </a:p>
          <a:p>
            <a:r>
              <a:rPr lang="en-US" altLang="en-US"/>
              <a:t>A class may have several ancestors, up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endParaRPr lang="en-US" altLang="en-US">
              <a:solidFill>
                <a:srgbClr val="FFFF99"/>
              </a:solidFill>
            </a:endParaRPr>
          </a:p>
          <a:p>
            <a:r>
              <a:rPr lang="en-US" altLang="en-US"/>
              <a:t>When you define a class, you specify its superclass</a:t>
            </a:r>
          </a:p>
          <a:p>
            <a:pPr lvl="1"/>
            <a:r>
              <a:rPr lang="en-US" altLang="en-US"/>
              <a:t>If you don’t specify a superclass,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 is assumed</a:t>
            </a:r>
          </a:p>
          <a:p>
            <a:r>
              <a:rPr lang="en-US" altLang="en-US"/>
              <a:t>Every class may have one or more </a:t>
            </a:r>
            <a:r>
              <a:rPr lang="en-US" altLang="en-US">
                <a:solidFill>
                  <a:schemeClr val="tx2"/>
                </a:solidFill>
              </a:rPr>
              <a:t>subclasses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C72C-6420-4A17-81A0-541CB9BADAF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(part of) a hierarchy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914400" y="5867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FileDialog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Dialog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Window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Container</a:t>
            </a:r>
            <a:endParaRPr lang="en-US" altLang="en-US" sz="2400"/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1600200" y="1828800"/>
            <a:ext cx="6096000" cy="3871913"/>
            <a:chOff x="1008" y="1056"/>
            <a:chExt cx="3840" cy="2439"/>
          </a:xfrm>
        </p:grpSpPr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2064" y="1200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Container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1008" y="192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Panel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2064" y="192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ScrollPane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3456" y="1929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Window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2880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Dialog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4032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Frame</a:t>
              </a:r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2736" y="3168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>
                  <a:latin typeface="Trebuchet MS" pitchFamily="34" charset="0"/>
                </a:rPr>
                <a:t>FileDialog</a:t>
              </a: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flipH="1">
              <a:off x="1440" y="1488"/>
              <a:ext cx="110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2640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2736" y="1488"/>
              <a:ext cx="115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H="1">
              <a:off x="3312" y="2256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3936" y="225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3216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H="1" flipV="1">
              <a:off x="2400" y="10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58100-990E-41E4-A9B6-15132AADC2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is different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C++ there may be more than one root</a:t>
            </a:r>
          </a:p>
          <a:p>
            <a:pPr lvl="1"/>
            <a:r>
              <a:rPr lang="en-US" altLang="en-US"/>
              <a:t>but not in Java!</a:t>
            </a:r>
          </a:p>
          <a:p>
            <a:r>
              <a:rPr lang="en-US" altLang="en-US"/>
              <a:t>In C++ an object may have more than one parent (immediate superclass)</a:t>
            </a:r>
          </a:p>
          <a:p>
            <a:pPr lvl="1"/>
            <a:r>
              <a:rPr lang="en-US" altLang="en-US"/>
              <a:t>but not in Java!</a:t>
            </a:r>
          </a:p>
          <a:p>
            <a:r>
              <a:rPr lang="en-US" altLang="en-US"/>
              <a:t>Java has a single, strict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5B546-1DA2-496C-A4C6-C4DA452A75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Objects inherit from superclasses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r>
              <a:rPr lang="en-US" altLang="en-US"/>
              <a:t>A class describes fields and methods</a:t>
            </a:r>
          </a:p>
          <a:p>
            <a:r>
              <a:rPr lang="en-US" altLang="en-US"/>
              <a:t>Objects of that class have those fields and methods</a:t>
            </a:r>
          </a:p>
          <a:p>
            <a:r>
              <a:rPr lang="en-US" altLang="en-US"/>
              <a:t>But an object </a:t>
            </a:r>
            <a:r>
              <a:rPr lang="en-US" altLang="en-US" i="1"/>
              <a:t>also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inherits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the fields described in the class's superclasses</a:t>
            </a:r>
          </a:p>
          <a:p>
            <a:pPr lvl="1"/>
            <a:r>
              <a:rPr lang="en-US" altLang="en-US"/>
              <a:t>the methods described in the class's superclasses</a:t>
            </a:r>
          </a:p>
          <a:p>
            <a:r>
              <a:rPr lang="en-US" altLang="en-US"/>
              <a:t>A class is </a:t>
            </a:r>
            <a:r>
              <a:rPr lang="en-US" altLang="en-US" i="1"/>
              <a:t>not</a:t>
            </a:r>
            <a:r>
              <a:rPr lang="en-US" altLang="en-US"/>
              <a:t> a complete description of its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4E5F-D43B-49A4-AC61-37734246AC0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inheritance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810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Person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String name;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int age;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void birthday ()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age = age + 1;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95800" y="1752600"/>
            <a:ext cx="4343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Employee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   extends Person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double salary;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void pay () { ...}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114800" y="19050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" y="48006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/>
              <a:t>Every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Employee</a:t>
            </a:r>
            <a:r>
              <a:rPr lang="en-US" altLang="en-US" sz="2800"/>
              <a:t> has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name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age</a:t>
            </a:r>
            <a:r>
              <a:rPr lang="en-US" altLang="en-US" sz="2800"/>
              <a:t> fields and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birthday</a:t>
            </a:r>
            <a:r>
              <a:rPr lang="en-US" altLang="en-US" sz="2800"/>
              <a:t> method </a:t>
            </a:r>
            <a:r>
              <a:rPr lang="en-US" altLang="en-US" sz="2800" i="1"/>
              <a:t>as well as</a:t>
            </a:r>
            <a:r>
              <a:rPr lang="en-US" altLang="en-US" sz="2800"/>
              <a:t> a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salary</a:t>
            </a:r>
            <a:r>
              <a:rPr lang="en-US" altLang="en-US" sz="2800"/>
              <a:t> field and a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pay</a:t>
            </a:r>
            <a:r>
              <a:rPr lang="en-US" altLang="en-US" sz="2800"/>
              <a:t> method.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399A9-269B-4701-A257-476DA93EA6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Objects must be created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int n;</a:t>
            </a:r>
            <a:r>
              <a:rPr lang="en-US" altLang="en-US"/>
              <a:t>   does two things:</a:t>
            </a:r>
          </a:p>
          <a:p>
            <a:pPr lvl="1"/>
            <a:r>
              <a:rPr lang="en-US" altLang="en-US"/>
              <a:t>It declares that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is an integer variable</a:t>
            </a:r>
          </a:p>
          <a:p>
            <a:pPr lvl="1"/>
            <a:r>
              <a:rPr lang="en-US" altLang="en-US"/>
              <a:t>It allocates space to hold a value for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</a:p>
          <a:p>
            <a:pPr lvl="1"/>
            <a:r>
              <a:rPr lang="en-US" altLang="en-US"/>
              <a:t>For a primitive, this is all that is needed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Employee secretary;</a:t>
            </a:r>
            <a:r>
              <a:rPr lang="en-US" altLang="en-US">
                <a:latin typeface="Trebuchet MS" pitchFamily="34" charset="0"/>
              </a:rPr>
              <a:t>  </a:t>
            </a:r>
            <a:r>
              <a:rPr lang="en-US" altLang="en-US"/>
              <a:t> also does two things</a:t>
            </a:r>
          </a:p>
          <a:p>
            <a:pPr lvl="1"/>
            <a:r>
              <a:rPr lang="en-US" altLang="en-US"/>
              <a:t>It declares that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secretary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is type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Employee</a:t>
            </a:r>
          </a:p>
          <a:p>
            <a:pPr lvl="1"/>
            <a:r>
              <a:rPr lang="en-US" altLang="en-US"/>
              <a:t>It allocates space to hold a </a:t>
            </a:r>
            <a:r>
              <a:rPr lang="en-US" altLang="en-US" i="1"/>
              <a:t>reference</a:t>
            </a:r>
            <a:r>
              <a:rPr lang="en-US" altLang="en-US"/>
              <a:t> to an Employee</a:t>
            </a:r>
          </a:p>
          <a:p>
            <a:pPr lvl="1"/>
            <a:r>
              <a:rPr lang="en-US" altLang="en-US"/>
              <a:t>For an object, this is </a:t>
            </a:r>
            <a:r>
              <a:rPr lang="en-US" altLang="en-US" b="1" i="1"/>
              <a:t>not</a:t>
            </a:r>
            <a:r>
              <a:rPr lang="en-US" altLang="en-US"/>
              <a:t> all that is needed</a:t>
            </a:r>
            <a:endParaRPr lang="en-US" altLang="en-US">
              <a:solidFill>
                <a:srgbClr val="FFFF99"/>
              </a:solidFill>
              <a:latin typeface="Trebuchet MS" pitchFamily="34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secretary = new Employee ( );</a:t>
            </a:r>
            <a:endParaRPr lang="en-US" altLang="en-US"/>
          </a:p>
          <a:p>
            <a:pPr lvl="1"/>
            <a:r>
              <a:rPr lang="en-US" altLang="en-US"/>
              <a:t>This allocate space to hold a </a:t>
            </a:r>
            <a:r>
              <a:rPr lang="en-US" altLang="en-US" i="1"/>
              <a:t>value</a:t>
            </a:r>
            <a:r>
              <a:rPr lang="en-US" altLang="en-US"/>
              <a:t> for the Employee</a:t>
            </a:r>
          </a:p>
          <a:p>
            <a:pPr lvl="1"/>
            <a:r>
              <a:rPr lang="en-US" altLang="en-US"/>
              <a:t>Until you do this, the Employee is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25B6-1AC7-459E-A4DF-43952AD08AA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Notation: How to declare and create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114800"/>
          </a:xfrm>
        </p:spPr>
        <p:txBody>
          <a:bodyPr/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Employee secretary; </a:t>
            </a: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declares secretary</a:t>
            </a:r>
            <a:endParaRPr lang="en-US" altLang="en-US" sz="2400">
              <a:solidFill>
                <a:schemeClr val="accent1"/>
              </a:solidFill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secretary = new Employee ();</a:t>
            </a: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allocates space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Employee secretary = new Employee();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does both</a:t>
            </a:r>
          </a:p>
          <a:p>
            <a:r>
              <a:rPr lang="en-US" altLang="en-US" sz="2400"/>
              <a:t>But the secretary is still "blank" (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 sz="2400"/>
              <a:t>)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secretary.name = "Adele";</a:t>
            </a: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dot notation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secretary.birthday (); </a:t>
            </a: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sends a message</a:t>
            </a:r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EB018-7650-4241-B8C7-D3429FBA862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Notation: How to reference a field or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r>
              <a:rPr lang="en-US" altLang="en-US"/>
              <a:t>Inside a class, no dots are necessary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class Person { ... age = age + 1; ...}</a:t>
            </a:r>
            <a:endParaRPr lang="en-US" altLang="en-US"/>
          </a:p>
          <a:p>
            <a:r>
              <a:rPr lang="en-US" altLang="en-US"/>
              <a:t>Outside a class, you need to say which object you are talking to</a:t>
            </a:r>
          </a:p>
          <a:p>
            <a:pPr lvl="1">
              <a:buClr>
                <a:schemeClr val="tx1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if (john.age &lt; 75) john.birthday ();</a:t>
            </a:r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/>
              <a:t>If you don't have an object, you cannot use its fields or methods!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912D-A2EA-41F7-BD4B-39183B16F4F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</a:t>
            </a:r>
            <a:r>
              <a:rPr lang="en-US" altLang="en-US" dirty="0">
                <a:solidFill>
                  <a:schemeClr val="tx1"/>
                </a:solidFill>
                <a:latin typeface="Trebuchet MS" pitchFamily="34" charset="0"/>
              </a:rPr>
              <a:t>this</a:t>
            </a:r>
            <a:r>
              <a:rPr lang="en-US" altLang="en-US" dirty="0"/>
              <a:t>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r>
              <a:rPr lang="en-US" altLang="en-US" dirty="0"/>
              <a:t>Inside a class, no dots are necessary, because</a:t>
            </a:r>
          </a:p>
          <a:p>
            <a:pPr lvl="1"/>
            <a:r>
              <a:rPr lang="en-US" altLang="en-US" dirty="0"/>
              <a:t>you are working on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this</a:t>
            </a:r>
            <a:r>
              <a:rPr lang="en-US" altLang="en-US" dirty="0"/>
              <a:t> object</a:t>
            </a:r>
          </a:p>
          <a:p>
            <a:r>
              <a:rPr lang="en-US" altLang="en-US" dirty="0"/>
              <a:t>If you wish, you can make it explicit: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class Person { ...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this.age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=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this.age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+ 1; ...}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this</a:t>
            </a:r>
            <a:r>
              <a:rPr lang="en-US" altLang="en-US" dirty="0"/>
              <a:t> is like an extra parameter to the </a:t>
            </a:r>
            <a:r>
              <a:rPr lang="en-US" altLang="en-US" dirty="0" smtClean="0"/>
              <a:t>method</a:t>
            </a:r>
          </a:p>
          <a:p>
            <a:endParaRPr lang="en-US" altLang="en-US" dirty="0"/>
          </a:p>
          <a:p>
            <a:r>
              <a:rPr lang="en-US" altLang="en-US" dirty="0"/>
              <a:t>You usually don't need to use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this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4038600"/>
            <a:ext cx="447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CVL: in Python it’s explicit – self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1054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CVL: in Python you do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a few flavors of OOP</a:t>
            </a:r>
          </a:p>
          <a:p>
            <a:pPr lvl="1"/>
            <a:r>
              <a:rPr lang="en-US" dirty="0" smtClean="0"/>
              <a:t>“Popular” OOP</a:t>
            </a:r>
          </a:p>
          <a:p>
            <a:pPr lvl="1"/>
            <a:r>
              <a:rPr lang="en-US" dirty="0" smtClean="0"/>
              <a:t>Smalltalk OOP</a:t>
            </a:r>
          </a:p>
          <a:p>
            <a:pPr lvl="1"/>
            <a:r>
              <a:rPr lang="en-US" dirty="0" smtClean="0"/>
              <a:t>JavaScript OOP</a:t>
            </a:r>
          </a:p>
          <a:p>
            <a:pPr lvl="1"/>
            <a:r>
              <a:rPr lang="en-US" dirty="0" smtClean="0"/>
              <a:t>Objects vs. Abstract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F235-4B71-4BE2-9AC0-C30EB156C38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63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59379-912A-431B-8586-BCC73545105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A variable can hold subclass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</p:spPr>
        <p:txBody>
          <a:bodyPr/>
          <a:lstStyle/>
          <a:p>
            <a:r>
              <a:rPr lang="en-US" altLang="en-US"/>
              <a:t>Suppose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is a subclass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endParaRPr lang="en-US" altLang="en-US">
              <a:solidFill>
                <a:srgbClr val="FFFF99"/>
              </a:solidFill>
            </a:endParaRP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/>
              <a:t> objects can be assigned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/>
              <a:t> variables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objects can be assigned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variables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objects can be assigned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variables, but</a:t>
            </a:r>
            <a:endParaRPr lang="en-US" altLang="en-US">
              <a:latin typeface="Trebuchet MS" pitchFamily="34" charset="0"/>
            </a:endParaRP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/>
              <a:t> objects can </a:t>
            </a:r>
            <a:r>
              <a:rPr lang="en-US" altLang="en-US" i="1"/>
              <a:t>not</a:t>
            </a:r>
            <a:r>
              <a:rPr lang="en-US" altLang="en-US"/>
              <a:t> be assigned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/>
              <a:t> variables</a:t>
            </a:r>
          </a:p>
          <a:p>
            <a:pPr lvl="2"/>
            <a:r>
              <a:rPr lang="en-US" altLang="en-US"/>
              <a:t>Every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altLang="en-US"/>
              <a:t> is also an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/>
              <a:t> </a:t>
            </a:r>
            <a:r>
              <a:rPr lang="en-US" altLang="en-US" i="1"/>
              <a:t>but</a:t>
            </a:r>
            <a:r>
              <a:rPr lang="en-US" altLang="en-US"/>
              <a:t> not every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altLang="en-US"/>
              <a:t> is a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endParaRPr lang="en-US" altLang="en-US">
              <a:solidFill>
                <a:srgbClr val="FFFF99"/>
              </a:solidFill>
              <a:latin typeface="Trebuchet MS" pitchFamily="34" charset="0"/>
            </a:endParaRPr>
          </a:p>
          <a:p>
            <a:r>
              <a:rPr lang="en-US" altLang="en-US"/>
              <a:t>You can </a:t>
            </a:r>
            <a:r>
              <a:rPr lang="en-US" altLang="en-US">
                <a:solidFill>
                  <a:schemeClr val="tx2"/>
                </a:solidFill>
              </a:rPr>
              <a:t>cast</a:t>
            </a:r>
            <a:r>
              <a:rPr lang="en-US" altLang="en-US"/>
              <a:t>: 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bVariable = (B) aObject;</a:t>
            </a:r>
            <a:endParaRPr lang="en-US" altLang="en-US">
              <a:latin typeface="Trebuchet MS" pitchFamily="34" charset="0"/>
            </a:endParaRPr>
          </a:p>
          <a:p>
            <a:pPr lvl="1"/>
            <a:r>
              <a:rPr lang="en-US" altLang="en-US"/>
              <a:t>In this case, Java does a runtime check</a:t>
            </a:r>
            <a:endParaRPr lang="en-US" altLang="en-US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54B9-DC4B-4CBE-A55F-0FE3977C936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Assignment of subclasses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Dog { ... }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Poodle extends Dog { ... }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Dog myDog;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Dog rover = new Dog ();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Poodle yourPoodle;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Poodle fifi = new Poodle ();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endParaRPr lang="en-US" altLang="en-US" sz="24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myDog = rover;                       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 // ok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yourPoodle = fifi;                    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ok</a:t>
            </a:r>
            <a:endParaRPr lang="en-US" altLang="en-US" sz="2400">
              <a:solidFill>
                <a:schemeClr val="accent2"/>
              </a:solidFill>
              <a:latin typeface="Trebuchet MS" pitchFamily="34" charset="0"/>
            </a:endParaRP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myDog = fifi;                        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   //ok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yourPoodle = rover;                 </a:t>
            </a:r>
            <a:r>
              <a:rPr lang="en-US" altLang="en-US" sz="2400">
                <a:solidFill>
                  <a:schemeClr val="tx2"/>
                </a:solidFill>
                <a:latin typeface="Trebuchet MS" pitchFamily="34" charset="0"/>
              </a:rPr>
              <a:t> // illegal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yourPoodle = (Poodle) rover;     </a:t>
            </a:r>
            <a:r>
              <a:rPr lang="en-US" altLang="en-US" sz="2400">
                <a:solidFill>
                  <a:schemeClr val="hlink"/>
                </a:solidFill>
                <a:latin typeface="Trebuchet MS" pitchFamily="34" charset="0"/>
              </a:rPr>
              <a:t>//runtime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E1328-82B8-4A28-B63F-0E608B94207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Methods can be overridden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38800"/>
            <a:ext cx="7772400" cy="685800"/>
          </a:xfrm>
        </p:spPr>
        <p:txBody>
          <a:bodyPr/>
          <a:lstStyle/>
          <a:p>
            <a:r>
              <a:rPr lang="en-US" altLang="en-US"/>
              <a:t>So birds can fly. Except penguins.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7315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Bird extends Animal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void fly (String destination)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location = destination;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3962400"/>
            <a:ext cx="7391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Penguin extends Bird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void fly (String whatever) { 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3" autoUpdateAnimBg="0"/>
      <p:bldP spid="23556" grpId="0" autoUpdateAnimBg="0"/>
      <p:bldP spid="235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898E-1A24-4AE2-A81A-1154D542268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Don't call functions, send messages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Bird someBird = pingu;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someBird.fly ("South America");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/>
              <a:t>Did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pingu</a:t>
            </a:r>
            <a:r>
              <a:rPr lang="en-US" altLang="en-US"/>
              <a:t> actually go anywhere?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You sent the message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fly(...)</a:t>
            </a:r>
            <a:r>
              <a:rPr lang="en-US" altLang="en-US"/>
              <a:t> to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pingu</a:t>
            </a:r>
            <a:endParaRPr lang="en-US" altLang="en-US">
              <a:solidFill>
                <a:srgbClr val="FFFF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pingu</a:t>
            </a:r>
            <a:r>
              <a:rPr lang="en-US" altLang="en-US"/>
              <a:t> is a penguin, he ignored 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Otherwise he used the method defined in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Bird</a:t>
            </a:r>
            <a:endParaRPr lang="en-US" altLang="en-US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You did </a:t>
            </a:r>
            <a:r>
              <a:rPr lang="en-US" altLang="en-US" i="1"/>
              <a:t>not</a:t>
            </a:r>
            <a:r>
              <a:rPr lang="en-US" altLang="en-US"/>
              <a:t> directly call any method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You cannot tell, without studying the program, which method actually gets used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same statement may result in different methods being used at different times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914400"/>
            <a:ext cx="6139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(CVL: sort of... This is called dynamic dispatch)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Dispatch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courses.cs.washington.edu/courses/cse413/08au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9E1B6-5587-474B-9205-840886A5B4F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7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970213" y="2216150"/>
            <a:ext cx="6024562" cy="1446213"/>
          </a:xfrm>
          <a:noFill/>
        </p:spPr>
        <p:txBody>
          <a:bodyPr>
            <a:spAutoFit/>
          </a:bodyPr>
          <a:lstStyle/>
          <a:p>
            <a:r>
              <a:rPr lang="en-US" altLang="en-US" smtClean="0">
                <a:solidFill>
                  <a:schemeClr val="bg1"/>
                </a:solidFill>
              </a:rPr>
              <a:t>Implementing Dynamic Dispatch</a:t>
            </a:r>
          </a:p>
        </p:txBody>
      </p:sp>
      <p:sp>
        <p:nvSpPr>
          <p:cNvPr id="307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10668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>
                <a:solidFill>
                  <a:schemeClr val="accent2"/>
                </a:solidFill>
              </a:rPr>
              <a:t>CSE 413 Autumn 2008</a:t>
            </a:r>
          </a:p>
        </p:txBody>
      </p:sp>
    </p:spTree>
    <p:extLst>
      <p:ext uri="{BB962C8B-B14F-4D97-AF65-F5344CB8AC3E}">
        <p14:creationId xmlns:p14="http://schemas.microsoft.com/office/powerpoint/2010/main" val="4053088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Dynamic Dispatch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Recall: In an object-oriented language, a subclass can override (redefine) a method</a:t>
            </a:r>
          </a:p>
          <a:p>
            <a:r>
              <a:rPr lang="en-US" altLang="en-US" smtClean="0"/>
              <a:t>When a message is sent to an object, the actual method called depends on the type of the </a:t>
            </a:r>
            <a:r>
              <a:rPr lang="en-US" altLang="en-US" i="1" smtClean="0"/>
              <a:t>object</a:t>
            </a:r>
            <a:r>
              <a:rPr lang="en-US" altLang="en-US" smtClean="0"/>
              <a:t>, not the type of the variable that references it</a:t>
            </a:r>
          </a:p>
          <a:p>
            <a:r>
              <a:rPr lang="en-US" altLang="en-US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32686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 object consists of</a:t>
            </a:r>
          </a:p>
          <a:p>
            <a:pPr lvl="1">
              <a:defRPr/>
            </a:pPr>
            <a:r>
              <a:rPr lang="en-US" dirty="0" smtClean="0"/>
              <a:t>State (instance variables, …)</a:t>
            </a:r>
          </a:p>
          <a:p>
            <a:pPr lvl="1">
              <a:defRPr/>
            </a:pPr>
            <a:r>
              <a:rPr lang="en-US" dirty="0" smtClean="0"/>
              <a:t>Behavior (methods, messages)</a:t>
            </a:r>
          </a:p>
          <a:p>
            <a:pPr>
              <a:defRPr/>
            </a:pPr>
            <a:r>
              <a:rPr lang="en-US" dirty="0" smtClean="0"/>
              <a:t>So we can implement an object as something that contains data and procedures</a:t>
            </a:r>
          </a:p>
          <a:p>
            <a:pPr>
              <a:defRPr/>
            </a:pPr>
            <a:r>
              <a:rPr lang="en-US" dirty="0" smtClean="0"/>
              <a:t>But… Not good engineering – multiple copies of method code in each object</a:t>
            </a:r>
          </a:p>
        </p:txBody>
      </p:sp>
    </p:spTree>
    <p:extLst>
      <p:ext uri="{BB962C8B-B14F-4D97-AF65-F5344CB8AC3E}">
        <p14:creationId xmlns:p14="http://schemas.microsoft.com/office/powerpoint/2010/main" val="84260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Attempt #2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Instead of replicating the methods in each object, include a set of pointers to the applicable methods</a:t>
            </a:r>
          </a:p>
          <a:p>
            <a:r>
              <a:rPr lang="en-US" altLang="en-US" smtClean="0"/>
              <a:t>But… Lots of duplicate pointers per object</a:t>
            </a:r>
          </a:p>
        </p:txBody>
      </p:sp>
    </p:spTree>
    <p:extLst>
      <p:ext uri="{BB962C8B-B14F-4D97-AF65-F5344CB8AC3E}">
        <p14:creationId xmlns:p14="http://schemas.microsoft.com/office/powerpoint/2010/main" val="315302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Attempt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Instead of having method pointers in each object, have one set of method pointers per class</a:t>
            </a:r>
          </a:p>
          <a:p>
            <a:pPr lvl="1">
              <a:defRPr/>
            </a:pPr>
            <a:r>
              <a:rPr lang="en-US" dirty="0" smtClean="0"/>
              <a:t>Each object contains a pointer to a “class object”</a:t>
            </a:r>
          </a:p>
          <a:p>
            <a:pPr lvl="1">
              <a:defRPr/>
            </a:pPr>
            <a:r>
              <a:rPr lang="en-US" dirty="0" smtClean="0"/>
              <a:t>Method calls are indirect to the actual methods in the class object</a:t>
            </a:r>
          </a:p>
          <a:p>
            <a:pPr>
              <a:defRPr/>
            </a:pPr>
            <a:r>
              <a:rPr lang="en-US" dirty="0" smtClean="0"/>
              <a:t>A little bit of time overhead per method call</a:t>
            </a:r>
          </a:p>
          <a:p>
            <a:pPr>
              <a:defRPr/>
            </a:pPr>
            <a:r>
              <a:rPr lang="en-US" dirty="0" smtClean="0"/>
              <a:t>Need some tweaks for something as dynamic as Ruby</a:t>
            </a:r>
          </a:p>
        </p:txBody>
      </p:sp>
    </p:spTree>
    <p:extLst>
      <p:ext uri="{BB962C8B-B14F-4D97-AF65-F5344CB8AC3E}">
        <p14:creationId xmlns:p14="http://schemas.microsoft.com/office/powerpoint/2010/main" val="2345594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D9410FE-0870-4C3F-BF2E-C4E0D77D2F2B}" type="datetime5">
              <a:rPr lang="en-US" altLang="en-US"/>
              <a:pPr/>
              <a:t>28-Jan-14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Basic Object-Oriented Concepts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From </a:t>
            </a:r>
          </a:p>
          <a:p>
            <a:r>
              <a:rPr lang="en-US" altLang="en-US" dirty="0" smtClean="0"/>
              <a:t>http://www.cis.upenn.edu/~matuszek/cit591-2003/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Dynamic Dispatch in Ruby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Complicatons</a:t>
            </a:r>
          </a:p>
          <a:p>
            <a:pPr lvl="1"/>
            <a:r>
              <a:rPr lang="en-US" altLang="en-US" smtClean="0"/>
              <a:t>Modules (mixins) as well as classes</a:t>
            </a:r>
          </a:p>
          <a:p>
            <a:pPr lvl="1"/>
            <a:r>
              <a:rPr lang="en-US" altLang="en-US" smtClean="0"/>
              <a:t>Can add or change methods dynamically as the program runs</a:t>
            </a:r>
          </a:p>
          <a:p>
            <a:pPr lvl="1"/>
            <a:r>
              <a:rPr lang="en-US" altLang="en-US" smtClean="0"/>
              <a:t>Can include per-object methods as well as per-class methods</a:t>
            </a:r>
          </a:p>
        </p:txBody>
      </p:sp>
    </p:spTree>
    <p:extLst>
      <p:ext uri="{BB962C8B-B14F-4D97-AF65-F5344CB8AC3E}">
        <p14:creationId xmlns:p14="http://schemas.microsoft.com/office/powerpoint/2010/main" val="1895379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Ruby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Every object has a pointer to its class</a:t>
            </a:r>
          </a:p>
          <a:p>
            <a:pPr>
              <a:defRPr/>
            </a:pPr>
            <a:r>
              <a:rPr lang="en-US" dirty="0" smtClean="0"/>
              <a:t>A class is represented by a “class object”</a:t>
            </a:r>
          </a:p>
          <a:p>
            <a:pPr lvl="1">
              <a:defRPr/>
            </a:pPr>
            <a:r>
              <a:rPr lang="en-US" dirty="0" smtClean="0"/>
              <a:t>Every class object contains a hash table with method names and code</a:t>
            </a:r>
          </a:p>
          <a:p>
            <a:pPr>
              <a:defRPr/>
            </a:pPr>
            <a:r>
              <a:rPr lang="en-US" dirty="0" smtClean="0"/>
              <a:t>Every class object has a pointer to its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Search for applicable methods starting in the object and moving up</a:t>
            </a:r>
          </a:p>
          <a:p>
            <a:pPr lvl="1">
              <a:defRPr/>
            </a:pPr>
            <a:r>
              <a:rPr lang="en-US" dirty="0" smtClean="0"/>
              <a:t>If you hit the top without finding it, “message not understood”</a:t>
            </a:r>
          </a:p>
        </p:txBody>
      </p:sp>
    </p:spTree>
    <p:extLst>
      <p:ext uri="{BB962C8B-B14F-4D97-AF65-F5344CB8AC3E}">
        <p14:creationId xmlns:p14="http://schemas.microsoft.com/office/powerpoint/2010/main" val="2055548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Mixins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One object per </a:t>
            </a:r>
            <a:r>
              <a:rPr lang="en-US" dirty="0" err="1" smtClean="0"/>
              <a:t>mixin</a:t>
            </a:r>
            <a:r>
              <a:rPr lang="en-US" dirty="0" smtClean="0"/>
              <a:t>, searched after the class object and before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Per-object methods</a:t>
            </a:r>
          </a:p>
          <a:p>
            <a:pPr lvl="1">
              <a:defRPr/>
            </a:pPr>
            <a:r>
              <a:rPr lang="en-US" dirty="0" smtClean="0"/>
              <a:t>Define a “virtual class” of methods for that object that is searched first</a:t>
            </a:r>
          </a:p>
          <a:p>
            <a:pPr>
              <a:defRPr/>
            </a:pPr>
            <a:r>
              <a:rPr lang="en-US" dirty="0" smtClean="0"/>
              <a:t>What is the class of a class object?</a:t>
            </a:r>
          </a:p>
          <a:p>
            <a:pPr lvl="1">
              <a:defRPr/>
            </a:pPr>
            <a:r>
              <a:rPr lang="en-US" dirty="0" smtClean="0"/>
              <a:t>Interesting question… left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10200227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Types for O-O Languages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Java, C++, and others are </a:t>
            </a:r>
            <a:r>
              <a:rPr lang="en-US" altLang="en-US" i="1" smtClean="0"/>
              <a:t>strongly typed</a:t>
            </a:r>
            <a:endParaRPr lang="en-US" altLang="en-US" smtClean="0"/>
          </a:p>
          <a:p>
            <a:r>
              <a:rPr lang="en-US" altLang="en-US" smtClean="0"/>
              <a:t>Purpose of the type system: prevent certain kinds of runtime errors by compile-time checks (i.e., static analysis)</a:t>
            </a:r>
          </a:p>
        </p:txBody>
      </p:sp>
    </p:spTree>
    <p:extLst>
      <p:ext uri="{BB962C8B-B14F-4D97-AF65-F5344CB8AC3E}">
        <p14:creationId xmlns:p14="http://schemas.microsoft.com/office/powerpoint/2010/main" val="3919755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O-O Type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“Usual” guarantees</a:t>
            </a:r>
          </a:p>
          <a:p>
            <a:pPr lvl="1">
              <a:defRPr/>
            </a:pPr>
            <a:r>
              <a:rPr lang="en-US" dirty="0" smtClean="0"/>
              <a:t>Program execution won’t</a:t>
            </a:r>
          </a:p>
          <a:p>
            <a:pPr lvl="2">
              <a:defRPr/>
            </a:pPr>
            <a:r>
              <a:rPr lang="en-US" dirty="0" smtClean="0"/>
              <a:t>Send a message that the receiver doesn’t understand</a:t>
            </a:r>
          </a:p>
          <a:p>
            <a:pPr lvl="2">
              <a:defRPr/>
            </a:pPr>
            <a:r>
              <a:rPr lang="en-US" dirty="0" smtClean="0"/>
              <a:t>Send a message with the wrong number of arguments</a:t>
            </a:r>
          </a:p>
          <a:p>
            <a:pPr>
              <a:defRPr/>
            </a:pPr>
            <a:r>
              <a:rPr lang="en-US" dirty="0" smtClean="0"/>
              <a:t>“Usual” loophole</a:t>
            </a:r>
          </a:p>
          <a:p>
            <a:pPr lvl="1">
              <a:defRPr/>
            </a:pPr>
            <a:r>
              <a:rPr lang="en-US" dirty="0" smtClean="0"/>
              <a:t>Type system doesn’t try to guarantee that a reference is not null</a:t>
            </a:r>
          </a:p>
        </p:txBody>
      </p:sp>
    </p:spTree>
    <p:extLst>
      <p:ext uri="{BB962C8B-B14F-4D97-AF65-F5344CB8AC3E}">
        <p14:creationId xmlns:p14="http://schemas.microsoft.com/office/powerpoint/2010/main" val="39822493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Typing and Dynamic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type system allows us to know in advance what methods exist in each class, and the potential type(s) of each object</a:t>
            </a:r>
          </a:p>
          <a:p>
            <a:pPr lvl="1">
              <a:defRPr/>
            </a:pPr>
            <a:r>
              <a:rPr lang="en-US" dirty="0" smtClean="0"/>
              <a:t>Declared (static) type</a:t>
            </a:r>
          </a:p>
          <a:p>
            <a:pPr lvl="1">
              <a:defRPr/>
            </a:pPr>
            <a:r>
              <a:rPr lang="en-US" dirty="0" err="1" smtClean="0"/>
              <a:t>Supertypes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Possible dynamic type(s) because of downcasts</a:t>
            </a:r>
          </a:p>
          <a:p>
            <a:pPr>
              <a:defRPr/>
            </a:pPr>
            <a:r>
              <a:rPr lang="en-US" dirty="0" smtClean="0"/>
              <a:t>Use this to engineer fast dynamic type lookup</a:t>
            </a:r>
          </a:p>
        </p:txBody>
      </p:sp>
    </p:spTree>
    <p:extLst>
      <p:ext uri="{BB962C8B-B14F-4D97-AF65-F5344CB8AC3E}">
        <p14:creationId xmlns:p14="http://schemas.microsoft.com/office/powerpoint/2010/main" val="3892486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Object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Whenever we execute “new Thing(…)”</a:t>
            </a:r>
          </a:p>
          <a:p>
            <a:pPr lvl="1">
              <a:defRPr/>
            </a:pPr>
            <a:r>
              <a:rPr lang="en-US" dirty="0" smtClean="0"/>
              <a:t>We know the class of Thing</a:t>
            </a:r>
          </a:p>
          <a:p>
            <a:pPr lvl="1">
              <a:defRPr/>
            </a:pPr>
            <a:r>
              <a:rPr lang="en-US" dirty="0" smtClean="0"/>
              <a:t>We know what fields it contains (everything declared in Thing plus everything inherited)</a:t>
            </a:r>
          </a:p>
          <a:p>
            <a:pPr>
              <a:defRPr/>
            </a:pPr>
            <a:r>
              <a:rPr lang="en-US" dirty="0" smtClean="0"/>
              <a:t>We can guarantee that the initial part of subclass objects matches the layout of ones in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So when we up- or down-cast, offsets of inherited fields don’t change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07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Per-Class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As in Ruby, an object contains a pointer to a per-class data structure</a:t>
            </a:r>
          </a:p>
          <a:p>
            <a:pPr lvl="1">
              <a:defRPr/>
            </a:pPr>
            <a:r>
              <a:rPr lang="en-US" dirty="0" smtClean="0"/>
              <a:t>(But this need not be a first-class object in the language)</a:t>
            </a:r>
          </a:p>
          <a:p>
            <a:pPr>
              <a:defRPr/>
            </a:pPr>
            <a:r>
              <a:rPr lang="en-US" dirty="0" smtClean="0"/>
              <a:t>Per-class data structure contains a table of pointers to appropriate methods</a:t>
            </a:r>
          </a:p>
          <a:p>
            <a:pPr lvl="1">
              <a:defRPr/>
            </a:pPr>
            <a:r>
              <a:rPr lang="en-US" dirty="0" smtClean="0"/>
              <a:t>Often called “virtual function table” or </a:t>
            </a:r>
            <a:r>
              <a:rPr lang="en-US" dirty="0" err="1" smtClean="0"/>
              <a:t>vtable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Method calls are indirect through the object’s class’s </a:t>
            </a:r>
            <a:r>
              <a:rPr lang="en-US" dirty="0" err="1" smtClean="0"/>
              <a:t>vtable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776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Vtables and Inheritance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Key to making overriding work</a:t>
            </a:r>
          </a:p>
          <a:p>
            <a:pPr lvl="1"/>
            <a:r>
              <a:rPr lang="en-US" altLang="en-US" smtClean="0"/>
              <a:t>Initial part of vtable for a subclass has the same layout as its superclass</a:t>
            </a:r>
          </a:p>
          <a:p>
            <a:pPr lvl="2"/>
            <a:r>
              <a:rPr lang="en-US" altLang="en-US" smtClean="0"/>
              <a:t>So we can call a method indirectly through the vtable using a known offset fixed at compile-time </a:t>
            </a:r>
            <a:r>
              <a:rPr lang="en-US" altLang="en-US" i="1" smtClean="0"/>
              <a:t>regardless of the actual dynamic type of the object</a:t>
            </a:r>
            <a:endParaRPr lang="en-US" altLang="en-US" smtClean="0"/>
          </a:p>
          <a:p>
            <a:pPr lvl="1"/>
            <a:r>
              <a:rPr lang="en-US" altLang="en-US" smtClean="0"/>
              <a:t>Key point: offset of a method pointer is the same, but it can refer to a different method in the subclass, not the inherited one</a:t>
            </a:r>
          </a:p>
        </p:txBody>
      </p:sp>
    </p:spTree>
    <p:extLst>
      <p:ext uri="{BB962C8B-B14F-4D97-AF65-F5344CB8AC3E}">
        <p14:creationId xmlns:p14="http://schemas.microsoft.com/office/powerpoint/2010/main" val="1959955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original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9E1B6-5587-474B-9205-840886A5B4F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61904-BD62-4590-8805-78C28B51192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An object has behaviors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trike="sngStrike" dirty="0" smtClean="0"/>
              <a:t>In old style programming, you had</a:t>
            </a:r>
            <a:r>
              <a:rPr lang="en-US" altLang="en-US" dirty="0" smtClean="0"/>
              <a:t>: Previously:</a:t>
            </a:r>
            <a:endParaRPr lang="en-US" altLang="en-US" dirty="0"/>
          </a:p>
          <a:p>
            <a:pPr lvl="1"/>
            <a:r>
              <a:rPr lang="en-US" altLang="en-US" dirty="0"/>
              <a:t>data, which was completely passive</a:t>
            </a:r>
          </a:p>
          <a:p>
            <a:pPr lvl="1"/>
            <a:r>
              <a:rPr lang="en-US" altLang="en-US" dirty="0"/>
              <a:t>functions, which could manipulate any data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object</a:t>
            </a:r>
            <a:r>
              <a:rPr lang="en-US" altLang="en-US" dirty="0"/>
              <a:t> contains both data and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r>
              <a:rPr lang="en-US" altLang="en-US" dirty="0"/>
              <a:t> that manipulate that data</a:t>
            </a:r>
          </a:p>
          <a:p>
            <a:pPr lvl="1" algn="just"/>
            <a:r>
              <a:rPr lang="en-US" altLang="en-US" dirty="0"/>
              <a:t>An object </a:t>
            </a:r>
            <a:r>
              <a:rPr lang="en-US" altLang="en-US" strike="sngStrike" dirty="0"/>
              <a:t>is </a:t>
            </a:r>
            <a:r>
              <a:rPr lang="en-US" altLang="en-US" i="1" strike="sngStrike" dirty="0"/>
              <a:t>active,</a:t>
            </a:r>
            <a:r>
              <a:rPr lang="en-US" altLang="en-US" strike="sngStrike" dirty="0"/>
              <a:t> not passive; it </a:t>
            </a:r>
            <a:r>
              <a:rPr lang="en-US" altLang="en-US" i="1" dirty="0"/>
              <a:t>does</a:t>
            </a:r>
            <a:r>
              <a:rPr lang="en-US" altLang="en-US" dirty="0"/>
              <a:t> things</a:t>
            </a:r>
          </a:p>
          <a:p>
            <a:pPr lvl="1" algn="just"/>
            <a:r>
              <a:rPr lang="en-US" altLang="en-US" dirty="0"/>
              <a:t>An object is </a:t>
            </a:r>
            <a:r>
              <a:rPr lang="en-US" altLang="en-US" i="1" dirty="0"/>
              <a:t>responsible</a:t>
            </a:r>
            <a:r>
              <a:rPr lang="en-US" altLang="en-US" dirty="0"/>
              <a:t> for its own data</a:t>
            </a:r>
          </a:p>
          <a:p>
            <a:pPr lvl="2" algn="just"/>
            <a:r>
              <a:rPr lang="en-US" altLang="en-US" dirty="0"/>
              <a:t>But: it can </a:t>
            </a:r>
            <a:r>
              <a:rPr lang="en-US" altLang="en-US" i="1" dirty="0"/>
              <a:t>expose</a:t>
            </a:r>
            <a:r>
              <a:rPr lang="en-US" altLang="en-US" dirty="0"/>
              <a:t> that data to other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0881-EC30-45A5-8D05-B1510112620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Sneaky trick: How to use overridden methods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45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FamilyMember extends Person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void birthday () { </a:t>
            </a:r>
            <a:r>
              <a:rPr lang="en-US" altLang="en-US" sz="2800">
                <a:solidFill>
                  <a:schemeClr val="accent1"/>
                </a:solidFill>
                <a:latin typeface="Trebuchet MS" pitchFamily="34" charset="0"/>
              </a:rPr>
              <a:t>// override birthday() in Person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super.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birthday ();  </a:t>
            </a:r>
            <a:r>
              <a:rPr lang="en-US" altLang="en-US" sz="2800">
                <a:solidFill>
                  <a:schemeClr val="accent1"/>
                </a:solidFill>
                <a:latin typeface="Trebuchet MS" pitchFamily="34" charset="0"/>
              </a:rPr>
              <a:t>// call overridden method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givePresent ();     </a:t>
            </a:r>
            <a:r>
              <a:rPr lang="en-US" altLang="en-US" sz="2800">
                <a:solidFill>
                  <a:schemeClr val="accent1"/>
                </a:solidFill>
                <a:latin typeface="Trebuchet MS" pitchFamily="34" charset="0"/>
              </a:rPr>
              <a:t> // and add your new stuff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}</a:t>
            </a:r>
            <a:endParaRPr lang="en-US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DD91C-9467-435F-962D-F0A9CC27C75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477000" cy="457200"/>
          </a:xfrm>
        </p:spPr>
        <p:txBody>
          <a:bodyPr/>
          <a:lstStyle/>
          <a:p>
            <a:r>
              <a:rPr lang="en-US" altLang="en-US"/>
              <a:t>Concept: Constructors make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95800"/>
          </a:xfrm>
        </p:spPr>
        <p:txBody>
          <a:bodyPr/>
          <a:lstStyle/>
          <a:p>
            <a:r>
              <a:rPr lang="en-US" altLang="en-US" sz="2400"/>
              <a:t>Every class has a </a:t>
            </a:r>
            <a:r>
              <a:rPr lang="en-US" altLang="en-US" sz="2400">
                <a:solidFill>
                  <a:schemeClr val="tx2"/>
                </a:solidFill>
              </a:rPr>
              <a:t>constructor</a:t>
            </a:r>
            <a:r>
              <a:rPr lang="en-US" altLang="en-US" sz="2400"/>
              <a:t> to make its objects</a:t>
            </a:r>
          </a:p>
          <a:p>
            <a:r>
              <a:rPr lang="en-US" altLang="en-US" sz="2400"/>
              <a:t>Use the keyword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new</a:t>
            </a:r>
            <a:r>
              <a:rPr lang="en-US" altLang="en-US" sz="2400">
                <a:latin typeface="Trebuchet MS" pitchFamily="34" charset="0"/>
              </a:rPr>
              <a:t> </a:t>
            </a:r>
            <a:r>
              <a:rPr lang="en-US" altLang="en-US" sz="2400"/>
              <a:t>to call a constructor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secretary = new Employee ( );</a:t>
            </a:r>
            <a:endParaRPr lang="en-US" altLang="en-US" sz="2000">
              <a:solidFill>
                <a:schemeClr val="accent2"/>
              </a:solidFill>
            </a:endParaRPr>
          </a:p>
          <a:p>
            <a:r>
              <a:rPr lang="en-US" altLang="en-US" sz="2400"/>
              <a:t>You can write your own constructors; but if you don’t,</a:t>
            </a:r>
          </a:p>
          <a:p>
            <a:r>
              <a:rPr lang="en-US" altLang="en-US" sz="2400"/>
              <a:t>Java provides a </a:t>
            </a:r>
            <a:r>
              <a:rPr lang="en-US" altLang="en-US" sz="2400">
                <a:solidFill>
                  <a:schemeClr val="tx2"/>
                </a:solidFill>
              </a:rPr>
              <a:t>default constructor</a:t>
            </a:r>
            <a:r>
              <a:rPr lang="en-US" altLang="en-US" sz="2400"/>
              <a:t> with no arguments</a:t>
            </a:r>
          </a:p>
          <a:p>
            <a:pPr lvl="1"/>
            <a:r>
              <a:rPr lang="en-US" altLang="en-US" sz="2000"/>
              <a:t>It sets all the fields of the new object to zero</a:t>
            </a:r>
          </a:p>
          <a:p>
            <a:pPr lvl="1"/>
            <a:r>
              <a:rPr lang="en-US" altLang="en-US" sz="2000"/>
              <a:t>If this is good enough, you don’t need to write your own</a:t>
            </a:r>
          </a:p>
          <a:p>
            <a:r>
              <a:rPr lang="en-US" altLang="en-US" sz="2400"/>
              <a:t>The syntax for writing constructors is almost like that for writing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AFD38-C057-4D96-9976-95CA55EF224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for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01000" cy="1752600"/>
          </a:xfrm>
        </p:spPr>
        <p:txBody>
          <a:bodyPr/>
          <a:lstStyle/>
          <a:p>
            <a:r>
              <a:rPr lang="en-US" altLang="en-US" i="1"/>
              <a:t>Do not</a:t>
            </a:r>
            <a:r>
              <a:rPr lang="en-US" altLang="en-US"/>
              <a:t> use a return type and a name; use </a:t>
            </a:r>
            <a:r>
              <a:rPr lang="en-US" altLang="en-US" i="1"/>
              <a:t>only</a:t>
            </a:r>
            <a:r>
              <a:rPr lang="en-US" altLang="en-US"/>
              <a:t> the class name</a:t>
            </a:r>
          </a:p>
          <a:p>
            <a:r>
              <a:rPr lang="en-US" altLang="en-US"/>
              <a:t>You can supply arguments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830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Employee (String theName, double theSalary) {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name = theName;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salary = theSalary;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184C1-51A9-4E08-A10B-340D4CA7570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838200"/>
          </a:xfrm>
        </p:spPr>
        <p:txBody>
          <a:bodyPr/>
          <a:lstStyle/>
          <a:p>
            <a:r>
              <a:rPr lang="en-US" altLang="en-US"/>
              <a:t>Trick: Give field and parameter the same name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parameter overrides a field with the same name</a:t>
            </a:r>
          </a:p>
          <a:p>
            <a:r>
              <a:rPr lang="en-US" altLang="en-US" sz="2400"/>
              <a:t>But you can use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this.</a:t>
            </a:r>
            <a:r>
              <a:rPr lang="en-US" altLang="en-US" sz="2400" b="1" i="1">
                <a:solidFill>
                  <a:schemeClr val="accent2"/>
                </a:solidFill>
              </a:rPr>
              <a:t>name</a:t>
            </a:r>
            <a:r>
              <a:rPr lang="en-US" altLang="en-US" sz="2400"/>
              <a:t> to refer to the field</a:t>
            </a:r>
          </a:p>
          <a:p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Person {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String name;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int age;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Person (String name, int age) {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    this.name = name;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    this.age = age;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  <a:p>
            <a:r>
              <a:rPr lang="en-US" altLang="en-US" sz="2400"/>
              <a:t>Using the same name is a common and useful convention</a:t>
            </a:r>
          </a:p>
          <a:p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4DAB-3C28-4C65-AA8A-6A64D0FD3F6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workings: Constructor chaining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r>
              <a:rPr lang="en-US" altLang="en-US"/>
              <a:t>If an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Employee</a:t>
            </a:r>
            <a:r>
              <a:rPr lang="en-US" altLang="en-US"/>
              <a:t> is a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, and a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 is an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, then when you say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new Employee ()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Employee</a:t>
            </a:r>
            <a:r>
              <a:rPr lang="en-US" altLang="en-US"/>
              <a:t> constructor calls 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 constructor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 constructor calls 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 constructor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 constructor creates a new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 constructor adds its own stuff to 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Employee</a:t>
            </a:r>
            <a:r>
              <a:rPr lang="en-US" altLang="en-US"/>
              <a:t> constructor adds its own stuff to the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Person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36932-0BF2-42F0-A498-A2F6CBD08D9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case of the vanishing constructor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don't write a constructor for a class, Java provides one (the </a:t>
            </a:r>
            <a:r>
              <a:rPr lang="en-US" altLang="en-US">
                <a:solidFill>
                  <a:schemeClr val="tx2"/>
                </a:solidFill>
              </a:rPr>
              <a:t>default constructor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The one Java provides has no arguments</a:t>
            </a:r>
          </a:p>
          <a:p>
            <a:r>
              <a:rPr lang="en-US" altLang="en-US"/>
              <a:t>If you write </a:t>
            </a:r>
            <a:r>
              <a:rPr lang="en-US" altLang="en-US" i="1"/>
              <a:t>any</a:t>
            </a:r>
            <a:r>
              <a:rPr lang="en-US" altLang="en-US"/>
              <a:t> constructor for a class, Java does </a:t>
            </a:r>
            <a:r>
              <a:rPr lang="en-US" altLang="en-US" i="1"/>
              <a:t>not</a:t>
            </a:r>
            <a:r>
              <a:rPr lang="en-US" altLang="en-US"/>
              <a:t> provide a default constructor</a:t>
            </a:r>
          </a:p>
          <a:p>
            <a:r>
              <a:rPr lang="en-US" altLang="en-US"/>
              <a:t>Adding a perfectly good constructor can break a constructor chain</a:t>
            </a:r>
          </a:p>
          <a:p>
            <a:r>
              <a:rPr lang="en-US" altLang="en-US"/>
              <a:t>You may need to fix the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64F2-EC0C-47A6-B56F-5D6FA543A79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Broken constructor chain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5105400" cy="44196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Person 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String name;</a:t>
            </a:r>
            <a:endParaRPr lang="en-US" altLang="en-US" sz="2400">
              <a:solidFill>
                <a:srgbClr val="FFFF99"/>
              </a:solidFill>
              <a:latin typeface="Trebuchet MS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 </a:t>
            </a:r>
            <a:r>
              <a:rPr lang="en-US" altLang="en-US" sz="24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  <a:t>Person (String name) {</a:t>
            </a:r>
            <a:b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  <a:t>    this.name = name;</a:t>
            </a:r>
            <a:b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Employee extends Person 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double salary;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Employee ( ) {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  <a:t>      </a:t>
            </a:r>
            <a:r>
              <a:rPr lang="en-US" altLang="en-US" sz="2400">
                <a:solidFill>
                  <a:srgbClr val="FFFF99"/>
                </a:solidFill>
                <a:latin typeface="Trebuchet MS" pitchFamily="34" charset="0"/>
              </a:rPr>
              <a:t>    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salary = 12.50;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}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5943600"/>
            <a:ext cx="8574088" cy="685800"/>
          </a:xfrm>
        </p:spPr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  <a:latin typeface="Trebuchet MS" pitchFamily="34" charset="0"/>
              </a:rPr>
              <a:t>cannot resolve symbol – constructor Person()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1390650" y="2971800"/>
            <a:ext cx="7223125" cy="1905000"/>
            <a:chOff x="876" y="1872"/>
            <a:chExt cx="4550" cy="1200"/>
          </a:xfrm>
        </p:grpSpPr>
        <p:sp>
          <p:nvSpPr>
            <p:cNvPr id="34823" name="AutoShape 7"/>
            <p:cNvSpPr>
              <a:spLocks noChangeArrowheads="1"/>
            </p:cNvSpPr>
            <p:nvPr/>
          </p:nvSpPr>
          <p:spPr bwMode="auto">
            <a:xfrm>
              <a:off x="3600" y="1872"/>
              <a:ext cx="1826" cy="863"/>
            </a:xfrm>
            <a:prstGeom prst="wedgeRoundRectCallout">
              <a:avLst>
                <a:gd name="adj1" fmla="val -157176"/>
                <a:gd name="adj2" fmla="val 74218"/>
                <a:gd name="adj3" fmla="val 16667"/>
              </a:avLst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400"/>
                <a:t>Java tries to execute an implicit </a:t>
              </a:r>
              <a:r>
                <a:rPr lang="en-US" altLang="en-US" sz="2400">
                  <a:solidFill>
                    <a:schemeClr val="accent2"/>
                  </a:solidFill>
                  <a:latin typeface="Trebuchet MS" pitchFamily="34" charset="0"/>
                </a:rPr>
                <a:t>super()</a:t>
              </a:r>
              <a:r>
                <a:rPr lang="en-US" altLang="en-US" sz="2400"/>
                <a:t> at this point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876" y="2784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Trebuchet MS" pitchFamily="34" charset="0"/>
                </a:rPr>
                <a:t>super();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9EB6D-9F6B-40F4-9448-DCBFCE54D9F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Fixing a broken constructor chain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Special syntax: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super(...)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calls the superclass constructor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one constructor calls another, that call </a:t>
            </a:r>
            <a:r>
              <a:rPr lang="en-US" altLang="en-US" sz="2400" i="1"/>
              <a:t>must be first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class Employee {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double salary; 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   Employee (String name) {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altLang="en-US">
                <a:solidFill>
                  <a:schemeClr val="folHlink"/>
                </a:solidFill>
                <a:latin typeface="Trebuchet MS" pitchFamily="34" charset="0"/>
              </a:rPr>
              <a:t>super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(name); </a:t>
            </a:r>
            <a:r>
              <a:rPr lang="en-US" altLang="en-US">
                <a:solidFill>
                  <a:schemeClr val="accent1"/>
                </a:solidFill>
                <a:latin typeface="Trebuchet MS" pitchFamily="34" charset="0"/>
              </a:rPr>
              <a:t> // must be first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       salary = 12.50;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alt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Now you can only create Employees with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This is fair, because you can only create Persons with names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6C4D2-BD94-4DEC-9422-D065CC75879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Trick: one constructor calling another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8392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this(...)</a:t>
            </a:r>
            <a:r>
              <a:rPr lang="en-US" altLang="en-US" sz="2400"/>
              <a:t> calls another constructor for this same class</a:t>
            </a: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 i="1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800600"/>
            <a:ext cx="8382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It is poor style to have the same code more than once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you call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this(...)</a:t>
            </a:r>
            <a:r>
              <a:rPr lang="en-US" altLang="en-US" sz="2400"/>
              <a:t>, that call </a:t>
            </a:r>
            <a:r>
              <a:rPr lang="en-US" altLang="en-US" sz="2400" i="1"/>
              <a:t>must be the first thing </a:t>
            </a:r>
            <a:r>
              <a:rPr lang="en-US" altLang="en-US" sz="2400"/>
              <a:t>in your constructor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447800" y="2286000"/>
            <a:ext cx="579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Something {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Something (int x, int y, int z) {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  </a:t>
            </a:r>
            <a:r>
              <a:rPr lang="en-US" altLang="en-US" sz="2400">
                <a:solidFill>
                  <a:schemeClr val="accent1"/>
                </a:solidFill>
                <a:latin typeface="Trebuchet MS" pitchFamily="34" charset="0"/>
              </a:rPr>
              <a:t>// do a lot of work here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}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Something ( ) { </a:t>
            </a:r>
            <a:r>
              <a:rPr lang="en-US" altLang="en-US" sz="2400">
                <a:solidFill>
                  <a:schemeClr val="folHlink"/>
                </a:solidFill>
                <a:latin typeface="Trebuchet MS" pitchFamily="34" charset="0"/>
              </a:rPr>
              <a:t>this (0, 0, 0);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}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/>
      <p:bldP spid="37892" grpId="0" build="p" bldLvl="3" autoUpdateAnimBg="0"/>
      <p:bldP spid="3789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E7097-D701-4552-B0B0-E66941EA83D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You can control access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077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Person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public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String name;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private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String age;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protected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double salary;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public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void birthday { age++; } 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696200" cy="2057400"/>
          </a:xfrm>
        </p:spPr>
        <p:txBody>
          <a:bodyPr/>
          <a:lstStyle/>
          <a:p>
            <a:r>
              <a:rPr lang="en-US" altLang="en-US"/>
              <a:t>Each object is responsible for its own data</a:t>
            </a:r>
          </a:p>
          <a:p>
            <a:r>
              <a:rPr lang="en-US" altLang="en-US"/>
              <a:t>Access control lets an object protect its data </a:t>
            </a:r>
            <a:r>
              <a:rPr lang="en-US" altLang="en-US" i="1"/>
              <a:t>and</a:t>
            </a:r>
            <a:r>
              <a:rPr lang="en-US" altLang="en-US"/>
              <a:t> its methods</a:t>
            </a:r>
          </a:p>
          <a:p>
            <a:r>
              <a:rPr lang="en-US" altLang="en-US"/>
              <a:t>Access control is the subject of a different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64C4-933B-4426-A06C-51055A736F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An object has state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object contains both </a:t>
            </a:r>
            <a:r>
              <a:rPr lang="en-US" altLang="en-US">
                <a:solidFill>
                  <a:schemeClr val="tx2"/>
                </a:solidFill>
              </a:rPr>
              <a:t>data</a:t>
            </a:r>
            <a:r>
              <a:rPr lang="en-US" altLang="en-US"/>
              <a:t> and methods that manipulate that data</a:t>
            </a:r>
          </a:p>
          <a:p>
            <a:pPr lvl="1"/>
            <a:r>
              <a:rPr lang="en-US" altLang="en-US"/>
              <a:t>The data represent the </a:t>
            </a:r>
            <a:r>
              <a:rPr lang="en-US" altLang="en-US">
                <a:solidFill>
                  <a:schemeClr val="tx2"/>
                </a:solidFill>
              </a:rPr>
              <a:t>state</a:t>
            </a:r>
            <a:r>
              <a:rPr lang="en-US" altLang="en-US"/>
              <a:t> of the object</a:t>
            </a:r>
          </a:p>
          <a:p>
            <a:pPr lvl="1"/>
            <a:r>
              <a:rPr lang="en-US" altLang="en-US"/>
              <a:t>Data can also describe the relationships between this object and other objects</a:t>
            </a:r>
          </a:p>
          <a:p>
            <a:r>
              <a:rPr lang="en-US" altLang="en-US"/>
              <a:t>Example: A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CheckingAccount</a:t>
            </a:r>
            <a:r>
              <a:rPr lang="en-US" altLang="en-US"/>
              <a:t> might have</a:t>
            </a:r>
          </a:p>
          <a:p>
            <a:pPr lvl="1"/>
            <a:r>
              <a:rPr lang="en-US" altLang="en-US"/>
              <a:t>A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balance</a:t>
            </a:r>
            <a:r>
              <a:rPr lang="en-US" altLang="en-US"/>
              <a:t> (the internal state of the account)</a:t>
            </a:r>
          </a:p>
          <a:p>
            <a:pPr lvl="1"/>
            <a:r>
              <a:rPr lang="en-US" altLang="en-US"/>
              <a:t>An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owner</a:t>
            </a:r>
            <a:r>
              <a:rPr lang="en-US" altLang="en-US"/>
              <a:t> (some object representing a person)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CE79-D41E-4E29-8C85-02398AF89BE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Concept: </a:t>
            </a:r>
            <a:r>
              <a:rPr lang="en-US" altLang="en-US" i="1"/>
              <a:t>Classes</a:t>
            </a:r>
            <a:r>
              <a:rPr lang="en-US" altLang="en-US"/>
              <a:t> can have fields and methods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r>
              <a:rPr lang="en-US" altLang="en-US"/>
              <a:t>Usually a class describes fields (variables) and methods for its objects (instances)</a:t>
            </a:r>
          </a:p>
          <a:p>
            <a:pPr lvl="1"/>
            <a:r>
              <a:rPr lang="en-US" altLang="en-US"/>
              <a:t>These are called </a:t>
            </a:r>
            <a:r>
              <a:rPr lang="en-US" altLang="en-US">
                <a:solidFill>
                  <a:schemeClr val="tx2"/>
                </a:solidFill>
              </a:rPr>
              <a:t>instance variables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2"/>
                </a:solidFill>
              </a:rPr>
              <a:t>instance methods</a:t>
            </a:r>
            <a:endParaRPr lang="en-US" altLang="en-US"/>
          </a:p>
          <a:p>
            <a:r>
              <a:rPr lang="en-US" altLang="en-US"/>
              <a:t>A class can have its own fields and methods</a:t>
            </a:r>
          </a:p>
          <a:p>
            <a:pPr lvl="1"/>
            <a:r>
              <a:rPr lang="en-US" altLang="en-US"/>
              <a:t>These are called </a:t>
            </a:r>
            <a:r>
              <a:rPr lang="en-US" altLang="en-US">
                <a:solidFill>
                  <a:schemeClr val="tx2"/>
                </a:solidFill>
              </a:rPr>
              <a:t>class variables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2"/>
                </a:solidFill>
              </a:rPr>
              <a:t>class methods</a:t>
            </a:r>
            <a:endParaRPr lang="en-US" altLang="en-US"/>
          </a:p>
          <a:p>
            <a:r>
              <a:rPr lang="en-US" altLang="en-US"/>
              <a:t>There is exactly </a:t>
            </a:r>
            <a:r>
              <a:rPr lang="en-US" altLang="en-US" i="1"/>
              <a:t>one</a:t>
            </a:r>
            <a:r>
              <a:rPr lang="en-US" altLang="en-US"/>
              <a:t> copy of a class variable, not one per object</a:t>
            </a:r>
          </a:p>
          <a:p>
            <a:r>
              <a:rPr lang="en-US" altLang="en-US"/>
              <a:t>Use the special keyword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static</a:t>
            </a:r>
            <a:r>
              <a:rPr lang="en-US" altLang="en-US">
                <a:latin typeface="Trebuchet MS" pitchFamily="34" charset="0"/>
              </a:rPr>
              <a:t> </a:t>
            </a:r>
            <a:r>
              <a:rPr lang="en-US" altLang="en-US"/>
              <a:t>to say that a field or method belongs to the class instead of to objects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4B1B-0818-4418-B672-51BB57F5DCEC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class variable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229600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class Person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String name;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int age;</a:t>
            </a:r>
            <a:endParaRPr lang="en-US" altLang="en-US" sz="2800">
              <a:solidFill>
                <a:srgbClr val="FFFF99"/>
              </a:solidFill>
              <a:latin typeface="Trebuchet MS" pitchFamily="34" charset="0"/>
            </a:endParaRPr>
          </a:p>
          <a:p>
            <a:pPr eaLnBrk="0" hangingPunct="0"/>
            <a:r>
              <a:rPr lang="en-US" altLang="en-US" sz="2800">
                <a:solidFill>
                  <a:srgbClr val="FFFF99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  <a:t>static int population;</a:t>
            </a:r>
            <a:br>
              <a:rPr lang="en-US" altLang="en-US" sz="2800">
                <a:solidFill>
                  <a:schemeClr val="folHlink"/>
                </a:solidFill>
                <a:latin typeface="Trebuchet MS" pitchFamily="34" charset="0"/>
              </a:rPr>
            </a:br>
            <a:endParaRPr lang="en-US" altLang="en-US" sz="1200">
              <a:solidFill>
                <a:schemeClr val="folHlink"/>
              </a:solidFill>
              <a:latin typeface="Trebuchet MS" pitchFamily="34" charset="0"/>
            </a:endParaRPr>
          </a:p>
          <a:p>
            <a:pPr eaLnBrk="0" hangingPunct="0"/>
            <a:r>
              <a:rPr lang="en-US" altLang="en-US" sz="2800">
                <a:solidFill>
                  <a:srgbClr val="FFFF99"/>
                </a:solidFill>
                <a:latin typeface="Trebuchet MS" pitchFamily="34" charset="0"/>
              </a:rPr>
              <a:t>    </a:t>
            </a:r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Person (String name) {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  this.name = name;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  this.age = 0;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    population++;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    }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19F6-F3F6-4074-9C63-6D13FC1B469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Advice: Restrict access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Always, </a:t>
            </a:r>
            <a:r>
              <a:rPr lang="en-US" altLang="en-US" i="1"/>
              <a:t>always</a:t>
            </a:r>
            <a:r>
              <a:rPr lang="en-US" altLang="en-US"/>
              <a:t> strive for a narrow interface</a:t>
            </a:r>
          </a:p>
          <a:p>
            <a:r>
              <a:rPr lang="en-US" altLang="en-US"/>
              <a:t>Follow the </a:t>
            </a:r>
            <a:r>
              <a:rPr lang="en-US" altLang="en-US">
                <a:solidFill>
                  <a:schemeClr val="tx2"/>
                </a:solidFill>
              </a:rPr>
              <a:t>principle of information hiding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the caller should know as little as possible about how the method does its job</a:t>
            </a:r>
          </a:p>
          <a:p>
            <a:pPr lvl="1"/>
            <a:r>
              <a:rPr lang="en-US" altLang="en-US"/>
              <a:t>the method should know little or nothing about where or why it is being called</a:t>
            </a:r>
          </a:p>
          <a:p>
            <a:r>
              <a:rPr lang="en-US" altLang="en-US"/>
              <a:t>Make as much as possible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private</a:t>
            </a:r>
          </a:p>
          <a:p>
            <a:r>
              <a:rPr lang="en-US" altLang="en-US">
                <a:latin typeface="Trebuchet MS" pitchFamily="34" charset="0"/>
              </a:rPr>
              <a:t>Your class is responsible for it’s own data; don’t allow other classes to screw it up!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C8116-C062-4C64-AB17-FD350A630C2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Advice: Use setters and getters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105400"/>
            <a:ext cx="7924800" cy="1447800"/>
          </a:xfrm>
        </p:spPr>
        <p:txBody>
          <a:bodyPr/>
          <a:lstStyle/>
          <a:p>
            <a:r>
              <a:rPr lang="en-US" altLang="en-US" sz="2400"/>
              <a:t>This way the object maintains control</a:t>
            </a:r>
          </a:p>
          <a:p>
            <a:r>
              <a:rPr lang="en-US" altLang="en-US" sz="2400"/>
              <a:t>Setters and getters have conventional names: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set</a:t>
            </a:r>
            <a:r>
              <a:rPr lang="en-US" altLang="en-US" sz="2400" b="1" i="1">
                <a:solidFill>
                  <a:schemeClr val="accent2"/>
                </a:solidFill>
              </a:rPr>
              <a:t>DataName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get</a:t>
            </a:r>
            <a:r>
              <a:rPr lang="en-US" altLang="en-US" sz="2400" b="1" i="1">
                <a:solidFill>
                  <a:schemeClr val="accent2"/>
                </a:solidFill>
              </a:rPr>
              <a:t>DataName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is</a:t>
            </a:r>
            <a:r>
              <a:rPr lang="en-US" altLang="en-US" sz="2400" b="1" i="1">
                <a:solidFill>
                  <a:schemeClr val="accent2"/>
                </a:solidFill>
              </a:rPr>
              <a:t>DataName</a:t>
            </a:r>
            <a:r>
              <a:rPr lang="en-US" altLang="en-US" sz="2400"/>
              <a:t> (booleans only)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924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class Employee extends Person {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private double salary;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private boolean male;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public void setSalary (double newSalary) {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   salary = newSalary;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public double getSalary () { return salary; }</a:t>
            </a:r>
            <a:b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   public boolean isMale() { return male; }</a:t>
            </a:r>
          </a:p>
          <a:p>
            <a:pPr eaLnBrk="0" hangingPunct="0"/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3" autoUpdateAnimBg="0"/>
      <p:bldP spid="4403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76F94-6CCE-4CF4-B139-322669E80EA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access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724400"/>
          </a:xfrm>
        </p:spPr>
        <p:txBody>
          <a:bodyPr/>
          <a:lstStyle/>
          <a:p>
            <a:r>
              <a:rPr lang="en-US" altLang="en-US"/>
              <a:t>Java provides four levels of access: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public</a:t>
            </a:r>
            <a:r>
              <a:rPr lang="en-US" altLang="en-US"/>
              <a:t>: available everywhere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protected</a:t>
            </a:r>
            <a:r>
              <a:rPr lang="en-US" altLang="en-US"/>
              <a:t>: available within the package (in the same subdirectory) and to all subclasses</a:t>
            </a:r>
          </a:p>
          <a:p>
            <a:pPr lvl="1"/>
            <a:r>
              <a:rPr lang="en-US" altLang="en-US"/>
              <a:t>[default]: available within the package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private</a:t>
            </a:r>
            <a:r>
              <a:rPr lang="en-US" altLang="en-US"/>
              <a:t>: only available within the class itself</a:t>
            </a:r>
          </a:p>
          <a:p>
            <a:r>
              <a:rPr lang="en-US" altLang="en-US"/>
              <a:t>The default is called </a:t>
            </a:r>
            <a:r>
              <a:rPr lang="en-US" altLang="en-US">
                <a:solidFill>
                  <a:schemeClr val="tx2"/>
                </a:solidFill>
              </a:rPr>
              <a:t>package</a:t>
            </a:r>
            <a:r>
              <a:rPr lang="en-US" altLang="en-US"/>
              <a:t> visibility</a:t>
            </a:r>
          </a:p>
          <a:p>
            <a:r>
              <a:rPr lang="en-US" altLang="en-US"/>
              <a:t>In small programs this isn't important...right?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08B5C-48ED-4907-A5C0-E2ACF619C8D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5579-48C6-41F6-97FB-AF467F7738E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 “Rabbit” object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could (in a game, for example) create an object representing a rabbit</a:t>
            </a:r>
          </a:p>
          <a:p>
            <a:r>
              <a:rPr lang="en-US" altLang="en-US"/>
              <a:t>It would have data:</a:t>
            </a:r>
          </a:p>
          <a:p>
            <a:pPr lvl="1"/>
            <a:r>
              <a:rPr lang="en-US" altLang="en-US"/>
              <a:t>How hungry it is</a:t>
            </a:r>
          </a:p>
          <a:p>
            <a:pPr lvl="1"/>
            <a:r>
              <a:rPr lang="en-US" altLang="en-US"/>
              <a:t>How frightened it is</a:t>
            </a:r>
          </a:p>
          <a:p>
            <a:pPr lvl="1"/>
            <a:r>
              <a:rPr lang="en-US" altLang="en-US"/>
              <a:t>Where it is</a:t>
            </a:r>
          </a:p>
          <a:p>
            <a:r>
              <a:rPr lang="en-US" altLang="en-US"/>
              <a:t>And methods:</a:t>
            </a:r>
          </a:p>
          <a:p>
            <a:pPr lvl="1"/>
            <a:r>
              <a:rPr lang="en-US" altLang="en-US"/>
              <a:t>eat, hide, run, dig </a:t>
            </a:r>
          </a:p>
        </p:txBody>
      </p:sp>
      <p:pic>
        <p:nvPicPr>
          <p:cNvPr id="52229" name="Picture 5" descr="C:\Teaching\CIT591\bugs-bun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200400"/>
            <a:ext cx="20193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04EBC-1FF4-490F-9378-B8E3C079B7A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16825" cy="685800"/>
          </a:xfrm>
        </p:spPr>
        <p:txBody>
          <a:bodyPr/>
          <a:lstStyle/>
          <a:p>
            <a:r>
              <a:rPr lang="en-US" altLang="en-US"/>
              <a:t>Concept: Classes describe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30363"/>
            <a:ext cx="8574088" cy="4999037"/>
          </a:xfrm>
        </p:spPr>
        <p:txBody>
          <a:bodyPr/>
          <a:lstStyle/>
          <a:p>
            <a:r>
              <a:rPr lang="en-US" altLang="en-US"/>
              <a:t>Every object belongs to (is an </a:t>
            </a:r>
            <a:r>
              <a:rPr lang="en-US" altLang="en-US">
                <a:solidFill>
                  <a:schemeClr val="tx2"/>
                </a:solidFill>
              </a:rPr>
              <a:t>instance</a:t>
            </a:r>
            <a:r>
              <a:rPr lang="en-US" altLang="en-US"/>
              <a:t> of) a </a:t>
            </a:r>
            <a:r>
              <a:rPr lang="en-US" altLang="en-US">
                <a:solidFill>
                  <a:schemeClr val="tx2"/>
                </a:solidFill>
              </a:rPr>
              <a:t>class</a:t>
            </a:r>
            <a:endParaRPr lang="en-US" altLang="en-US"/>
          </a:p>
          <a:p>
            <a:r>
              <a:rPr lang="en-US" altLang="en-US"/>
              <a:t>An object may have </a:t>
            </a:r>
            <a:r>
              <a:rPr lang="en-US" altLang="en-US">
                <a:solidFill>
                  <a:schemeClr val="tx2"/>
                </a:solidFill>
              </a:rPr>
              <a:t>fields</a:t>
            </a:r>
            <a:r>
              <a:rPr lang="en-US" altLang="en-US"/>
              <a:t>, or </a:t>
            </a:r>
            <a:r>
              <a:rPr lang="en-US" altLang="en-US">
                <a:solidFill>
                  <a:schemeClr val="tx2"/>
                </a:solidFill>
              </a:rPr>
              <a:t>variables</a:t>
            </a:r>
            <a:endParaRPr lang="en-US" altLang="en-US"/>
          </a:p>
          <a:p>
            <a:pPr lvl="1"/>
            <a:r>
              <a:rPr lang="en-US" altLang="en-US"/>
              <a:t>The class describes those fields</a:t>
            </a:r>
          </a:p>
          <a:p>
            <a:r>
              <a:rPr lang="en-US" altLang="en-US"/>
              <a:t>An object may have </a:t>
            </a:r>
            <a:r>
              <a:rPr lang="en-US" altLang="en-US">
                <a:solidFill>
                  <a:schemeClr val="tx2"/>
                </a:solidFill>
              </a:rPr>
              <a:t>methods</a:t>
            </a:r>
            <a:endParaRPr lang="en-US" altLang="en-US"/>
          </a:p>
          <a:p>
            <a:pPr lvl="1"/>
            <a:r>
              <a:rPr lang="en-US" altLang="en-US"/>
              <a:t>The class describes those methods</a:t>
            </a:r>
          </a:p>
          <a:p>
            <a:r>
              <a:rPr lang="en-US" altLang="en-US"/>
              <a:t>A class is like a template, or cookie cutter</a:t>
            </a:r>
          </a:p>
          <a:p>
            <a:pPr lvl="1"/>
            <a:r>
              <a:rPr lang="en-US" altLang="en-US"/>
              <a:t>You use the class’s </a:t>
            </a:r>
            <a:r>
              <a:rPr lang="en-US" altLang="en-US">
                <a:solidFill>
                  <a:schemeClr val="tx2"/>
                </a:solidFill>
              </a:rPr>
              <a:t>constructor</a:t>
            </a:r>
            <a:r>
              <a:rPr lang="en-US" altLang="en-US"/>
              <a:t> to make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BD1B-97EE-4ED9-A0DA-DE10D9C0C7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trike="sngStrike" dirty="0"/>
              <a:t>Concept: Classes are like Abstract 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99038"/>
          </a:xfrm>
        </p:spPr>
        <p:txBody>
          <a:bodyPr/>
          <a:lstStyle/>
          <a:p>
            <a:r>
              <a:rPr lang="en-US" altLang="en-US" strike="sngStrike" dirty="0"/>
              <a:t>An </a:t>
            </a:r>
            <a:r>
              <a:rPr lang="en-US" altLang="en-US" strike="sngStrike" dirty="0">
                <a:solidFill>
                  <a:schemeClr val="tx2"/>
                </a:solidFill>
              </a:rPr>
              <a:t>Abstract Data Type</a:t>
            </a:r>
            <a:r>
              <a:rPr lang="en-US" altLang="en-US" strike="sngStrike" dirty="0"/>
              <a:t> (ADT) bundles together:</a:t>
            </a:r>
          </a:p>
          <a:p>
            <a:pPr lvl="1"/>
            <a:r>
              <a:rPr lang="en-US" altLang="en-US" strike="sngStrike" dirty="0"/>
              <a:t>some data, representing an object or "thing"</a:t>
            </a:r>
          </a:p>
          <a:p>
            <a:pPr lvl="1"/>
            <a:r>
              <a:rPr lang="en-US" altLang="en-US" strike="sngStrike" dirty="0"/>
              <a:t>the operations on that data</a:t>
            </a:r>
          </a:p>
          <a:p>
            <a:r>
              <a:rPr lang="en-US" altLang="en-US" strike="sngStrike" dirty="0"/>
              <a:t>The operations defined by the ADT are the </a:t>
            </a:r>
            <a:r>
              <a:rPr lang="en-US" altLang="en-US" i="1" strike="sngStrike" dirty="0"/>
              <a:t>only</a:t>
            </a:r>
            <a:r>
              <a:rPr lang="en-US" altLang="en-US" strike="sngStrike" dirty="0"/>
              <a:t> operations permitted on its data</a:t>
            </a:r>
          </a:p>
          <a:p>
            <a:r>
              <a:rPr lang="en-US" altLang="en-US" strike="sngStrike" dirty="0"/>
              <a:t>Example: a </a:t>
            </a:r>
            <a:r>
              <a:rPr lang="en-US" altLang="en-US" strike="sngStrike" dirty="0" err="1">
                <a:solidFill>
                  <a:schemeClr val="accent2"/>
                </a:solidFill>
                <a:latin typeface="Trebuchet MS" pitchFamily="34" charset="0"/>
              </a:rPr>
              <a:t>CheckingAccount</a:t>
            </a:r>
            <a:r>
              <a:rPr lang="en-US" altLang="en-US" strike="sngStrike" dirty="0"/>
              <a:t>, with operations </a:t>
            </a:r>
            <a:r>
              <a:rPr lang="en-US" altLang="en-US" strike="sngStrike" dirty="0">
                <a:solidFill>
                  <a:schemeClr val="accent2"/>
                </a:solidFill>
                <a:latin typeface="Trebuchet MS" pitchFamily="34" charset="0"/>
              </a:rPr>
              <a:t>deposit</a:t>
            </a:r>
            <a:r>
              <a:rPr lang="en-US" altLang="en-US" strike="sngStrike" dirty="0"/>
              <a:t>, </a:t>
            </a:r>
            <a:r>
              <a:rPr lang="en-US" altLang="en-US" strike="sngStrike" dirty="0">
                <a:solidFill>
                  <a:schemeClr val="accent2"/>
                </a:solidFill>
                <a:latin typeface="Trebuchet MS" pitchFamily="34" charset="0"/>
              </a:rPr>
              <a:t>withdraw</a:t>
            </a:r>
            <a:r>
              <a:rPr lang="en-US" altLang="en-US" strike="sngStrike" dirty="0">
                <a:latin typeface="Trebuchet MS" pitchFamily="34" charset="0"/>
              </a:rPr>
              <a:t>, </a:t>
            </a:r>
            <a:r>
              <a:rPr lang="en-US" altLang="en-US" strike="sngStrike" dirty="0" err="1">
                <a:solidFill>
                  <a:schemeClr val="accent2"/>
                </a:solidFill>
                <a:latin typeface="Trebuchet MS" pitchFamily="34" charset="0"/>
              </a:rPr>
              <a:t>getBalance</a:t>
            </a:r>
            <a:r>
              <a:rPr lang="en-US" altLang="en-US" strike="sngStrike" dirty="0"/>
              <a:t>, etc.</a:t>
            </a:r>
          </a:p>
          <a:p>
            <a:r>
              <a:rPr lang="en-US" altLang="en-US" strike="sngStrike" dirty="0"/>
              <a:t>Classes enforce this bundling together</a:t>
            </a:r>
          </a:p>
          <a:p>
            <a:pPr lvl="1"/>
            <a:r>
              <a:rPr lang="en-US" altLang="en-US" i="1" strike="sngStrike" dirty="0"/>
              <a:t>If</a:t>
            </a:r>
            <a:r>
              <a:rPr lang="en-US" altLang="en-US" strike="sngStrike" dirty="0"/>
              <a:t> all data values are </a:t>
            </a:r>
            <a:r>
              <a:rPr lang="en-US" altLang="en-US" strike="sngStrike" dirty="0">
                <a:solidFill>
                  <a:schemeClr val="accent2"/>
                </a:solidFill>
                <a:latin typeface="Trebuchet MS" pitchFamily="34" charset="0"/>
              </a:rPr>
              <a:t>private</a:t>
            </a:r>
            <a:r>
              <a:rPr lang="en-US" altLang="en-US" strike="sngStrike" dirty="0"/>
              <a:t>, a class can also enforce the rule that its defined operations are the only ones permitted on the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A10B-2D5E-4BF2-B2C5-A29E8F14C5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class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7818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class Employee {</a:t>
            </a:r>
          </a:p>
          <a:p>
            <a:pPr eaLnBrk="0" hangingPunct="0"/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    // Fields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private String name;  </a:t>
            </a:r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  //Can get but not change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private double salary;</a:t>
            </a:r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  // Cannot get or set</a:t>
            </a: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// Constructor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Employee(String n, double s) {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name = n; salary = s;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// Methods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void pay () {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System.out.println("Pay to the order of " +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                            name + " $" + salary);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public String getName() { return name; } </a:t>
            </a:r>
            <a:r>
              <a:rPr lang="en-US" altLang="en-US" sz="2000">
                <a:solidFill>
                  <a:schemeClr val="accent1"/>
                </a:solidFill>
                <a:latin typeface="Trebuchet MS" pitchFamily="34" charset="0"/>
              </a:rPr>
              <a:t>// getter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uke4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7F3F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723800"/>
      </a:accent6>
      <a:hlink>
        <a:srgbClr val="CC00FF"/>
      </a:hlink>
      <a:folHlink>
        <a:srgbClr val="3333FF"/>
      </a:folHlink>
    </a:clrScheme>
    <a:fontScheme name="duke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uke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4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Quicksilver:Applications (Mac OS 9):Microsoft Office 2001:Templates:My Templates:duke4.pot</Template>
  <TotalTime>1055</TotalTime>
  <Words>2730</Words>
  <Application>Microsoft Office PowerPoint</Application>
  <PresentationFormat>On-screen Show (4:3)</PresentationFormat>
  <Paragraphs>427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duke4</vt:lpstr>
      <vt:lpstr>INF 212 Analysis of Prog. Langs</vt:lpstr>
      <vt:lpstr>Goal of this lecture</vt:lpstr>
      <vt:lpstr>Basic Object-Oriented Concepts</vt:lpstr>
      <vt:lpstr>Concept: An object has behaviors</vt:lpstr>
      <vt:lpstr>Concept: An object has state</vt:lpstr>
      <vt:lpstr>Example: A “Rabbit” object</vt:lpstr>
      <vt:lpstr>Concept: Classes describe objects</vt:lpstr>
      <vt:lpstr>Concept: Classes are like Abstract Data Types</vt:lpstr>
      <vt:lpstr>Example of a class</vt:lpstr>
      <vt:lpstr>Approximate Terminology</vt:lpstr>
      <vt:lpstr>Concept: Classes form a hierarchy</vt:lpstr>
      <vt:lpstr>Example of (part of) a hierarchy</vt:lpstr>
      <vt:lpstr>C++ is different</vt:lpstr>
      <vt:lpstr>Concept: Objects inherit from superclasses</vt:lpstr>
      <vt:lpstr>Example of inheritance</vt:lpstr>
      <vt:lpstr>Concept: Objects must be created</vt:lpstr>
      <vt:lpstr>Notation: How to declare and create objects</vt:lpstr>
      <vt:lpstr>Notation: How to reference a field or method</vt:lpstr>
      <vt:lpstr>Concept: this object</vt:lpstr>
      <vt:lpstr>Concept: A variable can hold subclass objects</vt:lpstr>
      <vt:lpstr>Example: Assignment of subclasses</vt:lpstr>
      <vt:lpstr>Concept: Methods can be overridden</vt:lpstr>
      <vt:lpstr>Concept: Don't call functions, send messages</vt:lpstr>
      <vt:lpstr>Dynamic Dispatch</vt:lpstr>
      <vt:lpstr>Implementing Dynamic Dispatch</vt:lpstr>
      <vt:lpstr>Dynamic Dispatch</vt:lpstr>
      <vt:lpstr>Conceptual Model</vt:lpstr>
      <vt:lpstr>Attempt #2</vt:lpstr>
      <vt:lpstr>Attempt #3</vt:lpstr>
      <vt:lpstr>Dynamic Dispatch in Ruby</vt:lpstr>
      <vt:lpstr>Ruby Data Structures</vt:lpstr>
      <vt:lpstr>Complications</vt:lpstr>
      <vt:lpstr>Types for O-O Languages</vt:lpstr>
      <vt:lpstr>O-O Type Systems</vt:lpstr>
      <vt:lpstr>Typing and Dynamic Dispatch</vt:lpstr>
      <vt:lpstr>Object Layout</vt:lpstr>
      <vt:lpstr>Per-Class Data Structures</vt:lpstr>
      <vt:lpstr>Vtables and Inheritance</vt:lpstr>
      <vt:lpstr>Back to the original presentation</vt:lpstr>
      <vt:lpstr>Sneaky trick: How to use overridden methods</vt:lpstr>
      <vt:lpstr>Concept: Constructors make objects</vt:lpstr>
      <vt:lpstr>Syntax for constructors</vt:lpstr>
      <vt:lpstr>Trick: Give field and parameter the same name</vt:lpstr>
      <vt:lpstr>Internal workings: Constructor chaining</vt:lpstr>
      <vt:lpstr>The case of the vanishing constructor</vt:lpstr>
      <vt:lpstr>Example: Broken constructor chain</vt:lpstr>
      <vt:lpstr>Fixing a broken constructor chain</vt:lpstr>
      <vt:lpstr>Trick: one constructor calling another</vt:lpstr>
      <vt:lpstr>Concept: You can control access</vt:lpstr>
      <vt:lpstr>Concept: Classes can have fields and methods</vt:lpstr>
      <vt:lpstr>Example of a class variable</vt:lpstr>
      <vt:lpstr>Advice: Restrict access</vt:lpstr>
      <vt:lpstr>Advice: Use setters and getters</vt:lpstr>
      <vt:lpstr>Kinds of access</vt:lpstr>
      <vt:lpstr>The End</vt:lpstr>
    </vt:vector>
  </TitlesOfParts>
  <Company>Test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Object-Oriented concepts</dc:title>
  <dc:creator>Crista Lopes</dc:creator>
  <cp:lastModifiedBy>Crista</cp:lastModifiedBy>
  <cp:revision>29</cp:revision>
  <dcterms:created xsi:type="dcterms:W3CDTF">2000-09-25T15:49:45Z</dcterms:created>
  <dcterms:modified xsi:type="dcterms:W3CDTF">2014-01-29T05:54:50Z</dcterms:modified>
</cp:coreProperties>
</file>