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1" r:id="rId4"/>
    <p:sldId id="291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297" r:id="rId13"/>
    <p:sldId id="321" r:id="rId14"/>
    <p:sldId id="322" r:id="rId15"/>
    <p:sldId id="316" r:id="rId16"/>
    <p:sldId id="317" r:id="rId17"/>
    <p:sldId id="318" r:id="rId18"/>
    <p:sldId id="320" r:id="rId19"/>
    <p:sldId id="319" r:id="rId20"/>
    <p:sldId id="303" r:id="rId21"/>
    <p:sldId id="304" r:id="rId22"/>
    <p:sldId id="305" r:id="rId23"/>
    <p:sldId id="306" r:id="rId24"/>
    <p:sldId id="282" r:id="rId25"/>
    <p:sldId id="280" r:id="rId26"/>
    <p:sldId id="281" r:id="rId27"/>
    <p:sldId id="260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FF5050"/>
    <a:srgbClr val="990099"/>
    <a:srgbClr val="FF4370"/>
    <a:srgbClr val="FE9202"/>
    <a:srgbClr val="FFF3E7"/>
    <a:srgbClr val="5EEC3C"/>
    <a:srgbClr val="FFDC47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1" autoAdjust="0"/>
    <p:restoredTop sz="94657" autoAdjust="0"/>
  </p:normalViewPr>
  <p:slideViewPr>
    <p:cSldViewPr>
      <p:cViewPr varScale="1">
        <p:scale>
          <a:sx n="53" d="100"/>
          <a:sy n="53" d="100"/>
        </p:scale>
        <p:origin x="44" y="8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2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59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42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38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45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0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05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40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40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051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05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96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056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056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056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056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527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777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275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40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30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80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45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84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44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05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31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2245" y="1655520"/>
            <a:ext cx="6260905" cy="1527050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딥러닝을</a:t>
            </a:r>
            <a:r>
              <a:rPr lang="ko-KR" altLang="en-US" dirty="0"/>
              <a:t> 이용한</a:t>
            </a:r>
            <a:br>
              <a:rPr lang="en-US" altLang="ko-KR" dirty="0"/>
            </a:br>
            <a:r>
              <a:rPr lang="ko-KR" altLang="en-US" dirty="0"/>
              <a:t>얼굴 변환 </a:t>
            </a:r>
            <a:r>
              <a:rPr lang="ko-KR" altLang="en-US" dirty="0" err="1"/>
              <a:t>모바일</a:t>
            </a:r>
            <a:r>
              <a:rPr lang="ko-KR" altLang="en-US" dirty="0"/>
              <a:t> </a:t>
            </a:r>
            <a:r>
              <a:rPr lang="ko-KR" altLang="en-US" dirty="0" err="1"/>
              <a:t>앱</a:t>
            </a:r>
            <a:r>
              <a:rPr lang="ko-KR" altLang="en-US" dirty="0"/>
              <a:t> 개발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6" cy="916230"/>
          </a:xfrm>
        </p:spPr>
        <p:txBody>
          <a:bodyPr>
            <a:noAutofit/>
          </a:bodyPr>
          <a:lstStyle/>
          <a:p>
            <a:r>
              <a:rPr lang="ko-KR" altLang="en-US" sz="1400" dirty="0"/>
              <a:t>기만과 견제 팀</a:t>
            </a:r>
            <a:endParaRPr lang="en-US" altLang="ko-KR" sz="1400" dirty="0"/>
          </a:p>
          <a:p>
            <a:r>
              <a:rPr lang="ko-KR" altLang="en-US" sz="1400" dirty="0"/>
              <a:t>발표자 임기찬</a:t>
            </a:r>
            <a:endParaRPr lang="en-US" altLang="ko-KR" sz="1400" dirty="0"/>
          </a:p>
          <a:p>
            <a:r>
              <a:rPr lang="ko-KR" altLang="en-US" sz="1400" dirty="0"/>
              <a:t>문태현</a:t>
            </a:r>
            <a:endParaRPr lang="en-US" altLang="ko-KR" sz="1400" dirty="0"/>
          </a:p>
          <a:p>
            <a:r>
              <a:rPr lang="ko-KR" altLang="en-US" sz="1400" dirty="0"/>
              <a:t>조유성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진행현황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19" y="1197404"/>
            <a:ext cx="6566315" cy="351221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ko-KR" sz="2200" dirty="0"/>
              <a:t>Residual block</a:t>
            </a:r>
          </a:p>
          <a:p>
            <a:pPr marL="514350" indent="-514350">
              <a:buFont typeface="+mj-lt"/>
              <a:buAutoNum type="arabicPeriod" startAt="2"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514350" indent="-514350">
              <a:buFont typeface="+mj-lt"/>
              <a:buAutoNum type="arabicPeriod"/>
            </a:pPr>
            <a:endParaRPr lang="en-US" altLang="ko-KR" sz="2200" dirty="0"/>
          </a:p>
          <a:p>
            <a:endParaRPr lang="en-US" altLang="ko-KR" sz="1900" dirty="0"/>
          </a:p>
          <a:p>
            <a:endParaRPr lang="en-US" altLang="ko-KR" sz="1900" dirty="0"/>
          </a:p>
          <a:p>
            <a:endParaRPr lang="en-US" altLang="ko-KR" sz="1900" dirty="0"/>
          </a:p>
          <a:p>
            <a:pPr>
              <a:lnSpc>
                <a:spcPct val="120000"/>
              </a:lnSpc>
            </a:pPr>
            <a:r>
              <a:rPr lang="en-US" altLang="ko-KR" sz="1900" dirty="0"/>
              <a:t>Residual learning</a:t>
            </a:r>
            <a:r>
              <a:rPr lang="ko-KR" altLang="en-US" sz="1900" dirty="0"/>
              <a:t>은 기존의 형성된 네트워크에 일종의 </a:t>
            </a:r>
            <a:r>
              <a:rPr lang="en-US" altLang="ko-KR" sz="1900" dirty="0"/>
              <a:t>skip connection</a:t>
            </a:r>
            <a:r>
              <a:rPr lang="ko-KR" altLang="en-US" sz="1900" dirty="0"/>
              <a:t>을 추가한 것을 말한다</a:t>
            </a:r>
            <a:r>
              <a:rPr lang="en-US" altLang="ko-KR" sz="1900" dirty="0"/>
              <a:t>.</a:t>
            </a:r>
            <a:br>
              <a:rPr lang="en-US" altLang="ko-KR" sz="1900" dirty="0"/>
            </a:br>
            <a:r>
              <a:rPr lang="ko-KR" altLang="en-US" sz="1900" dirty="0"/>
              <a:t>위 그림에서 </a:t>
            </a:r>
            <a:r>
              <a:rPr lang="en-US" altLang="ko-KR" sz="1900" dirty="0"/>
              <a:t>2</a:t>
            </a:r>
            <a:r>
              <a:rPr lang="ko-KR" altLang="en-US" sz="1900" dirty="0"/>
              <a:t>개의 </a:t>
            </a:r>
            <a:r>
              <a:rPr lang="en-US" altLang="ko-KR" sz="1900" dirty="0"/>
              <a:t>weight layer</a:t>
            </a:r>
            <a:r>
              <a:rPr lang="ko-KR" altLang="en-US" sz="1900" dirty="0"/>
              <a:t>를 거친 것에 </a:t>
            </a:r>
            <a:r>
              <a:rPr lang="en-US" altLang="ko-KR" sz="1900" dirty="0"/>
              <a:t>input</a:t>
            </a:r>
            <a:r>
              <a:rPr lang="ko-KR" altLang="en-US" sz="1900" dirty="0"/>
              <a:t>을 그대로 더해주는 형태로 구성되어 있는데</a:t>
            </a:r>
            <a:r>
              <a:rPr lang="en-US" altLang="ko-KR" sz="1900" dirty="0"/>
              <a:t>, </a:t>
            </a:r>
            <a:r>
              <a:rPr lang="ko-KR" altLang="en-US" sz="1900" dirty="0"/>
              <a:t>이를 </a:t>
            </a:r>
            <a:r>
              <a:rPr lang="en-US" altLang="ko-KR" sz="1900" dirty="0"/>
              <a:t>Residual learning block</a:t>
            </a:r>
            <a:r>
              <a:rPr lang="ko-KR" altLang="en-US" sz="1900" dirty="0"/>
              <a:t>이라고 부른다</a:t>
            </a:r>
            <a:r>
              <a:rPr lang="en-US" altLang="ko-KR" sz="1900" dirty="0"/>
              <a:t>.</a:t>
            </a:r>
            <a:br>
              <a:rPr lang="ko-KR" altLang="en-US" dirty="0"/>
            </a:b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6" name="Picture 2" descr="image">
            <a:extLst>
              <a:ext uri="{FF2B5EF4-FFF2-40B4-BE49-F238E27FC236}">
                <a16:creationId xmlns:a16="http://schemas.microsoft.com/office/drawing/2014/main" id="{EF834460-3E07-446B-A8AB-34BFBCA0A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4" b="16071"/>
          <a:stretch/>
        </p:blipFill>
        <p:spPr bwMode="auto">
          <a:xfrm>
            <a:off x="2219082" y="1502815"/>
            <a:ext cx="3937467" cy="167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1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진행현황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5"/>
            <a:ext cx="6566315" cy="335835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ko-KR" sz="2000" dirty="0"/>
              <a:t>Residual Block</a:t>
            </a:r>
          </a:p>
          <a:p>
            <a:r>
              <a:rPr lang="ko-KR" altLang="en-US" sz="2000" dirty="0"/>
              <a:t>최종 배워야하는 것을 </a:t>
            </a:r>
            <a:r>
              <a:rPr lang="en-US" altLang="ko-KR" sz="2000" dirty="0"/>
              <a:t>H(x), </a:t>
            </a:r>
            <a:r>
              <a:rPr lang="ko-KR" altLang="en-US" sz="2000" dirty="0"/>
              <a:t>형성된 </a:t>
            </a:r>
            <a:r>
              <a:rPr lang="en-US" altLang="ko-KR" sz="2000" dirty="0"/>
              <a:t>Layer</a:t>
            </a:r>
            <a:r>
              <a:rPr lang="ko-KR" altLang="en-US" sz="2000" dirty="0"/>
              <a:t>의 </a:t>
            </a:r>
            <a:r>
              <a:rPr lang="en-US" altLang="ko-KR" sz="2000" dirty="0"/>
              <a:t>Output</a:t>
            </a:r>
            <a:r>
              <a:rPr lang="ko-KR" altLang="en-US" sz="2000" dirty="0"/>
              <a:t>을 </a:t>
            </a:r>
            <a:r>
              <a:rPr lang="en-US" altLang="ko-KR" sz="2000" dirty="0"/>
              <a:t>F(x)</a:t>
            </a:r>
            <a:r>
              <a:rPr lang="ko-KR" altLang="en-US" sz="2000" dirty="0"/>
              <a:t> </a:t>
            </a:r>
            <a:r>
              <a:rPr lang="en-US" altLang="ko-KR" sz="2000" dirty="0"/>
              <a:t>, </a:t>
            </a:r>
            <a:r>
              <a:rPr lang="ko-KR" altLang="en-US" sz="2000" dirty="0"/>
              <a:t>그리고 </a:t>
            </a:r>
            <a:r>
              <a:rPr lang="en-US" altLang="ko-KR" sz="2000" dirty="0"/>
              <a:t>Input</a:t>
            </a:r>
            <a:r>
              <a:rPr lang="ko-KR" altLang="en-US" sz="2000" dirty="0"/>
              <a:t>을 </a:t>
            </a:r>
            <a:r>
              <a:rPr lang="en-US" altLang="ko-KR" sz="2000" dirty="0"/>
              <a:t>x</a:t>
            </a:r>
            <a:r>
              <a:rPr lang="ko-KR" altLang="en-US" sz="2000" dirty="0"/>
              <a:t> 라고 한다면</a:t>
            </a:r>
          </a:p>
          <a:p>
            <a:r>
              <a:rPr lang="en-US" altLang="ko-KR" sz="2000" dirty="0"/>
              <a:t>H(x)=F(x)+x </a:t>
            </a:r>
            <a:r>
              <a:rPr lang="ko-KR" altLang="en-US" sz="2000" dirty="0"/>
              <a:t>형태로 </a:t>
            </a:r>
            <a:r>
              <a:rPr lang="en-US" altLang="ko-KR" sz="2000" dirty="0"/>
              <a:t>Block</a:t>
            </a:r>
            <a:r>
              <a:rPr lang="ko-KR" altLang="en-US" sz="2000" dirty="0"/>
              <a:t>을 만든 것이다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ko-KR" altLang="en-US" sz="2000" dirty="0"/>
              <a:t>즉 </a:t>
            </a:r>
            <a:r>
              <a:rPr lang="en-US" altLang="ko-KR" sz="2000" dirty="0"/>
              <a:t>Skip Connection</a:t>
            </a:r>
            <a:r>
              <a:rPr lang="ko-KR" altLang="en-US" sz="2000" dirty="0"/>
              <a:t>이 없었던 것에 비해서 </a:t>
            </a:r>
            <a:r>
              <a:rPr lang="en-US" altLang="ko-KR" sz="2000" dirty="0"/>
              <a:t>F(x)</a:t>
            </a:r>
            <a:r>
              <a:rPr lang="ko-KR" altLang="en-US" sz="2000" dirty="0"/>
              <a:t> 는 </a:t>
            </a:r>
            <a:r>
              <a:rPr lang="en-US" altLang="ko-KR" sz="2000" dirty="0"/>
              <a:t>Input</a:t>
            </a:r>
            <a:r>
              <a:rPr lang="ko-KR" altLang="en-US" sz="2000" dirty="0"/>
              <a:t>과의 </a:t>
            </a:r>
            <a:r>
              <a:rPr lang="en-US" altLang="ko-KR" sz="2000" dirty="0"/>
              <a:t>'</a:t>
            </a:r>
            <a:r>
              <a:rPr lang="ko-KR" altLang="en-US" sz="2000" dirty="0"/>
              <a:t>차이’ 만을 학습하면 되는 것이므로 이 때문에 </a:t>
            </a:r>
            <a:r>
              <a:rPr lang="en-US" altLang="ko-KR" sz="2000" dirty="0"/>
              <a:t>Residual learning</a:t>
            </a:r>
            <a:r>
              <a:rPr lang="ko-KR" altLang="en-US" sz="2000" dirty="0"/>
              <a:t>이라고 부른다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F(x)=H(x)−x</a:t>
            </a:r>
            <a:br>
              <a:rPr lang="ko-KR" altLang="en-US" sz="2000" dirty="0"/>
            </a:br>
            <a:br>
              <a:rPr lang="ko-KR" altLang="en-US" sz="2000" dirty="0"/>
            </a:b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51973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4"/>
          <p:cNvSpPr txBox="1">
            <a:spLocks/>
          </p:cNvSpPr>
          <p:nvPr/>
        </p:nvSpPr>
        <p:spPr>
          <a:xfrm>
            <a:off x="0" y="4437203"/>
            <a:ext cx="9144000" cy="425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원본         분노         경멸        혐오          공포        행복       무표정       슬픔        놀람         </a:t>
            </a:r>
            <a:endParaRPr lang="en-US" altLang="ko-KR" sz="20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686CD3F-B60E-4DCC-A381-77622DBA08C2}"/>
              </a:ext>
            </a:extLst>
          </p:cNvPr>
          <p:cNvSpPr txBox="1">
            <a:spLocks/>
          </p:cNvSpPr>
          <p:nvPr/>
        </p:nvSpPr>
        <p:spPr>
          <a:xfrm>
            <a:off x="5631784" y="1350109"/>
            <a:ext cx="3512216" cy="3193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ko-KR" sz="2000" dirty="0"/>
              <a:t>    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DAB3A5D-1C96-489E-B03A-BD5D02581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6210"/>
            <a:ext cx="9144000" cy="304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48965" y="281175"/>
            <a:ext cx="8246070" cy="61082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얼굴 표정 변화 모델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9215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진행현황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5"/>
            <a:ext cx="6566315" cy="335835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얼굴 연령 변화 모델 학습</a:t>
            </a:r>
            <a:endParaRPr lang="en-US" altLang="ko-KR" sz="2000" dirty="0"/>
          </a:p>
          <a:p>
            <a:pPr lvl="1"/>
            <a:r>
              <a:rPr lang="ko-KR" altLang="en-US" sz="2000" dirty="0"/>
              <a:t>얼굴 연령 변화 모델을 학습 시키기 위해서 </a:t>
            </a:r>
            <a:r>
              <a:rPr lang="en-US" altLang="ko-KR" sz="2000" dirty="0"/>
              <a:t>IMDB </a:t>
            </a:r>
            <a:r>
              <a:rPr lang="en-US" altLang="ko-KR" sz="2000" dirty="0" err="1"/>
              <a:t>DataSet</a:t>
            </a:r>
            <a:r>
              <a:rPr lang="ko-KR" altLang="en-US" sz="2000" dirty="0"/>
              <a:t>의 부적합한 사진 제거를 기다리면서 얼굴 표정 변화 모델을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StarGAN</a:t>
            </a:r>
            <a:r>
              <a:rPr lang="ko-KR" altLang="en-US" sz="2000" dirty="0"/>
              <a:t>을 활용하여 구현함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ko-KR" altLang="en-US" sz="2000" dirty="0"/>
              <a:t> </a:t>
            </a:r>
            <a:endParaRPr lang="en-US" altLang="ko-KR" sz="2000" dirty="0"/>
          </a:p>
          <a:p>
            <a:pPr lvl="1"/>
            <a:r>
              <a:rPr lang="ko-KR" altLang="en-US" sz="2000" dirty="0"/>
              <a:t>기존 모델에 비해 결과가 매우 좋음을 확인하여서 얼굴 연령 변화 모델에 이를 활용하여 학습함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3391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4"/>
          <p:cNvSpPr txBox="1">
            <a:spLocks/>
          </p:cNvSpPr>
          <p:nvPr/>
        </p:nvSpPr>
        <p:spPr>
          <a:xfrm>
            <a:off x="0" y="4131793"/>
            <a:ext cx="9144000" cy="425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ko-KR" altLang="en-US" sz="2000" dirty="0"/>
              <a:t>원본    </a:t>
            </a:r>
            <a:r>
              <a:rPr lang="en-US" altLang="ko-KR" sz="2000" dirty="0"/>
              <a:t>  0~5       6~10     11~15   16~20   21~30    31~40   41~50   51~60   61~70      71~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686CD3F-B60E-4DCC-A381-77622DBA08C2}"/>
              </a:ext>
            </a:extLst>
          </p:cNvPr>
          <p:cNvSpPr txBox="1">
            <a:spLocks/>
          </p:cNvSpPr>
          <p:nvPr/>
        </p:nvSpPr>
        <p:spPr>
          <a:xfrm>
            <a:off x="5631784" y="1350109"/>
            <a:ext cx="3512216" cy="3193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ko-KR" sz="2000" dirty="0"/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86B111-AE8C-4BBF-8953-7AF2881E7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50" y="1604982"/>
            <a:ext cx="9144000" cy="249381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48965" y="281175"/>
            <a:ext cx="8246070" cy="61082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얼굴 연령 변화 모델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1333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진행현황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5"/>
            <a:ext cx="6719020" cy="3358356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모델 학습 과정 중 문제점</a:t>
            </a:r>
            <a:endParaRPr lang="en-US" altLang="ko-KR" sz="2200" dirty="0"/>
          </a:p>
          <a:p>
            <a:pPr lvl="1"/>
            <a:r>
              <a:rPr lang="en-US" altLang="ko-KR" sz="2000" dirty="0"/>
              <a:t>128 x 128 </a:t>
            </a:r>
            <a:r>
              <a:rPr lang="ko-KR" altLang="en-US" sz="2000" dirty="0"/>
              <a:t>해상도의 이미지를 학습함으로</a:t>
            </a:r>
            <a:r>
              <a:rPr lang="en-US" altLang="ko-KR" sz="2000" dirty="0"/>
              <a:t>, </a:t>
            </a:r>
            <a:r>
              <a:rPr lang="ko-KR" altLang="en-US" sz="2000" dirty="0"/>
              <a:t>모델에 적용 할 이미지와 결과로 나올 이미지도 </a:t>
            </a:r>
            <a:r>
              <a:rPr lang="en-US" altLang="ko-KR" sz="2000" dirty="0"/>
              <a:t>128 x 128 </a:t>
            </a:r>
            <a:r>
              <a:rPr lang="ko-KR" altLang="en-US" sz="2000" dirty="0"/>
              <a:t>해상도임</a:t>
            </a:r>
            <a:r>
              <a:rPr lang="en-US" altLang="ko-KR" sz="2000" dirty="0"/>
              <a:t>.</a:t>
            </a:r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낮은 해상도로 인해 결과 이미지가 좋지 않음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원본 이미지에 얼굴이 변환된 이미지를 다시 붙여 넣을 때</a:t>
            </a:r>
            <a:r>
              <a:rPr lang="en-US" altLang="ko-KR" sz="2000" dirty="0"/>
              <a:t> </a:t>
            </a:r>
            <a:r>
              <a:rPr lang="ko-KR" altLang="en-US" sz="2000" dirty="0"/>
              <a:t>해상도 차이로 인한 괴리감 발생</a:t>
            </a:r>
            <a:r>
              <a:rPr lang="en-US" altLang="ko-KR" sz="2000" dirty="0"/>
              <a:t>.</a:t>
            </a:r>
          </a:p>
          <a:p>
            <a:pPr lvl="1"/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1612118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진행현황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1" y="1197405"/>
            <a:ext cx="6719020" cy="3664920"/>
          </a:xfrm>
        </p:spPr>
        <p:txBody>
          <a:bodyPr>
            <a:normAutofit lnSpcReduction="10000"/>
          </a:bodyPr>
          <a:lstStyle/>
          <a:p>
            <a:r>
              <a:rPr lang="ko-KR" altLang="en-US" sz="2200" dirty="0"/>
              <a:t>해결 방안 토의</a:t>
            </a:r>
            <a:endParaRPr lang="en-US" altLang="ko-KR" sz="2200" dirty="0"/>
          </a:p>
          <a:p>
            <a:pPr lvl="1"/>
            <a:r>
              <a:rPr lang="ko-KR" altLang="en-US" sz="2000" dirty="0"/>
              <a:t>모델에 학습시킬 이미지의 해상도를 높여 결과 이미지 향상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r>
              <a:rPr lang="en-US" altLang="ko-KR" sz="2000" dirty="0"/>
              <a:t>256 x 256</a:t>
            </a:r>
            <a:r>
              <a:rPr lang="ko-KR" altLang="en-US" sz="2000" dirty="0"/>
              <a:t>으로 학습하려면 </a:t>
            </a:r>
            <a:r>
              <a:rPr lang="en-US" altLang="ko-KR" sz="2000" dirty="0"/>
              <a:t>GPU </a:t>
            </a:r>
            <a:r>
              <a:rPr lang="ko-KR" altLang="en-US" sz="2000" dirty="0"/>
              <a:t>메모리 문제상 </a:t>
            </a:r>
            <a:r>
              <a:rPr lang="en-US" altLang="ko-KR" sz="2000" dirty="0"/>
              <a:t>GPU</a:t>
            </a:r>
            <a:r>
              <a:rPr lang="ko-KR" altLang="en-US" sz="2000" dirty="0"/>
              <a:t>를 최소 </a:t>
            </a:r>
            <a:r>
              <a:rPr lang="en-US" altLang="ko-KR" sz="2000" dirty="0"/>
              <a:t>2</a:t>
            </a:r>
            <a:r>
              <a:rPr lang="ko-KR" altLang="en-US" sz="2000" dirty="0"/>
              <a:t>대 이상 할당 </a:t>
            </a:r>
            <a:r>
              <a:rPr lang="ko-KR" altLang="en-US" sz="2000" dirty="0" err="1"/>
              <a:t>해야함</a:t>
            </a:r>
            <a:r>
              <a:rPr lang="en-US" altLang="ko-KR" sz="2000" dirty="0"/>
              <a:t>(NVIDIA TESLA P100 </a:t>
            </a:r>
            <a:r>
              <a:rPr lang="ko-KR" altLang="en-US" sz="2000" dirty="0"/>
              <a:t>기준</a:t>
            </a:r>
            <a:r>
              <a:rPr lang="en-US" altLang="ko-KR" sz="2000" dirty="0"/>
              <a:t>)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128 x 128 -&gt; 256 x 256</a:t>
            </a:r>
            <a:r>
              <a:rPr lang="ko-KR" altLang="en-US" sz="2000" dirty="0"/>
              <a:t>은 학습량이 </a:t>
            </a:r>
            <a:r>
              <a:rPr lang="en-US" altLang="ko-KR" sz="2000" dirty="0"/>
              <a:t>4</a:t>
            </a:r>
            <a:r>
              <a:rPr lang="ko-KR" altLang="en-US" sz="2000" dirty="0"/>
              <a:t>배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이론 상 </a:t>
            </a:r>
            <a:r>
              <a:rPr lang="en-US" altLang="ko-KR" sz="2000" dirty="0"/>
              <a:t>GPU</a:t>
            </a:r>
            <a:r>
              <a:rPr lang="ko-KR" altLang="en-US" sz="2000" dirty="0"/>
              <a:t>를 </a:t>
            </a:r>
            <a:r>
              <a:rPr lang="en-US" altLang="ko-KR" sz="2000" dirty="0"/>
              <a:t>2</a:t>
            </a:r>
            <a:r>
              <a:rPr lang="ko-KR" altLang="en-US" sz="2000" dirty="0"/>
              <a:t>대 사용하여 </a:t>
            </a:r>
            <a:r>
              <a:rPr lang="en-US" altLang="ko-KR" sz="2000" dirty="0"/>
              <a:t>2</a:t>
            </a:r>
            <a:r>
              <a:rPr lang="ko-KR" altLang="en-US" sz="2000" dirty="0"/>
              <a:t>배 빨라지더라도 학습량이 </a:t>
            </a:r>
            <a:r>
              <a:rPr lang="en-US" altLang="ko-KR" sz="2000" dirty="0"/>
              <a:t>4</a:t>
            </a:r>
            <a:r>
              <a:rPr lang="ko-KR" altLang="en-US" sz="2000" dirty="0"/>
              <a:t>배이기 때문에 </a:t>
            </a:r>
            <a:r>
              <a:rPr lang="en-US" altLang="ko-KR" sz="2000" dirty="0"/>
              <a:t>2</a:t>
            </a:r>
            <a:r>
              <a:rPr lang="ko-KR" altLang="en-US" sz="2000" dirty="0"/>
              <a:t>배의 시간 소요 예상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6972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진행현황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5"/>
            <a:ext cx="6108200" cy="3358356"/>
          </a:xfrm>
        </p:spPr>
        <p:txBody>
          <a:bodyPr>
            <a:normAutofit/>
          </a:bodyPr>
          <a:lstStyle/>
          <a:p>
            <a:r>
              <a:rPr lang="en-US" altLang="ko-KR" sz="2200" dirty="0"/>
              <a:t>Google Cloud </a:t>
            </a:r>
            <a:r>
              <a:rPr lang="ko-KR" altLang="en-US" sz="2200" dirty="0"/>
              <a:t>사용 현황</a:t>
            </a:r>
            <a:endParaRPr lang="en-US" altLang="ko-KR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/>
              <a:t>프로모션으로 </a:t>
            </a:r>
            <a:r>
              <a:rPr lang="en-US" altLang="ko-KR" sz="2000" dirty="0"/>
              <a:t>300</a:t>
            </a:r>
            <a:r>
              <a:rPr lang="ko-KR" altLang="en-US" sz="2000" dirty="0"/>
              <a:t>달러 지급</a:t>
            </a:r>
            <a:endParaRPr lang="en-US" altLang="ko-KR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/>
              <a:t>GPU </a:t>
            </a:r>
            <a:r>
              <a:rPr lang="ko-KR" altLang="en-US" sz="2000" dirty="0"/>
              <a:t>시간당 </a:t>
            </a:r>
            <a:r>
              <a:rPr lang="en-US" altLang="ko-KR" sz="2000" dirty="0"/>
              <a:t>1.6</a:t>
            </a:r>
            <a:r>
              <a:rPr lang="ko-KR" altLang="en-US" sz="2000" dirty="0"/>
              <a:t>달러</a:t>
            </a:r>
            <a:r>
              <a:rPr lang="en-US" altLang="ko-KR" sz="2000" dirty="0"/>
              <a:t> X 150</a:t>
            </a:r>
            <a:r>
              <a:rPr lang="ko-KR" altLang="en-US" sz="2000" dirty="0"/>
              <a:t>시간 </a:t>
            </a:r>
            <a:r>
              <a:rPr lang="en-US" altLang="ko-KR" sz="2000" dirty="0"/>
              <a:t>=</a:t>
            </a:r>
            <a:r>
              <a:rPr lang="ko-KR" altLang="en-US" sz="2000" dirty="0"/>
              <a:t> </a:t>
            </a:r>
            <a:r>
              <a:rPr lang="en-US" altLang="ko-KR" sz="2000" dirty="0"/>
              <a:t>240</a:t>
            </a:r>
            <a:r>
              <a:rPr lang="ko-KR" altLang="en-US" sz="2000" dirty="0"/>
              <a:t>달러</a:t>
            </a:r>
            <a:endParaRPr lang="en-US" altLang="ko-KR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/>
              <a:t>기타</a:t>
            </a:r>
            <a:r>
              <a:rPr lang="en-US" altLang="ko-KR" sz="2000" dirty="0"/>
              <a:t>(CPU, Memory, SSD </a:t>
            </a:r>
            <a:r>
              <a:rPr lang="ko-KR" altLang="en-US" sz="2000" dirty="0"/>
              <a:t>등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44</a:t>
            </a:r>
            <a:r>
              <a:rPr lang="ko-KR" altLang="en-US" sz="2000" dirty="0"/>
              <a:t>달러</a:t>
            </a:r>
            <a:endParaRPr lang="en-US" altLang="ko-KR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/>
              <a:t>총 </a:t>
            </a:r>
            <a:r>
              <a:rPr lang="en-US" altLang="ko-KR" sz="2000" dirty="0"/>
              <a:t>284</a:t>
            </a:r>
            <a:r>
              <a:rPr lang="ko-KR" altLang="en-US" sz="2000" dirty="0"/>
              <a:t>달러 사용</a:t>
            </a:r>
            <a:r>
              <a:rPr lang="en-US" altLang="ko-KR" sz="2000" dirty="0"/>
              <a:t>, </a:t>
            </a:r>
            <a:r>
              <a:rPr lang="ko-KR" altLang="en-US" sz="2000" dirty="0"/>
              <a:t>잔여 </a:t>
            </a:r>
            <a:r>
              <a:rPr lang="en-US" altLang="ko-KR" sz="2000" dirty="0"/>
              <a:t>16</a:t>
            </a:r>
            <a:r>
              <a:rPr lang="ko-KR" altLang="en-US" sz="2000" dirty="0"/>
              <a:t>달러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00050"/>
            <a:r>
              <a:rPr lang="ko-KR" altLang="en-US" sz="2000" dirty="0"/>
              <a:t>결론적으로 이미지의 해상도를 늘려서 학습시키는 것은 자금적인 한계가 있다</a:t>
            </a:r>
            <a:r>
              <a:rPr lang="en-US" altLang="ko-KR" sz="20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93640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진행현황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5"/>
            <a:ext cx="6566315" cy="3358356"/>
          </a:xfrm>
        </p:spPr>
        <p:txBody>
          <a:bodyPr>
            <a:normAutofit/>
          </a:bodyPr>
          <a:lstStyle/>
          <a:p>
            <a:r>
              <a:rPr lang="ko-KR" altLang="en-US" sz="2200" dirty="0" err="1"/>
              <a:t>안드로이드</a:t>
            </a:r>
            <a:r>
              <a:rPr lang="ko-KR" altLang="en-US" sz="2200" dirty="0"/>
              <a:t> 어플리케이션 구현 과정</a:t>
            </a:r>
            <a:endParaRPr lang="en-US" altLang="ko-KR" sz="22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920291" y="2123865"/>
            <a:ext cx="7080151" cy="1526921"/>
            <a:chOff x="1767587" y="2120706"/>
            <a:chExt cx="7278187" cy="1526921"/>
          </a:xfrm>
        </p:grpSpPr>
        <p:grpSp>
          <p:nvGrpSpPr>
            <p:cNvPr id="7" name="그룹 6"/>
            <p:cNvGrpSpPr/>
            <p:nvPr/>
          </p:nvGrpSpPr>
          <p:grpSpPr>
            <a:xfrm>
              <a:off x="1767587" y="2120706"/>
              <a:ext cx="7278187" cy="1526921"/>
              <a:chOff x="1191365" y="2296960"/>
              <a:chExt cx="9735666" cy="2264080"/>
            </a:xfrm>
            <a:gradFill flip="none" rotWithShape="1">
              <a:gsLst>
                <a:gs pos="0">
                  <a:srgbClr val="97F799"/>
                </a:gs>
                <a:gs pos="100000">
                  <a:srgbClr val="75A3EF"/>
                </a:gs>
              </a:gsLst>
              <a:lin ang="0" scaled="1"/>
              <a:tileRect/>
            </a:gradFill>
          </p:grpSpPr>
          <p:sp>
            <p:nvSpPr>
              <p:cNvPr id="12" name="갈매기형 수장 11"/>
              <p:cNvSpPr/>
              <p:nvPr/>
            </p:nvSpPr>
            <p:spPr>
              <a:xfrm>
                <a:off x="1191365" y="2296960"/>
                <a:ext cx="2628900" cy="2264080"/>
              </a:xfrm>
              <a:prstGeom prst="chevron">
                <a:avLst>
                  <a:gd name="adj" fmla="val 241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갈매기형 수장 12"/>
              <p:cNvSpPr/>
              <p:nvPr/>
            </p:nvSpPr>
            <p:spPr>
              <a:xfrm>
                <a:off x="3560287" y="2296960"/>
                <a:ext cx="2628900" cy="2264080"/>
              </a:xfrm>
              <a:prstGeom prst="chevron">
                <a:avLst>
                  <a:gd name="adj" fmla="val 241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갈매기형 수장 13"/>
              <p:cNvSpPr/>
              <p:nvPr/>
            </p:nvSpPr>
            <p:spPr>
              <a:xfrm>
                <a:off x="5929209" y="2296960"/>
                <a:ext cx="2628900" cy="2264080"/>
              </a:xfrm>
              <a:prstGeom prst="chevron">
                <a:avLst>
                  <a:gd name="adj" fmla="val 241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갈매기형 수장 14"/>
              <p:cNvSpPr/>
              <p:nvPr/>
            </p:nvSpPr>
            <p:spPr>
              <a:xfrm>
                <a:off x="8298131" y="2296960"/>
                <a:ext cx="2628900" cy="2264080"/>
              </a:xfrm>
              <a:prstGeom prst="chevron">
                <a:avLst>
                  <a:gd name="adj" fmla="val 241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2319877" y="2530223"/>
              <a:ext cx="96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원본</a:t>
              </a:r>
              <a:br>
                <a:rPr lang="en-US" altLang="ko-KR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이미지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04058" y="2684111"/>
              <a:ext cx="12905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얼굴 인식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68489" y="2578821"/>
              <a:ext cx="161521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얼굴 </a:t>
              </a:r>
              <a:r>
                <a:rPr lang="ko-KR" altLang="en-US" sz="20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크로핑</a:t>
              </a:r>
              <a:br>
                <a:rPr lang="en-US" altLang="ko-KR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후 모델 적용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76093" y="2530223"/>
              <a:ext cx="15492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변환된 얼굴</a:t>
              </a:r>
              <a:br>
                <a:rPr lang="en-US" altLang="ko-KR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원본 이식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9724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진행현황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5"/>
            <a:ext cx="6719020" cy="3358356"/>
          </a:xfrm>
        </p:spPr>
        <p:txBody>
          <a:bodyPr>
            <a:normAutofit/>
          </a:bodyPr>
          <a:lstStyle/>
          <a:p>
            <a:r>
              <a:rPr lang="ko-KR" altLang="en-US" sz="2200" dirty="0" err="1"/>
              <a:t>안드로이드</a:t>
            </a:r>
            <a:r>
              <a:rPr lang="ko-KR" altLang="en-US" sz="2200" dirty="0"/>
              <a:t>  얼굴 인식 구현</a:t>
            </a:r>
            <a:endParaRPr lang="en-US" altLang="ko-KR" sz="2200" dirty="0"/>
          </a:p>
          <a:p>
            <a:pPr lvl="1"/>
            <a:r>
              <a:rPr lang="ko-KR" altLang="en-US" sz="2000" dirty="0"/>
              <a:t>처음에는 이미지 </a:t>
            </a:r>
            <a:r>
              <a:rPr lang="ko-KR" altLang="en-US" sz="2000" dirty="0" err="1"/>
              <a:t>프로세싱</a:t>
            </a:r>
            <a:r>
              <a:rPr lang="ko-KR" altLang="en-US" sz="2000" dirty="0"/>
              <a:t> 과정에서 사용 하였던 </a:t>
            </a:r>
            <a:r>
              <a:rPr lang="en-US" altLang="ko-KR" sz="2000" dirty="0"/>
              <a:t>DLIB </a:t>
            </a:r>
            <a:r>
              <a:rPr lang="ko-KR" altLang="en-US" sz="2000" dirty="0"/>
              <a:t>라이브러리를 </a:t>
            </a:r>
            <a:r>
              <a:rPr lang="ko-KR" altLang="en-US" sz="2000" dirty="0" err="1"/>
              <a:t>모바일에</a:t>
            </a:r>
            <a:r>
              <a:rPr lang="ko-KR" altLang="en-US" sz="2000" dirty="0"/>
              <a:t> 이식하여 얼굴 인식을 진행할 </a:t>
            </a:r>
            <a:r>
              <a:rPr lang="ko-KR" altLang="en-US" sz="2000" dirty="0" err="1"/>
              <a:t>예정이였음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 err="1"/>
              <a:t>모바일</a:t>
            </a:r>
            <a:r>
              <a:rPr lang="ko-KR" altLang="en-US" sz="2000" dirty="0"/>
              <a:t> 환경에서 </a:t>
            </a:r>
            <a:r>
              <a:rPr lang="en-US" altLang="ko-KR" sz="2000" dirty="0"/>
              <a:t>DLIB</a:t>
            </a:r>
            <a:r>
              <a:rPr lang="ko-KR" altLang="en-US" sz="2000" dirty="0"/>
              <a:t>로 얼굴 인식 과정에 문제 발생</a:t>
            </a:r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5198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진행현황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추후 일정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진행현황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5"/>
            <a:ext cx="6719020" cy="3358356"/>
          </a:xfrm>
        </p:spPr>
        <p:txBody>
          <a:bodyPr>
            <a:normAutofit/>
          </a:bodyPr>
          <a:lstStyle/>
          <a:p>
            <a:r>
              <a:rPr lang="ko-KR" altLang="en-US" sz="2200" dirty="0" err="1"/>
              <a:t>모바일</a:t>
            </a:r>
            <a:r>
              <a:rPr lang="ko-KR" altLang="en-US" sz="2200" dirty="0"/>
              <a:t> 환경에서 </a:t>
            </a:r>
            <a:r>
              <a:rPr lang="en-US" altLang="ko-KR" sz="2200" dirty="0"/>
              <a:t>DLIB</a:t>
            </a:r>
            <a:r>
              <a:rPr lang="ko-KR" altLang="en-US" sz="2200" dirty="0"/>
              <a:t>의</a:t>
            </a:r>
            <a:r>
              <a:rPr lang="en-US" altLang="ko-KR" sz="2200" dirty="0"/>
              <a:t> </a:t>
            </a:r>
            <a:r>
              <a:rPr lang="ko-KR" altLang="en-US" sz="2200" dirty="0"/>
              <a:t>문제점</a:t>
            </a:r>
            <a:endParaRPr lang="en-US" altLang="ko-KR" sz="2200" dirty="0"/>
          </a:p>
          <a:p>
            <a:pPr lvl="1"/>
            <a:endParaRPr lang="en-US" altLang="ko-KR" sz="2000" dirty="0"/>
          </a:p>
        </p:txBody>
      </p:sp>
      <p:pic>
        <p:nvPicPr>
          <p:cNvPr id="1026" name="Picture 2" descr="C:\Users\yusei\Documents\카카오톡 받은 파일\dlib문제점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646" y="1808225"/>
            <a:ext cx="1558239" cy="274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usei\Documents\카카오톡 받은 파일\dlib문제점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087" y="1808225"/>
            <a:ext cx="1561553" cy="274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5422719" y="1807013"/>
            <a:ext cx="3577726" cy="27425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2000" dirty="0"/>
              <a:t>얼굴 인식에 걸리는 시간이 대략 </a:t>
            </a:r>
            <a:r>
              <a:rPr lang="en-US" altLang="ko-KR" sz="2000" dirty="0"/>
              <a:t>5~7</a:t>
            </a:r>
            <a:r>
              <a:rPr lang="ko-KR" altLang="en-US" sz="2000" dirty="0"/>
              <a:t>초 소요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모델 이식 후 변환 시간까지 고려한다면 사용자 입장에서 불편함을 느낄 수 있음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DLIB </a:t>
            </a:r>
            <a:r>
              <a:rPr lang="ko-KR" altLang="en-US" sz="2000" dirty="0"/>
              <a:t>라이브러리 포함 시 </a:t>
            </a:r>
            <a:r>
              <a:rPr lang="ko-KR" altLang="en-US" sz="2000" dirty="0" err="1"/>
              <a:t>앱</a:t>
            </a:r>
            <a:r>
              <a:rPr lang="ko-KR" altLang="en-US" sz="2000" dirty="0"/>
              <a:t> 크기가 매우 커짐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/>
              <a:t>약 </a:t>
            </a:r>
            <a:r>
              <a:rPr lang="en-US" altLang="ko-KR" sz="2000" dirty="0"/>
              <a:t>80MB)</a:t>
            </a:r>
          </a:p>
        </p:txBody>
      </p:sp>
    </p:spTree>
    <p:extLst>
      <p:ext uri="{BB962C8B-B14F-4D97-AF65-F5344CB8AC3E}">
        <p14:creationId xmlns:p14="http://schemas.microsoft.com/office/powerpoint/2010/main" val="1853857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진행현황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5"/>
            <a:ext cx="6719020" cy="3358356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해결 방안 토의</a:t>
            </a:r>
            <a:endParaRPr lang="en-US" altLang="ko-KR" sz="2200" dirty="0"/>
          </a:p>
          <a:p>
            <a:pPr lvl="1"/>
            <a:r>
              <a:rPr lang="ko-KR" altLang="en-US" sz="2000" dirty="0"/>
              <a:t>얼굴 인식에 소요되는 시간과 기능의 크기가 사용자 입장에서 허용 될 수 있어야 함</a:t>
            </a:r>
            <a:r>
              <a:rPr lang="en-US" altLang="ko-KR" sz="2000" dirty="0"/>
              <a:t>.</a:t>
            </a:r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해당 조건을 만족하는 도구를 조사 하는 과정에서 </a:t>
            </a:r>
            <a:r>
              <a:rPr lang="en-US" altLang="ko-KR" sz="2000" dirty="0"/>
              <a:t>Google Mobile Vision API</a:t>
            </a:r>
            <a:r>
              <a:rPr lang="ko-KR" altLang="en-US" sz="2000" dirty="0"/>
              <a:t>를 사용하기로 결정함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28481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진행현황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5"/>
            <a:ext cx="6719020" cy="3358356"/>
          </a:xfrm>
        </p:spPr>
        <p:txBody>
          <a:bodyPr>
            <a:normAutofit/>
          </a:bodyPr>
          <a:lstStyle/>
          <a:p>
            <a:r>
              <a:rPr lang="en-US" altLang="ko-KR" sz="2200" dirty="0"/>
              <a:t>Google Mobile Vision API</a:t>
            </a:r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3961180" y="1651242"/>
            <a:ext cx="4581150" cy="3047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1800" dirty="0"/>
              <a:t>Mobile Vision API</a:t>
            </a:r>
            <a:r>
              <a:rPr lang="ko-KR" altLang="en-US" sz="1800" dirty="0"/>
              <a:t>는 사진 및 비디오에서 객체를 찾기 위한 프레임 워크를 제공</a:t>
            </a:r>
            <a:r>
              <a:rPr lang="en-US" altLang="ko-KR" sz="1800" dirty="0"/>
              <a:t>.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r>
              <a:rPr lang="ko-KR" altLang="en-US" sz="1800" dirty="0"/>
              <a:t>얼굴 인식 기능 포함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얼굴 인식 결과를 즉시 확인 가능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/>
              <a:t>API </a:t>
            </a:r>
            <a:r>
              <a:rPr lang="ko-KR" altLang="en-US" sz="1800" dirty="0"/>
              <a:t>크기도 적절함</a:t>
            </a:r>
            <a:r>
              <a:rPr lang="en-US" altLang="ko-KR" sz="1800" dirty="0"/>
              <a:t>(3MB)</a:t>
            </a:r>
          </a:p>
        </p:txBody>
      </p:sp>
      <p:pic>
        <p:nvPicPr>
          <p:cNvPr id="2052" name="Picture 4" descr="C:\Users\yusei\Documents\카카오톡 받은 파일\KakaoTalk_20181112_19480945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835" y="1651242"/>
            <a:ext cx="1454863" cy="290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472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진행현황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5"/>
            <a:ext cx="6719020" cy="3358356"/>
          </a:xfrm>
        </p:spPr>
        <p:txBody>
          <a:bodyPr>
            <a:normAutofit/>
          </a:bodyPr>
          <a:lstStyle/>
          <a:p>
            <a:r>
              <a:rPr lang="ko-KR" altLang="en-US" sz="2200" dirty="0" err="1"/>
              <a:t>안드로이드</a:t>
            </a:r>
            <a:r>
              <a:rPr lang="ko-KR" altLang="en-US" sz="2200" dirty="0"/>
              <a:t> 어플리케이션 내부 기능 구현</a:t>
            </a:r>
            <a:endParaRPr lang="en-US" altLang="ko-KR" sz="2200" dirty="0"/>
          </a:p>
          <a:p>
            <a:pPr lvl="1"/>
            <a:endParaRPr lang="en-US" altLang="ko-KR" sz="220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266590" y="1795323"/>
            <a:ext cx="4886560" cy="3067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800" dirty="0"/>
              <a:t>이미지 상에 인식한 얼굴의 좌표를 저장</a:t>
            </a:r>
            <a:r>
              <a:rPr lang="en-US" altLang="ko-KR" sz="1800" dirty="0"/>
              <a:t>(x1, y1, x2, y2)</a:t>
            </a:r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/>
              <a:t>Bitmap</a:t>
            </a:r>
            <a:r>
              <a:rPr lang="ko-KR" altLang="en-US" sz="1800" dirty="0"/>
              <a:t>으로 원본 사진으로 부터 해당 좌표에 해당 하는 부분만 이미지를 생성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팝업 메뉴의 각 버튼 </a:t>
            </a:r>
            <a:r>
              <a:rPr lang="en-US" altLang="ko-KR" sz="1800" dirty="0" err="1"/>
              <a:t>Onclick</a:t>
            </a:r>
            <a:r>
              <a:rPr lang="en-US" altLang="ko-KR" sz="1800" dirty="0"/>
              <a:t> </a:t>
            </a:r>
            <a:r>
              <a:rPr lang="ko-KR" altLang="en-US" sz="1800" dirty="0"/>
              <a:t>이벤트에 해당 기능 연결 완료</a:t>
            </a:r>
            <a:endParaRPr lang="en-US" altLang="ko-KR" sz="1800" dirty="0"/>
          </a:p>
        </p:txBody>
      </p:sp>
      <p:pic>
        <p:nvPicPr>
          <p:cNvPr id="3076" name="Picture 4" descr="C:\Users\yusei\Documents\카카오톡 받은 파일\KakaoTalk_20181112_20402858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58" r="-1845" b="30575"/>
          <a:stretch/>
        </p:blipFill>
        <p:spPr bwMode="auto">
          <a:xfrm>
            <a:off x="1365195" y="1771262"/>
            <a:ext cx="3206805" cy="263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402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추후 일정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66492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조유성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11.13~</a:t>
            </a:r>
          </a:p>
          <a:p>
            <a:pPr marL="0" indent="0">
              <a:buNone/>
            </a:pPr>
            <a:r>
              <a:rPr lang="en-US" altLang="ko-KR" sz="2000" dirty="0"/>
              <a:t>      </a:t>
            </a:r>
            <a:r>
              <a:rPr lang="ko-KR" altLang="en-US" sz="2000" dirty="0" err="1"/>
              <a:t>안드로이드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어플</a:t>
            </a:r>
            <a:r>
              <a:rPr lang="ko-KR" altLang="en-US" sz="2000" dirty="0"/>
              <a:t> 내부 기능 구현 및 </a:t>
            </a:r>
            <a:r>
              <a:rPr lang="ko-KR" altLang="en-US" sz="2000" dirty="0" err="1"/>
              <a:t>딥러닝</a:t>
            </a:r>
            <a:r>
              <a:rPr lang="ko-KR" altLang="en-US" sz="2000" dirty="0"/>
              <a:t> 모델 이식</a:t>
            </a:r>
            <a:endParaRPr lang="en-US" altLang="ko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3577A9-4EBF-4A58-A823-1C31B4F511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50" y="2571749"/>
            <a:ext cx="6573706" cy="1679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2596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추후 일정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66492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문태현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11.13 ~</a:t>
            </a:r>
          </a:p>
          <a:p>
            <a:pPr marL="0" indent="0">
              <a:buNone/>
            </a:pPr>
            <a:r>
              <a:rPr lang="ko-KR" altLang="en-US" sz="2000" dirty="0"/>
              <a:t>      </a:t>
            </a:r>
            <a:r>
              <a:rPr lang="ko-KR" altLang="en-US" sz="2000" dirty="0" err="1"/>
              <a:t>안드로이드</a:t>
            </a:r>
            <a:r>
              <a:rPr lang="ko-KR" altLang="en-US" sz="2000" dirty="0"/>
              <a:t> 카메라 및 얼굴인식 구현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B3ADD1-3CA7-43EC-B412-39D003556A5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053" y="2571750"/>
            <a:ext cx="6545105" cy="1527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9144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추후 일정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66492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임기찬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11.13 ~</a:t>
            </a:r>
          </a:p>
          <a:p>
            <a:pPr marL="0" indent="0">
              <a:buNone/>
            </a:pPr>
            <a:r>
              <a:rPr lang="en-US" altLang="ko-KR" sz="2000" dirty="0"/>
              <a:t>      </a:t>
            </a:r>
            <a:r>
              <a:rPr lang="ko-KR" altLang="en-US" sz="2000" dirty="0"/>
              <a:t>표정 변화 모델 학습 및 </a:t>
            </a:r>
            <a:r>
              <a:rPr lang="ko-KR" altLang="en-US" sz="2000" dirty="0" err="1"/>
              <a:t>딥러닝</a:t>
            </a:r>
            <a:r>
              <a:rPr lang="ko-KR" altLang="en-US" sz="2000" dirty="0"/>
              <a:t> 모델 </a:t>
            </a:r>
            <a:r>
              <a:rPr lang="ko-KR" altLang="en-US" sz="2000" dirty="0" err="1"/>
              <a:t>모바일</a:t>
            </a:r>
            <a:r>
              <a:rPr lang="ko-KR" altLang="en-US" sz="2000" dirty="0"/>
              <a:t> 이식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352D8E-A6B8-4FE6-8577-4679AC7D794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834" y="2571750"/>
            <a:ext cx="6477885" cy="1853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0411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08475" y="1960930"/>
            <a:ext cx="1832460" cy="1068935"/>
          </a:xfrm>
        </p:spPr>
        <p:txBody>
          <a:bodyPr>
            <a:noAutofit/>
          </a:bodyPr>
          <a:lstStyle/>
          <a:p>
            <a:r>
              <a:rPr lang="en-US" sz="6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890174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진행현황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358356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이미지 </a:t>
            </a:r>
            <a:r>
              <a:rPr lang="ko-KR" altLang="en-US" sz="2200" dirty="0" err="1"/>
              <a:t>프로세싱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얼굴 표정 변화 모델 구현 및 테스트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얼굴 연령 변화 모델 학습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안드로이드 내부기능 구현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57061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진행현황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19" y="1197405"/>
            <a:ext cx="6566315" cy="3358356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이미지 프로세싱</a:t>
            </a:r>
            <a:endParaRPr lang="en-US" altLang="ko-KR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/>
              <a:t>연령 변환 모델 성능 향상을 위해 </a:t>
            </a:r>
            <a:r>
              <a:rPr lang="en-US" altLang="ko-KR" sz="2000" dirty="0"/>
              <a:t>IMDB </a:t>
            </a:r>
            <a:r>
              <a:rPr lang="ko-KR" altLang="en-US" sz="2000" dirty="0"/>
              <a:t>데이터 추가</a:t>
            </a:r>
            <a:endParaRPr lang="en-US" altLang="ko-KR" sz="20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/>
              <a:t>IMDB </a:t>
            </a:r>
            <a:r>
              <a:rPr lang="ko-KR" altLang="en-US" sz="2000" dirty="0"/>
              <a:t>데이터 </a:t>
            </a:r>
            <a:r>
              <a:rPr lang="en-US" altLang="ko-KR" sz="2000" dirty="0"/>
              <a:t>11</a:t>
            </a:r>
            <a:r>
              <a:rPr lang="ko-KR" altLang="en-US" sz="2000" dirty="0"/>
              <a:t>만장 중 학습에 부적합한 사진 삭제 완료</a:t>
            </a:r>
            <a:endParaRPr lang="en-US" altLang="ko-KR" sz="20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/>
              <a:t>총합 얼굴 연령 </a:t>
            </a:r>
            <a:r>
              <a:rPr lang="en-US" altLang="ko-KR" sz="2000" dirty="0"/>
              <a:t>10</a:t>
            </a:r>
            <a:r>
              <a:rPr lang="ko-KR" altLang="en-US" sz="2000" dirty="0"/>
              <a:t>만장 </a:t>
            </a:r>
            <a:r>
              <a:rPr lang="en-US" altLang="ko-KR" sz="2000" dirty="0"/>
              <a:t>* 50</a:t>
            </a:r>
            <a:r>
              <a:rPr lang="ko-KR" altLang="en-US" sz="2000" dirty="0"/>
              <a:t>배 </a:t>
            </a:r>
            <a:r>
              <a:rPr lang="en-US" altLang="ko-KR" sz="2000" dirty="0"/>
              <a:t>= 500</a:t>
            </a:r>
            <a:r>
              <a:rPr lang="ko-KR" altLang="en-US" sz="2000" dirty="0"/>
              <a:t>만장</a:t>
            </a:r>
            <a:endParaRPr lang="en-US" altLang="ko-KR" sz="20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/>
              <a:t>얼굴 표정 </a:t>
            </a:r>
            <a:r>
              <a:rPr lang="en-US" altLang="ko-KR" sz="2000" dirty="0"/>
              <a:t>59</a:t>
            </a:r>
            <a:r>
              <a:rPr lang="ko-KR" altLang="en-US" sz="2000" dirty="0"/>
              <a:t>만장</a:t>
            </a:r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9059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진행현황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5"/>
            <a:ext cx="6566315" cy="335835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얼굴표정 변화 모델 구현 및 테스트</a:t>
            </a:r>
            <a:endParaRPr lang="en-US" altLang="ko-KR" sz="2000" dirty="0"/>
          </a:p>
          <a:p>
            <a:pPr lvl="1"/>
            <a:r>
              <a:rPr lang="ko-KR" altLang="en-US" sz="2000" dirty="0"/>
              <a:t>얼굴 연령 변화 모델에서 좋지 않은 결과를 얻음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결과의 완성도를 높이기 위해서 다른 모델을 조사함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그 결과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 err="1"/>
              <a:t>StarGAN</a:t>
            </a:r>
            <a:r>
              <a:rPr lang="ko-KR" altLang="en-US" sz="2000" dirty="0"/>
              <a:t>이라는 이전 모델과 비교하여</a:t>
            </a:r>
            <a:r>
              <a:rPr lang="en-US" altLang="ko-KR" sz="2000" dirty="0"/>
              <a:t> </a:t>
            </a:r>
            <a:r>
              <a:rPr lang="ko-KR" altLang="en-US" sz="2000" dirty="0"/>
              <a:t>성능이 좀더 향상된 모델을 찾음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785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진행현황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5"/>
            <a:ext cx="6566315" cy="3358356"/>
          </a:xfrm>
        </p:spPr>
        <p:txBody>
          <a:bodyPr>
            <a:normAutofit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ko-KR" sz="2200" dirty="0" err="1"/>
              <a:t>StarGAN</a:t>
            </a:r>
            <a:r>
              <a:rPr lang="ko-KR" altLang="en-US" sz="2200" dirty="0"/>
              <a:t>에 사용된 구현 기법</a:t>
            </a:r>
            <a:endParaRPr lang="en-US" altLang="ko-KR" sz="2200" dirty="0"/>
          </a:p>
          <a:p>
            <a:pPr marL="457200" lvl="1" indent="-457200">
              <a:buFont typeface="+mj-lt"/>
              <a:buAutoNum type="arabicPeriod"/>
            </a:pPr>
            <a:r>
              <a:rPr lang="en-US" altLang="ko-KR" sz="2000" dirty="0"/>
              <a:t>Wasserstein GAN</a:t>
            </a:r>
          </a:p>
          <a:p>
            <a:pPr lvl="1"/>
            <a:r>
              <a:rPr lang="ko-KR" altLang="en-US" sz="2000" dirty="0"/>
              <a:t>학습의 안정성을 향상시키고 </a:t>
            </a:r>
            <a:r>
              <a:rPr lang="en-US" altLang="ko-KR" sz="2000" dirty="0"/>
              <a:t>mode collapse</a:t>
            </a:r>
            <a:r>
              <a:rPr lang="ko-KR" altLang="en-US" sz="2000" dirty="0"/>
              <a:t> 같은 문제를 없애는데 도움이 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ko-KR" altLang="en-US" sz="2000" dirty="0"/>
              <a:t>또한 디버깅 및 </a:t>
            </a:r>
            <a:r>
              <a:rPr lang="ko-KR" altLang="en-US" sz="2000" dirty="0" err="1"/>
              <a:t>하이퍼</a:t>
            </a:r>
            <a:r>
              <a:rPr lang="ko-KR" altLang="en-US" sz="2000" dirty="0"/>
              <a:t> 매개 변수 검색에 유용한 의미 있는 학습 곡선을 제공 할 수 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907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진행현황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28720" y="1197405"/>
                <a:ext cx="6566315" cy="3358356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000" dirty="0"/>
                  <a:t>Wasserstein distance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ko-KR" altLang="en-US" sz="2000" dirty="0"/>
                  <a:t>모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결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합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확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분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포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중에서 </a:t>
                </a:r>
                <a:r>
                  <a:rPr lang="en-US" altLang="ko-KR" sz="2000" dirty="0"/>
                  <a:t>d(</a:t>
                </a:r>
                <a:r>
                  <a:rPr lang="en-US" altLang="ko-KR" sz="2000" dirty="0" err="1"/>
                  <a:t>x,y</a:t>
                </a:r>
                <a:r>
                  <a:rPr lang="en-US" altLang="ko-KR" sz="2000" dirty="0"/>
                  <a:t>)</a:t>
                </a:r>
                <a:r>
                  <a:rPr lang="ko-KR" altLang="en-US" sz="2000" dirty="0"/>
                  <a:t>의 </a:t>
                </a:r>
                <a:r>
                  <a:rPr lang="ko-KR" altLang="en-US" sz="2000" dirty="0" err="1"/>
                  <a:t>기댓</a:t>
                </a:r>
                <a:r>
                  <a:rPr lang="ko-KR" altLang="en-US" sz="2000" dirty="0"/>
                  <a:t> 값을 가장 적게 추정한 값을 의미한다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8720" y="1197405"/>
                <a:ext cx="6566315" cy="3358356"/>
              </a:xfrm>
              <a:blipFill rotWithShape="1">
                <a:blip r:embed="rId3"/>
                <a:stretch>
                  <a:fillRect l="-929" t="-9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https://t1.daumcdn.net/cfile/tistory/99A1E43359A4214F1E">
            <a:extLst>
              <a:ext uri="{FF2B5EF4-FFF2-40B4-BE49-F238E27FC236}">
                <a16:creationId xmlns:a16="http://schemas.microsoft.com/office/drawing/2014/main" id="{0F84D05D-D159-4614-8FA8-52E64688E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810" y="1960930"/>
            <a:ext cx="3498777" cy="122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33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진행현황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19" y="1197405"/>
            <a:ext cx="6566315" cy="3358356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Wasserstein distance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간략하게 설명하면</a:t>
            </a:r>
            <a:r>
              <a:rPr lang="en-US" altLang="ko-KR" sz="2000" dirty="0"/>
              <a:t>, </a:t>
            </a:r>
            <a:r>
              <a:rPr lang="ko-KR" altLang="en-US" sz="2000" dirty="0"/>
              <a:t>여러 가지 값 중에서 </a:t>
            </a:r>
            <a:r>
              <a:rPr lang="en-US" altLang="ko-KR" sz="2000" dirty="0"/>
              <a:t>d(X,Y)</a:t>
            </a:r>
            <a:r>
              <a:rPr lang="ko-KR" altLang="en-US" sz="2000" dirty="0"/>
              <a:t>의 값이 가장 작게 나오는 확률분포를 취하는 것 이다</a:t>
            </a:r>
            <a:r>
              <a:rPr lang="en-US" altLang="ko-KR" sz="20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4266B4-B0D4-458E-A6B7-438C7833C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720" y="1808225"/>
            <a:ext cx="2510236" cy="141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8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진행현황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4"/>
            <a:ext cx="6719020" cy="3817625"/>
          </a:xfrm>
        </p:spPr>
        <p:txBody>
          <a:bodyPr>
            <a:noAutofit/>
          </a:bodyPr>
          <a:lstStyle/>
          <a:p>
            <a:pPr marL="342900" lvl="1" indent="-342900">
              <a:buFont typeface="+mj-lt"/>
              <a:buAutoNum type="arabicPeriod" startAt="2"/>
            </a:pPr>
            <a:r>
              <a:rPr lang="en-US" altLang="ko-KR" sz="2000"/>
              <a:t>Residual block</a:t>
            </a:r>
            <a:endParaRPr lang="en-US" altLang="ko-KR" sz="2000" dirty="0"/>
          </a:p>
          <a:p>
            <a:pPr marL="342900" lvl="1" indent="-342900">
              <a:buFont typeface="+mj-lt"/>
              <a:buAutoNum type="arabicPeriod" startAt="2"/>
            </a:pPr>
            <a:endParaRPr lang="en-US" altLang="ko-KR" sz="2000" dirty="0"/>
          </a:p>
          <a:p>
            <a:pPr marL="0" lvl="1" indent="0">
              <a:buNone/>
            </a:pPr>
            <a:endParaRPr lang="en-US" altLang="ko-KR" sz="2000" dirty="0"/>
          </a:p>
          <a:p>
            <a:pPr marL="0" lvl="1" indent="0">
              <a:buNone/>
            </a:pPr>
            <a:endParaRPr lang="en-US" altLang="ko-KR" sz="2000" dirty="0"/>
          </a:p>
          <a:p>
            <a:pPr marL="0" lvl="1" indent="0">
              <a:buNone/>
            </a:pPr>
            <a:endParaRPr lang="en-US" altLang="ko-KR" sz="2000" dirty="0"/>
          </a:p>
          <a:p>
            <a:r>
              <a:rPr lang="ko-KR" altLang="en-US" sz="1600" dirty="0"/>
              <a:t>데이터 셋에 대해서 일반적으로 레이어를 더 쌓아 학습한다면</a:t>
            </a:r>
            <a:r>
              <a:rPr lang="en-US" altLang="ko-KR" sz="1600" dirty="0"/>
              <a:t>, </a:t>
            </a:r>
            <a:r>
              <a:rPr lang="ko-KR" altLang="en-US" sz="1600" dirty="0"/>
              <a:t>위 그래프와 같이 특정 레이어 개수 이상에서는 더 낮은 성능을 보인다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이런 현상에 대해 단순히 더 많은 레이어를 쌓는 것만으로는 더 나은 성능을 보장할 수는 없다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이는 학습이 전혀 되지 않는 경우 대한 이야기이다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이를 해결하기 위해서 </a:t>
            </a:r>
            <a:r>
              <a:rPr lang="en-US" altLang="ko-KR" sz="1600" dirty="0"/>
              <a:t>Resnet </a:t>
            </a:r>
            <a:r>
              <a:rPr lang="ko-KR" altLang="en-US" sz="1600" dirty="0"/>
              <a:t>논문에서 </a:t>
            </a:r>
            <a:r>
              <a:rPr lang="en-US" altLang="ko-KR" sz="1600" dirty="0"/>
              <a:t>Residual Learning</a:t>
            </a:r>
            <a:r>
              <a:rPr lang="ko-KR" altLang="en-US" sz="1600" dirty="0"/>
              <a:t>을 제안하였다</a:t>
            </a:r>
            <a:r>
              <a:rPr lang="en-US" altLang="ko-KR" sz="1600" dirty="0"/>
              <a:t>.</a:t>
            </a:r>
            <a:br>
              <a:rPr lang="ko-KR" altLang="en-US" sz="1600" dirty="0"/>
            </a:br>
            <a:br>
              <a:rPr lang="ko-KR" altLang="en-US" sz="1600" dirty="0"/>
            </a:b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5130" name="Picture 10" descr="image">
            <a:extLst>
              <a:ext uri="{FF2B5EF4-FFF2-40B4-BE49-F238E27FC236}">
                <a16:creationId xmlns:a16="http://schemas.microsoft.com/office/drawing/2014/main" id="{3885C11E-90D2-40C8-85BB-FFA58E7E29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90"/>
          <a:stretch/>
        </p:blipFill>
        <p:spPr bwMode="auto">
          <a:xfrm>
            <a:off x="2281425" y="1502815"/>
            <a:ext cx="4252116" cy="152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422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413</TotalTime>
  <Words>750</Words>
  <Application>Microsoft Office PowerPoint</Application>
  <PresentationFormat>화면 슬라이드 쇼(16:9)</PresentationFormat>
  <Paragraphs>188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나눔바른고딕</vt:lpstr>
      <vt:lpstr>맑은 고딕</vt:lpstr>
      <vt:lpstr>Arial</vt:lpstr>
      <vt:lpstr>Calibri</vt:lpstr>
      <vt:lpstr>Cambria Math</vt:lpstr>
      <vt:lpstr>Wingdings</vt:lpstr>
      <vt:lpstr>Office Theme</vt:lpstr>
      <vt:lpstr>딥러닝을 이용한 얼굴 변환 모바일 앱 개발</vt:lpstr>
      <vt:lpstr>목차</vt:lpstr>
      <vt:lpstr>진행현황</vt:lpstr>
      <vt:lpstr>진행현황</vt:lpstr>
      <vt:lpstr>진행현황</vt:lpstr>
      <vt:lpstr>진행현황</vt:lpstr>
      <vt:lpstr>진행현황</vt:lpstr>
      <vt:lpstr>진행현황</vt:lpstr>
      <vt:lpstr>진행현황</vt:lpstr>
      <vt:lpstr>진행현황</vt:lpstr>
      <vt:lpstr>진행현황</vt:lpstr>
      <vt:lpstr>PowerPoint 프레젠테이션</vt:lpstr>
      <vt:lpstr>진행현황</vt:lpstr>
      <vt:lpstr>PowerPoint 프레젠테이션</vt:lpstr>
      <vt:lpstr>진행현황</vt:lpstr>
      <vt:lpstr>진행현황</vt:lpstr>
      <vt:lpstr>진행현황</vt:lpstr>
      <vt:lpstr>진행현황</vt:lpstr>
      <vt:lpstr>진행현황</vt:lpstr>
      <vt:lpstr>진행현황</vt:lpstr>
      <vt:lpstr>진행현황</vt:lpstr>
      <vt:lpstr>진행현황</vt:lpstr>
      <vt:lpstr>진행현황</vt:lpstr>
      <vt:lpstr>추후 일정</vt:lpstr>
      <vt:lpstr>추후 일정</vt:lpstr>
      <vt:lpstr>추후 일정</vt:lpstr>
      <vt:lpstr>Q&amp;A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Im gichan</cp:lastModifiedBy>
  <cp:revision>759</cp:revision>
  <dcterms:created xsi:type="dcterms:W3CDTF">2013-08-21T19:17:07Z</dcterms:created>
  <dcterms:modified xsi:type="dcterms:W3CDTF">2018-11-13T03:19:19Z</dcterms:modified>
</cp:coreProperties>
</file>