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3" r:id="rId5"/>
    <p:sldId id="275" r:id="rId6"/>
    <p:sldId id="276" r:id="rId7"/>
    <p:sldId id="272" r:id="rId8"/>
    <p:sldId id="277" r:id="rId9"/>
    <p:sldId id="274" r:id="rId10"/>
    <p:sldId id="278" r:id="rId11"/>
    <p:sldId id="280" r:id="rId12"/>
    <p:sldId id="281" r:id="rId13"/>
    <p:sldId id="282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46" d="100"/>
          <a:sy n="146" d="100"/>
        </p:scale>
        <p:origin x="-61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Sheet1!$H$29:$H$38</c:f>
              <c:strCache>
                <c:ptCount val="10"/>
                <c:pt idx="0">
                  <c:v>0~9</c:v>
                </c:pt>
                <c:pt idx="1">
                  <c:v>10~19</c:v>
                </c:pt>
                <c:pt idx="2">
                  <c:v>20~29</c:v>
                </c:pt>
                <c:pt idx="3">
                  <c:v>30~39</c:v>
                </c:pt>
                <c:pt idx="4">
                  <c:v>40~49</c:v>
                </c:pt>
                <c:pt idx="5">
                  <c:v>50~59</c:v>
                </c:pt>
                <c:pt idx="6">
                  <c:v>60~69</c:v>
                </c:pt>
                <c:pt idx="7">
                  <c:v>70~79</c:v>
                </c:pt>
                <c:pt idx="8">
                  <c:v>80~89</c:v>
                </c:pt>
                <c:pt idx="9">
                  <c:v>90~100</c:v>
                </c:pt>
              </c:strCache>
            </c:strRef>
          </c:cat>
          <c:val>
            <c:numRef>
              <c:f>Sheet1!$I$29:$I$38</c:f>
              <c:numCache>
                <c:formatCode>General</c:formatCode>
                <c:ptCount val="10"/>
                <c:pt idx="0">
                  <c:v>1245</c:v>
                </c:pt>
                <c:pt idx="1">
                  <c:v>11343</c:v>
                </c:pt>
                <c:pt idx="2">
                  <c:v>57593</c:v>
                </c:pt>
                <c:pt idx="3">
                  <c:v>88210</c:v>
                </c:pt>
                <c:pt idx="4">
                  <c:v>64841</c:v>
                </c:pt>
                <c:pt idx="5">
                  <c:v>33613</c:v>
                </c:pt>
                <c:pt idx="6">
                  <c:v>16303</c:v>
                </c:pt>
                <c:pt idx="7">
                  <c:v>6642</c:v>
                </c:pt>
                <c:pt idx="8">
                  <c:v>1720</c:v>
                </c:pt>
                <c:pt idx="9">
                  <c:v>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116416"/>
        <c:axId val="91457216"/>
      </c:barChart>
      <c:catAx>
        <c:axId val="1171164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ko-KR"/>
          </a:p>
        </c:txPr>
        <c:crossAx val="91457216"/>
        <c:crosses val="autoZero"/>
        <c:auto val="1"/>
        <c:lblAlgn val="ctr"/>
        <c:lblOffset val="100"/>
        <c:noMultiLvlLbl val="0"/>
      </c:catAx>
      <c:valAx>
        <c:axId val="914572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117116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Sheet1!$I$25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Sheet1!$H$26:$H$35</c:f>
              <c:strCache>
                <c:ptCount val="10"/>
                <c:pt idx="0">
                  <c:v>0~9</c:v>
                </c:pt>
                <c:pt idx="1">
                  <c:v>10~19</c:v>
                </c:pt>
                <c:pt idx="2">
                  <c:v>20~29</c:v>
                </c:pt>
                <c:pt idx="3">
                  <c:v>30~39</c:v>
                </c:pt>
                <c:pt idx="4">
                  <c:v>40~49</c:v>
                </c:pt>
                <c:pt idx="5">
                  <c:v>50~59</c:v>
                </c:pt>
                <c:pt idx="6">
                  <c:v>60~69</c:v>
                </c:pt>
                <c:pt idx="7">
                  <c:v>70~79</c:v>
                </c:pt>
                <c:pt idx="8">
                  <c:v>80~89</c:v>
                </c:pt>
                <c:pt idx="9">
                  <c:v>90~100</c:v>
                </c:pt>
              </c:strCache>
            </c:strRef>
          </c:cat>
          <c:val>
            <c:numRef>
              <c:f>Sheet1!$I$26:$I$35</c:f>
              <c:numCache>
                <c:formatCode>General</c:formatCode>
                <c:ptCount val="10"/>
                <c:pt idx="0">
                  <c:v>996</c:v>
                </c:pt>
                <c:pt idx="1">
                  <c:v>9911</c:v>
                </c:pt>
                <c:pt idx="2">
                  <c:v>42662</c:v>
                </c:pt>
                <c:pt idx="3">
                  <c:v>79971</c:v>
                </c:pt>
                <c:pt idx="4">
                  <c:v>59862</c:v>
                </c:pt>
                <c:pt idx="5">
                  <c:v>29640</c:v>
                </c:pt>
                <c:pt idx="6">
                  <c:v>13595</c:v>
                </c:pt>
                <c:pt idx="7">
                  <c:v>5175</c:v>
                </c:pt>
                <c:pt idx="8">
                  <c:v>1017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309888"/>
        <c:axId val="91461248"/>
      </c:barChart>
      <c:catAx>
        <c:axId val="134309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ko-KR"/>
          </a:p>
        </c:txPr>
        <c:crossAx val="91461248"/>
        <c:crosses val="autoZero"/>
        <c:auto val="1"/>
        <c:lblAlgn val="ctr"/>
        <c:lblOffset val="100"/>
        <c:noMultiLvlLbl val="0"/>
      </c:catAx>
      <c:valAx>
        <c:axId val="91461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13430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얼굴 변환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 err="1" smtClean="0"/>
              <a:t>기만과견제</a:t>
            </a:r>
            <a:r>
              <a:rPr lang="ko-KR" altLang="en-US" sz="1400" dirty="0" smtClean="0"/>
              <a:t> 팀</a:t>
            </a:r>
            <a:endParaRPr lang="en-US" altLang="ko-KR" sz="1400" dirty="0"/>
          </a:p>
          <a:p>
            <a:r>
              <a:rPr lang="ko-KR" altLang="en-US" sz="1400" dirty="0" smtClean="0">
                <a:solidFill>
                  <a:schemeClr val="accent4"/>
                </a:solidFill>
              </a:rPr>
              <a:t>발표자 문태현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r>
              <a:rPr lang="ko-KR" altLang="en-US" sz="1400" dirty="0" smtClean="0"/>
              <a:t>임기</a:t>
            </a:r>
            <a:r>
              <a:rPr lang="ko-KR" altLang="en-US" sz="1400" dirty="0"/>
              <a:t>찬</a:t>
            </a:r>
            <a:endParaRPr lang="en-US" altLang="ko-KR" sz="1400" dirty="0" smtClean="0"/>
          </a:p>
          <a:p>
            <a:r>
              <a:rPr lang="ko-KR" altLang="en-US" sz="1400" dirty="0" smtClean="0"/>
              <a:t>조유</a:t>
            </a:r>
            <a:r>
              <a:rPr lang="ko-KR" altLang="en-US" sz="1400" dirty="0"/>
              <a:t>성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연령별 데이터 분포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6296863"/>
              </p:ext>
            </p:extLst>
          </p:nvPr>
        </p:nvGraphicFramePr>
        <p:xfrm>
          <a:off x="296260" y="1196975"/>
          <a:ext cx="1374346" cy="335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73"/>
                <a:gridCol w="687173"/>
              </a:tblGrid>
              <a:tr h="348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1245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10~19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11343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20~29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57593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30~39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88210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40~49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64841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50~59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33613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60~69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16303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70~79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6642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80~89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1720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90~100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367</a:t>
                      </a:r>
                    </a:p>
                  </a:txBody>
                  <a:tcPr marL="9525" marR="9525" marT="9525" marB="0" anchor="ctr"/>
                </a:tc>
              </a:tr>
              <a:tr h="27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281877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727948"/>
              </p:ext>
            </p:extLst>
          </p:nvPr>
        </p:nvGraphicFramePr>
        <p:xfrm>
          <a:off x="1976014" y="1197406"/>
          <a:ext cx="1374346" cy="335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73"/>
                <a:gridCol w="687173"/>
              </a:tblGrid>
              <a:tr h="335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1503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10~19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16484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20~29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71110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30~39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69254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40~49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33560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50~59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12103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60~69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5777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70~79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1965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80~89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90~100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</a:tr>
              <a:tr h="27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212715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4950" y="281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048836857"/>
              </p:ext>
            </p:extLst>
          </p:nvPr>
        </p:nvGraphicFramePr>
        <p:xfrm>
          <a:off x="3503065" y="1044700"/>
          <a:ext cx="5039265" cy="213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2937" y="4709620"/>
            <a:ext cx="158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&lt;IMDB-WIKI </a:t>
            </a:r>
            <a:r>
              <a:rPr lang="ko-KR" altLang="en-US" sz="1400" dirty="0" smtClean="0"/>
              <a:t>남성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2692" y="4709620"/>
            <a:ext cx="158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&lt;IMDB-WIKI </a:t>
            </a:r>
            <a:r>
              <a:rPr lang="ko-KR" altLang="en-US" sz="1400" dirty="0" smtClean="0"/>
              <a:t>여</a:t>
            </a:r>
            <a:r>
              <a:rPr lang="ko-KR" altLang="en-US" sz="1400" dirty="0"/>
              <a:t>성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048290137"/>
              </p:ext>
            </p:extLst>
          </p:nvPr>
        </p:nvGraphicFramePr>
        <p:xfrm>
          <a:off x="3510995" y="2979336"/>
          <a:ext cx="5001465" cy="216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91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문태현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10.03 ~ 10.08 </a:t>
            </a:r>
          </a:p>
          <a:p>
            <a:pPr marL="0" indent="0">
              <a:buNone/>
            </a:pPr>
            <a:r>
              <a:rPr lang="ko-KR" altLang="en-US" sz="2000" dirty="0" smtClean="0"/>
              <a:t>      이미지 처리 툴 개발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4" y="2419045"/>
            <a:ext cx="6392401" cy="16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1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임기찬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10.03 ~ 11.12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모델 구현 및 학습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419045"/>
            <a:ext cx="650081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조유성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10.03 ~ 10.08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2</a:t>
            </a:r>
            <a:r>
              <a:rPr lang="ko-KR" altLang="en-US" sz="2000" dirty="0" smtClean="0"/>
              <a:t>차 데이터 수집 및 분류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50" y="2405853"/>
            <a:ext cx="6526002" cy="199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5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진행현황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추후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이미지 처리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개발환경 조성 및 테스트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차 데이터 수집 및 분류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이미지 처리 툴 개발</a:t>
            </a:r>
            <a:endParaRPr lang="en-US" altLang="ko-KR" sz="2000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 smtClean="0"/>
              <a:t>       - </a:t>
            </a:r>
            <a:r>
              <a:rPr lang="en-US" altLang="ko-KR" sz="2000" dirty="0" err="1" smtClean="0"/>
              <a:t>OpenCv</a:t>
            </a:r>
            <a:r>
              <a:rPr lang="ko-KR" altLang="en-US" sz="2000" dirty="0" smtClean="0"/>
              <a:t>에서 기본적으로 제공하는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</a:t>
            </a:r>
            <a:r>
              <a:rPr lang="en-US" altLang="ko-KR" sz="2000" dirty="0" err="1" smtClean="0"/>
              <a:t>HaarCascade_frontalface_default</a:t>
            </a:r>
            <a:r>
              <a:rPr lang="ko-KR" altLang="en-US" sz="2000" dirty="0" smtClean="0"/>
              <a:t> 사용하여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이미지 상의 얼굴을 인식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1000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 smtClean="0"/>
              <a:t>       - </a:t>
            </a:r>
            <a:r>
              <a:rPr lang="ko-KR" altLang="en-US" sz="2000" dirty="0" smtClean="0"/>
              <a:t>시행결과 얼굴 인식률이 저조함</a:t>
            </a:r>
            <a:endParaRPr lang="en-US" altLang="ko-KR" sz="2000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- </a:t>
            </a:r>
            <a:r>
              <a:rPr lang="ko-KR" altLang="en-US" sz="2000" dirty="0" smtClean="0"/>
              <a:t>인식률 향상을 위해 </a:t>
            </a:r>
            <a:r>
              <a:rPr lang="en-US" altLang="ko-KR" sz="2000" dirty="0" smtClean="0"/>
              <a:t>HaarCascade_forntalface_Alt2</a:t>
            </a:r>
            <a:r>
              <a:rPr lang="ko-KR" altLang="en-US" sz="2000" dirty="0" smtClean="0"/>
              <a:t>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전환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63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얼굴 인식 예시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655520"/>
            <a:ext cx="3817625" cy="31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이미지 </a:t>
            </a:r>
            <a:r>
              <a:rPr lang="ko-KR" altLang="en-US" sz="2000" dirty="0" err="1" smtClean="0"/>
              <a:t>크로핑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dirty="0"/>
              <a:t>- Wikipedia Face Data 60,000</a:t>
            </a:r>
            <a:r>
              <a:rPr lang="ko-KR" altLang="en-US" sz="2000" dirty="0"/>
              <a:t>장 </a:t>
            </a:r>
            <a:r>
              <a:rPr lang="ko-KR" altLang="en-US" sz="2000" dirty="0" err="1"/>
              <a:t>크로핑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완료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- IMDB Face Data 460,000</a:t>
            </a:r>
            <a:r>
              <a:rPr lang="ko-KR" altLang="en-US" sz="2000" dirty="0" smtClean="0"/>
              <a:t>장 </a:t>
            </a:r>
            <a:r>
              <a:rPr lang="ko-KR" altLang="en-US" sz="2000" dirty="0" err="1" smtClean="0"/>
              <a:t>크로핑</a:t>
            </a:r>
            <a:r>
              <a:rPr lang="ko-KR" altLang="en-US" sz="2000" dirty="0" smtClean="0"/>
              <a:t> 완료</a:t>
            </a:r>
            <a:endParaRPr lang="en-US" altLang="ko-KR" sz="2000" dirty="0" smtClean="0"/>
          </a:p>
        </p:txBody>
      </p:sp>
      <p:pic>
        <p:nvPicPr>
          <p:cNvPr id="2050" name="Picture 2" descr="C:\Users\유성\Downloads\KakaoTalk_20180930_1810396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419045"/>
            <a:ext cx="3689683" cy="22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</a:t>
            </a:r>
            <a:r>
              <a:rPr lang="ko-KR" altLang="en-US" dirty="0"/>
              <a:t>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딥</a:t>
            </a:r>
            <a:r>
              <a:rPr lang="ko-KR" altLang="en-US" sz="2000" dirty="0" smtClean="0"/>
              <a:t> 러닝 개발환경 조성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-</a:t>
            </a:r>
            <a:r>
              <a:rPr lang="en-US" altLang="ko-KR" sz="2000" dirty="0" err="1" smtClean="0"/>
              <a:t>Cuda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-Anaconda(python 3.6)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-</a:t>
            </a:r>
            <a:r>
              <a:rPr lang="en-US" altLang="ko-KR" sz="2000" dirty="0" err="1" smtClean="0"/>
              <a:t>Tensorflow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411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</a:t>
            </a:r>
            <a:r>
              <a:rPr lang="ko-KR" altLang="en-US" dirty="0"/>
              <a:t>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3512215" cy="335835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딥</a:t>
            </a:r>
            <a:r>
              <a:rPr lang="ko-KR" altLang="en-US" sz="2000" dirty="0" smtClean="0"/>
              <a:t> 러닝 모델 테스트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93" y="1728519"/>
            <a:ext cx="2700227" cy="2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0383" y="4556915"/>
            <a:ext cx="3177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&lt;IMDB 230,000</a:t>
            </a:r>
            <a:r>
              <a:rPr lang="ko-KR" altLang="en-US" sz="1600" dirty="0" smtClean="0"/>
              <a:t>장</a:t>
            </a:r>
            <a:r>
              <a:rPr lang="en-US" altLang="ko-KR" sz="1600" dirty="0" smtClean="0"/>
              <a:t>, 25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, 17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5525" y="1350109"/>
            <a:ext cx="3512215" cy="319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문제점</a:t>
            </a:r>
            <a:endParaRPr lang="en-US" altLang="ko-KR" sz="1800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1. </a:t>
            </a:r>
            <a:r>
              <a:rPr lang="ko-KR" altLang="en-US" sz="1800" dirty="0" smtClean="0"/>
              <a:t>이미지 </a:t>
            </a:r>
            <a:r>
              <a:rPr lang="ko-KR" altLang="en-US" sz="1800" dirty="0" err="1"/>
              <a:t>전처리의</a:t>
            </a:r>
            <a:r>
              <a:rPr lang="ko-KR" altLang="en-US" sz="1800" dirty="0"/>
              <a:t> 부실</a:t>
            </a:r>
            <a:endParaRPr lang="en-US" altLang="ko-KR" sz="1800" dirty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2. </a:t>
            </a:r>
            <a:r>
              <a:rPr lang="ko-KR" altLang="en-US" sz="1800" dirty="0" smtClean="0"/>
              <a:t>학습 </a:t>
            </a:r>
            <a:r>
              <a:rPr lang="ko-KR" altLang="en-US" sz="1800" dirty="0"/>
              <a:t>시간이 많이 </a:t>
            </a:r>
            <a:r>
              <a:rPr lang="ko-KR" altLang="en-US" sz="1800" dirty="0" smtClean="0"/>
              <a:t>소요</a:t>
            </a:r>
            <a:endParaRPr lang="en-US" altLang="ko-KR" sz="1800" dirty="0" smtClean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67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차 데이터 수집 및 분류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- IMDB </a:t>
            </a:r>
            <a:r>
              <a:rPr lang="en-US" altLang="ko-KR" sz="2000" dirty="0"/>
              <a:t>Face Dataset </a:t>
            </a:r>
            <a:r>
              <a:rPr lang="en-US" altLang="ko-KR" sz="2000" dirty="0" smtClean="0"/>
              <a:t>460,000</a:t>
            </a:r>
            <a:r>
              <a:rPr lang="ko-KR" altLang="en-US" sz="2000" dirty="0" smtClean="0"/>
              <a:t>장 분류 진행 중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 - </a:t>
            </a:r>
            <a:r>
              <a:rPr lang="en-US" altLang="ko-KR" sz="2000" dirty="0" err="1" smtClean="0"/>
              <a:t>UDKFace</a:t>
            </a:r>
            <a:r>
              <a:rPr lang="en-US" altLang="ko-KR" sz="2000" dirty="0" smtClean="0"/>
              <a:t> Dataset 20,000</a:t>
            </a:r>
            <a:r>
              <a:rPr lang="ko-KR" altLang="en-US" sz="2000" dirty="0" smtClean="0"/>
              <a:t>장 수집 및 분류 완료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차 데이터 수집 포함 총 </a:t>
            </a:r>
            <a:r>
              <a:rPr lang="en-US" altLang="ko-KR" sz="2000" dirty="0" smtClean="0"/>
              <a:t>540,000</a:t>
            </a:r>
            <a:r>
              <a:rPr lang="ko-KR" altLang="en-US" sz="2000" dirty="0" smtClean="0"/>
              <a:t>장의 이미지 확보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(IMDB 460,000, </a:t>
            </a:r>
            <a:r>
              <a:rPr lang="en-US" altLang="ko-KR" sz="2000" dirty="0" err="1" smtClean="0"/>
              <a:t>WikiPedia</a:t>
            </a:r>
            <a:r>
              <a:rPr lang="en-US" altLang="ko-KR" sz="2000" dirty="0" smtClean="0"/>
              <a:t> 60,000, </a:t>
            </a:r>
            <a:r>
              <a:rPr lang="en-US" altLang="ko-KR" sz="2000" dirty="0" err="1" smtClean="0"/>
              <a:t>UDKFace</a:t>
            </a:r>
            <a:r>
              <a:rPr lang="en-US" altLang="ko-KR" sz="2000" dirty="0" smtClean="0"/>
              <a:t> 20,000)</a:t>
            </a:r>
          </a:p>
        </p:txBody>
      </p:sp>
    </p:spTree>
    <p:extLst>
      <p:ext uri="{BB962C8B-B14F-4D97-AF65-F5344CB8AC3E}">
        <p14:creationId xmlns:p14="http://schemas.microsoft.com/office/powerpoint/2010/main" val="3199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1579</TotalTime>
  <Words>254</Words>
  <Application>Microsoft Office PowerPoint</Application>
  <PresentationFormat>화면 슬라이드 쇼(16:9)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딥러닝을 이용한 얼굴 변환 모바일 앱 개발</vt:lpstr>
      <vt:lpstr>목차</vt:lpstr>
      <vt:lpstr>진행현황</vt:lpstr>
      <vt:lpstr>진행현황</vt:lpstr>
      <vt:lpstr>진행현황</vt:lpstr>
      <vt:lpstr>진행현황</vt:lpstr>
      <vt:lpstr>진행현황</vt:lpstr>
      <vt:lpstr>진행현황</vt:lpstr>
      <vt:lpstr>진행현황</vt:lpstr>
      <vt:lpstr>연령별 데이터 분포</vt:lpstr>
      <vt:lpstr>추후 일정</vt:lpstr>
      <vt:lpstr>추후 일정</vt:lpstr>
      <vt:lpstr>추후 일정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조유성</cp:lastModifiedBy>
  <cp:revision>370</cp:revision>
  <dcterms:created xsi:type="dcterms:W3CDTF">2013-08-21T19:17:07Z</dcterms:created>
  <dcterms:modified xsi:type="dcterms:W3CDTF">2018-10-02T02:21:55Z</dcterms:modified>
</cp:coreProperties>
</file>