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68" r:id="rId5"/>
    <p:sldId id="270" r:id="rId6"/>
    <p:sldId id="266" r:id="rId7"/>
    <p:sldId id="269" r:id="rId8"/>
    <p:sldId id="261" r:id="rId9"/>
    <p:sldId id="27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E2F0D9"/>
    <a:srgbClr val="0070C0"/>
    <a:srgbClr val="556080"/>
    <a:srgbClr val="FD8469"/>
    <a:srgbClr val="E5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41AAD20-2A91-4B73-B1FC-FE0D09589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5A0C51-FC1E-492B-9DEB-4D7EE558F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FEDB2-F253-48D3-BB87-9639B0BD30D7}" type="datetimeFigureOut">
              <a:rPr lang="es-ES" smtClean="0"/>
              <a:t>09/12/2017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63F9A9-52E0-4824-ACBF-A78721712F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E406E9-C6F2-4802-B7B0-2F3159A1FD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A19C-1252-4AB5-BB7A-79CDB6D12A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47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53630-5900-4A5C-BDAF-EAC235D10F04}" type="datetimeFigureOut">
              <a:rPr lang="es-ES" smtClean="0"/>
              <a:t>09/12/2017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D5F7B-DBB2-4A16-B5C6-B54A92DC4B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44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FB6AB-3DFB-4163-A0EB-5B281A99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41357F-1D41-4121-A787-29EC340D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C043C-8E7C-4703-953E-C3E53C3D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0ED5-0B6F-4C3B-B75A-0404DD750299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04E3A-24A6-4974-9F2F-84A37281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CB438-EAA2-4366-A058-764AFD0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07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3153C-726C-4434-8D4E-180009EA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60502C-BC66-414E-A178-5558A155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61358-36E0-4CF1-B4EE-6FD7BDA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EB94-9273-4266-8213-D51C974AF296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3842-526C-4F8E-AB7F-72FFD992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580E1-2AC1-4EF9-8DEB-BADADD9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7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460A74-04B8-4736-9B04-02F61359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407D16-C67C-479F-9833-D2A6CB1F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3A2040-7E1D-45D1-96AB-3930DE08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28CE-E330-4B0B-A79D-62D45D56355F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CC1C9-5276-4818-9154-F83B630A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4E33F-E8F8-44CF-A271-32317547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1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49119-F533-4693-BC28-A9C81BEE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7B781-5451-4720-88E4-6B308726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25704-0145-41E7-AA0F-B1857CF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B95-6961-4A17-92B5-5D7E21399962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E9E9B-2592-4F26-8693-C73502FA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5009B-C26F-4CF7-BFEF-FC2180B4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2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ACEF9-AC23-4FD1-8AA4-58050D5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4C68B-0019-4B8E-BB46-9F20CDC9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501D17-86BF-4732-AB69-C6F1A597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EE89-4F70-4F27-B871-F78CE6B9343C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50A17-FD10-4BE6-A86A-E3F45C9D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3D911-FDDB-4DA9-9D70-B1D3A4F5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3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1B07-40A5-4A49-9162-A822DB1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9516B-F696-40B7-BD29-495FF6D21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4B9141-E06D-476E-A119-BC05AEFE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1963C-A551-4239-BF5B-33AED2CB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1D06-F8AE-438E-9B99-9B4BF4D60BC5}" type="datetime1">
              <a:rPr lang="es-ES" smtClean="0"/>
              <a:t>09/12/2017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01059-AD36-4E39-A113-CC29D0E7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DEEF46-56C8-4E30-95EC-78E6E1CA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8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B9FF-F7CC-4B79-8EE3-58AF4D06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A2152-0EEC-4BD0-BF5F-9807FBFA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A946D5-27CA-4648-9762-F8C26C71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9DE789-D208-4347-9D4E-B07BD60A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AF2CF2-C606-48D3-ADED-A99301EF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A71A85-6D2C-4260-93F2-E222E18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CF5-977E-454E-851D-0AFD2BB5AFBF}" type="datetime1">
              <a:rPr lang="es-ES" smtClean="0"/>
              <a:t>09/12/2017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6AC160-7D7C-4735-A923-1729F442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D8BC24-D65B-494B-90F9-DF0161A4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9BFB-A643-471A-B6AC-AB61AA3B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0D48C3-8115-48B5-9E97-14B443A0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384E-D622-4EB3-9E45-3DB9D8E59C89}" type="datetime1">
              <a:rPr lang="es-ES" smtClean="0"/>
              <a:t>09/12/2017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FA7194-A19D-4D7F-A651-93F2C40A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E03068-3C86-429B-9E20-3CCB3FB0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9F6AC8-BCE5-4C8C-B528-6AA7EDF8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478-8AAB-4204-9FAE-5F9AD55D4B0E}" type="datetime1">
              <a:rPr lang="es-ES" smtClean="0"/>
              <a:t>09/12/2017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A20BC6-F831-4DCB-A1BC-B5E01AA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4697C1-0049-4F0B-A4CF-665C3AE4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22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B06C-1000-4AC1-9707-6501C550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9551C-50C4-4897-8A48-7FF7F1F3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FE0417-7181-4C8E-A01A-3A2E2E53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547E67-0494-4A77-908D-5CB5190F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D6C7-FC80-45FD-A27C-55787C9D7AC2}" type="datetime1">
              <a:rPr lang="es-ES" smtClean="0"/>
              <a:t>09/12/2017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CB030F-87B5-4E14-AED7-9A5BBC68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DF698-5396-432D-B489-9B08AB4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A62B8-AAE7-4F6C-8115-54553E15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31D4E-6AA0-4DCA-BED4-6FC7A319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3D2C72-A157-40BE-A930-E1CE3784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84D814-347B-4E06-AF23-3837D416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8C0-04A3-4DCB-8F3B-0072B748E55A}" type="datetime1">
              <a:rPr lang="es-ES" smtClean="0"/>
              <a:t>09/12/2017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D96D7-253C-4848-AC9D-4C6C02B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70925-8485-4109-A9CE-B344BE29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6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9BC72F-7920-4640-9618-E7EA81D3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EB18F-7546-4D4A-8EE0-9DB7CE9F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94FCA-BC2B-4995-9C05-E6B06077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957B-7FED-4194-B149-D26E34A46781}" type="datetime1">
              <a:rPr lang="es-ES" smtClean="0"/>
              <a:t>09/12/2017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0DCD0-4A2B-42B9-A1FE-43A0BED69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11E01-3785-410B-A84F-F3381A8F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61660-21A8-43FE-A0DE-23D28518F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4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F5AA9-6727-4326-9352-DCB2AAEAA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11500" dirty="0">
                <a:latin typeface="Century Gothic" panose="020B0502020202020204" pitchFamily="34" charset="0"/>
              </a:rPr>
              <a:t>Lingotts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67CB4-A662-47FE-B666-44DA6E1CA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/>
              <a:t>The human </a:t>
            </a:r>
            <a:r>
              <a:rPr lang="es-ES" i="1" dirty="0" err="1"/>
              <a:t>fintech</a:t>
            </a:r>
            <a:r>
              <a:rPr lang="es-ES" i="1" dirty="0"/>
              <a:t> </a:t>
            </a:r>
            <a:r>
              <a:rPr lang="es-ES" i="1" dirty="0" err="1"/>
              <a:t>platform</a:t>
            </a:r>
            <a:endParaRPr lang="es-ES" i="1" dirty="0"/>
          </a:p>
        </p:txBody>
      </p:sp>
      <p:sp>
        <p:nvSpPr>
          <p:cNvPr id="5" name="Marcador de pie de página 63">
            <a:extLst>
              <a:ext uri="{FF2B5EF4-FFF2-40B4-BE49-F238E27FC236}">
                <a16:creationId xmlns:a16="http://schemas.microsoft.com/office/drawing/2014/main" id="{A9D2271A-E39C-4947-9AFA-3E1CFB87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923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Index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>
            <a:cxnSpLocks/>
          </p:cNvCxnSpPr>
          <p:nvPr/>
        </p:nvCxnSpPr>
        <p:spPr>
          <a:xfrm>
            <a:off x="838200" y="1447060"/>
            <a:ext cx="41098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B9FE56-7358-4356-B7AF-CC9892D1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Problem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Solution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Token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Platform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Business </a:t>
            </a:r>
            <a:r>
              <a:rPr lang="es-ES" dirty="0" err="1">
                <a:latin typeface="Century Gothic" panose="020B0502020202020204" pitchFamily="34" charset="0"/>
              </a:rPr>
              <a:t>model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latin typeface="Century Gothic" panose="020B0502020202020204" pitchFamily="34" charset="0"/>
              </a:rPr>
              <a:t>How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it</a:t>
            </a:r>
            <a:r>
              <a:rPr lang="es-ES" dirty="0">
                <a:latin typeface="Century Gothic" panose="020B0502020202020204" pitchFamily="34" charset="0"/>
              </a:rPr>
              <a:t> Works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latin typeface="Century Gothic" panose="020B0502020202020204" pitchFamily="34" charset="0"/>
              </a:rPr>
              <a:t>Roadmap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D39FB86-C848-47BD-8286-D068B79EB87A}"/>
              </a:ext>
            </a:extLst>
          </p:cNvPr>
          <p:cNvCxnSpPr>
            <a:cxnSpLocks/>
          </p:cNvCxnSpPr>
          <p:nvPr/>
        </p:nvCxnSpPr>
        <p:spPr>
          <a:xfrm>
            <a:off x="838200" y="2300215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8F73F2B-E915-4E82-ABB5-781FEE51C6D5}"/>
              </a:ext>
            </a:extLst>
          </p:cNvPr>
          <p:cNvCxnSpPr>
            <a:cxnSpLocks/>
          </p:cNvCxnSpPr>
          <p:nvPr/>
        </p:nvCxnSpPr>
        <p:spPr>
          <a:xfrm>
            <a:off x="838200" y="2838600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3DE4C98-86B9-424A-AEC2-41B5D7A60650}"/>
              </a:ext>
            </a:extLst>
          </p:cNvPr>
          <p:cNvCxnSpPr>
            <a:cxnSpLocks/>
          </p:cNvCxnSpPr>
          <p:nvPr/>
        </p:nvCxnSpPr>
        <p:spPr>
          <a:xfrm>
            <a:off x="838200" y="332571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CBCD358-7C07-4B06-9775-0103C8DCAC33}"/>
              </a:ext>
            </a:extLst>
          </p:cNvPr>
          <p:cNvCxnSpPr>
            <a:cxnSpLocks/>
          </p:cNvCxnSpPr>
          <p:nvPr/>
        </p:nvCxnSpPr>
        <p:spPr>
          <a:xfrm>
            <a:off x="838200" y="3829912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2404349-77B9-46C2-A9BD-92516953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23" y="4185640"/>
            <a:ext cx="1253847" cy="125384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4ADAE14-3504-44B3-9747-8BF66B442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06" y="1062806"/>
            <a:ext cx="1122317" cy="1122317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B16AC4B0-B377-4FE3-981D-60F025DEBE55}"/>
              </a:ext>
            </a:extLst>
          </p:cNvPr>
          <p:cNvSpPr/>
          <p:nvPr/>
        </p:nvSpPr>
        <p:spPr>
          <a:xfrm>
            <a:off x="8529640" y="2882204"/>
            <a:ext cx="798992" cy="7989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825C770-4ECC-4DB0-BF04-F996155DBAA2}"/>
              </a:ext>
            </a:extLst>
          </p:cNvPr>
          <p:cNvSpPr/>
          <p:nvPr/>
        </p:nvSpPr>
        <p:spPr>
          <a:xfrm>
            <a:off x="8929136" y="3212157"/>
            <a:ext cx="798992" cy="7989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247CAD5-05C9-4589-BD1B-96B6CE20C9E2}"/>
              </a:ext>
            </a:extLst>
          </p:cNvPr>
          <p:cNvSpPr/>
          <p:nvPr/>
        </p:nvSpPr>
        <p:spPr>
          <a:xfrm>
            <a:off x="8929137" y="3212157"/>
            <a:ext cx="399496" cy="469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02D44A6-340A-48CF-BA3F-1A0D80DB6AB5}"/>
              </a:ext>
            </a:extLst>
          </p:cNvPr>
          <p:cNvSpPr/>
          <p:nvPr/>
        </p:nvSpPr>
        <p:spPr>
          <a:xfrm>
            <a:off x="7180790" y="2582967"/>
            <a:ext cx="3906174" cy="2966114"/>
          </a:xfrm>
          <a:prstGeom prst="roundRect">
            <a:avLst>
              <a:gd name="adj" fmla="val 4849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5FC0B50-80AE-49B7-A4DA-DBAD6A19E91E}"/>
              </a:ext>
            </a:extLst>
          </p:cNvPr>
          <p:cNvCxnSpPr>
            <a:stCxn id="24" idx="3"/>
          </p:cNvCxnSpPr>
          <p:nvPr/>
        </p:nvCxnSpPr>
        <p:spPr>
          <a:xfrm>
            <a:off x="8499123" y="1623965"/>
            <a:ext cx="1558032" cy="1329645"/>
          </a:xfrm>
          <a:prstGeom prst="bentConnector3">
            <a:avLst>
              <a:gd name="adj1" fmla="val 10014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BB0C22FE-7AA9-48D9-BF50-8F7846697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76" y="4275662"/>
            <a:ext cx="1073801" cy="1073801"/>
          </a:xfrm>
          <a:prstGeom prst="rect">
            <a:avLst/>
          </a:prstGeom>
        </p:spPr>
      </p:pic>
      <p:sp>
        <p:nvSpPr>
          <p:cNvPr id="31" name="Marcador de pie de página 63">
            <a:extLst>
              <a:ext uri="{FF2B5EF4-FFF2-40B4-BE49-F238E27FC236}">
                <a16:creationId xmlns:a16="http://schemas.microsoft.com/office/drawing/2014/main" id="{C48FB97F-EC31-44D2-8B47-F4373CCC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7D8FE4-A322-4AFE-BD8C-6B3FBF0FE68F}"/>
              </a:ext>
            </a:extLst>
          </p:cNvPr>
          <p:cNvCxnSpPr>
            <a:cxnSpLocks/>
          </p:cNvCxnSpPr>
          <p:nvPr/>
        </p:nvCxnSpPr>
        <p:spPr>
          <a:xfrm>
            <a:off x="838200" y="434978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6113CE4-4685-4D6C-8755-D08054B8B151}"/>
              </a:ext>
            </a:extLst>
          </p:cNvPr>
          <p:cNvCxnSpPr>
            <a:cxnSpLocks/>
          </p:cNvCxnSpPr>
          <p:nvPr/>
        </p:nvCxnSpPr>
        <p:spPr>
          <a:xfrm>
            <a:off x="838200" y="4888166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>
            <a:extLst>
              <a:ext uri="{FF2B5EF4-FFF2-40B4-BE49-F238E27FC236}">
                <a16:creationId xmlns:a16="http://schemas.microsoft.com/office/drawing/2014/main" id="{A6B00679-6B52-414E-8ED6-6403DB849A2F}"/>
              </a:ext>
            </a:extLst>
          </p:cNvPr>
          <p:cNvSpPr/>
          <p:nvPr/>
        </p:nvSpPr>
        <p:spPr>
          <a:xfrm>
            <a:off x="866770" y="1902069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D72B70DF-8244-4268-A1BD-61F7C6F9C313}"/>
              </a:ext>
            </a:extLst>
          </p:cNvPr>
          <p:cNvSpPr/>
          <p:nvPr/>
        </p:nvSpPr>
        <p:spPr>
          <a:xfrm>
            <a:off x="9911176" y="1919445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D0146DA-D2CF-4844-8DF1-632F44840A25}"/>
              </a:ext>
            </a:extLst>
          </p:cNvPr>
          <p:cNvSpPr/>
          <p:nvPr/>
        </p:nvSpPr>
        <p:spPr>
          <a:xfrm>
            <a:off x="7128628" y="1909647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Problem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C363362-75A3-45DF-B6E9-26BCD2F3DB15}"/>
              </a:ext>
            </a:extLst>
          </p:cNvPr>
          <p:cNvSpPr/>
          <p:nvPr/>
        </p:nvSpPr>
        <p:spPr>
          <a:xfrm>
            <a:off x="6739954" y="3910145"/>
            <a:ext cx="2603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are </a:t>
            </a:r>
            <a:r>
              <a:rPr lang="es-ES" dirty="0" err="1">
                <a:latin typeface="Century Gothic" panose="020B0502020202020204" pitchFamily="34" charset="0"/>
              </a:rPr>
              <a:t>completily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locked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for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making</a:t>
            </a:r>
            <a:r>
              <a:rPr lang="es-ES" dirty="0">
                <a:latin typeface="Century Gothic" panose="020B0502020202020204" pitchFamily="34" charset="0"/>
              </a:rPr>
              <a:t> new blocks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79D652-1B9C-4A2B-A292-927C03067146}"/>
              </a:ext>
            </a:extLst>
          </p:cNvPr>
          <p:cNvSpPr/>
          <p:nvPr/>
        </p:nvSpPr>
        <p:spPr>
          <a:xfrm>
            <a:off x="462344" y="3910145"/>
            <a:ext cx="2263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Few</a:t>
            </a:r>
            <a:r>
              <a:rPr lang="es-ES" dirty="0">
                <a:latin typeface="Century Gothic" panose="020B0502020202020204" pitchFamily="34" charset="0"/>
              </a:rPr>
              <a:t> people </a:t>
            </a:r>
            <a:r>
              <a:rPr lang="es-ES" dirty="0" err="1">
                <a:latin typeface="Century Gothic" panose="020B0502020202020204" pitchFamily="34" charset="0"/>
              </a:rPr>
              <a:t>have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the</a:t>
            </a:r>
            <a:r>
              <a:rPr lang="es-ES" dirty="0">
                <a:latin typeface="Century Gothic" panose="020B0502020202020204" pitchFamily="34" charset="0"/>
              </a:rPr>
              <a:t> 80% </a:t>
            </a:r>
            <a:r>
              <a:rPr lang="es-ES" dirty="0" err="1">
                <a:latin typeface="Century Gothic" panose="020B0502020202020204" pitchFamily="34" charset="0"/>
              </a:rPr>
              <a:t>of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power</a:t>
            </a: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BB085CE-C677-4DD0-9BF5-0C1473DAE5D1}"/>
              </a:ext>
            </a:extLst>
          </p:cNvPr>
          <p:cNvCxnSpPr>
            <a:cxnSpLocks/>
          </p:cNvCxnSpPr>
          <p:nvPr/>
        </p:nvCxnSpPr>
        <p:spPr>
          <a:xfrm>
            <a:off x="2692631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E5B76E11-9507-4346-8C31-9DDCE9FCD7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93" y="2054651"/>
            <a:ext cx="939136" cy="93913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EF46124-9465-4B9B-ACFA-D557A54DFD7D}"/>
              </a:ext>
            </a:extLst>
          </p:cNvPr>
          <p:cNvSpPr/>
          <p:nvPr/>
        </p:nvSpPr>
        <p:spPr>
          <a:xfrm>
            <a:off x="581828" y="3253639"/>
            <a:ext cx="2263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328424B-D04E-44FA-A0BB-0D4BBE2D647A}"/>
              </a:ext>
            </a:extLst>
          </p:cNvPr>
          <p:cNvSpPr/>
          <p:nvPr/>
        </p:nvSpPr>
        <p:spPr>
          <a:xfrm>
            <a:off x="2997068" y="3253639"/>
            <a:ext cx="177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D560D38-49D7-4100-AE40-DCAEAD6EB45E}"/>
              </a:ext>
            </a:extLst>
          </p:cNvPr>
          <p:cNvSpPr/>
          <p:nvPr/>
        </p:nvSpPr>
        <p:spPr>
          <a:xfrm>
            <a:off x="6966608" y="3248515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1AEDD17-621E-49E5-9926-62C9C6DAEC52}"/>
              </a:ext>
            </a:extLst>
          </p:cNvPr>
          <p:cNvSpPr/>
          <p:nvPr/>
        </p:nvSpPr>
        <p:spPr>
          <a:xfrm>
            <a:off x="2848948" y="3887466"/>
            <a:ext cx="210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Huge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energy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cost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7" name="Flecha: pentágono 36">
            <a:extLst>
              <a:ext uri="{FF2B5EF4-FFF2-40B4-BE49-F238E27FC236}">
                <a16:creationId xmlns:a16="http://schemas.microsoft.com/office/drawing/2014/main" id="{29D63625-F25A-4BE7-89BB-D70992129DFE}"/>
              </a:ext>
            </a:extLst>
          </p:cNvPr>
          <p:cNvSpPr/>
          <p:nvPr/>
        </p:nvSpPr>
        <p:spPr>
          <a:xfrm>
            <a:off x="4956369" y="1690688"/>
            <a:ext cx="1736939" cy="4150545"/>
          </a:xfrm>
          <a:prstGeom prst="homePlate">
            <a:avLst>
              <a:gd name="adj" fmla="val 22125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608A3D7-2119-4732-B880-4B0E89E9EFAB}"/>
              </a:ext>
            </a:extLst>
          </p:cNvPr>
          <p:cNvSpPr/>
          <p:nvPr/>
        </p:nvSpPr>
        <p:spPr>
          <a:xfrm>
            <a:off x="4953166" y="3429000"/>
            <a:ext cx="1726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sz="1600" b="1" dirty="0" err="1">
                <a:latin typeface="Century Gothic" panose="020B0502020202020204" pitchFamily="34" charset="0"/>
              </a:rPr>
              <a:t>Descentralizing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mining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power</a:t>
            </a:r>
            <a:endParaRPr lang="es-ES" sz="1600" b="1" dirty="0">
              <a:latin typeface="Century Gothic" panose="020B0502020202020204" pitchFamily="34" charset="0"/>
            </a:endParaRPr>
          </a:p>
        </p:txBody>
      </p:sp>
      <p:pic>
        <p:nvPicPr>
          <p:cNvPr id="47" name="Imagen 46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EC7088A3-0E46-4435-A427-24ED6A95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68" y="1914629"/>
            <a:ext cx="1244018" cy="1244018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E8C1689-DC97-41E4-93A2-2851B6CF164A}"/>
              </a:ext>
            </a:extLst>
          </p:cNvPr>
          <p:cNvCxnSpPr>
            <a:cxnSpLocks/>
          </p:cNvCxnSpPr>
          <p:nvPr/>
        </p:nvCxnSpPr>
        <p:spPr>
          <a:xfrm>
            <a:off x="9160373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3190389-AEC4-40B6-9216-EE84B578DDCF}"/>
              </a:ext>
            </a:extLst>
          </p:cNvPr>
          <p:cNvSpPr/>
          <p:nvPr/>
        </p:nvSpPr>
        <p:spPr>
          <a:xfrm>
            <a:off x="9506520" y="3253639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C545AC3A-CEE0-4BB3-88BB-BF416A19B3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29" y="2125243"/>
            <a:ext cx="797950" cy="797950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21D6636F-8D16-43EB-83F1-EA24DA847B11}"/>
              </a:ext>
            </a:extLst>
          </p:cNvPr>
          <p:cNvSpPr/>
          <p:nvPr/>
        </p:nvSpPr>
        <p:spPr>
          <a:xfrm>
            <a:off x="9367259" y="3911173"/>
            <a:ext cx="2316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Staking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make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revenues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by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trusting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the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C58B6124-25F0-4B9B-8DC0-B547AA29C8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1543F"/>
              </a:clrFrom>
              <a:clrTo>
                <a:srgbClr val="F1543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4779" y="1899712"/>
            <a:ext cx="1231499" cy="1231499"/>
          </a:xfrm>
          <a:prstGeom prst="rect">
            <a:avLst/>
          </a:prstGeom>
        </p:spPr>
      </p:pic>
      <p:sp>
        <p:nvSpPr>
          <p:cNvPr id="64" name="Marcador de pie de página 63">
            <a:extLst>
              <a:ext uri="{FF2B5EF4-FFF2-40B4-BE49-F238E27FC236}">
                <a16:creationId xmlns:a16="http://schemas.microsoft.com/office/drawing/2014/main" id="{D5DC5B53-2A38-4746-A6C7-534B8BF6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0501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Solution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39B610C-5BA1-4ED5-B671-2666972BE17B}"/>
              </a:ext>
            </a:extLst>
          </p:cNvPr>
          <p:cNvSpPr/>
          <p:nvPr/>
        </p:nvSpPr>
        <p:spPr>
          <a:xfrm>
            <a:off x="328922" y="2513387"/>
            <a:ext cx="1603371" cy="2348440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Blockchain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coin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B6DEEC9-CBC1-45A5-BBDA-652EBE11D2ED}"/>
              </a:ext>
            </a:extLst>
          </p:cNvPr>
          <p:cNvSpPr/>
          <p:nvPr/>
        </p:nvSpPr>
        <p:spPr>
          <a:xfrm>
            <a:off x="675445" y="334992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B2A2A0B-2BE8-4E30-BA8F-80E5A26F67F3}"/>
              </a:ext>
            </a:extLst>
          </p:cNvPr>
          <p:cNvSpPr/>
          <p:nvPr/>
        </p:nvSpPr>
        <p:spPr>
          <a:xfrm>
            <a:off x="675445" y="412992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Coins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07A7BBB-D1DC-4C61-A316-17FC9CA497FF}"/>
              </a:ext>
            </a:extLst>
          </p:cNvPr>
          <p:cNvSpPr/>
          <p:nvPr/>
        </p:nvSpPr>
        <p:spPr>
          <a:xfrm>
            <a:off x="4139120" y="2528996"/>
            <a:ext cx="1289703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CF8737E-4E0A-4D5B-AF6A-AB7244722304}"/>
              </a:ext>
            </a:extLst>
          </p:cNvPr>
          <p:cNvSpPr/>
          <p:nvPr/>
        </p:nvSpPr>
        <p:spPr>
          <a:xfrm>
            <a:off x="4142681" y="3901362"/>
            <a:ext cx="1286142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Coins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52AC9F89-FA9C-441F-A69F-4D9E92AACABB}"/>
              </a:ext>
            </a:extLst>
          </p:cNvPr>
          <p:cNvSpPr/>
          <p:nvPr/>
        </p:nvSpPr>
        <p:spPr>
          <a:xfrm>
            <a:off x="5496504" y="249009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E72DD16-347D-49E1-BA19-11F5C1104222}"/>
              </a:ext>
            </a:extLst>
          </p:cNvPr>
          <p:cNvSpPr/>
          <p:nvPr/>
        </p:nvSpPr>
        <p:spPr>
          <a:xfrm>
            <a:off x="6183521" y="2512410"/>
            <a:ext cx="2173696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Community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Staking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01D05F5-30A0-4892-B334-1724936019D7}"/>
              </a:ext>
            </a:extLst>
          </p:cNvPr>
          <p:cNvSpPr/>
          <p:nvPr/>
        </p:nvSpPr>
        <p:spPr>
          <a:xfrm>
            <a:off x="6170072" y="3901362"/>
            <a:ext cx="2187938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(Token)</a:t>
            </a: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067E6580-AF20-4EE9-B9CF-10C962DD6D8D}"/>
              </a:ext>
            </a:extLst>
          </p:cNvPr>
          <p:cNvSpPr/>
          <p:nvPr/>
        </p:nvSpPr>
        <p:spPr>
          <a:xfrm>
            <a:off x="9139718" y="2528996"/>
            <a:ext cx="2601375" cy="2399995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C2C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marketplace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B85AA7B-D994-4939-B71F-E1BF3C6D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19" y="3443647"/>
            <a:ext cx="599434" cy="599434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36FA75D-8EBD-46E1-B74C-F0EBF8FA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728" y="3443647"/>
            <a:ext cx="599434" cy="599434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5E02815F-C7D5-43D4-A5B4-58EDC50C257E}"/>
              </a:ext>
            </a:extLst>
          </p:cNvPr>
          <p:cNvSpPr txBox="1"/>
          <p:nvPr/>
        </p:nvSpPr>
        <p:spPr>
          <a:xfrm>
            <a:off x="6169629" y="4383164"/>
            <a:ext cx="967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Ether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EE99A08-694E-49DD-B018-53EF92468313}"/>
              </a:ext>
            </a:extLst>
          </p:cNvPr>
          <p:cNvSpPr txBox="1"/>
          <p:nvPr/>
        </p:nvSpPr>
        <p:spPr>
          <a:xfrm>
            <a:off x="7215008" y="4383491"/>
            <a:ext cx="123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Lingott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9" name="Es igual a 68">
            <a:extLst>
              <a:ext uri="{FF2B5EF4-FFF2-40B4-BE49-F238E27FC236}">
                <a16:creationId xmlns:a16="http://schemas.microsoft.com/office/drawing/2014/main" id="{C9BFE865-6A9E-4176-B798-EE7B8BD059F0}"/>
              </a:ext>
            </a:extLst>
          </p:cNvPr>
          <p:cNvSpPr/>
          <p:nvPr/>
        </p:nvSpPr>
        <p:spPr>
          <a:xfrm>
            <a:off x="7043170" y="4455229"/>
            <a:ext cx="247828" cy="265747"/>
          </a:xfrm>
          <a:prstGeom prst="mathEqual">
            <a:avLst>
              <a:gd name="adj1" fmla="val 10657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0" name="Flecha: curvada hacia abajo 69">
            <a:extLst>
              <a:ext uri="{FF2B5EF4-FFF2-40B4-BE49-F238E27FC236}">
                <a16:creationId xmlns:a16="http://schemas.microsoft.com/office/drawing/2014/main" id="{C376EE51-19A6-4C4E-9803-BB030C4B72A0}"/>
              </a:ext>
            </a:extLst>
          </p:cNvPr>
          <p:cNvSpPr/>
          <p:nvPr/>
        </p:nvSpPr>
        <p:spPr>
          <a:xfrm>
            <a:off x="9684261" y="3256202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1" name="Flecha: curvada hacia abajo 70">
            <a:extLst>
              <a:ext uri="{FF2B5EF4-FFF2-40B4-BE49-F238E27FC236}">
                <a16:creationId xmlns:a16="http://schemas.microsoft.com/office/drawing/2014/main" id="{ED78855A-C8EB-4583-A2E4-11E127F004D4}"/>
              </a:ext>
            </a:extLst>
          </p:cNvPr>
          <p:cNvSpPr/>
          <p:nvPr/>
        </p:nvSpPr>
        <p:spPr>
          <a:xfrm rot="10800000">
            <a:off x="9684261" y="4067010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DAD2F9AD-C4CB-409D-9974-75642ECEBE0E}"/>
              </a:ext>
            </a:extLst>
          </p:cNvPr>
          <p:cNvSpPr/>
          <p:nvPr/>
        </p:nvSpPr>
        <p:spPr>
          <a:xfrm>
            <a:off x="9874703" y="3592126"/>
            <a:ext cx="1238067" cy="231774"/>
          </a:xfrm>
          <a:prstGeom prst="roundRect">
            <a:avLst/>
          </a:prstGeom>
          <a:noFill/>
          <a:ln>
            <a:solidFill>
              <a:srgbClr val="556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Commerce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3A33975-6F10-4602-9D8E-178FABC8065F}"/>
              </a:ext>
            </a:extLst>
          </p:cNvPr>
          <p:cNvSpPr/>
          <p:nvPr/>
        </p:nvSpPr>
        <p:spPr>
          <a:xfrm>
            <a:off x="2044975" y="2480467"/>
            <a:ext cx="1628420" cy="2381359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Separate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them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29730306-2EF2-4427-BC43-0F7B8E153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07436" y="3806087"/>
            <a:ext cx="435808" cy="435808"/>
          </a:xfrm>
          <a:prstGeom prst="rect">
            <a:avLst/>
          </a:prstGeom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1042979-62D6-4A57-A895-7ED7C34F000E}"/>
              </a:ext>
            </a:extLst>
          </p:cNvPr>
          <p:cNvCxnSpPr>
            <a:cxnSpLocks/>
            <a:stCxn id="64" idx="3"/>
            <a:endCxn id="28" idx="1"/>
          </p:cNvCxnSpPr>
          <p:nvPr/>
        </p:nvCxnSpPr>
        <p:spPr>
          <a:xfrm flipV="1">
            <a:off x="3673395" y="3019146"/>
            <a:ext cx="465725" cy="652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05542DB2-2AE5-4273-A962-B185A5C9631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3673395" y="3671147"/>
            <a:ext cx="469286" cy="720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Marcador de pie de página 63">
            <a:extLst>
              <a:ext uri="{FF2B5EF4-FFF2-40B4-BE49-F238E27FC236}">
                <a16:creationId xmlns:a16="http://schemas.microsoft.com/office/drawing/2014/main" id="{A3418DC6-FBC8-42BF-BD7B-7B1A8763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04" name="Flecha: pentágono 103">
            <a:extLst>
              <a:ext uri="{FF2B5EF4-FFF2-40B4-BE49-F238E27FC236}">
                <a16:creationId xmlns:a16="http://schemas.microsoft.com/office/drawing/2014/main" id="{DAD7FF75-DA0D-4BD7-B188-F32583BCB01C}"/>
              </a:ext>
            </a:extLst>
          </p:cNvPr>
          <p:cNvSpPr/>
          <p:nvPr/>
        </p:nvSpPr>
        <p:spPr>
          <a:xfrm>
            <a:off x="5477454" y="389077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Flecha: pentágono 104">
            <a:extLst>
              <a:ext uri="{FF2B5EF4-FFF2-40B4-BE49-F238E27FC236}">
                <a16:creationId xmlns:a16="http://schemas.microsoft.com/office/drawing/2014/main" id="{AD7188B9-E3E9-4E60-9D92-B77C0AA64170}"/>
              </a:ext>
            </a:extLst>
          </p:cNvPr>
          <p:cNvSpPr/>
          <p:nvPr/>
        </p:nvSpPr>
        <p:spPr>
          <a:xfrm>
            <a:off x="8439196" y="386333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9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26AB71-7CC4-4A93-81BA-0C3FAA04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87" y="3429000"/>
            <a:ext cx="1018902" cy="101890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2F883-8EAC-441E-9434-F2EFD7A31273}"/>
              </a:ext>
            </a:extLst>
          </p:cNvPr>
          <p:cNvSpPr/>
          <p:nvPr/>
        </p:nvSpPr>
        <p:spPr>
          <a:xfrm>
            <a:off x="2020632" y="1825625"/>
            <a:ext cx="3052853" cy="4351339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ICO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High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May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0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incentive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 in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applications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Benefit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7C70EEE-3D13-4EA7-A7FF-E48F69C6C711}"/>
              </a:ext>
            </a:extLst>
          </p:cNvPr>
          <p:cNvSpPr/>
          <p:nvPr/>
        </p:nvSpPr>
        <p:spPr>
          <a:xfrm>
            <a:off x="6931403" y="1825625"/>
            <a:ext cx="3315083" cy="4351338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Low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Minimun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guarenteed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Promotes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network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Permits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revenue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A1CF16C-07D6-4EDF-B0E1-244735D6C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Century Gothic" panose="020B0502020202020204" pitchFamily="34" charset="0"/>
              </a:rPr>
              <a:t>The Token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742B68-C957-417E-B63E-B628895D1678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ie de página 63">
            <a:extLst>
              <a:ext uri="{FF2B5EF4-FFF2-40B4-BE49-F238E27FC236}">
                <a16:creationId xmlns:a16="http://schemas.microsoft.com/office/drawing/2014/main" id="{29494C76-34BC-4731-A599-5623A1C0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679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114DFE1E-91E2-4E6B-9722-E9C035A6732F}"/>
              </a:ext>
            </a:extLst>
          </p:cNvPr>
          <p:cNvSpPr/>
          <p:nvPr/>
        </p:nvSpPr>
        <p:spPr>
          <a:xfrm>
            <a:off x="3695699" y="2640834"/>
            <a:ext cx="7658101" cy="3518898"/>
          </a:xfrm>
          <a:prstGeom prst="roundRect">
            <a:avLst>
              <a:gd name="adj" fmla="val 2700"/>
            </a:avLst>
          </a:prstGeom>
          <a:solidFill>
            <a:srgbClr val="E2F0D9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Platform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proceso alternativo 2">
            <a:extLst>
              <a:ext uri="{FF2B5EF4-FFF2-40B4-BE49-F238E27FC236}">
                <a16:creationId xmlns:a16="http://schemas.microsoft.com/office/drawing/2014/main" id="{D4BD2B4B-7590-45CF-B912-11F6960A3FE0}"/>
              </a:ext>
            </a:extLst>
          </p:cNvPr>
          <p:cNvSpPr/>
          <p:nvPr/>
        </p:nvSpPr>
        <p:spPr>
          <a:xfrm>
            <a:off x="3934717" y="2714895"/>
            <a:ext cx="2102266" cy="330687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wallets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Diagrama de flujo: proceso alternativo 39">
            <a:extLst>
              <a:ext uri="{FF2B5EF4-FFF2-40B4-BE49-F238E27FC236}">
                <a16:creationId xmlns:a16="http://schemas.microsoft.com/office/drawing/2014/main" id="{6DC115A4-A08A-44E1-94B6-C26253A92F54}"/>
              </a:ext>
            </a:extLst>
          </p:cNvPr>
          <p:cNvSpPr/>
          <p:nvPr/>
        </p:nvSpPr>
        <p:spPr>
          <a:xfrm>
            <a:off x="6473616" y="2720906"/>
            <a:ext cx="2102266" cy="329557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DAO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Diagrama de flujo: proceso alternativo 40">
            <a:extLst>
              <a:ext uri="{FF2B5EF4-FFF2-40B4-BE49-F238E27FC236}">
                <a16:creationId xmlns:a16="http://schemas.microsoft.com/office/drawing/2014/main" id="{757024B4-43EE-4CB8-982D-B811D269D095}"/>
              </a:ext>
            </a:extLst>
          </p:cNvPr>
          <p:cNvSpPr/>
          <p:nvPr/>
        </p:nvSpPr>
        <p:spPr>
          <a:xfrm>
            <a:off x="8989207" y="2732297"/>
            <a:ext cx="2102266" cy="331634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r>
              <a:rPr lang="es-ES" dirty="0">
                <a:solidFill>
                  <a:schemeClr val="tx1"/>
                </a:solidFill>
              </a:rPr>
              <a:t> Marketplace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Crownlending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Lottery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Exchanges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Diagrama de flujo: proceso alternativo 41">
            <a:extLst>
              <a:ext uri="{FF2B5EF4-FFF2-40B4-BE49-F238E27FC236}">
                <a16:creationId xmlns:a16="http://schemas.microsoft.com/office/drawing/2014/main" id="{F77BFA6C-0319-4E01-9CEC-EE3310100692}"/>
              </a:ext>
            </a:extLst>
          </p:cNvPr>
          <p:cNvSpPr/>
          <p:nvPr/>
        </p:nvSpPr>
        <p:spPr>
          <a:xfrm>
            <a:off x="838200" y="4206200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A9D18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4" name="Diagrama de flujo: proceso alternativo 43">
            <a:extLst>
              <a:ext uri="{FF2B5EF4-FFF2-40B4-BE49-F238E27FC236}">
                <a16:creationId xmlns:a16="http://schemas.microsoft.com/office/drawing/2014/main" id="{054AE234-92DE-4253-BC19-F86DE30CD0A1}"/>
              </a:ext>
            </a:extLst>
          </p:cNvPr>
          <p:cNvSpPr/>
          <p:nvPr/>
        </p:nvSpPr>
        <p:spPr>
          <a:xfrm>
            <a:off x="838200" y="3218792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A9D18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Digital </a:t>
            </a:r>
            <a:r>
              <a:rPr lang="es-ES" dirty="0" err="1">
                <a:solidFill>
                  <a:schemeClr val="tx1"/>
                </a:solidFill>
              </a:rPr>
              <a:t>Identity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Providers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" name="Flecha: pentágono 49">
            <a:extLst>
              <a:ext uri="{FF2B5EF4-FFF2-40B4-BE49-F238E27FC236}">
                <a16:creationId xmlns:a16="http://schemas.microsoft.com/office/drawing/2014/main" id="{D394AEDF-D992-4E33-9A7A-F60EFC0939B7}"/>
              </a:ext>
            </a:extLst>
          </p:cNvPr>
          <p:cNvSpPr/>
          <p:nvPr/>
        </p:nvSpPr>
        <p:spPr>
          <a:xfrm>
            <a:off x="3178035" y="3257850"/>
            <a:ext cx="510673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Signo más 54">
            <a:extLst>
              <a:ext uri="{FF2B5EF4-FFF2-40B4-BE49-F238E27FC236}">
                <a16:creationId xmlns:a16="http://schemas.microsoft.com/office/drawing/2014/main" id="{33DCFE16-88B6-4EF4-902A-03023DFD01E0}"/>
              </a:ext>
            </a:extLst>
          </p:cNvPr>
          <p:cNvSpPr/>
          <p:nvPr/>
        </p:nvSpPr>
        <p:spPr>
          <a:xfrm>
            <a:off x="6135516" y="4353290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Signo más 55">
            <a:extLst>
              <a:ext uri="{FF2B5EF4-FFF2-40B4-BE49-F238E27FC236}">
                <a16:creationId xmlns:a16="http://schemas.microsoft.com/office/drawing/2014/main" id="{B8B7885B-FE6D-45E4-B94C-66E4AB39C419}"/>
              </a:ext>
            </a:extLst>
          </p:cNvPr>
          <p:cNvSpPr/>
          <p:nvPr/>
        </p:nvSpPr>
        <p:spPr>
          <a:xfrm>
            <a:off x="8672752" y="4375720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Diagrama de flujo: proceso alternativo 45">
            <a:extLst>
              <a:ext uri="{FF2B5EF4-FFF2-40B4-BE49-F238E27FC236}">
                <a16:creationId xmlns:a16="http://schemas.microsoft.com/office/drawing/2014/main" id="{AC50F52A-56B5-42A0-98D4-4D43833B4259}"/>
              </a:ext>
            </a:extLst>
          </p:cNvPr>
          <p:cNvSpPr/>
          <p:nvPr/>
        </p:nvSpPr>
        <p:spPr>
          <a:xfrm>
            <a:off x="838200" y="5206393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A9D18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PoS</a:t>
            </a:r>
            <a:r>
              <a:rPr lang="es-ES" dirty="0">
                <a:solidFill>
                  <a:schemeClr val="tx1"/>
                </a:solidFill>
              </a:rPr>
              <a:t> blockchain</a:t>
            </a:r>
          </a:p>
        </p:txBody>
      </p:sp>
      <p:sp>
        <p:nvSpPr>
          <p:cNvPr id="51" name="Flecha: pentágono 50">
            <a:extLst>
              <a:ext uri="{FF2B5EF4-FFF2-40B4-BE49-F238E27FC236}">
                <a16:creationId xmlns:a16="http://schemas.microsoft.com/office/drawing/2014/main" id="{44C28FCA-28B2-4827-9F00-846D57A820CA}"/>
              </a:ext>
            </a:extLst>
          </p:cNvPr>
          <p:cNvSpPr/>
          <p:nvPr/>
        </p:nvSpPr>
        <p:spPr>
          <a:xfrm>
            <a:off x="3185025" y="4206200"/>
            <a:ext cx="510673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pentágono 52">
            <a:extLst>
              <a:ext uri="{FF2B5EF4-FFF2-40B4-BE49-F238E27FC236}">
                <a16:creationId xmlns:a16="http://schemas.microsoft.com/office/drawing/2014/main" id="{9E4DB6ED-A6F3-4DD7-B31B-D65762E71880}"/>
              </a:ext>
            </a:extLst>
          </p:cNvPr>
          <p:cNvSpPr/>
          <p:nvPr/>
        </p:nvSpPr>
        <p:spPr>
          <a:xfrm>
            <a:off x="3185025" y="5234381"/>
            <a:ext cx="510673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Diagrama de flujo: proceso alternativo 53">
            <a:extLst>
              <a:ext uri="{FF2B5EF4-FFF2-40B4-BE49-F238E27FC236}">
                <a16:creationId xmlns:a16="http://schemas.microsoft.com/office/drawing/2014/main" id="{D457B66C-07BB-4C9F-939C-C704ED2F99BF}"/>
              </a:ext>
            </a:extLst>
          </p:cNvPr>
          <p:cNvSpPr/>
          <p:nvPr/>
        </p:nvSpPr>
        <p:spPr>
          <a:xfrm>
            <a:off x="838200" y="1586412"/>
            <a:ext cx="10515600" cy="9150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A9D18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fintech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descentralized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platform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that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supports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allowing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not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losing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oportunity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cost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Marcador de pie de página 63">
            <a:extLst>
              <a:ext uri="{FF2B5EF4-FFF2-40B4-BE49-F238E27FC236}">
                <a16:creationId xmlns:a16="http://schemas.microsoft.com/office/drawing/2014/main" id="{44886990-1520-4953-942F-FE9D9060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6437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FC4E9-33E3-4FD3-9B46-6BAD6859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63">
            <a:extLst>
              <a:ext uri="{FF2B5EF4-FFF2-40B4-BE49-F238E27FC236}">
                <a16:creationId xmlns:a16="http://schemas.microsoft.com/office/drawing/2014/main" id="{DCCF73F2-9060-4EF6-B56D-B85A93F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Business </a:t>
            </a:r>
            <a:r>
              <a:rPr lang="es-ES" b="1" dirty="0" err="1">
                <a:latin typeface="Century Gothic" panose="020B0502020202020204" pitchFamily="34" charset="0"/>
              </a:rPr>
              <a:t>model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CE7F0-6533-4904-9FB5-1C10598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How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it</a:t>
            </a:r>
            <a:r>
              <a:rPr lang="es-ES" b="1" dirty="0">
                <a:latin typeface="Century Gothic" panose="020B0502020202020204" pitchFamily="34" charset="0"/>
              </a:rPr>
              <a:t> Works -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Architecture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DE105CD-808E-47DC-A320-0FA223D517D6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B2C4F60-CFE1-4026-B216-F8BD2B3AA560}"/>
              </a:ext>
            </a:extLst>
          </p:cNvPr>
          <p:cNvSpPr/>
          <p:nvPr/>
        </p:nvSpPr>
        <p:spPr>
          <a:xfrm>
            <a:off x="840340" y="2076632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5D49DA-0B8C-4A24-9041-1AAB4F88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1" y="2233448"/>
            <a:ext cx="472579" cy="47257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1A17003-7064-4699-A180-A9630F11414B}"/>
              </a:ext>
            </a:extLst>
          </p:cNvPr>
          <p:cNvSpPr txBox="1"/>
          <p:nvPr/>
        </p:nvSpPr>
        <p:spPr>
          <a:xfrm>
            <a:off x="1405474" y="2315366"/>
            <a:ext cx="175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Century Gothic" panose="020B0502020202020204" pitchFamily="34" charset="0"/>
              </a:rPr>
              <a:t>Attributes</a:t>
            </a:r>
            <a:endParaRPr lang="es-ES" sz="1600" dirty="0">
              <a:latin typeface="Century Gothic" panose="020B0502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8429A4B-E10A-40E7-AF0D-79806B466DCA}"/>
              </a:ext>
            </a:extLst>
          </p:cNvPr>
          <p:cNvSpPr/>
          <p:nvPr/>
        </p:nvSpPr>
        <p:spPr>
          <a:xfrm>
            <a:off x="4282871" y="2076632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20DB7C6-5A02-4BDC-834B-FD7C8FF4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92" y="2233448"/>
            <a:ext cx="472579" cy="4725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24F4E6-BA38-47BE-BF54-6842E93AD66C}"/>
              </a:ext>
            </a:extLst>
          </p:cNvPr>
          <p:cNvSpPr txBox="1"/>
          <p:nvPr/>
        </p:nvSpPr>
        <p:spPr>
          <a:xfrm>
            <a:off x="5047449" y="2192255"/>
            <a:ext cx="139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entury Gothic" panose="020B0502020202020204" pitchFamily="34" charset="0"/>
              </a:rPr>
              <a:t>Account Factory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4522529-85F8-441B-94D9-5A2DB522681D}"/>
              </a:ext>
            </a:extLst>
          </p:cNvPr>
          <p:cNvSpPr/>
          <p:nvPr/>
        </p:nvSpPr>
        <p:spPr>
          <a:xfrm>
            <a:off x="7513182" y="2076632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92EC070-6B7A-4718-A1A4-741B81F4B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03" y="2233448"/>
            <a:ext cx="472579" cy="47257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A201ACA-CED8-48E4-A5B2-9EC8DC8343F5}"/>
              </a:ext>
            </a:extLst>
          </p:cNvPr>
          <p:cNvSpPr txBox="1"/>
          <p:nvPr/>
        </p:nvSpPr>
        <p:spPr>
          <a:xfrm>
            <a:off x="8126097" y="2300460"/>
            <a:ext cx="156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entury Gothic" panose="020B0502020202020204" pitchFamily="34" charset="0"/>
              </a:rPr>
              <a:t>Account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7C6D8D6-B052-46B4-B822-734AD671164F}"/>
              </a:ext>
            </a:extLst>
          </p:cNvPr>
          <p:cNvSpPr/>
          <p:nvPr/>
        </p:nvSpPr>
        <p:spPr>
          <a:xfrm>
            <a:off x="7513182" y="3019661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7AECCE-BDD4-48AD-90D8-63EECEA6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03" y="3176477"/>
            <a:ext cx="472579" cy="47257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842D4DA-9BDB-477A-ACEA-AF94C5660F87}"/>
              </a:ext>
            </a:extLst>
          </p:cNvPr>
          <p:cNvSpPr txBox="1"/>
          <p:nvPr/>
        </p:nvSpPr>
        <p:spPr>
          <a:xfrm>
            <a:off x="8126096" y="3243489"/>
            <a:ext cx="170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entury Gothic" panose="020B0502020202020204" pitchFamily="34" charset="0"/>
              </a:rPr>
              <a:t>Account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FB5D1815-6CB9-488B-B865-7365EB89F8BA}"/>
              </a:ext>
            </a:extLst>
          </p:cNvPr>
          <p:cNvSpPr/>
          <p:nvPr/>
        </p:nvSpPr>
        <p:spPr>
          <a:xfrm rot="5400000">
            <a:off x="9658663" y="2721045"/>
            <a:ext cx="1729241" cy="440418"/>
          </a:xfrm>
          <a:prstGeom prst="strip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39E9CDB-DB65-4FB7-B5C8-886C18908FC5}"/>
              </a:ext>
            </a:extLst>
          </p:cNvPr>
          <p:cNvSpPr/>
          <p:nvPr/>
        </p:nvSpPr>
        <p:spPr>
          <a:xfrm>
            <a:off x="838200" y="3478143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44FB984-A977-4A5A-B7D8-9E7CA0F25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1" y="3634959"/>
            <a:ext cx="472579" cy="47257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1AA041E-3A28-45B6-AA12-9B4A99B8B1FC}"/>
              </a:ext>
            </a:extLst>
          </p:cNvPr>
          <p:cNvSpPr txBox="1"/>
          <p:nvPr/>
        </p:nvSpPr>
        <p:spPr>
          <a:xfrm>
            <a:off x="1403334" y="3716877"/>
            <a:ext cx="176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Century Gothic" panose="020B0502020202020204" pitchFamily="34" charset="0"/>
              </a:rPr>
              <a:t>DAO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3EF3614-45CA-481F-89B5-EF2CB8275D4F}"/>
              </a:ext>
            </a:extLst>
          </p:cNvPr>
          <p:cNvSpPr/>
          <p:nvPr/>
        </p:nvSpPr>
        <p:spPr>
          <a:xfrm>
            <a:off x="838200" y="4909463"/>
            <a:ext cx="2458518" cy="786213"/>
          </a:xfrm>
          <a:prstGeom prst="roundRect">
            <a:avLst>
              <a:gd name="adj" fmla="val 688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B78DEEB-2F6F-465D-9023-7FF27412C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1" y="5066279"/>
            <a:ext cx="472579" cy="472579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3DA2BCD-F529-4E59-A2EF-67EF4DDCC32C}"/>
              </a:ext>
            </a:extLst>
          </p:cNvPr>
          <p:cNvSpPr txBox="1"/>
          <p:nvPr/>
        </p:nvSpPr>
        <p:spPr>
          <a:xfrm>
            <a:off x="1403334" y="5148197"/>
            <a:ext cx="176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Century Gothic" panose="020B0502020202020204" pitchFamily="34" charset="0"/>
              </a:rPr>
              <a:t>Markte</a:t>
            </a:r>
            <a:r>
              <a:rPr lang="es-ES" sz="1600" dirty="0">
                <a:latin typeface="Century Gothic" panose="020B0502020202020204" pitchFamily="34" charset="0"/>
              </a:rPr>
              <a:t> place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3CC26BC-8CFD-479A-917D-1F6E7DB3BF8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298858" y="2469739"/>
            <a:ext cx="984013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ED11521-7C1E-40C0-8C2D-8921EAEC8CB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741389" y="2469739"/>
            <a:ext cx="771793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4F46A7E-25E1-4A47-A494-58E3C747C686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rot="10800000" flipV="1">
            <a:off x="3296719" y="2469738"/>
            <a:ext cx="986153" cy="14015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506CA3C-6F05-4ECC-9909-1F655D0EB4AF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741389" y="2469739"/>
            <a:ext cx="771793" cy="9430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932D6E4-D99E-4A94-BC11-D4EFDD260FD8}"/>
              </a:ext>
            </a:extLst>
          </p:cNvPr>
          <p:cNvCxnSpPr>
            <a:cxnSpLocks/>
            <a:stCxn id="11" idx="1"/>
            <a:endCxn id="24" idx="3"/>
          </p:cNvCxnSpPr>
          <p:nvPr/>
        </p:nvCxnSpPr>
        <p:spPr>
          <a:xfrm rot="10800000" flipV="1">
            <a:off x="3296719" y="2469738"/>
            <a:ext cx="986153" cy="28328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AAB1732-6539-4847-A6A1-9D58CD732FFD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flipV="1">
            <a:off x="2067459" y="2862845"/>
            <a:ext cx="2140" cy="61529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B1168F4-3168-4EAF-B307-F62E571EDA9D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2067459" y="4264356"/>
            <a:ext cx="0" cy="6451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arcador de pie de página 63">
            <a:extLst>
              <a:ext uri="{FF2B5EF4-FFF2-40B4-BE49-F238E27FC236}">
                <a16:creationId xmlns:a16="http://schemas.microsoft.com/office/drawing/2014/main" id="{32DB8AF5-49BA-43A5-9A7D-E5649DA0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2849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63">
            <a:extLst>
              <a:ext uri="{FF2B5EF4-FFF2-40B4-BE49-F238E27FC236}">
                <a16:creationId xmlns:a16="http://schemas.microsoft.com/office/drawing/2014/main" id="{DCCF73F2-9060-4EF6-B56D-B85A93F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Roadmap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21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184</Words>
  <Application>Microsoft Office PowerPoint</Application>
  <PresentationFormat>Panorámica</PresentationFormat>
  <Paragraphs>82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Tema de Office</vt:lpstr>
      <vt:lpstr>Lingotts</vt:lpstr>
      <vt:lpstr>Index</vt:lpstr>
      <vt:lpstr>The Problem</vt:lpstr>
      <vt:lpstr>The Solution</vt:lpstr>
      <vt:lpstr>Presentación de PowerPoint</vt:lpstr>
      <vt:lpstr>The Platform</vt:lpstr>
      <vt:lpstr>Business model</vt:lpstr>
      <vt:lpstr>How it Works - Architecture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Alcázar</dc:creator>
  <cp:lastModifiedBy>Iñigo García</cp:lastModifiedBy>
  <cp:revision>48</cp:revision>
  <dcterms:created xsi:type="dcterms:W3CDTF">2017-12-08T17:20:26Z</dcterms:created>
  <dcterms:modified xsi:type="dcterms:W3CDTF">2017-12-09T19:15:03Z</dcterms:modified>
</cp:coreProperties>
</file>