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81" r:id="rId3"/>
    <p:sldId id="288" r:id="rId4"/>
    <p:sldId id="280" r:id="rId5"/>
    <p:sldId id="283" r:id="rId6"/>
    <p:sldId id="284" r:id="rId7"/>
    <p:sldId id="285" r:id="rId8"/>
    <p:sldId id="282" r:id="rId9"/>
    <p:sldId id="286" r:id="rId10"/>
    <p:sldId id="287" r:id="rId11"/>
    <p:sldId id="269" r:id="rId12"/>
    <p:sldId id="264" r:id="rId13"/>
    <p:sldId id="273" r:id="rId14"/>
    <p:sldId id="267" r:id="rId15"/>
    <p:sldId id="27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A35"/>
    <a:srgbClr val="3B1A7C"/>
    <a:srgbClr val="E8592A"/>
    <a:srgbClr val="6329B1"/>
    <a:srgbClr val="5727B6"/>
    <a:srgbClr val="8794A1"/>
    <a:srgbClr val="7532D0"/>
    <a:srgbClr val="027BD1"/>
    <a:srgbClr val="0B5CD1"/>
    <a:srgbClr val="794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0041" autoAdjust="0"/>
  </p:normalViewPr>
  <p:slideViewPr>
    <p:cSldViewPr snapToGrid="0">
      <p:cViewPr varScale="1">
        <p:scale>
          <a:sx n="113" d="100"/>
          <a:sy n="11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666-ECA4-4B49-8C7C-3B710802D24D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C6-7033-424A-9F2E-693042D3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kot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77170" y="1275799"/>
            <a:ext cx="4990951" cy="1501267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ans" sz="4800" spc="-300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Kotlin</a:t>
              </a:r>
              <a:r>
                <a:rPr lang="en-US" altLang="zh-Han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Hans" alt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实践： </a:t>
              </a:r>
              <a:r>
                <a:rPr lang="en-US" altLang="zh-Han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Retrofit</a:t>
              </a:r>
              <a:r>
                <a:rPr lang="zh-Hans" alt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简单封装</a:t>
              </a:r>
              <a:endParaRPr lang="en-US" sz="4800" spc="-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0E4AC7A-8DF1-0E40-AE96-B07E79751CFE}"/>
              </a:ext>
            </a:extLst>
          </p:cNvPr>
          <p:cNvSpPr txBox="1"/>
          <p:nvPr/>
        </p:nvSpPr>
        <p:spPr>
          <a:xfrm>
            <a:off x="10367451" y="54896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汪洋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17C748-7B34-4046-97F8-6791147C13DE}"/>
              </a:ext>
            </a:extLst>
          </p:cNvPr>
          <p:cNvSpPr txBox="1"/>
          <p:nvPr/>
        </p:nvSpPr>
        <p:spPr>
          <a:xfrm>
            <a:off x="10131007" y="58589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2018.5.11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0432B2-BAF3-114B-9626-9A7177DB1655}"/>
              </a:ext>
            </a:extLst>
          </p:cNvPr>
          <p:cNvSpPr txBox="1"/>
          <p:nvPr/>
        </p:nvSpPr>
        <p:spPr>
          <a:xfrm>
            <a:off x="1016932" y="3194226"/>
            <a:ext cx="520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Retrofit</a:t>
            </a:r>
            <a:r>
              <a:rPr lang="zh-Hans" altLang="en-US" dirty="0"/>
              <a:t> </a:t>
            </a:r>
            <a:r>
              <a:rPr lang="en-US" altLang="zh-Hans" dirty="0"/>
              <a:t>: </a:t>
            </a:r>
            <a:r>
              <a:rPr lang="en-US" altLang="zh-CN" dirty="0"/>
              <a:t>A type-safe HTTP client for Android and Java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955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884AA3-6F65-9C44-B3D7-9F3FB5F8B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57" y="0"/>
            <a:ext cx="6958443" cy="6550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DF057-C51D-8F49-9C66-98DB703CDDD4}"/>
              </a:ext>
            </a:extLst>
          </p:cNvPr>
          <p:cNvSpPr txBox="1"/>
          <p:nvPr/>
        </p:nvSpPr>
        <p:spPr>
          <a:xfrm>
            <a:off x="0" y="449705"/>
            <a:ext cx="3120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/>
              <a:t>关于</a:t>
            </a:r>
            <a:r>
              <a:rPr kumimoji="1" lang="en-US" altLang="zh-Hans"/>
              <a:t>block</a:t>
            </a:r>
          </a:p>
          <a:p>
            <a:r>
              <a:rPr kumimoji="1" lang="en-US" altLang="zh-CN">
                <a:hlinkClick r:id="rId3"/>
              </a:rPr>
              <a:t>http://www.runoob.com/kotlin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32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>
            <a:off x="6536130" y="249160"/>
            <a:ext cx="604857" cy="566341"/>
          </a:xfrm>
          <a:prstGeom prst="wedgeRectCallout">
            <a:avLst>
              <a:gd name="adj1" fmla="val -34809"/>
              <a:gd name="adj2" fmla="val 1167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9B599D-EC9A-BA4C-B7E2-231945202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3" y="1130003"/>
            <a:ext cx="6426200" cy="10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BCF9BD-0DA1-FA45-A92C-ED223530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3" y="2876654"/>
            <a:ext cx="11595100" cy="1854200"/>
          </a:xfrm>
          <a:prstGeom prst="rect">
            <a:avLst/>
          </a:prstGeom>
        </p:spPr>
      </p:pic>
      <p:sp>
        <p:nvSpPr>
          <p:cNvPr id="20" name="Rectangular Callout 9">
            <a:extLst>
              <a:ext uri="{FF2B5EF4-FFF2-40B4-BE49-F238E27FC236}">
                <a16:creationId xmlns:a16="http://schemas.microsoft.com/office/drawing/2014/main" id="{50521CA1-EF89-AB48-B119-6C239F13774C}"/>
              </a:ext>
            </a:extLst>
          </p:cNvPr>
          <p:cNvSpPr/>
          <p:nvPr/>
        </p:nvSpPr>
        <p:spPr>
          <a:xfrm>
            <a:off x="8802143" y="1944987"/>
            <a:ext cx="604857" cy="566341"/>
          </a:xfrm>
          <a:prstGeom prst="wedgeRectCallout">
            <a:avLst>
              <a:gd name="adj1" fmla="val -34809"/>
              <a:gd name="adj2" fmla="val 1167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F8AFA0-829A-7942-A859-6197B3ECBBB0}"/>
              </a:ext>
            </a:extLst>
          </p:cNvPr>
          <p:cNvSpPr txBox="1"/>
          <p:nvPr/>
        </p:nvSpPr>
        <p:spPr>
          <a:xfrm>
            <a:off x="304593" y="24916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采用对象表达式来创建接口对象，即匿名内部类的实例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3763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4F358C5A-21E3-BD40-9A5E-A166E6FC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694"/>
            <a:ext cx="12192000" cy="3526612"/>
          </a:xfrm>
          <a:prstGeom prst="rect">
            <a:avLst/>
          </a:prstGeom>
        </p:spPr>
      </p:pic>
      <p:sp>
        <p:nvSpPr>
          <p:cNvPr id="55" name="Rectangular Callout 9">
            <a:extLst>
              <a:ext uri="{FF2B5EF4-FFF2-40B4-BE49-F238E27FC236}">
                <a16:creationId xmlns:a16="http://schemas.microsoft.com/office/drawing/2014/main" id="{5CA3EEC3-27E8-5C42-B958-3FE02F8A7BA3}"/>
              </a:ext>
            </a:extLst>
          </p:cNvPr>
          <p:cNvSpPr/>
          <p:nvPr/>
        </p:nvSpPr>
        <p:spPr>
          <a:xfrm>
            <a:off x="9384261" y="762362"/>
            <a:ext cx="604857" cy="566341"/>
          </a:xfrm>
          <a:prstGeom prst="wedgeRectCallout">
            <a:avLst>
              <a:gd name="adj1" fmla="val -34809"/>
              <a:gd name="adj2" fmla="val 1167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754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B16C50-408D-F94E-A0A6-1A2E493CA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39850"/>
            <a:ext cx="11531600" cy="4178300"/>
          </a:xfrm>
          <a:prstGeom prst="rect">
            <a:avLst/>
          </a:prstGeom>
        </p:spPr>
      </p:pic>
      <p:sp>
        <p:nvSpPr>
          <p:cNvPr id="25" name="Rectangular Callout 9">
            <a:extLst>
              <a:ext uri="{FF2B5EF4-FFF2-40B4-BE49-F238E27FC236}">
                <a16:creationId xmlns:a16="http://schemas.microsoft.com/office/drawing/2014/main" id="{DBE56F5A-7056-1C42-A3C6-FBF1CB6B7838}"/>
              </a:ext>
            </a:extLst>
          </p:cNvPr>
          <p:cNvSpPr/>
          <p:nvPr/>
        </p:nvSpPr>
        <p:spPr>
          <a:xfrm>
            <a:off x="8844615" y="369081"/>
            <a:ext cx="604857" cy="566341"/>
          </a:xfrm>
          <a:prstGeom prst="wedgeRectCallout">
            <a:avLst>
              <a:gd name="adj1" fmla="val -34809"/>
              <a:gd name="adj2" fmla="val 1167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22DB7E-2347-D54B-92CA-06FA15F66F85}"/>
              </a:ext>
            </a:extLst>
          </p:cNvPr>
          <p:cNvSpPr txBox="1"/>
          <p:nvPr/>
        </p:nvSpPr>
        <p:spPr>
          <a:xfrm>
            <a:off x="539646" y="467585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lambda(</a:t>
            </a:r>
            <a:r>
              <a:rPr lang="zh-CN" altLang="en-US" b="1"/>
              <a:t>匿名函数</a:t>
            </a:r>
            <a:r>
              <a:rPr lang="en-US" altLang="zh-CN" b="1"/>
              <a:t>)</a:t>
            </a:r>
            <a:r>
              <a:rPr lang="zh-CN" altLang="en-US"/>
              <a:t>表达式使用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2431356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6E2C0AF-4753-884D-B163-57CE242BF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241550"/>
            <a:ext cx="9956800" cy="2374900"/>
          </a:xfrm>
          <a:prstGeom prst="rect">
            <a:avLst/>
          </a:prstGeom>
        </p:spPr>
      </p:pic>
      <p:sp>
        <p:nvSpPr>
          <p:cNvPr id="61" name="Rectangular Callout 9">
            <a:extLst>
              <a:ext uri="{FF2B5EF4-FFF2-40B4-BE49-F238E27FC236}">
                <a16:creationId xmlns:a16="http://schemas.microsoft.com/office/drawing/2014/main" id="{AD79BEFC-D27B-A44B-9B76-A9DB4F341BBA}"/>
              </a:ext>
            </a:extLst>
          </p:cNvPr>
          <p:cNvSpPr/>
          <p:nvPr/>
        </p:nvSpPr>
        <p:spPr>
          <a:xfrm>
            <a:off x="5491143" y="1268491"/>
            <a:ext cx="604857" cy="566341"/>
          </a:xfrm>
          <a:prstGeom prst="wedgeRectCallout">
            <a:avLst>
              <a:gd name="adj1" fmla="val -34809"/>
              <a:gd name="adj2" fmla="val 1167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878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A0C38-D499-F644-BECC-903C3910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829"/>
            <a:ext cx="12192000" cy="61591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26BFCF-C78A-DD41-971F-21D72B0525F2}"/>
              </a:ext>
            </a:extLst>
          </p:cNvPr>
          <p:cNvSpPr txBox="1"/>
          <p:nvPr/>
        </p:nvSpPr>
        <p:spPr>
          <a:xfrm>
            <a:off x="0" y="121194"/>
            <a:ext cx="26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/>
              <a:t>Kotlin</a:t>
            </a:r>
            <a:r>
              <a:rPr kumimoji="1" lang="zh-Hans" altLang="en-US"/>
              <a:t>版 </a:t>
            </a:r>
            <a:r>
              <a:rPr kumimoji="1" lang="en-US" altLang="zh-Hans"/>
              <a:t>retrofit</a:t>
            </a:r>
            <a:r>
              <a:rPr kumimoji="1" lang="zh-Hans" altLang="en-US"/>
              <a:t> 创建实例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083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4EEADA-358E-E945-9976-21177DAA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387"/>
            <a:ext cx="12192000" cy="5695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C64488-F20E-024B-905A-EFCDCBF2DBBE}"/>
              </a:ext>
            </a:extLst>
          </p:cNvPr>
          <p:cNvSpPr txBox="1"/>
          <p:nvPr/>
        </p:nvSpPr>
        <p:spPr>
          <a:xfrm>
            <a:off x="316090" y="124178"/>
            <a:ext cx="32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/>
              <a:t>Kotlin</a:t>
            </a:r>
            <a:r>
              <a:rPr kumimoji="1" lang="zh-Hans" altLang="en-US"/>
              <a:t>版</a:t>
            </a:r>
            <a:r>
              <a:rPr kumimoji="1" lang="en-US" altLang="zh-Hans"/>
              <a:t>Retrofit</a:t>
            </a:r>
            <a:r>
              <a:rPr kumimoji="1" lang="zh-Hans" altLang="en-US"/>
              <a:t>接口封装与定义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4057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6449768" y="1381288"/>
            <a:ext cx="4643398" cy="4643398"/>
          </a:xfrm>
          <a:custGeom>
            <a:avLst/>
            <a:gdLst>
              <a:gd name="connsiteX0" fmla="*/ 2321698 w 4643398"/>
              <a:gd name="connsiteY0" fmla="*/ 1016199 h 4643398"/>
              <a:gd name="connsiteX1" fmla="*/ 1016198 w 4643398"/>
              <a:gd name="connsiteY1" fmla="*/ 2321699 h 4643398"/>
              <a:gd name="connsiteX2" fmla="*/ 2321698 w 4643398"/>
              <a:gd name="connsiteY2" fmla="*/ 3627199 h 4643398"/>
              <a:gd name="connsiteX3" fmla="*/ 3627198 w 4643398"/>
              <a:gd name="connsiteY3" fmla="*/ 2321699 h 4643398"/>
              <a:gd name="connsiteX4" fmla="*/ 2321698 w 4643398"/>
              <a:gd name="connsiteY4" fmla="*/ 1016199 h 4643398"/>
              <a:gd name="connsiteX5" fmla="*/ 2323787 w 4643398"/>
              <a:gd name="connsiteY5" fmla="*/ 0 h 4643398"/>
              <a:gd name="connsiteX6" fmla="*/ 2505456 w 4643398"/>
              <a:gd name="connsiteY6" fmla="*/ 319298 h 4643398"/>
              <a:gd name="connsiteX7" fmla="*/ 2527381 w 4643398"/>
              <a:gd name="connsiteY7" fmla="*/ 320405 h 4643398"/>
              <a:gd name="connsiteX8" fmla="*/ 4324241 w 4643398"/>
              <a:gd name="connsiteY8" fmla="*/ 2128708 h 4643398"/>
              <a:gd name="connsiteX9" fmla="*/ 4324897 w 4643398"/>
              <a:gd name="connsiteY9" fmla="*/ 2142572 h 4643398"/>
              <a:gd name="connsiteX10" fmla="*/ 4643398 w 4643398"/>
              <a:gd name="connsiteY10" fmla="*/ 2323788 h 4643398"/>
              <a:gd name="connsiteX11" fmla="*/ 4324694 w 4643398"/>
              <a:gd name="connsiteY11" fmla="*/ 2505119 h 4643398"/>
              <a:gd name="connsiteX12" fmla="*/ 4324241 w 4643398"/>
              <a:gd name="connsiteY12" fmla="*/ 2514690 h 4643398"/>
              <a:gd name="connsiteX13" fmla="*/ 2527381 w 4643398"/>
              <a:gd name="connsiteY13" fmla="*/ 4322993 h 4643398"/>
              <a:gd name="connsiteX14" fmla="*/ 2501157 w 4643398"/>
              <a:gd name="connsiteY14" fmla="*/ 4324317 h 4643398"/>
              <a:gd name="connsiteX15" fmla="*/ 2319611 w 4643398"/>
              <a:gd name="connsiteY15" fmla="*/ 4643398 h 4643398"/>
              <a:gd name="connsiteX16" fmla="*/ 2137941 w 4643398"/>
              <a:gd name="connsiteY16" fmla="*/ 4324100 h 4643398"/>
              <a:gd name="connsiteX17" fmla="*/ 2116016 w 4643398"/>
              <a:gd name="connsiteY17" fmla="*/ 4322993 h 4643398"/>
              <a:gd name="connsiteX18" fmla="*/ 319156 w 4643398"/>
              <a:gd name="connsiteY18" fmla="*/ 2514690 h 4643398"/>
              <a:gd name="connsiteX19" fmla="*/ 318500 w 4643398"/>
              <a:gd name="connsiteY19" fmla="*/ 2500827 h 4643398"/>
              <a:gd name="connsiteX20" fmla="*/ 0 w 4643398"/>
              <a:gd name="connsiteY20" fmla="*/ 2319612 h 4643398"/>
              <a:gd name="connsiteX21" fmla="*/ 318703 w 4643398"/>
              <a:gd name="connsiteY21" fmla="*/ 2138281 h 4643398"/>
              <a:gd name="connsiteX22" fmla="*/ 319156 w 4643398"/>
              <a:gd name="connsiteY22" fmla="*/ 2128708 h 4643398"/>
              <a:gd name="connsiteX23" fmla="*/ 2116016 w 4643398"/>
              <a:gd name="connsiteY23" fmla="*/ 320405 h 4643398"/>
              <a:gd name="connsiteX24" fmla="*/ 2142241 w 4643398"/>
              <a:gd name="connsiteY24" fmla="*/ 319081 h 464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43398" h="4643398">
                <a:moveTo>
                  <a:pt x="2321698" y="1016199"/>
                </a:moveTo>
                <a:cubicBezTo>
                  <a:pt x="1600690" y="1016199"/>
                  <a:pt x="1016198" y="1600691"/>
                  <a:pt x="1016198" y="2321699"/>
                </a:cubicBezTo>
                <a:cubicBezTo>
                  <a:pt x="1016198" y="3042707"/>
                  <a:pt x="1600690" y="3627199"/>
                  <a:pt x="2321698" y="3627199"/>
                </a:cubicBezTo>
                <a:cubicBezTo>
                  <a:pt x="3042706" y="3627199"/>
                  <a:pt x="3627198" y="3042707"/>
                  <a:pt x="3627198" y="2321699"/>
                </a:cubicBezTo>
                <a:cubicBezTo>
                  <a:pt x="3627198" y="1600691"/>
                  <a:pt x="3042706" y="1016199"/>
                  <a:pt x="2321698" y="1016199"/>
                </a:cubicBezTo>
                <a:close/>
                <a:moveTo>
                  <a:pt x="2323787" y="0"/>
                </a:moveTo>
                <a:lnTo>
                  <a:pt x="2505456" y="319298"/>
                </a:lnTo>
                <a:lnTo>
                  <a:pt x="2527381" y="320405"/>
                </a:lnTo>
                <a:cubicBezTo>
                  <a:pt x="3478383" y="416985"/>
                  <a:pt x="4233558" y="1175975"/>
                  <a:pt x="4324241" y="2128708"/>
                </a:cubicBezTo>
                <a:lnTo>
                  <a:pt x="4324897" y="2142572"/>
                </a:lnTo>
                <a:lnTo>
                  <a:pt x="4643398" y="2323788"/>
                </a:lnTo>
                <a:lnTo>
                  <a:pt x="4324694" y="2505119"/>
                </a:lnTo>
                <a:lnTo>
                  <a:pt x="4324241" y="2514690"/>
                </a:lnTo>
                <a:cubicBezTo>
                  <a:pt x="4233558" y="3467423"/>
                  <a:pt x="3478383" y="4226414"/>
                  <a:pt x="2527381" y="4322993"/>
                </a:cubicBezTo>
                <a:lnTo>
                  <a:pt x="2501157" y="4324317"/>
                </a:lnTo>
                <a:lnTo>
                  <a:pt x="2319611" y="4643398"/>
                </a:lnTo>
                <a:lnTo>
                  <a:pt x="2137941" y="4324100"/>
                </a:lnTo>
                <a:lnTo>
                  <a:pt x="2116016" y="4322993"/>
                </a:lnTo>
                <a:cubicBezTo>
                  <a:pt x="1165014" y="4226414"/>
                  <a:pt x="409838" y="3467423"/>
                  <a:pt x="319156" y="2514690"/>
                </a:cubicBezTo>
                <a:lnTo>
                  <a:pt x="318500" y="2500827"/>
                </a:lnTo>
                <a:lnTo>
                  <a:pt x="0" y="2319612"/>
                </a:lnTo>
                <a:lnTo>
                  <a:pt x="318703" y="2138281"/>
                </a:lnTo>
                <a:lnTo>
                  <a:pt x="319156" y="2128708"/>
                </a:lnTo>
                <a:cubicBezTo>
                  <a:pt x="409838" y="1175975"/>
                  <a:pt x="1165014" y="416985"/>
                  <a:pt x="2116016" y="320405"/>
                </a:cubicBezTo>
                <a:lnTo>
                  <a:pt x="2142241" y="319081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5571067" y="457200"/>
            <a:ext cx="6400800" cy="6400800"/>
          </a:xfrm>
          <a:prstGeom prst="mathMultiply">
            <a:avLst>
              <a:gd name="adj1" fmla="val 0"/>
            </a:avLst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158FA-7674-A945-9C71-8F00F6E423D6}"/>
              </a:ext>
            </a:extLst>
          </p:cNvPr>
          <p:cNvSpPr txBox="1"/>
          <p:nvPr/>
        </p:nvSpPr>
        <p:spPr>
          <a:xfrm>
            <a:off x="383822" y="507136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封装一个模块，重要的是他的目的性与交互性，用这个模块来干嘛，怎么用这个模块。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模块化的封装最需要花费时间的是目标结果的思考与构建。</a:t>
            </a:r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3F5D8-919B-7448-9B50-81B3B9EA639D}"/>
              </a:ext>
            </a:extLst>
          </p:cNvPr>
          <p:cNvSpPr txBox="1"/>
          <p:nvPr/>
        </p:nvSpPr>
        <p:spPr>
          <a:xfrm>
            <a:off x="951038" y="6024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/>
              <a:t>2018.05.11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686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ctangle 563"/>
          <p:cNvSpPr/>
          <p:nvPr/>
        </p:nvSpPr>
        <p:spPr>
          <a:xfrm>
            <a:off x="5261819" y="3738357"/>
            <a:ext cx="17023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zh-Hans" alt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接口定义</a:t>
            </a:r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C462B7-6721-E041-BBFD-3410DF35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9" y="745110"/>
            <a:ext cx="7671313" cy="51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411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7DAE47A-01B9-D34D-B403-1633AB9A8144}"/>
              </a:ext>
            </a:extLst>
          </p:cNvPr>
          <p:cNvSpPr/>
          <p:nvPr/>
        </p:nvSpPr>
        <p:spPr>
          <a:xfrm>
            <a:off x="493347" y="55783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zh-CN" altLang="en-US" b="1" i="0">
                <a:solidFill>
                  <a:srgbClr val="4F4F4F"/>
                </a:solidFill>
                <a:effectLst/>
                <a:latin typeface="+mj-lt"/>
              </a:rPr>
              <a:t>特别注意</a:t>
            </a:r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：</a:t>
            </a:r>
            <a:endParaRPr lang="en-US" altLang="zh-CN" b="0" i="0">
              <a:solidFill>
                <a:srgbClr val="4F4F4F"/>
              </a:solidFill>
              <a:effectLst/>
              <a:latin typeface="-apple-system"/>
            </a:endParaRPr>
          </a:p>
          <a:p>
            <a:pPr algn="just" latinLnBrk="1"/>
            <a:endParaRPr lang="zh-CN" altLang="en-US" b="0" i="0">
              <a:solidFill>
                <a:srgbClr val="4F4F4F"/>
              </a:solidFill>
              <a:effectLst/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准确来说，</a:t>
            </a:r>
            <a:r>
              <a:rPr lang="en-US" altLang="zh-CN" i="0">
                <a:solidFill>
                  <a:srgbClr val="333333"/>
                </a:solidFill>
                <a:effectLst/>
                <a:latin typeface="-apple-system"/>
              </a:rPr>
              <a:t>Retrofit </a:t>
            </a: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是一个 </a:t>
            </a:r>
            <a:r>
              <a:rPr lang="en-US" altLang="zh-CN" i="0">
                <a:solidFill>
                  <a:srgbClr val="333333"/>
                </a:solidFill>
                <a:effectLst/>
                <a:latin typeface="-apple-system"/>
              </a:rPr>
              <a:t>RESTful </a:t>
            </a: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CN" i="0">
                <a:solidFill>
                  <a:srgbClr val="333333"/>
                </a:solidFill>
                <a:effectLst/>
                <a:latin typeface="-apple-system"/>
              </a:rPr>
              <a:t>HTTP </a:t>
            </a: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网络请求框架的封装。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原因：网络请求的工作本质上是 </a:t>
            </a:r>
            <a:r>
              <a:rPr lang="en-US" altLang="zh-CN" i="0">
                <a:solidFill>
                  <a:srgbClr val="333333"/>
                </a:solidFill>
                <a:effectLst/>
                <a:latin typeface="-apple-system"/>
              </a:rPr>
              <a:t>OkHttp </a:t>
            </a: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完成，而 </a:t>
            </a:r>
            <a:r>
              <a:rPr lang="en-US" altLang="zh-CN" i="0">
                <a:solidFill>
                  <a:srgbClr val="333333"/>
                </a:solidFill>
                <a:effectLst/>
                <a:latin typeface="-apple-system"/>
              </a:rPr>
              <a:t>Retrofit </a:t>
            </a:r>
            <a:r>
              <a:rPr lang="zh-CN" altLang="en-US" i="0">
                <a:solidFill>
                  <a:srgbClr val="333333"/>
                </a:solidFill>
                <a:effectLst/>
                <a:latin typeface="-apple-system"/>
              </a:rPr>
              <a:t>仅负责 网络请求接口的封装</a:t>
            </a:r>
            <a:endParaRPr lang="en-US" altLang="zh-CN" i="0">
              <a:solidFill>
                <a:srgbClr val="333333"/>
              </a:solidFill>
              <a:effectLst/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/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应用程序通过 </a:t>
            </a:r>
            <a:r>
              <a:rPr lang="en-US" altLang="zh-CN"/>
              <a:t>Retrofit </a:t>
            </a:r>
            <a:r>
              <a:rPr lang="zh-CN" altLang="en-US"/>
              <a:t>请求网络，实际上是使用 </a:t>
            </a:r>
            <a:r>
              <a:rPr lang="en-US" altLang="zh-CN"/>
              <a:t>Retrofit </a:t>
            </a:r>
            <a:r>
              <a:rPr lang="zh-CN" altLang="en-US"/>
              <a:t>接口层封装请求参数、</a:t>
            </a:r>
            <a:r>
              <a:rPr lang="en-US" altLang="zh-CN"/>
              <a:t>Header</a:t>
            </a:r>
            <a:r>
              <a:rPr lang="zh-CN" altLang="en-US"/>
              <a:t>、</a:t>
            </a:r>
            <a:r>
              <a:rPr lang="en-US" altLang="zh-CN"/>
              <a:t>Url </a:t>
            </a:r>
            <a:r>
              <a:rPr lang="zh-CN" altLang="en-US"/>
              <a:t>等信息，之后由 </a:t>
            </a:r>
            <a:r>
              <a:rPr lang="en-US" altLang="zh-CN"/>
              <a:t>OkHttp </a:t>
            </a:r>
            <a:r>
              <a:rPr lang="zh-CN" altLang="en-US"/>
              <a:t>完成后续的请求操作</a:t>
            </a:r>
            <a:endParaRPr lang="en-US" altLang="zh-CN"/>
          </a:p>
          <a:p>
            <a:pPr latinLnBrk="1"/>
            <a:endParaRPr lang="en-US" altLang="zh-CN"/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/>
              <a:t>在服务端返回数据之后，</a:t>
            </a:r>
            <a:r>
              <a:rPr lang="en-US" altLang="zh-CN"/>
              <a:t>OkHttp </a:t>
            </a:r>
            <a:r>
              <a:rPr lang="zh-CN" altLang="en-US"/>
              <a:t>将原始的结果交给 </a:t>
            </a:r>
            <a:r>
              <a:rPr lang="en-US" altLang="zh-CN"/>
              <a:t>Retrofit</a:t>
            </a:r>
            <a:r>
              <a:rPr lang="zh-CN" altLang="en-US"/>
              <a:t>，</a:t>
            </a:r>
            <a:r>
              <a:rPr lang="en-US" altLang="zh-CN"/>
              <a:t>Retrofit</a:t>
            </a:r>
            <a:r>
              <a:rPr lang="zh-CN" altLang="en-US"/>
              <a:t>根据用户的需求对结果进行解析</a:t>
            </a: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5C9F43-2CD5-7043-BFF2-35BB9182C177}"/>
              </a:ext>
            </a:extLst>
          </p:cNvPr>
          <p:cNvSpPr/>
          <p:nvPr/>
        </p:nvSpPr>
        <p:spPr>
          <a:xfrm>
            <a:off x="692584" y="3351404"/>
            <a:ext cx="1377245" cy="48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>
                <a:solidFill>
                  <a:schemeClr val="tx1"/>
                </a:solidFill>
              </a:rPr>
              <a:t>App </a:t>
            </a:r>
            <a:r>
              <a:rPr kumimoji="1" lang="zh-Hans" altLang="en-US">
                <a:solidFill>
                  <a:schemeClr val="tx1"/>
                </a:solidFill>
              </a:rPr>
              <a:t>应用层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BA3B40-BC98-D143-8A29-CB4CFAF8EA3C}"/>
              </a:ext>
            </a:extLst>
          </p:cNvPr>
          <p:cNvSpPr/>
          <p:nvPr/>
        </p:nvSpPr>
        <p:spPr>
          <a:xfrm>
            <a:off x="3600912" y="3351404"/>
            <a:ext cx="1329267" cy="48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>
                <a:solidFill>
                  <a:schemeClr val="tx1"/>
                </a:solidFill>
              </a:rPr>
              <a:t>Retrofit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2F2A8F-CCB2-044D-94C6-C4EF7BB18E59}"/>
              </a:ext>
            </a:extLst>
          </p:cNvPr>
          <p:cNvSpPr/>
          <p:nvPr/>
        </p:nvSpPr>
        <p:spPr>
          <a:xfrm>
            <a:off x="5360988" y="3351404"/>
            <a:ext cx="1329267" cy="48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>
                <a:solidFill>
                  <a:schemeClr val="tx1"/>
                </a:solidFill>
              </a:rPr>
              <a:t>OkHttp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C954E3-F29E-1641-90CD-CD239397F04A}"/>
              </a:ext>
            </a:extLst>
          </p:cNvPr>
          <p:cNvSpPr/>
          <p:nvPr/>
        </p:nvSpPr>
        <p:spPr>
          <a:xfrm>
            <a:off x="8259915" y="3335330"/>
            <a:ext cx="1329267" cy="48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>
                <a:solidFill>
                  <a:schemeClr val="tx1"/>
                </a:solidFill>
              </a:rPr>
              <a:t>服务器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2BB659-F75B-AC48-9C67-79FE4FAC95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69829" y="3594116"/>
            <a:ext cx="1531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E5A2C31-6101-AB42-AA21-109F32F25E4F}"/>
              </a:ext>
            </a:extLst>
          </p:cNvPr>
          <p:cNvSpPr txBox="1"/>
          <p:nvPr/>
        </p:nvSpPr>
        <p:spPr>
          <a:xfrm>
            <a:off x="2070860" y="3224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/>
              <a:t>发起网络请求</a:t>
            </a:r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EAD4206-CCDF-6D43-B430-17B5205983DF}"/>
              </a:ext>
            </a:extLst>
          </p:cNvPr>
          <p:cNvCxnSpPr>
            <a:cxnSpLocks/>
          </p:cNvCxnSpPr>
          <p:nvPr/>
        </p:nvCxnSpPr>
        <p:spPr>
          <a:xfrm flipH="1">
            <a:off x="2069829" y="3737318"/>
            <a:ext cx="1531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670CBD3-F1B1-7547-AA1B-932A8AAFB205}"/>
              </a:ext>
            </a:extLst>
          </p:cNvPr>
          <p:cNvCxnSpPr>
            <a:cxnSpLocks/>
          </p:cNvCxnSpPr>
          <p:nvPr/>
        </p:nvCxnSpPr>
        <p:spPr>
          <a:xfrm>
            <a:off x="4930179" y="3512485"/>
            <a:ext cx="430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398B363-9941-2046-A5C2-0D8FEBB9C506}"/>
              </a:ext>
            </a:extLst>
          </p:cNvPr>
          <p:cNvCxnSpPr>
            <a:cxnSpLocks/>
          </p:cNvCxnSpPr>
          <p:nvPr/>
        </p:nvCxnSpPr>
        <p:spPr>
          <a:xfrm>
            <a:off x="6690255" y="3409449"/>
            <a:ext cx="15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C75649D-0D95-8C44-9244-ECFC7E1F3174}"/>
              </a:ext>
            </a:extLst>
          </p:cNvPr>
          <p:cNvCxnSpPr>
            <a:cxnSpLocks/>
          </p:cNvCxnSpPr>
          <p:nvPr/>
        </p:nvCxnSpPr>
        <p:spPr>
          <a:xfrm flipH="1">
            <a:off x="6700607" y="3737318"/>
            <a:ext cx="155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3A14C05-ACDB-1A46-8EB8-091F92EC0554}"/>
              </a:ext>
            </a:extLst>
          </p:cNvPr>
          <p:cNvSpPr txBox="1"/>
          <p:nvPr/>
        </p:nvSpPr>
        <p:spPr>
          <a:xfrm>
            <a:off x="6690255" y="38160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/>
              <a:t>返回响应数据</a:t>
            </a:r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C175754-619D-4F46-B055-4778B04EAE86}"/>
              </a:ext>
            </a:extLst>
          </p:cNvPr>
          <p:cNvCxnSpPr>
            <a:cxnSpLocks/>
          </p:cNvCxnSpPr>
          <p:nvPr/>
        </p:nvCxnSpPr>
        <p:spPr>
          <a:xfrm flipH="1">
            <a:off x="4930179" y="3795374"/>
            <a:ext cx="420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806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1"/>
          <p:cNvGrpSpPr/>
          <p:nvPr/>
        </p:nvGrpSpPr>
        <p:grpSpPr>
          <a:xfrm>
            <a:off x="7504137" y="4648627"/>
            <a:ext cx="3667123" cy="1861707"/>
            <a:chOff x="7504137" y="4648627"/>
            <a:chExt cx="3667123" cy="1861707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50" name="Freeform 533"/>
            <p:cNvSpPr>
              <a:spLocks/>
            </p:cNvSpPr>
            <p:nvPr/>
          </p:nvSpPr>
          <p:spPr bwMode="auto">
            <a:xfrm>
              <a:off x="7504137" y="4648627"/>
              <a:ext cx="3667123" cy="1861707"/>
            </a:xfrm>
            <a:custGeom>
              <a:avLst/>
              <a:gdLst>
                <a:gd name="T0" fmla="*/ 852 w 1400"/>
                <a:gd name="T1" fmla="*/ 175 h 589"/>
                <a:gd name="T2" fmla="*/ 10 w 1400"/>
                <a:gd name="T3" fmla="*/ 175 h 589"/>
                <a:gd name="T4" fmla="*/ 0 w 1400"/>
                <a:gd name="T5" fmla="*/ 408 h 589"/>
                <a:gd name="T6" fmla="*/ 852 w 1400"/>
                <a:gd name="T7" fmla="*/ 408 h 589"/>
                <a:gd name="T8" fmla="*/ 852 w 1400"/>
                <a:gd name="T9" fmla="*/ 533 h 589"/>
                <a:gd name="T10" fmla="*/ 921 w 1400"/>
                <a:gd name="T11" fmla="*/ 574 h 589"/>
                <a:gd name="T12" fmla="*/ 1365 w 1400"/>
                <a:gd name="T13" fmla="*/ 335 h 589"/>
                <a:gd name="T14" fmla="*/ 1363 w 1400"/>
                <a:gd name="T15" fmla="*/ 253 h 589"/>
                <a:gd name="T16" fmla="*/ 922 w 1400"/>
                <a:gd name="T17" fmla="*/ 15 h 589"/>
                <a:gd name="T18" fmla="*/ 852 w 1400"/>
                <a:gd name="T19" fmla="*/ 57 h 589"/>
                <a:gd name="T20" fmla="*/ 852 w 1400"/>
                <a:gd name="T21" fmla="*/ 17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0" h="589">
                  <a:moveTo>
                    <a:pt x="852" y="175"/>
                  </a:moveTo>
                  <a:cubicBezTo>
                    <a:pt x="10" y="175"/>
                    <a:pt x="10" y="175"/>
                    <a:pt x="10" y="175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852" y="408"/>
                    <a:pt x="852" y="408"/>
                    <a:pt x="852" y="408"/>
                  </a:cubicBezTo>
                  <a:cubicBezTo>
                    <a:pt x="852" y="533"/>
                    <a:pt x="852" y="533"/>
                    <a:pt x="852" y="533"/>
                  </a:cubicBezTo>
                  <a:cubicBezTo>
                    <a:pt x="852" y="575"/>
                    <a:pt x="894" y="589"/>
                    <a:pt x="921" y="574"/>
                  </a:cubicBezTo>
                  <a:cubicBezTo>
                    <a:pt x="1365" y="335"/>
                    <a:pt x="1365" y="335"/>
                    <a:pt x="1365" y="335"/>
                  </a:cubicBezTo>
                  <a:cubicBezTo>
                    <a:pt x="1400" y="316"/>
                    <a:pt x="1395" y="270"/>
                    <a:pt x="1363" y="253"/>
                  </a:cubicBezTo>
                  <a:cubicBezTo>
                    <a:pt x="922" y="15"/>
                    <a:pt x="922" y="15"/>
                    <a:pt x="922" y="15"/>
                  </a:cubicBezTo>
                  <a:cubicBezTo>
                    <a:pt x="894" y="0"/>
                    <a:pt x="852" y="14"/>
                    <a:pt x="852" y="57"/>
                  </a:cubicBezTo>
                  <a:lnTo>
                    <a:pt x="852" y="1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9813009" y="5071649"/>
              <a:ext cx="107790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  <a:p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执行网络请求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6137836" y="4402259"/>
            <a:ext cx="3132751" cy="2313516"/>
            <a:chOff x="6137836" y="4402259"/>
            <a:chExt cx="3132751" cy="2313516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46" name="Freeform 529"/>
            <p:cNvSpPr>
              <a:spLocks/>
            </p:cNvSpPr>
            <p:nvPr/>
          </p:nvSpPr>
          <p:spPr bwMode="auto">
            <a:xfrm>
              <a:off x="6137836" y="4402259"/>
              <a:ext cx="3132751" cy="2313516"/>
            </a:xfrm>
            <a:custGeom>
              <a:avLst/>
              <a:gdLst>
                <a:gd name="T0" fmla="*/ 486 w 1274"/>
                <a:gd name="T1" fmla="*/ 254 h 847"/>
                <a:gd name="T2" fmla="*/ 9 w 1274"/>
                <a:gd name="T3" fmla="*/ 254 h 847"/>
                <a:gd name="T4" fmla="*/ 0 w 1274"/>
                <a:gd name="T5" fmla="*/ 593 h 847"/>
                <a:gd name="T6" fmla="*/ 486 w 1274"/>
                <a:gd name="T7" fmla="*/ 593 h 847"/>
                <a:gd name="T8" fmla="*/ 486 w 1274"/>
                <a:gd name="T9" fmla="*/ 767 h 847"/>
                <a:gd name="T10" fmla="*/ 586 w 1274"/>
                <a:gd name="T11" fmla="*/ 826 h 847"/>
                <a:gd name="T12" fmla="*/ 1223 w 1274"/>
                <a:gd name="T13" fmla="*/ 482 h 847"/>
                <a:gd name="T14" fmla="*/ 1221 w 1274"/>
                <a:gd name="T15" fmla="*/ 364 h 847"/>
                <a:gd name="T16" fmla="*/ 587 w 1274"/>
                <a:gd name="T17" fmla="*/ 22 h 847"/>
                <a:gd name="T18" fmla="*/ 486 w 1274"/>
                <a:gd name="T19" fmla="*/ 82 h 847"/>
                <a:gd name="T20" fmla="*/ 486 w 1274"/>
                <a:gd name="T21" fmla="*/ 25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4" h="847">
                  <a:moveTo>
                    <a:pt x="486" y="254"/>
                  </a:moveTo>
                  <a:cubicBezTo>
                    <a:pt x="9" y="254"/>
                    <a:pt x="9" y="254"/>
                    <a:pt x="9" y="254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486" y="593"/>
                    <a:pt x="486" y="593"/>
                    <a:pt x="486" y="593"/>
                  </a:cubicBezTo>
                  <a:cubicBezTo>
                    <a:pt x="486" y="767"/>
                    <a:pt x="486" y="767"/>
                    <a:pt x="486" y="767"/>
                  </a:cubicBezTo>
                  <a:cubicBezTo>
                    <a:pt x="486" y="827"/>
                    <a:pt x="546" y="847"/>
                    <a:pt x="586" y="826"/>
                  </a:cubicBezTo>
                  <a:cubicBezTo>
                    <a:pt x="1223" y="482"/>
                    <a:pt x="1223" y="482"/>
                    <a:pt x="1223" y="482"/>
                  </a:cubicBezTo>
                  <a:cubicBezTo>
                    <a:pt x="1274" y="455"/>
                    <a:pt x="1267" y="388"/>
                    <a:pt x="1221" y="364"/>
                  </a:cubicBezTo>
                  <a:cubicBezTo>
                    <a:pt x="587" y="22"/>
                    <a:pt x="587" y="22"/>
                    <a:pt x="587" y="22"/>
                  </a:cubicBezTo>
                  <a:cubicBezTo>
                    <a:pt x="546" y="0"/>
                    <a:pt x="486" y="20"/>
                    <a:pt x="486" y="82"/>
                  </a:cubicBezTo>
                  <a:lnTo>
                    <a:pt x="486" y="25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416295" y="4850303"/>
              <a:ext cx="1487037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  <a:p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调用接口，获得网络工作对象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4844955" y="1549912"/>
            <a:ext cx="2536035" cy="4561207"/>
            <a:chOff x="4844955" y="1549912"/>
            <a:chExt cx="2536035" cy="4561207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42" name="Freeform 525"/>
            <p:cNvSpPr>
              <a:spLocks/>
            </p:cNvSpPr>
            <p:nvPr/>
          </p:nvSpPr>
          <p:spPr bwMode="auto">
            <a:xfrm>
              <a:off x="4844955" y="1549912"/>
              <a:ext cx="2536035" cy="4561207"/>
            </a:xfrm>
            <a:custGeom>
              <a:avLst/>
              <a:gdLst>
                <a:gd name="T0" fmla="*/ 316 w 1045"/>
                <a:gd name="T1" fmla="*/ 0 h 1780"/>
                <a:gd name="T2" fmla="*/ 316 w 1045"/>
                <a:gd name="T3" fmla="*/ 809 h 1780"/>
                <a:gd name="T4" fmla="*/ 100 w 1045"/>
                <a:gd name="T5" fmla="*/ 809 h 1780"/>
                <a:gd name="T6" fmla="*/ 27 w 1045"/>
                <a:gd name="T7" fmla="*/ 932 h 1780"/>
                <a:gd name="T8" fmla="*/ 450 w 1045"/>
                <a:gd name="T9" fmla="*/ 1718 h 1780"/>
                <a:gd name="T10" fmla="*/ 597 w 1045"/>
                <a:gd name="T11" fmla="*/ 1715 h 1780"/>
                <a:gd name="T12" fmla="*/ 1018 w 1045"/>
                <a:gd name="T13" fmla="*/ 933 h 1780"/>
                <a:gd name="T14" fmla="*/ 943 w 1045"/>
                <a:gd name="T15" fmla="*/ 809 h 1780"/>
                <a:gd name="T16" fmla="*/ 724 w 1045"/>
                <a:gd name="T17" fmla="*/ 809 h 1780"/>
                <a:gd name="T18" fmla="*/ 724 w 1045"/>
                <a:gd name="T19" fmla="*/ 6 h 1780"/>
                <a:gd name="T20" fmla="*/ 316 w 1045"/>
                <a:gd name="T2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5" h="1780">
                  <a:moveTo>
                    <a:pt x="316" y="0"/>
                  </a:moveTo>
                  <a:cubicBezTo>
                    <a:pt x="316" y="809"/>
                    <a:pt x="316" y="809"/>
                    <a:pt x="316" y="809"/>
                  </a:cubicBezTo>
                  <a:cubicBezTo>
                    <a:pt x="100" y="809"/>
                    <a:pt x="100" y="809"/>
                    <a:pt x="100" y="809"/>
                  </a:cubicBezTo>
                  <a:cubicBezTo>
                    <a:pt x="25" y="809"/>
                    <a:pt x="0" y="883"/>
                    <a:pt x="27" y="932"/>
                  </a:cubicBezTo>
                  <a:cubicBezTo>
                    <a:pt x="450" y="1718"/>
                    <a:pt x="450" y="1718"/>
                    <a:pt x="450" y="1718"/>
                  </a:cubicBezTo>
                  <a:cubicBezTo>
                    <a:pt x="484" y="1780"/>
                    <a:pt x="566" y="1772"/>
                    <a:pt x="597" y="1715"/>
                  </a:cubicBezTo>
                  <a:cubicBezTo>
                    <a:pt x="1018" y="933"/>
                    <a:pt x="1018" y="933"/>
                    <a:pt x="1018" y="933"/>
                  </a:cubicBezTo>
                  <a:cubicBezTo>
                    <a:pt x="1045" y="883"/>
                    <a:pt x="1019" y="809"/>
                    <a:pt x="943" y="809"/>
                  </a:cubicBezTo>
                  <a:cubicBezTo>
                    <a:pt x="724" y="809"/>
                    <a:pt x="724" y="809"/>
                    <a:pt x="724" y="809"/>
                  </a:cubicBezTo>
                  <a:cubicBezTo>
                    <a:pt x="724" y="6"/>
                    <a:pt x="724" y="6"/>
                    <a:pt x="724" y="6"/>
                  </a:cubicBez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261819" y="3738357"/>
              <a:ext cx="170230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  <a:p>
              <a:pPr algn="ct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接口定义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5093586" y="498337"/>
            <a:ext cx="5159093" cy="2983844"/>
            <a:chOff x="5093586" y="498337"/>
            <a:chExt cx="5159093" cy="2983844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8" name="Freeform 521"/>
            <p:cNvSpPr>
              <a:spLocks/>
            </p:cNvSpPr>
            <p:nvPr/>
          </p:nvSpPr>
          <p:spPr bwMode="auto">
            <a:xfrm>
              <a:off x="5093586" y="498337"/>
              <a:ext cx="5159093" cy="2983844"/>
            </a:xfrm>
            <a:custGeom>
              <a:avLst/>
              <a:gdLst>
                <a:gd name="T0" fmla="*/ 2141 w 2145"/>
                <a:gd name="T1" fmla="*/ 332 h 1149"/>
                <a:gd name="T2" fmla="*/ 1069 w 2145"/>
                <a:gd name="T3" fmla="*/ 332 h 1149"/>
                <a:gd name="T4" fmla="*/ 1069 w 2145"/>
                <a:gd name="T5" fmla="*/ 112 h 1149"/>
                <a:gd name="T6" fmla="*/ 931 w 2145"/>
                <a:gd name="T7" fmla="*/ 30 h 1149"/>
                <a:gd name="T8" fmla="*/ 72 w 2145"/>
                <a:gd name="T9" fmla="*/ 493 h 1149"/>
                <a:gd name="T10" fmla="*/ 69 w 2145"/>
                <a:gd name="T11" fmla="*/ 654 h 1149"/>
                <a:gd name="T12" fmla="*/ 933 w 2145"/>
                <a:gd name="T13" fmla="*/ 1120 h 1149"/>
                <a:gd name="T14" fmla="*/ 1069 w 2145"/>
                <a:gd name="T15" fmla="*/ 1040 h 1149"/>
                <a:gd name="T16" fmla="*/ 1069 w 2145"/>
                <a:gd name="T17" fmla="*/ 813 h 1149"/>
                <a:gd name="T18" fmla="*/ 2145 w 2145"/>
                <a:gd name="T19" fmla="*/ 813 h 1149"/>
                <a:gd name="T20" fmla="*/ 2141 w 2145"/>
                <a:gd name="T21" fmla="*/ 33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5" h="1149">
                  <a:moveTo>
                    <a:pt x="2141" y="332"/>
                  </a:moveTo>
                  <a:cubicBezTo>
                    <a:pt x="1069" y="332"/>
                    <a:pt x="1069" y="332"/>
                    <a:pt x="1069" y="332"/>
                  </a:cubicBezTo>
                  <a:cubicBezTo>
                    <a:pt x="1069" y="112"/>
                    <a:pt x="1069" y="112"/>
                    <a:pt x="1069" y="112"/>
                  </a:cubicBezTo>
                  <a:cubicBezTo>
                    <a:pt x="1069" y="28"/>
                    <a:pt x="987" y="0"/>
                    <a:pt x="931" y="30"/>
                  </a:cubicBezTo>
                  <a:cubicBezTo>
                    <a:pt x="72" y="493"/>
                    <a:pt x="72" y="493"/>
                    <a:pt x="72" y="493"/>
                  </a:cubicBezTo>
                  <a:cubicBezTo>
                    <a:pt x="9" y="527"/>
                    <a:pt x="0" y="617"/>
                    <a:pt x="69" y="654"/>
                  </a:cubicBezTo>
                  <a:cubicBezTo>
                    <a:pt x="933" y="1120"/>
                    <a:pt x="933" y="1120"/>
                    <a:pt x="933" y="1120"/>
                  </a:cubicBezTo>
                  <a:cubicBezTo>
                    <a:pt x="986" y="1149"/>
                    <a:pt x="1069" y="1122"/>
                    <a:pt x="1069" y="1040"/>
                  </a:cubicBezTo>
                  <a:cubicBezTo>
                    <a:pt x="1069" y="813"/>
                    <a:pt x="1069" y="813"/>
                    <a:pt x="1069" y="813"/>
                  </a:cubicBezTo>
                  <a:cubicBezTo>
                    <a:pt x="2145" y="813"/>
                    <a:pt x="2145" y="813"/>
                    <a:pt x="2145" y="813"/>
                  </a:cubicBezTo>
                  <a:lnTo>
                    <a:pt x="2141" y="3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539836" y="1170039"/>
              <a:ext cx="19794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  <a:p>
              <a:pPr algn="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创建</a:t>
              </a:r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Retrofit</a:t>
              </a:r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实例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8102021" y="248587"/>
            <a:ext cx="4089979" cy="3470199"/>
            <a:chOff x="8102021" y="248587"/>
            <a:chExt cx="4089979" cy="3470199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4" name="Freeform 517"/>
            <p:cNvSpPr>
              <a:spLocks/>
            </p:cNvSpPr>
            <p:nvPr/>
          </p:nvSpPr>
          <p:spPr bwMode="auto">
            <a:xfrm>
              <a:off x="8102021" y="248587"/>
              <a:ext cx="4089979" cy="3470199"/>
            </a:xfrm>
            <a:custGeom>
              <a:avLst/>
              <a:gdLst>
                <a:gd name="T0" fmla="*/ 82 w 1679"/>
                <a:gd name="T1" fmla="*/ 775 h 1361"/>
                <a:gd name="T2" fmla="*/ 86 w 1679"/>
                <a:gd name="T3" fmla="*/ 584 h 1361"/>
                <a:gd name="T4" fmla="*/ 1104 w 1679"/>
                <a:gd name="T5" fmla="*/ 35 h 1361"/>
                <a:gd name="T6" fmla="*/ 1267 w 1679"/>
                <a:gd name="T7" fmla="*/ 132 h 1361"/>
                <a:gd name="T8" fmla="*/ 1267 w 1679"/>
                <a:gd name="T9" fmla="*/ 386 h 1361"/>
                <a:gd name="T10" fmla="*/ 1679 w 1679"/>
                <a:gd name="T11" fmla="*/ 386 h 1361"/>
                <a:gd name="T12" fmla="*/ 1679 w 1679"/>
                <a:gd name="T13" fmla="*/ 976 h 1361"/>
                <a:gd name="T14" fmla="*/ 1267 w 1679"/>
                <a:gd name="T15" fmla="*/ 976 h 1361"/>
                <a:gd name="T16" fmla="*/ 1267 w 1679"/>
                <a:gd name="T17" fmla="*/ 1232 h 1361"/>
                <a:gd name="T18" fmla="*/ 1106 w 1679"/>
                <a:gd name="T19" fmla="*/ 1327 h 1361"/>
                <a:gd name="T20" fmla="*/ 82 w 1679"/>
                <a:gd name="T21" fmla="*/ 775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9" h="1361">
                  <a:moveTo>
                    <a:pt x="82" y="775"/>
                  </a:moveTo>
                  <a:cubicBezTo>
                    <a:pt x="0" y="731"/>
                    <a:pt x="11" y="624"/>
                    <a:pt x="86" y="584"/>
                  </a:cubicBezTo>
                  <a:cubicBezTo>
                    <a:pt x="1104" y="35"/>
                    <a:pt x="1104" y="35"/>
                    <a:pt x="1104" y="35"/>
                  </a:cubicBezTo>
                  <a:cubicBezTo>
                    <a:pt x="1170" y="0"/>
                    <a:pt x="1267" y="33"/>
                    <a:pt x="1267" y="132"/>
                  </a:cubicBezTo>
                  <a:cubicBezTo>
                    <a:pt x="1267" y="386"/>
                    <a:pt x="1267" y="386"/>
                    <a:pt x="1267" y="386"/>
                  </a:cubicBezTo>
                  <a:cubicBezTo>
                    <a:pt x="1679" y="386"/>
                    <a:pt x="1679" y="386"/>
                    <a:pt x="1679" y="386"/>
                  </a:cubicBezTo>
                  <a:cubicBezTo>
                    <a:pt x="1679" y="976"/>
                    <a:pt x="1679" y="976"/>
                    <a:pt x="1679" y="976"/>
                  </a:cubicBezTo>
                  <a:cubicBezTo>
                    <a:pt x="1267" y="976"/>
                    <a:pt x="1267" y="976"/>
                    <a:pt x="1267" y="976"/>
                  </a:cubicBezTo>
                  <a:cubicBezTo>
                    <a:pt x="1267" y="1232"/>
                    <a:pt x="1267" y="1232"/>
                    <a:pt x="1267" y="1232"/>
                  </a:cubicBezTo>
                  <a:cubicBezTo>
                    <a:pt x="1267" y="1329"/>
                    <a:pt x="1170" y="1361"/>
                    <a:pt x="1106" y="1327"/>
                  </a:cubicBezTo>
                  <a:lnTo>
                    <a:pt x="82" y="7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9034326" y="1275800"/>
              <a:ext cx="19794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  <a:p>
              <a:pPr algn="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引用</a:t>
              </a:r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retrofit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347" y="2035158"/>
            <a:ext cx="4990951" cy="1541189"/>
            <a:chOff x="340947" y="920606"/>
            <a:chExt cx="4990951" cy="1541189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Retrofit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Hans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基于</a:t>
              </a:r>
              <a:r>
                <a:rPr lang="en-US" altLang="zh-Han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OKHttp</a:t>
              </a:r>
              <a:r>
                <a:rPr lang="zh-Hans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的网络请求封装库</a:t>
              </a: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6391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 567"/>
          <p:cNvGrpSpPr/>
          <p:nvPr/>
        </p:nvGrpSpPr>
        <p:grpSpPr>
          <a:xfrm>
            <a:off x="7775276" y="1561652"/>
            <a:ext cx="4089979" cy="3470199"/>
            <a:chOff x="8102021" y="248587"/>
            <a:chExt cx="4089979" cy="3470199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4" name="Freeform 517"/>
            <p:cNvSpPr>
              <a:spLocks/>
            </p:cNvSpPr>
            <p:nvPr/>
          </p:nvSpPr>
          <p:spPr bwMode="auto">
            <a:xfrm>
              <a:off x="8102021" y="248587"/>
              <a:ext cx="4089979" cy="3470199"/>
            </a:xfrm>
            <a:custGeom>
              <a:avLst/>
              <a:gdLst>
                <a:gd name="T0" fmla="*/ 82 w 1679"/>
                <a:gd name="T1" fmla="*/ 775 h 1361"/>
                <a:gd name="T2" fmla="*/ 86 w 1679"/>
                <a:gd name="T3" fmla="*/ 584 h 1361"/>
                <a:gd name="T4" fmla="*/ 1104 w 1679"/>
                <a:gd name="T5" fmla="*/ 35 h 1361"/>
                <a:gd name="T6" fmla="*/ 1267 w 1679"/>
                <a:gd name="T7" fmla="*/ 132 h 1361"/>
                <a:gd name="T8" fmla="*/ 1267 w 1679"/>
                <a:gd name="T9" fmla="*/ 386 h 1361"/>
                <a:gd name="T10" fmla="*/ 1679 w 1679"/>
                <a:gd name="T11" fmla="*/ 386 h 1361"/>
                <a:gd name="T12" fmla="*/ 1679 w 1679"/>
                <a:gd name="T13" fmla="*/ 976 h 1361"/>
                <a:gd name="T14" fmla="*/ 1267 w 1679"/>
                <a:gd name="T15" fmla="*/ 976 h 1361"/>
                <a:gd name="T16" fmla="*/ 1267 w 1679"/>
                <a:gd name="T17" fmla="*/ 1232 h 1361"/>
                <a:gd name="T18" fmla="*/ 1106 w 1679"/>
                <a:gd name="T19" fmla="*/ 1327 h 1361"/>
                <a:gd name="T20" fmla="*/ 82 w 1679"/>
                <a:gd name="T21" fmla="*/ 775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9" h="1361">
                  <a:moveTo>
                    <a:pt x="82" y="775"/>
                  </a:moveTo>
                  <a:cubicBezTo>
                    <a:pt x="0" y="731"/>
                    <a:pt x="11" y="624"/>
                    <a:pt x="86" y="584"/>
                  </a:cubicBezTo>
                  <a:cubicBezTo>
                    <a:pt x="1104" y="35"/>
                    <a:pt x="1104" y="35"/>
                    <a:pt x="1104" y="35"/>
                  </a:cubicBezTo>
                  <a:cubicBezTo>
                    <a:pt x="1170" y="0"/>
                    <a:pt x="1267" y="33"/>
                    <a:pt x="1267" y="132"/>
                  </a:cubicBezTo>
                  <a:cubicBezTo>
                    <a:pt x="1267" y="386"/>
                    <a:pt x="1267" y="386"/>
                    <a:pt x="1267" y="386"/>
                  </a:cubicBezTo>
                  <a:cubicBezTo>
                    <a:pt x="1679" y="386"/>
                    <a:pt x="1679" y="386"/>
                    <a:pt x="1679" y="386"/>
                  </a:cubicBezTo>
                  <a:cubicBezTo>
                    <a:pt x="1679" y="976"/>
                    <a:pt x="1679" y="976"/>
                    <a:pt x="1679" y="976"/>
                  </a:cubicBezTo>
                  <a:cubicBezTo>
                    <a:pt x="1267" y="976"/>
                    <a:pt x="1267" y="976"/>
                    <a:pt x="1267" y="976"/>
                  </a:cubicBezTo>
                  <a:cubicBezTo>
                    <a:pt x="1267" y="1232"/>
                    <a:pt x="1267" y="1232"/>
                    <a:pt x="1267" y="1232"/>
                  </a:cubicBezTo>
                  <a:cubicBezTo>
                    <a:pt x="1267" y="1329"/>
                    <a:pt x="1170" y="1361"/>
                    <a:pt x="1106" y="1327"/>
                  </a:cubicBezTo>
                  <a:lnTo>
                    <a:pt x="82" y="7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9157282" y="1445077"/>
              <a:ext cx="19794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Hans" altLang="en-US" sz="32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模型接口定义</a:t>
              </a:r>
              <a:endParaRPr lang="en-US" sz="3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176987-8CE5-BA4D-AE8D-B386F9E5E427}"/>
              </a:ext>
            </a:extLst>
          </p:cNvPr>
          <p:cNvSpPr txBox="1"/>
          <p:nvPr/>
        </p:nvSpPr>
        <p:spPr>
          <a:xfrm>
            <a:off x="335303" y="40030"/>
            <a:ext cx="7571303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dependencies {</a:t>
            </a:r>
          </a:p>
          <a:p>
            <a:r>
              <a:rPr kumimoji="1" lang="en-US" altLang="zh-CN" dirty="0"/>
              <a:t>	</a:t>
            </a:r>
            <a:r>
              <a:rPr lang="en-US" altLang="zh-CN" dirty="0"/>
              <a:t>implementation 'com.squareup.retrofit2:retrofit:2.3.0’</a:t>
            </a:r>
            <a:br>
              <a:rPr lang="en-US" altLang="zh-CN" dirty="0"/>
            </a:br>
            <a:r>
              <a:rPr lang="en-US" altLang="zh-CN" dirty="0"/>
              <a:t>	implementation 'com.squareup.retrofit2:converter-gson:2.3.0’</a:t>
            </a: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Hans" dirty="0"/>
              <a:t>public  class Translation {</a:t>
            </a:r>
          </a:p>
          <a:p>
            <a:r>
              <a:rPr kumimoji="1" lang="en-US" altLang="zh-Hans" dirty="0"/>
              <a:t>	private </a:t>
            </a:r>
            <a:r>
              <a:rPr kumimoji="1" lang="en-US" altLang="zh-Hans" dirty="0" err="1"/>
              <a:t>int</a:t>
            </a:r>
            <a:r>
              <a:rPr kumimoji="1" lang="en-US" altLang="zh-Hans" dirty="0"/>
              <a:t> status </a:t>
            </a:r>
          </a:p>
          <a:p>
            <a:r>
              <a:rPr kumimoji="1" lang="en-US" altLang="zh-Hans" dirty="0"/>
              <a:t>	private content content</a:t>
            </a:r>
          </a:p>
          <a:p>
            <a:r>
              <a:rPr kumimoji="1" lang="en-US" altLang="zh-Hans" dirty="0"/>
              <a:t>	private static class content {</a:t>
            </a:r>
          </a:p>
          <a:p>
            <a:r>
              <a:rPr kumimoji="1" lang="en-US" altLang="zh-Hans" dirty="0"/>
              <a:t>	    private String from</a:t>
            </a:r>
          </a:p>
          <a:p>
            <a:r>
              <a:rPr kumimoji="1" lang="en-US" altLang="zh-Hans" dirty="0"/>
              <a:t>	    private String to </a:t>
            </a:r>
          </a:p>
          <a:p>
            <a:r>
              <a:rPr kumimoji="1" lang="en-US" altLang="zh-Hans" dirty="0"/>
              <a:t>	    private String vendor </a:t>
            </a:r>
          </a:p>
          <a:p>
            <a:r>
              <a:rPr kumimoji="1" lang="en-US" altLang="zh-Hans" dirty="0"/>
              <a:t>	    private String out </a:t>
            </a:r>
          </a:p>
          <a:p>
            <a:r>
              <a:rPr kumimoji="1" lang="en-US" altLang="zh-Hans" dirty="0"/>
              <a:t>	    private </a:t>
            </a:r>
            <a:r>
              <a:rPr kumimoji="1" lang="en-US" altLang="zh-Hans" dirty="0" err="1"/>
              <a:t>int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errNo</a:t>
            </a:r>
            <a:endParaRPr kumimoji="1" lang="en-US" altLang="zh-Hans" dirty="0"/>
          </a:p>
          <a:p>
            <a:r>
              <a:rPr kumimoji="1" lang="en-US" altLang="zh-Hans" dirty="0"/>
              <a:t>	}</a:t>
            </a:r>
          </a:p>
          <a:p>
            <a:r>
              <a:rPr kumimoji="1" lang="en-US" altLang="zh-Hans" dirty="0"/>
              <a:t>}</a:t>
            </a:r>
          </a:p>
          <a:p>
            <a:r>
              <a:rPr kumimoji="1" lang="en-US" altLang="zh-CN" dirty="0"/>
              <a:t>public  void show()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System.out.println</a:t>
            </a:r>
            <a:r>
              <a:rPr kumimoji="1" lang="en-US" altLang="zh-CN" dirty="0"/>
              <a:t>(status)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System.out.println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content.from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public  interface </a:t>
            </a:r>
            <a:r>
              <a:rPr kumimoji="1" lang="en-US" altLang="zh-CN" dirty="0" err="1"/>
              <a:t>GetRequest_Interface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	@GET(“</a:t>
            </a:r>
            <a:r>
              <a:rPr lang="en-US" altLang="zh-CN" dirty="0" err="1"/>
              <a:t>ajax.php?a</a:t>
            </a:r>
            <a:r>
              <a:rPr lang="en-US" altLang="zh-CN" dirty="0"/>
              <a:t>=</a:t>
            </a:r>
            <a:r>
              <a:rPr lang="en-US" altLang="zh-CN" dirty="0" err="1"/>
              <a:t>fy&amp;f</a:t>
            </a:r>
            <a:r>
              <a:rPr lang="en-US" altLang="zh-CN" dirty="0"/>
              <a:t>=</a:t>
            </a:r>
            <a:r>
              <a:rPr lang="en-US" altLang="zh-CN" dirty="0" err="1"/>
              <a:t>auto&amp;t</a:t>
            </a:r>
            <a:r>
              <a:rPr lang="en-US" altLang="zh-CN" dirty="0"/>
              <a:t>=</a:t>
            </a:r>
            <a:r>
              <a:rPr lang="en-US" altLang="zh-CN" dirty="0" err="1"/>
              <a:t>auto&amp;w</a:t>
            </a:r>
            <a:r>
              <a:rPr lang="en-US" altLang="zh-CN" dirty="0"/>
              <a:t>=hello%20world</a:t>
            </a:r>
            <a:r>
              <a:rPr kumimoji="1" lang="en-US" altLang="zh-CN" dirty="0"/>
              <a:t>”)</a:t>
            </a:r>
          </a:p>
          <a:p>
            <a:r>
              <a:rPr kumimoji="1" lang="en-US" altLang="zh-CN" dirty="0"/>
              <a:t>	Call&lt;Translation&gt; </a:t>
            </a:r>
            <a:r>
              <a:rPr kumimoji="1" lang="en-US" altLang="zh-CN" dirty="0" err="1"/>
              <a:t>getCall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// </a:t>
            </a:r>
            <a:r>
              <a:rPr kumimoji="1" lang="zh-Hans" altLang="en-US" dirty="0"/>
              <a:t>注解里传入 网络请求 的部分 </a:t>
            </a:r>
            <a:r>
              <a:rPr kumimoji="1" lang="en-US" altLang="zh-Hans" dirty="0"/>
              <a:t>URL</a:t>
            </a:r>
            <a:r>
              <a:rPr kumimoji="1" lang="zh-Hans" altLang="en-US" dirty="0"/>
              <a:t>地址</a:t>
            </a:r>
            <a:endParaRPr kumimoji="1" lang="en-US" altLang="zh-Hans" dirty="0"/>
          </a:p>
          <a:p>
            <a:r>
              <a:rPr kumimoji="1" lang="en-US" altLang="zh-CN" dirty="0"/>
              <a:t>	</a:t>
            </a:r>
            <a:r>
              <a:rPr kumimoji="1" lang="en-US" altLang="zh-Hans" dirty="0" err="1"/>
              <a:t>getCall</a:t>
            </a:r>
            <a:r>
              <a:rPr kumimoji="1" lang="en-US" altLang="zh-Hans" dirty="0"/>
              <a:t>()</a:t>
            </a:r>
            <a:r>
              <a:rPr kumimoji="1" lang="zh-Hans" altLang="en-US" dirty="0"/>
              <a:t>是接受网络请求数据的方法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474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 567"/>
          <p:cNvGrpSpPr/>
          <p:nvPr/>
        </p:nvGrpSpPr>
        <p:grpSpPr>
          <a:xfrm>
            <a:off x="7775276" y="1561652"/>
            <a:ext cx="4089979" cy="3470199"/>
            <a:chOff x="8102021" y="248587"/>
            <a:chExt cx="4089979" cy="3470199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4" name="Freeform 517"/>
            <p:cNvSpPr>
              <a:spLocks/>
            </p:cNvSpPr>
            <p:nvPr/>
          </p:nvSpPr>
          <p:spPr bwMode="auto">
            <a:xfrm>
              <a:off x="8102021" y="248587"/>
              <a:ext cx="4089979" cy="3470199"/>
            </a:xfrm>
            <a:custGeom>
              <a:avLst/>
              <a:gdLst>
                <a:gd name="T0" fmla="*/ 82 w 1679"/>
                <a:gd name="T1" fmla="*/ 775 h 1361"/>
                <a:gd name="T2" fmla="*/ 86 w 1679"/>
                <a:gd name="T3" fmla="*/ 584 h 1361"/>
                <a:gd name="T4" fmla="*/ 1104 w 1679"/>
                <a:gd name="T5" fmla="*/ 35 h 1361"/>
                <a:gd name="T6" fmla="*/ 1267 w 1679"/>
                <a:gd name="T7" fmla="*/ 132 h 1361"/>
                <a:gd name="T8" fmla="*/ 1267 w 1679"/>
                <a:gd name="T9" fmla="*/ 386 h 1361"/>
                <a:gd name="T10" fmla="*/ 1679 w 1679"/>
                <a:gd name="T11" fmla="*/ 386 h 1361"/>
                <a:gd name="T12" fmla="*/ 1679 w 1679"/>
                <a:gd name="T13" fmla="*/ 976 h 1361"/>
                <a:gd name="T14" fmla="*/ 1267 w 1679"/>
                <a:gd name="T15" fmla="*/ 976 h 1361"/>
                <a:gd name="T16" fmla="*/ 1267 w 1679"/>
                <a:gd name="T17" fmla="*/ 1232 h 1361"/>
                <a:gd name="T18" fmla="*/ 1106 w 1679"/>
                <a:gd name="T19" fmla="*/ 1327 h 1361"/>
                <a:gd name="T20" fmla="*/ 82 w 1679"/>
                <a:gd name="T21" fmla="*/ 775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9" h="1361">
                  <a:moveTo>
                    <a:pt x="82" y="775"/>
                  </a:moveTo>
                  <a:cubicBezTo>
                    <a:pt x="0" y="731"/>
                    <a:pt x="11" y="624"/>
                    <a:pt x="86" y="584"/>
                  </a:cubicBezTo>
                  <a:cubicBezTo>
                    <a:pt x="1104" y="35"/>
                    <a:pt x="1104" y="35"/>
                    <a:pt x="1104" y="35"/>
                  </a:cubicBezTo>
                  <a:cubicBezTo>
                    <a:pt x="1170" y="0"/>
                    <a:pt x="1267" y="33"/>
                    <a:pt x="1267" y="132"/>
                  </a:cubicBezTo>
                  <a:cubicBezTo>
                    <a:pt x="1267" y="386"/>
                    <a:pt x="1267" y="386"/>
                    <a:pt x="1267" y="386"/>
                  </a:cubicBezTo>
                  <a:cubicBezTo>
                    <a:pt x="1679" y="386"/>
                    <a:pt x="1679" y="386"/>
                    <a:pt x="1679" y="386"/>
                  </a:cubicBezTo>
                  <a:cubicBezTo>
                    <a:pt x="1679" y="976"/>
                    <a:pt x="1679" y="976"/>
                    <a:pt x="1679" y="976"/>
                  </a:cubicBezTo>
                  <a:cubicBezTo>
                    <a:pt x="1267" y="976"/>
                    <a:pt x="1267" y="976"/>
                    <a:pt x="1267" y="976"/>
                  </a:cubicBezTo>
                  <a:cubicBezTo>
                    <a:pt x="1267" y="1232"/>
                    <a:pt x="1267" y="1232"/>
                    <a:pt x="1267" y="1232"/>
                  </a:cubicBezTo>
                  <a:cubicBezTo>
                    <a:pt x="1267" y="1329"/>
                    <a:pt x="1170" y="1361"/>
                    <a:pt x="1106" y="1327"/>
                  </a:cubicBezTo>
                  <a:lnTo>
                    <a:pt x="82" y="7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9034326" y="1275800"/>
              <a:ext cx="19794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3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Retrofit</a:t>
              </a:r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实例</a:t>
              </a:r>
              <a:endPara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176987-8CE5-BA4D-AE8D-B386F9E5E427}"/>
              </a:ext>
            </a:extLst>
          </p:cNvPr>
          <p:cNvSpPr txBox="1"/>
          <p:nvPr/>
        </p:nvSpPr>
        <p:spPr>
          <a:xfrm>
            <a:off x="333592" y="16335"/>
            <a:ext cx="936371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public void request() {</a:t>
            </a:r>
          </a:p>
          <a:p>
            <a:r>
              <a:rPr kumimoji="1" lang="en-US" altLang="zh-Hans" dirty="0"/>
              <a:t>	Retrofit retrofit = new </a:t>
            </a:r>
            <a:r>
              <a:rPr kumimoji="1" lang="en-US" altLang="zh-Hans" dirty="0" err="1"/>
              <a:t>Retrofit.Builder</a:t>
            </a:r>
            <a:r>
              <a:rPr kumimoji="1" lang="en-US" altLang="zh-Hans" dirty="0"/>
              <a:t>().</a:t>
            </a:r>
            <a:r>
              <a:rPr kumimoji="1" lang="en-US" altLang="zh-Hans" dirty="0" err="1"/>
              <a:t>baseUrl</a:t>
            </a:r>
            <a:r>
              <a:rPr kumimoji="1" lang="en-US" altLang="zh-Hans" dirty="0"/>
              <a:t>(“http://</a:t>
            </a:r>
            <a:r>
              <a:rPr kumimoji="1" lang="en-US" altLang="zh-Hans" dirty="0" err="1"/>
              <a:t>fy.iciba.com</a:t>
            </a:r>
            <a:r>
              <a:rPr kumimoji="1" lang="en-US" altLang="zh-Hans" dirty="0"/>
              <a:t>/”)</a:t>
            </a:r>
          </a:p>
          <a:p>
            <a:r>
              <a:rPr kumimoji="1" lang="en-US" altLang="zh-Hans" dirty="0"/>
              <a:t>	// </a:t>
            </a:r>
            <a:r>
              <a:rPr kumimoji="1" lang="zh-Hans" altLang="en-US" dirty="0"/>
              <a:t>设置网络请求 </a:t>
            </a:r>
            <a:r>
              <a:rPr kumimoji="1" lang="en-US" altLang="zh-Hans" dirty="0" err="1"/>
              <a:t>Url</a:t>
            </a:r>
            <a:endParaRPr kumimoji="1" lang="en-US" altLang="zh-Hans" dirty="0"/>
          </a:p>
          <a:p>
            <a:r>
              <a:rPr kumimoji="1" lang="en-US" altLang="zh-Hans" dirty="0"/>
              <a:t>	.</a:t>
            </a:r>
            <a:r>
              <a:rPr kumimoji="1" lang="en-US" altLang="zh-Hans" dirty="0" err="1"/>
              <a:t>addConverterFactory</a:t>
            </a:r>
            <a:r>
              <a:rPr kumimoji="1" lang="en-US" altLang="zh-Hans" dirty="0"/>
              <a:t>(</a:t>
            </a:r>
            <a:r>
              <a:rPr kumimoji="1" lang="en-US" altLang="zh-Hans" dirty="0" err="1"/>
              <a:t>GsonConverterFactory.create</a:t>
            </a:r>
            <a:r>
              <a:rPr kumimoji="1" lang="en-US" altLang="zh-Hans" dirty="0"/>
              <a:t>()) </a:t>
            </a:r>
          </a:p>
          <a:p>
            <a:r>
              <a:rPr kumimoji="1" lang="en-US" altLang="zh-Hans" dirty="0"/>
              <a:t>	//</a:t>
            </a:r>
            <a:r>
              <a:rPr kumimoji="1" lang="zh-Hans" altLang="en-US" dirty="0"/>
              <a:t>设置使用</a:t>
            </a:r>
            <a:r>
              <a:rPr kumimoji="1" lang="en-US" altLang="zh-Hans" dirty="0" err="1"/>
              <a:t>Gson</a:t>
            </a:r>
            <a:r>
              <a:rPr kumimoji="1" lang="zh-Hans" altLang="en-US" dirty="0"/>
              <a:t>解析</a:t>
            </a:r>
            <a:endParaRPr kumimoji="1" lang="en-US" altLang="zh-Hans" dirty="0"/>
          </a:p>
          <a:p>
            <a:r>
              <a:rPr kumimoji="1" lang="en-US" altLang="zh-Hans" dirty="0"/>
              <a:t>	.build()</a:t>
            </a:r>
          </a:p>
          <a:p>
            <a:endParaRPr kumimoji="1" lang="en-US" altLang="zh-Hans" dirty="0"/>
          </a:p>
          <a:p>
            <a:r>
              <a:rPr kumimoji="1" lang="en-US" altLang="zh-Hans" dirty="0"/>
              <a:t>	//</a:t>
            </a:r>
            <a:r>
              <a:rPr kumimoji="1" lang="zh-Hans" altLang="en-US" dirty="0"/>
              <a:t>创建接口实例</a:t>
            </a:r>
            <a:endParaRPr kumimoji="1" lang="en-US" altLang="zh-Hans" dirty="0"/>
          </a:p>
          <a:p>
            <a:r>
              <a:rPr kumimoji="1" lang="en-US" altLang="zh-Hans" dirty="0"/>
              <a:t>	</a:t>
            </a:r>
            <a:r>
              <a:rPr kumimoji="1" lang="en-US" altLang="zh-Hans" dirty="0" err="1"/>
              <a:t>GetRequest_Interface</a:t>
            </a:r>
            <a:r>
              <a:rPr kumimoji="1" lang="en-US" altLang="zh-Hans" dirty="0"/>
              <a:t> request = </a:t>
            </a:r>
            <a:r>
              <a:rPr kumimoji="1" lang="en-US" altLang="zh-Hans" dirty="0" err="1"/>
              <a:t>retrofit.create</a:t>
            </a:r>
            <a:r>
              <a:rPr kumimoji="1" lang="en-US" altLang="zh-Hans" dirty="0"/>
              <a:t>(</a:t>
            </a:r>
            <a:r>
              <a:rPr kumimoji="1" lang="en-US" altLang="zh-Hans" dirty="0" err="1"/>
              <a:t>GetRequest_Interface.class</a:t>
            </a:r>
            <a:r>
              <a:rPr kumimoji="1" lang="en-US" altLang="zh-Hans" dirty="0"/>
              <a:t>)</a:t>
            </a:r>
          </a:p>
          <a:p>
            <a:r>
              <a:rPr kumimoji="1" lang="en-US" altLang="zh-Hans" dirty="0"/>
              <a:t>	//</a:t>
            </a:r>
            <a:r>
              <a:rPr kumimoji="1" lang="zh-Hans" altLang="en-US" dirty="0"/>
              <a:t>对发送请求 进行封装</a:t>
            </a:r>
            <a:endParaRPr kumimoji="1" lang="en-US" altLang="zh-Hans" dirty="0"/>
          </a:p>
          <a:p>
            <a:r>
              <a:rPr kumimoji="1" lang="en-US" altLang="zh-Hans" dirty="0"/>
              <a:t>	Call&lt;Translation&gt; call = </a:t>
            </a:r>
            <a:r>
              <a:rPr kumimoji="1" lang="en-US" altLang="zh-Hans" dirty="0" err="1"/>
              <a:t>request.getCall</a:t>
            </a:r>
            <a:r>
              <a:rPr kumimoji="1" lang="en-US" altLang="zh-Hans" dirty="0"/>
              <a:t>()</a:t>
            </a:r>
          </a:p>
          <a:p>
            <a:r>
              <a:rPr kumimoji="1" lang="en-US" altLang="zh-Hans" dirty="0"/>
              <a:t>	//</a:t>
            </a:r>
            <a:r>
              <a:rPr kumimoji="1" lang="zh-Hans" altLang="en-US" dirty="0"/>
              <a:t>异步请求</a:t>
            </a:r>
            <a:endParaRPr kumimoji="1" lang="en-US" altLang="zh-Hans" dirty="0"/>
          </a:p>
          <a:p>
            <a:r>
              <a:rPr kumimoji="1" lang="en-US" altLang="zh-Hans" dirty="0"/>
              <a:t>	</a:t>
            </a:r>
            <a:r>
              <a:rPr kumimoji="1" lang="en-US" altLang="zh-Hans" dirty="0" err="1"/>
              <a:t>call.enqueue</a:t>
            </a:r>
            <a:r>
              <a:rPr kumimoji="1" lang="en-US" altLang="zh-Hans" dirty="0"/>
              <a:t>(new </a:t>
            </a:r>
            <a:r>
              <a:rPr kumimoji="1" lang="en-US" altLang="zh-Hans" dirty="0" err="1"/>
              <a:t>CallBack</a:t>
            </a:r>
            <a:r>
              <a:rPr kumimoji="1" lang="en-US" altLang="zh-Hans" dirty="0"/>
              <a:t>&lt;Translation&gt;) {</a:t>
            </a:r>
          </a:p>
          <a:p>
            <a:r>
              <a:rPr kumimoji="1" lang="en-US" altLang="zh-Hans" dirty="0"/>
              <a:t>	           @Override</a:t>
            </a:r>
          </a:p>
          <a:p>
            <a:r>
              <a:rPr kumimoji="1" lang="en-US" altLang="zh-Hans" dirty="0"/>
              <a:t>	            public void </a:t>
            </a:r>
            <a:r>
              <a:rPr kumimoji="1" lang="en-US" altLang="zh-Hans" dirty="0" err="1"/>
              <a:t>onResponse</a:t>
            </a:r>
            <a:r>
              <a:rPr kumimoji="1" lang="en-US" altLang="zh-Hans" dirty="0"/>
              <a:t>(Call&lt;Translation&gt; call, Response&lt;Translation&gt; response) {</a:t>
            </a:r>
          </a:p>
          <a:p>
            <a:r>
              <a:rPr kumimoji="1" lang="en-US" altLang="zh-Hans" dirty="0"/>
              <a:t>		</a:t>
            </a:r>
            <a:r>
              <a:rPr kumimoji="1" lang="en-US" altLang="zh-Hans" dirty="0" err="1"/>
              <a:t>response.body</a:t>
            </a:r>
            <a:r>
              <a:rPr kumimoji="1" lang="en-US" altLang="zh-Hans" dirty="0"/>
              <a:t>().show();</a:t>
            </a:r>
          </a:p>
          <a:p>
            <a:r>
              <a:rPr kumimoji="1" lang="en-US" altLang="zh-Hans" dirty="0"/>
              <a:t>	            }</a:t>
            </a:r>
          </a:p>
          <a:p>
            <a:r>
              <a:rPr kumimoji="1" lang="en-US" altLang="zh-Hans" dirty="0"/>
              <a:t>	            @Override</a:t>
            </a:r>
          </a:p>
          <a:p>
            <a:r>
              <a:rPr kumimoji="1" lang="en-US" altLang="zh-Hans" dirty="0"/>
              <a:t>	            public void </a:t>
            </a:r>
            <a:r>
              <a:rPr kumimoji="1" lang="en-US" altLang="zh-Hans" dirty="0" err="1"/>
              <a:t>onFailure</a:t>
            </a:r>
            <a:r>
              <a:rPr kumimoji="1" lang="en-US" altLang="zh-Hans" dirty="0"/>
              <a:t>(Call&lt;Translation&gt; call, </a:t>
            </a:r>
            <a:r>
              <a:rPr kumimoji="1" lang="en-US" altLang="zh-Hans" dirty="0" err="1"/>
              <a:t>Throwable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throwable</a:t>
            </a:r>
            <a:r>
              <a:rPr kumimoji="1" lang="en-US" altLang="zh-Hans" dirty="0"/>
              <a:t>) {</a:t>
            </a:r>
          </a:p>
          <a:p>
            <a:r>
              <a:rPr kumimoji="1" lang="en-US" altLang="zh-Hans" dirty="0"/>
              <a:t>	                  </a:t>
            </a:r>
            <a:r>
              <a:rPr kumimoji="1" lang="en-US" altLang="zh-Hans" dirty="0" err="1"/>
              <a:t>System.out.println</a:t>
            </a:r>
            <a:r>
              <a:rPr kumimoji="1" lang="en-US" altLang="zh-Hans" dirty="0"/>
              <a:t>(“</a:t>
            </a:r>
            <a:r>
              <a:rPr kumimoji="1" lang="zh-Hans" altLang="en-US" dirty="0"/>
              <a:t>连接失败</a:t>
            </a:r>
            <a:r>
              <a:rPr kumimoji="1" lang="en-US" altLang="zh-Hans" dirty="0"/>
              <a:t>”)</a:t>
            </a:r>
          </a:p>
          <a:p>
            <a:r>
              <a:rPr kumimoji="1" lang="en-US" altLang="zh-Hans" dirty="0"/>
              <a:t>		}</a:t>
            </a:r>
          </a:p>
          <a:p>
            <a:r>
              <a:rPr kumimoji="1" lang="en-US" altLang="zh-Hans" dirty="0"/>
              <a:t>	}</a:t>
            </a:r>
          </a:p>
          <a:p>
            <a:r>
              <a:rPr kumimoji="1" lang="en-US" altLang="zh-Hans" dirty="0"/>
              <a:t>	</a:t>
            </a:r>
          </a:p>
          <a:p>
            <a:endParaRPr kumimoji="1" lang="en-US" altLang="zh-Hans" dirty="0"/>
          </a:p>
          <a:p>
            <a:r>
              <a:rPr kumimoji="1" lang="en-US" altLang="zh-Hans" dirty="0"/>
              <a:t>}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089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ctangle 561"/>
          <p:cNvSpPr/>
          <p:nvPr/>
        </p:nvSpPr>
        <p:spPr>
          <a:xfrm>
            <a:off x="8707581" y="2588865"/>
            <a:ext cx="1979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8D2A4D-6989-E643-B92D-181C5EEEF582}"/>
              </a:ext>
            </a:extLst>
          </p:cNvPr>
          <p:cNvSpPr txBox="1"/>
          <p:nvPr/>
        </p:nvSpPr>
        <p:spPr>
          <a:xfrm>
            <a:off x="2619022" y="99342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问题暴露：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多个接口需要多</a:t>
            </a:r>
            <a:r>
              <a:rPr kumimoji="1" lang="zh-Hans" altLang="en-US"/>
              <a:t>个定义                        利用</a:t>
            </a:r>
            <a:r>
              <a:rPr kumimoji="1" lang="en-US" altLang="zh-Hans"/>
              <a:t>@Url</a:t>
            </a:r>
            <a:r>
              <a:rPr kumimoji="1" lang="zh-Hans" altLang="en-US"/>
              <a:t>注解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每个请求结果需要定义</a:t>
            </a:r>
            <a:r>
              <a:rPr kumimoji="1" lang="zh-Hans" altLang="en-US"/>
              <a:t>对应</a:t>
            </a:r>
            <a:r>
              <a:rPr kumimoji="1" lang="en-US" altLang="zh-Hans"/>
              <a:t>Model</a:t>
            </a:r>
            <a:r>
              <a:rPr kumimoji="1" lang="zh-Hans" altLang="en-US"/>
              <a:t>    利用</a:t>
            </a:r>
            <a:r>
              <a:rPr kumimoji="1" lang="en-US" altLang="zh-Hans"/>
              <a:t>Call&lt;ResponseBody&gt;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代码</a:t>
            </a:r>
            <a:r>
              <a:rPr kumimoji="1" lang="zh-Hans" altLang="en-US"/>
              <a:t>结构混乱</a:t>
            </a:r>
            <a:r>
              <a:rPr kumimoji="1" lang="en-US" altLang="zh-Hans"/>
              <a:t>			     </a:t>
            </a:r>
            <a:r>
              <a:rPr kumimoji="1" lang="zh-Hans" altLang="en-US"/>
              <a:t>封装</a:t>
            </a:r>
            <a:r>
              <a:rPr kumimoji="1" lang="en-US" altLang="zh-Hans"/>
              <a:t>retrofit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F6D09B-5829-DA42-AABB-4B9E2070C3CE}"/>
              </a:ext>
            </a:extLst>
          </p:cNvPr>
          <p:cNvSpPr txBox="1"/>
          <p:nvPr/>
        </p:nvSpPr>
        <p:spPr>
          <a:xfrm>
            <a:off x="2596444" y="3239911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封装目的：</a:t>
            </a:r>
            <a:endParaRPr kumimoji="1" lang="en-US" altLang="zh-Hans" dirty="0"/>
          </a:p>
          <a:p>
            <a:r>
              <a:rPr kumimoji="1" lang="zh-Hans" altLang="en-US" dirty="0"/>
              <a:t>传递需要的参数，调用方法，回调获取数据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75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54A1A-C918-AA46-8850-B12E2B923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" y="599606"/>
            <a:ext cx="7585023" cy="56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43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ctangle 561"/>
          <p:cNvSpPr/>
          <p:nvPr/>
        </p:nvSpPr>
        <p:spPr>
          <a:xfrm>
            <a:off x="8707581" y="2588865"/>
            <a:ext cx="1979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3347" y="2035158"/>
            <a:ext cx="4990951" cy="1489830"/>
            <a:chOff x="340947" y="920606"/>
            <a:chExt cx="4990951" cy="1489830"/>
          </a:xfrm>
        </p:grpSpPr>
        <p:sp>
          <p:nvSpPr>
            <p:cNvPr id="20" name="Rectangle 19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709" y="1953964"/>
              <a:ext cx="3710291" cy="456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圆角矩形 1">
            <a:extLst>
              <a:ext uri="{FF2B5EF4-FFF2-40B4-BE49-F238E27FC236}">
                <a16:creationId xmlns:a16="http://schemas.microsoft.com/office/drawing/2014/main" id="{96D49691-546A-B14F-91F2-AB44B317E8FA}"/>
              </a:ext>
            </a:extLst>
          </p:cNvPr>
          <p:cNvSpPr/>
          <p:nvPr/>
        </p:nvSpPr>
        <p:spPr>
          <a:xfrm>
            <a:off x="6305349" y="651212"/>
            <a:ext cx="9144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solidFill>
                  <a:schemeClr val="tx1"/>
                </a:solidFill>
              </a:rPr>
              <a:t>Globe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CB964B22-995C-EC48-9F80-BD3084B5F1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5781803" y="2218728"/>
            <a:ext cx="1633863" cy="327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B635325-D853-DB44-B64A-88181113A0FA}"/>
              </a:ext>
            </a:extLst>
          </p:cNvPr>
          <p:cNvSpPr/>
          <p:nvPr/>
        </p:nvSpPr>
        <p:spPr>
          <a:xfrm>
            <a:off x="5977718" y="3199475"/>
            <a:ext cx="9144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200" dirty="0">
                <a:solidFill>
                  <a:schemeClr val="tx1"/>
                </a:solidFill>
              </a:rPr>
              <a:t>Manager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4BCC46D-1221-AB4E-A1F8-EA2A7871D5BD}"/>
              </a:ext>
            </a:extLst>
          </p:cNvPr>
          <p:cNvSpPr/>
          <p:nvPr/>
        </p:nvSpPr>
        <p:spPr>
          <a:xfrm>
            <a:off x="1678296" y="3112532"/>
            <a:ext cx="9144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27C40397-573C-494B-BC6B-E2A72E73033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 flipV="1">
            <a:off x="2592696" y="3199475"/>
            <a:ext cx="3842222" cy="370257"/>
          </a:xfrm>
          <a:prstGeom prst="curvedConnector4">
            <a:avLst>
              <a:gd name="adj1" fmla="val 44050"/>
              <a:gd name="adj2" fmla="val 18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B9A23C0-7A0F-2243-A73E-E37F95C0961F}"/>
              </a:ext>
            </a:extLst>
          </p:cNvPr>
          <p:cNvSpPr txBox="1"/>
          <p:nvPr/>
        </p:nvSpPr>
        <p:spPr>
          <a:xfrm>
            <a:off x="4338809" y="241965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600" dirty="0"/>
              <a:t>给出参数，指定任务</a:t>
            </a:r>
            <a:endParaRPr kumimoji="1" lang="zh-CN" altLang="en-US" sz="1600" dirty="0"/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7F5EEDD6-1D5C-A04E-962D-E27F5E4187DF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 flipH="1">
            <a:off x="4241735" y="1920693"/>
            <a:ext cx="544143" cy="3842222"/>
          </a:xfrm>
          <a:prstGeom prst="curvedConnector4">
            <a:avLst>
              <a:gd name="adj1" fmla="val -42011"/>
              <a:gd name="adj2" fmla="val 55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7B3DB2B-F420-F94B-88A3-9C17811DBE52}"/>
              </a:ext>
            </a:extLst>
          </p:cNvPr>
          <p:cNvSpPr txBox="1"/>
          <p:nvPr/>
        </p:nvSpPr>
        <p:spPr>
          <a:xfrm>
            <a:off x="4417245" y="4370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返回任务结果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A9396DB-CFB8-5245-959B-2C503C7B219E}"/>
              </a:ext>
            </a:extLst>
          </p:cNvPr>
          <p:cNvSpPr txBox="1"/>
          <p:nvPr/>
        </p:nvSpPr>
        <p:spPr>
          <a:xfrm>
            <a:off x="6931378" y="211102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全局</a:t>
            </a:r>
            <a:r>
              <a:rPr kumimoji="1" lang="en-US" altLang="zh-Hans" dirty="0" err="1"/>
              <a:t>url</a:t>
            </a:r>
            <a:endParaRPr kumimoji="1" lang="zh-CN" altLang="en-US" dirty="0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17178CC4-8114-6540-B169-1E928C4F1C3D}"/>
              </a:ext>
            </a:extLst>
          </p:cNvPr>
          <p:cNvSpPr/>
          <p:nvPr/>
        </p:nvSpPr>
        <p:spPr>
          <a:xfrm>
            <a:off x="7154836" y="3206045"/>
            <a:ext cx="914400" cy="914400"/>
          </a:xfrm>
          <a:prstGeom prst="diamond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配置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D0438479-783C-1746-8803-C3B2E26653D5}"/>
              </a:ext>
            </a:extLst>
          </p:cNvPr>
          <p:cNvSpPr/>
          <p:nvPr/>
        </p:nvSpPr>
        <p:spPr>
          <a:xfrm>
            <a:off x="8250381" y="3206045"/>
            <a:ext cx="914400" cy="91440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执行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818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Violate Revolu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4CCF"/>
      </a:accent1>
      <a:accent2>
        <a:srgbClr val="0B5CD1"/>
      </a:accent2>
      <a:accent3>
        <a:srgbClr val="027BD1"/>
      </a:accent3>
      <a:accent4>
        <a:srgbClr val="6329B1"/>
      </a:accent4>
      <a:accent5>
        <a:srgbClr val="4D94A1"/>
      </a:accent5>
      <a:accent6>
        <a:srgbClr val="3B1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260</Words>
  <Application>Microsoft Macintosh PowerPoint</Application>
  <PresentationFormat>宽屏</PresentationFormat>
  <Paragraphs>127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Microsoft Office 用户</cp:lastModifiedBy>
  <cp:revision>137</cp:revision>
  <dcterms:created xsi:type="dcterms:W3CDTF">2015-09-19T16:27:49Z</dcterms:created>
  <dcterms:modified xsi:type="dcterms:W3CDTF">2018-05-09T07:37:48Z</dcterms:modified>
</cp:coreProperties>
</file>