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62" r:id="rId5"/>
    <p:sldId id="290" r:id="rId6"/>
    <p:sldId id="300" r:id="rId7"/>
    <p:sldId id="292" r:id="rId8"/>
    <p:sldId id="266" r:id="rId9"/>
    <p:sldId id="267" r:id="rId10"/>
    <p:sldId id="269" r:id="rId11"/>
    <p:sldId id="270" r:id="rId12"/>
    <p:sldId id="288" r:id="rId13"/>
    <p:sldId id="294" r:id="rId14"/>
    <p:sldId id="295" r:id="rId15"/>
    <p:sldId id="272" r:id="rId16"/>
    <p:sldId id="274" r:id="rId17"/>
    <p:sldId id="275" r:id="rId18"/>
    <p:sldId id="276" r:id="rId19"/>
    <p:sldId id="277" r:id="rId20"/>
    <p:sldId id="278" r:id="rId21"/>
    <p:sldId id="279" r:id="rId22"/>
    <p:sldId id="280" r:id="rId23"/>
    <p:sldId id="281" r:id="rId24"/>
    <p:sldId id="283" r:id="rId25"/>
    <p:sldId id="284" r:id="rId26"/>
    <p:sldId id="296" r:id="rId27"/>
    <p:sldId id="285" r:id="rId28"/>
    <p:sldId id="298" r:id="rId29"/>
    <p:sldId id="299" r:id="rId30"/>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p:restoredTop sz="94324"/>
  </p:normalViewPr>
  <p:slideViewPr>
    <p:cSldViewPr snapToGrid="0" snapToObjects="1">
      <p:cViewPr varScale="1">
        <p:scale>
          <a:sx n="125" d="100"/>
          <a:sy n="125" d="100"/>
        </p:scale>
        <p:origin x="64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oanagalleron:Dropbox:documents%20de%20Ioana:publications:PPT:LATTICE_pers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ioanagalleron:Dropbox:documents%20de%20Ioana:publications:PPT:LATTICE_pers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cat>
            <c:strRef>
              <c:f>Feuil6!$A$29:$A$38</c:f>
              <c:strCache>
                <c:ptCount val="10"/>
                <c:pt idx="0">
                  <c:v>SN divers</c:v>
                </c:pt>
                <c:pt idx="1">
                  <c:v>Attribut</c:v>
                </c:pt>
                <c:pt idx="2">
                  <c:v>Exclamation</c:v>
                </c:pt>
                <c:pt idx="3">
                  <c:v>Phrase</c:v>
                </c:pt>
                <c:pt idx="4">
                  <c:v>NEP</c:v>
                </c:pt>
                <c:pt idx="5">
                  <c:v>NEPREL</c:v>
                </c:pt>
                <c:pt idx="6">
                  <c:v>NREL</c:v>
                </c:pt>
                <c:pt idx="7">
                  <c:v>apposition</c:v>
                </c:pt>
                <c:pt idx="8">
                  <c:v>NCN</c:v>
                </c:pt>
                <c:pt idx="9">
                  <c:v>PROREL</c:v>
                </c:pt>
              </c:strCache>
            </c:strRef>
          </c:cat>
          <c:val>
            <c:numRef>
              <c:f>Feuil6!$B$29:$B$38</c:f>
              <c:numCache>
                <c:formatCode>General</c:formatCode>
                <c:ptCount val="10"/>
                <c:pt idx="0">
                  <c:v>70</c:v>
                </c:pt>
                <c:pt idx="1">
                  <c:v>31</c:v>
                </c:pt>
                <c:pt idx="2">
                  <c:v>2</c:v>
                </c:pt>
                <c:pt idx="3">
                  <c:v>67</c:v>
                </c:pt>
                <c:pt idx="4">
                  <c:v>52</c:v>
                </c:pt>
                <c:pt idx="5">
                  <c:v>3</c:v>
                </c:pt>
                <c:pt idx="6">
                  <c:v>13</c:v>
                </c:pt>
                <c:pt idx="7">
                  <c:v>1</c:v>
                </c:pt>
                <c:pt idx="8">
                  <c:v>15</c:v>
                </c:pt>
                <c:pt idx="9">
                  <c:v>2</c:v>
                </c:pt>
              </c:numCache>
            </c:numRef>
          </c:val>
          <c:extLst>
            <c:ext xmlns:c16="http://schemas.microsoft.com/office/drawing/2014/chart" uri="{C3380CC4-5D6E-409C-BE32-E72D297353CC}">
              <c16:uniqueId val="{00000000-C9E9-6343-BB04-9B1C747CB5B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cat>
            <c:strRef>
              <c:f>Feuil6!$A$2:$A$23</c:f>
              <c:strCache>
                <c:ptCount val="22"/>
                <c:pt idx="0">
                  <c:v>AGE</c:v>
                </c:pt>
                <c:pt idx="1">
                  <c:v>ARAD</c:v>
                </c:pt>
                <c:pt idx="2">
                  <c:v>ARL</c:v>
                </c:pt>
                <c:pt idx="3">
                  <c:v>ARS</c:v>
                </c:pt>
                <c:pt idx="4">
                  <c:v>COLL</c:v>
                </c:pt>
                <c:pt idx="5">
                  <c:v>CULT</c:v>
                </c:pt>
                <c:pt idx="6">
                  <c:v>FPB</c:v>
                </c:pt>
                <c:pt idx="7">
                  <c:v>FPE</c:v>
                </c:pt>
                <c:pt idx="8">
                  <c:v>FPFRI</c:v>
                </c:pt>
                <c:pt idx="9">
                  <c:v>FPH</c:v>
                </c:pt>
                <c:pt idx="10">
                  <c:v>FPN</c:v>
                </c:pt>
                <c:pt idx="11">
                  <c:v>FPNEIG</c:v>
                </c:pt>
                <c:pt idx="12">
                  <c:v>FPSIS</c:v>
                </c:pt>
                <c:pt idx="13">
                  <c:v>FPWID</c:v>
                </c:pt>
                <c:pt idx="14">
                  <c:v>FPWIF</c:v>
                </c:pt>
                <c:pt idx="15">
                  <c:v>NAT</c:v>
                </c:pt>
                <c:pt idx="16">
                  <c:v>OCC</c:v>
                </c:pt>
                <c:pt idx="17">
                  <c:v>OCH</c:v>
                </c:pt>
                <c:pt idx="18">
                  <c:v>PHYS</c:v>
                </c:pt>
                <c:pt idx="19">
                  <c:v>SF</c:v>
                </c:pt>
                <c:pt idx="20">
                  <c:v>SS</c:v>
                </c:pt>
                <c:pt idx="21">
                  <c:v>TEMP</c:v>
                </c:pt>
              </c:strCache>
            </c:strRef>
          </c:cat>
          <c:val>
            <c:numRef>
              <c:f>Feuil6!$B$2:$B$23</c:f>
              <c:numCache>
                <c:formatCode>General</c:formatCode>
                <c:ptCount val="22"/>
                <c:pt idx="0">
                  <c:v>2</c:v>
                </c:pt>
                <c:pt idx="1">
                  <c:v>1</c:v>
                </c:pt>
                <c:pt idx="2">
                  <c:v>20</c:v>
                </c:pt>
                <c:pt idx="3">
                  <c:v>2</c:v>
                </c:pt>
                <c:pt idx="4">
                  <c:v>3</c:v>
                </c:pt>
                <c:pt idx="5">
                  <c:v>9</c:v>
                </c:pt>
                <c:pt idx="6">
                  <c:v>3</c:v>
                </c:pt>
                <c:pt idx="7">
                  <c:v>1</c:v>
                </c:pt>
                <c:pt idx="8">
                  <c:v>4</c:v>
                </c:pt>
                <c:pt idx="9">
                  <c:v>2</c:v>
                </c:pt>
                <c:pt idx="10">
                  <c:v>1</c:v>
                </c:pt>
                <c:pt idx="11">
                  <c:v>1</c:v>
                </c:pt>
                <c:pt idx="12">
                  <c:v>1</c:v>
                </c:pt>
                <c:pt idx="13">
                  <c:v>1</c:v>
                </c:pt>
                <c:pt idx="14">
                  <c:v>1</c:v>
                </c:pt>
                <c:pt idx="15">
                  <c:v>6</c:v>
                </c:pt>
                <c:pt idx="16">
                  <c:v>7</c:v>
                </c:pt>
                <c:pt idx="17">
                  <c:v>2</c:v>
                </c:pt>
                <c:pt idx="18">
                  <c:v>28</c:v>
                </c:pt>
                <c:pt idx="19">
                  <c:v>2</c:v>
                </c:pt>
                <c:pt idx="20">
                  <c:v>20</c:v>
                </c:pt>
                <c:pt idx="21">
                  <c:v>142</c:v>
                </c:pt>
              </c:numCache>
            </c:numRef>
          </c:val>
          <c:extLst>
            <c:ext xmlns:c16="http://schemas.microsoft.com/office/drawing/2014/chart" uri="{C3380CC4-5D6E-409C-BE32-E72D297353CC}">
              <c16:uniqueId val="{00000000-93C0-DD41-A09D-E3357F6CE4D0}"/>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27EC0E-4CDE-CB4B-A78F-F81B0FD7DD64}" type="datetimeFigureOut">
              <a:rPr lang="fr-FR" smtClean="0"/>
              <a:t>17/03/2021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81DDA-FF3E-FC47-87CE-805DD4A7622B}" type="slidenum">
              <a:rPr lang="fr-FR" smtClean="0"/>
              <a:t>‹N°›</a:t>
            </a:fld>
            <a:endParaRPr lang="fr-FR"/>
          </a:p>
        </p:txBody>
      </p:sp>
    </p:spTree>
    <p:extLst>
      <p:ext uri="{BB962C8B-B14F-4D97-AF65-F5344CB8AC3E}">
        <p14:creationId xmlns:p14="http://schemas.microsoft.com/office/powerpoint/2010/main" val="10934381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7</a:t>
            </a:fld>
            <a:endParaRPr lang="fr-FR"/>
          </a:p>
        </p:txBody>
      </p:sp>
    </p:spTree>
    <p:extLst>
      <p:ext uri="{BB962C8B-B14F-4D97-AF65-F5344CB8AC3E}">
        <p14:creationId xmlns:p14="http://schemas.microsoft.com/office/powerpoint/2010/main" val="7210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Ici, extraction des répliques de Paméla.</a:t>
            </a:r>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20</a:t>
            </a:fld>
            <a:endParaRPr lang="fr-FR"/>
          </a:p>
        </p:txBody>
      </p:sp>
    </p:spTree>
    <p:extLst>
      <p:ext uri="{BB962C8B-B14F-4D97-AF65-F5344CB8AC3E}">
        <p14:creationId xmlns:p14="http://schemas.microsoft.com/office/powerpoint/2010/main" val="327495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On voit par la confrontation</a:t>
            </a:r>
            <a:r>
              <a:rPr lang="fr-FR" baseline="0" dirty="0"/>
              <a:t> de ces deux vues que si le nombre de références au Marquis excède le nombre de ses répliques, comme on pouvait s'y attendre, ce dépassement est bien moins important que dans le cas de Paméla. Les chaînes de </a:t>
            </a:r>
            <a:r>
              <a:rPr lang="fr-FR" baseline="0" dirty="0" err="1"/>
              <a:t>co-référence</a:t>
            </a:r>
            <a:r>
              <a:rPr lang="fr-FR" baseline="0" dirty="0"/>
              <a:t> permettent donc de mesurer l'importance d'un personnage selon le nombre de fois où il est objet, pas seulement sujet, du discours.</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23</a:t>
            </a:fld>
            <a:endParaRPr lang="fr-FR"/>
          </a:p>
        </p:txBody>
      </p:sp>
    </p:spTree>
    <p:extLst>
      <p:ext uri="{BB962C8B-B14F-4D97-AF65-F5344CB8AC3E}">
        <p14:creationId xmlns:p14="http://schemas.microsoft.com/office/powerpoint/2010/main" val="3026669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25</a:t>
            </a:fld>
            <a:endParaRPr lang="fr-FR"/>
          </a:p>
        </p:txBody>
      </p:sp>
    </p:spTree>
    <p:extLst>
      <p:ext uri="{BB962C8B-B14F-4D97-AF65-F5344CB8AC3E}">
        <p14:creationId xmlns:p14="http://schemas.microsoft.com/office/powerpoint/2010/main" val="123735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Importance</a:t>
            </a:r>
            <a:r>
              <a:rPr lang="fr-FR" baseline="0" dirty="0"/>
              <a:t> des SN en fonction diverse (complément, sujet surtout pour les métonymies ex. "sa sagesse", "ma bonté") – intéressant qu'ils supplantent largement les attributs.</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a:t>Une tendance au regroupement: NEP suivis de NEP, phrases de phrases, attributs d'attributs – question de rythme.</a:t>
            </a:r>
          </a:p>
          <a:p>
            <a:r>
              <a:rPr lang="fr-FR" baseline="0" dirty="0"/>
              <a:t>Rôle important des phrases.</a:t>
            </a:r>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26</a:t>
            </a:fld>
            <a:endParaRPr lang="fr-FR"/>
          </a:p>
        </p:txBody>
      </p:sp>
    </p:spTree>
    <p:extLst>
      <p:ext uri="{BB962C8B-B14F-4D97-AF65-F5344CB8AC3E}">
        <p14:creationId xmlns:p14="http://schemas.microsoft.com/office/powerpoint/2010/main" val="191070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Grande majorité des caractérisations concernent le tempérament, le</a:t>
            </a:r>
            <a:r>
              <a:rPr lang="fr-FR" baseline="0" dirty="0"/>
              <a:t> "caractère" dans le sens classique. Viennent ensuite les caractéristiques physiques, le statut social (souvent couplé avec une indication d'occupation) et le rôle actantiel.</a:t>
            </a:r>
          </a:p>
          <a:p>
            <a:r>
              <a:rPr lang="fr-FR" baseline="0" dirty="0"/>
              <a:t>A retenir que 102 des 142 TEMP concernent Pamela, ce qui est sans doute assez exceptionnel et lié au fait que sa sagesse (mentionnée de façon récurrente) est thématisée (la vertu mieux éprouvée).</a:t>
            </a:r>
          </a:p>
          <a:p>
            <a:endParaRPr lang="fr-FR" baseline="0"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27</a:t>
            </a:fld>
            <a:endParaRPr lang="fr-FR"/>
          </a:p>
        </p:txBody>
      </p:sp>
    </p:spTree>
    <p:extLst>
      <p:ext uri="{BB962C8B-B14F-4D97-AF65-F5344CB8AC3E}">
        <p14:creationId xmlns:p14="http://schemas.microsoft.com/office/powerpoint/2010/main" val="4258209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Corrélation</a:t>
            </a:r>
            <a:r>
              <a:rPr lang="fr-FR" baseline="0" dirty="0"/>
              <a:t> au genre, ou plus exactement à la scène pour laquelle Boissy écrit.</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28</a:t>
            </a:fld>
            <a:endParaRPr lang="fr-FR"/>
          </a:p>
        </p:txBody>
      </p:sp>
    </p:spTree>
    <p:extLst>
      <p:ext uri="{BB962C8B-B14F-4D97-AF65-F5344CB8AC3E}">
        <p14:creationId xmlns:p14="http://schemas.microsoft.com/office/powerpoint/2010/main" val="839444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29</a:t>
            </a:fld>
            <a:endParaRPr lang="fr-FR"/>
          </a:p>
        </p:txBody>
      </p:sp>
    </p:spTree>
    <p:extLst>
      <p:ext uri="{BB962C8B-B14F-4D97-AF65-F5344CB8AC3E}">
        <p14:creationId xmlns:p14="http://schemas.microsoft.com/office/powerpoint/2010/main" val="354297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Prendre "grand" et "athlétique"</a:t>
            </a:r>
            <a:r>
              <a:rPr lang="fr-FR" baseline="0" dirty="0"/>
              <a:t> séparément, ou comme une seule expression référentielle? Pourquoi pas tous les épithètes ensemble? Question de temps d'encodage aussi: épithète par épithète plus long que tous ensemble; en l'occurrence, faire "un prix de gros" se justifie aussi parce que tous les épithètes ont trait au physique du personnage.</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8</a:t>
            </a:fld>
            <a:endParaRPr lang="fr-FR"/>
          </a:p>
        </p:txBody>
      </p:sp>
    </p:spTree>
    <p:extLst>
      <p:ext uri="{BB962C8B-B14F-4D97-AF65-F5344CB8AC3E}">
        <p14:creationId xmlns:p14="http://schemas.microsoft.com/office/powerpoint/2010/main" val="149055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Exemple 6: problème</a:t>
            </a:r>
            <a:r>
              <a:rPr lang="fr-FR" baseline="0" dirty="0"/>
              <a:t> d'hiérarchies contradictoires dans un fichier </a:t>
            </a:r>
            <a:r>
              <a:rPr lang="fr-FR" baseline="0" dirty="0" err="1"/>
              <a:t>xml</a:t>
            </a:r>
            <a:r>
              <a:rPr lang="fr-FR" baseline="0" dirty="0"/>
              <a:t>, puisqu'il faudrait annoter comme une seule unité la question et la réponse. Annoter seulement la question?</a:t>
            </a:r>
            <a:endParaRPr lang="fr-FR" dirty="0"/>
          </a:p>
          <a:p>
            <a:r>
              <a:rPr lang="fr-FR" dirty="0"/>
              <a:t>Exemple 7: sans doute 2</a:t>
            </a:r>
            <a:r>
              <a:rPr lang="fr-FR" baseline="30000" dirty="0"/>
              <a:t>e</a:t>
            </a:r>
            <a:r>
              <a:rPr lang="fr-FR" dirty="0"/>
              <a:t> solution plus pertinente, mais longueur de l'encodage et lors de l'extraction série de possessifs</a:t>
            </a:r>
            <a:r>
              <a:rPr lang="fr-FR" baseline="0" dirty="0"/>
              <a:t> qui n'ont pas grande valeur dans la perspective de l'analyse des caractéristiques du personnage et de la façon dont elles sont posées, puis "activées" dans le texte.</a:t>
            </a:r>
          </a:p>
          <a:p>
            <a:r>
              <a:rPr lang="fr-FR" baseline="0" dirty="0"/>
              <a:t>Question en suspens, actuellement j'ai dans le corpus pièces encodées des deux façons.</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9</a:t>
            </a:fld>
            <a:endParaRPr lang="fr-FR"/>
          </a:p>
        </p:txBody>
      </p:sp>
    </p:spTree>
    <p:extLst>
      <p:ext uri="{BB962C8B-B14F-4D97-AF65-F5344CB8AC3E}">
        <p14:creationId xmlns:p14="http://schemas.microsoft.com/office/powerpoint/2010/main" val="82817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Cas particulier quand même du</a:t>
            </a:r>
            <a:r>
              <a:rPr lang="fr-FR" baseline="0" dirty="0"/>
              <a:t> discours rapporté: "Elle vous dira qu'elle n'est pas si vieille que...".</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10</a:t>
            </a:fld>
            <a:endParaRPr lang="fr-FR"/>
          </a:p>
        </p:txBody>
      </p:sp>
    </p:spTree>
    <p:extLst>
      <p:ext uri="{BB962C8B-B14F-4D97-AF65-F5344CB8AC3E}">
        <p14:creationId xmlns:p14="http://schemas.microsoft.com/office/powerpoint/2010/main" val="164042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les premières</a:t>
            </a:r>
            <a:r>
              <a:rPr lang="fr-FR" baseline="0" dirty="0"/>
              <a:t> pièces, j'annotais aussi les PPA 1</a:t>
            </a:r>
            <a:r>
              <a:rPr lang="fr-FR" baseline="30000" dirty="0"/>
              <a:t>ère</a:t>
            </a:r>
            <a:r>
              <a:rPr lang="fr-FR" baseline="0" dirty="0"/>
              <a:t> et 2</a:t>
            </a:r>
            <a:r>
              <a:rPr lang="fr-FR" baseline="30000" dirty="0"/>
              <a:t>e</a:t>
            </a:r>
            <a:r>
              <a:rPr lang="fr-FR" baseline="0" dirty="0"/>
              <a:t> personne, mais très long &gt; automatisation?</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11</a:t>
            </a:fld>
            <a:endParaRPr lang="fr-FR"/>
          </a:p>
        </p:txBody>
      </p:sp>
    </p:spTree>
    <p:extLst>
      <p:ext uri="{BB962C8B-B14F-4D97-AF65-F5344CB8AC3E}">
        <p14:creationId xmlns:p14="http://schemas.microsoft.com/office/powerpoint/2010/main" val="413865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Pas question ici de l'effet</a:t>
            </a:r>
            <a:r>
              <a:rPr lang="fr-FR" baseline="0" dirty="0"/>
              <a:t> prétexte.</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13</a:t>
            </a:fld>
            <a:endParaRPr lang="fr-FR"/>
          </a:p>
        </p:txBody>
      </p:sp>
    </p:spTree>
    <p:extLst>
      <p:ext uri="{BB962C8B-B14F-4D97-AF65-F5344CB8AC3E}">
        <p14:creationId xmlns:p14="http://schemas.microsoft.com/office/powerpoint/2010/main" val="189993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Problème des chaînes à référent multiple: parfois il s'agit</a:t>
            </a:r>
            <a:r>
              <a:rPr lang="fr-FR" baseline="0" dirty="0"/>
              <a:t> du même personnage en déguisement (Marquis – Comtesse), parfois d'une désignation par un PP anaphorique pluriel (ils (ex. Mathurin, Paméla), parfois d'une désignation par un SN pluriel (mes parents = Père + Mère)</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17</a:t>
            </a:fld>
            <a:endParaRPr lang="fr-FR"/>
          </a:p>
        </p:txBody>
      </p:sp>
    </p:spTree>
    <p:extLst>
      <p:ext uri="{BB962C8B-B14F-4D97-AF65-F5344CB8AC3E}">
        <p14:creationId xmlns:p14="http://schemas.microsoft.com/office/powerpoint/2010/main" val="385622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Longueur +: extrait</a:t>
            </a:r>
            <a:r>
              <a:rPr lang="fr-FR" baseline="0" dirty="0"/>
              <a:t> le nombre de chaînes contenant #Pamela, même quand la valeur de l'attribut </a:t>
            </a:r>
            <a:r>
              <a:rPr lang="fr-FR" baseline="0" dirty="0" err="1"/>
              <a:t>ref</a:t>
            </a:r>
            <a:r>
              <a:rPr lang="fr-FR" baseline="0" dirty="0"/>
              <a:t> est multiple (ex. "#Pamela #Mathurin")</a:t>
            </a:r>
          </a:p>
          <a:p>
            <a:r>
              <a:rPr lang="fr-FR" baseline="0" dirty="0"/>
              <a:t>Des longueurs en parfaite correspondance avec l'importance des personnages dans la pièce; à noter l'importance des "personnages absents" (Comtesse, Maître) qui apparaissent bien plus que certains personnages agissants</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18</a:t>
            </a:fld>
            <a:endParaRPr lang="fr-FR"/>
          </a:p>
        </p:txBody>
      </p:sp>
    </p:spTree>
    <p:extLst>
      <p:ext uri="{BB962C8B-B14F-4D97-AF65-F5344CB8AC3E}">
        <p14:creationId xmlns:p14="http://schemas.microsoft.com/office/powerpoint/2010/main" val="97652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Trois</a:t>
            </a:r>
            <a:r>
              <a:rPr lang="fr-FR" baseline="0" dirty="0"/>
              <a:t> catégories de personnages: principaux; secondaires (moitié moins d'occurrences que les principaux); fonctionnels (moitié moins d'occurrences que les secondaires).</a:t>
            </a:r>
            <a:endParaRPr lang="fr-FR" dirty="0"/>
          </a:p>
        </p:txBody>
      </p:sp>
      <p:sp>
        <p:nvSpPr>
          <p:cNvPr id="4" name="Espace réservé du numéro de diapositive 3"/>
          <p:cNvSpPr>
            <a:spLocks noGrp="1"/>
          </p:cNvSpPr>
          <p:nvPr>
            <p:ph type="sldNum" sz="quarter" idx="10"/>
          </p:nvPr>
        </p:nvSpPr>
        <p:spPr/>
        <p:txBody>
          <a:bodyPr/>
          <a:lstStyle/>
          <a:p>
            <a:fld id="{0D98D4D0-5D8E-6947-B9CF-A07A00C1B6F1}" type="slidenum">
              <a:rPr lang="fr-FR" smtClean="0"/>
              <a:t>19</a:t>
            </a:fld>
            <a:endParaRPr lang="fr-FR"/>
          </a:p>
        </p:txBody>
      </p:sp>
    </p:spTree>
    <p:extLst>
      <p:ext uri="{BB962C8B-B14F-4D97-AF65-F5344CB8AC3E}">
        <p14:creationId xmlns:p14="http://schemas.microsoft.com/office/powerpoint/2010/main" val="373944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BF13E84-6474-E64F-AEB6-B571F1F91767}" type="datetimeFigureOut">
              <a:rPr lang="fr-FR" smtClean="0"/>
              <a:t>17/03/2021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24928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13E84-6474-E64F-AEB6-B571F1F91767}" type="datetimeFigureOut">
              <a:rPr lang="fr-FR" smtClean="0"/>
              <a:t>17/03/2021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12332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13E84-6474-E64F-AEB6-B571F1F91767}" type="datetimeFigureOut">
              <a:rPr lang="fr-FR" smtClean="0"/>
              <a:t>17/03/2021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93961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13E84-6474-E64F-AEB6-B571F1F91767}" type="datetimeFigureOut">
              <a:rPr lang="fr-FR" smtClean="0"/>
              <a:t>17/03/2021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259596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BF13E84-6474-E64F-AEB6-B571F1F91767}" type="datetimeFigureOut">
              <a:rPr lang="fr-FR" smtClean="0"/>
              <a:t>17/03/2021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167810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BF13E84-6474-E64F-AEB6-B571F1F91767}" type="datetimeFigureOut">
              <a:rPr lang="fr-FR" smtClean="0"/>
              <a:t>17/03/2021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419174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BF13E84-6474-E64F-AEB6-B571F1F91767}" type="datetimeFigureOut">
              <a:rPr lang="fr-FR" smtClean="0"/>
              <a:t>17/03/2021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275588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DBF13E84-6474-E64F-AEB6-B571F1F91767}" type="datetimeFigureOut">
              <a:rPr lang="fr-FR" smtClean="0"/>
              <a:t>17/03/2021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89001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BF13E84-6474-E64F-AEB6-B571F1F91767}" type="datetimeFigureOut">
              <a:rPr lang="fr-FR" smtClean="0"/>
              <a:t>17/03/2021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381485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BF13E84-6474-E64F-AEB6-B571F1F91767}" type="datetimeFigureOut">
              <a:rPr lang="fr-FR" smtClean="0"/>
              <a:t>17/03/2021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222973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BF13E84-6474-E64F-AEB6-B571F1F91767}" type="datetimeFigureOut">
              <a:rPr lang="fr-FR" smtClean="0"/>
              <a:t>17/03/2021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9F8E0CB-D501-5044-9966-4169B4373F8D}" type="slidenum">
              <a:rPr lang="fr-FR" smtClean="0"/>
              <a:t>‹N°›</a:t>
            </a:fld>
            <a:endParaRPr lang="fr-FR"/>
          </a:p>
        </p:txBody>
      </p:sp>
    </p:spTree>
    <p:extLst>
      <p:ext uri="{BB962C8B-B14F-4D97-AF65-F5344CB8AC3E}">
        <p14:creationId xmlns:p14="http://schemas.microsoft.com/office/powerpoint/2010/main" val="296301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13E84-6474-E64F-AEB6-B571F1F91767}" type="datetimeFigureOut">
              <a:rPr lang="fr-FR" smtClean="0"/>
              <a:t>17/03/2021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8E0CB-D501-5044-9966-4169B4373F8D}" type="slidenum">
              <a:rPr lang="fr-FR" smtClean="0"/>
              <a:t>‹N°›</a:t>
            </a:fld>
            <a:endParaRPr lang="fr-FR"/>
          </a:p>
        </p:txBody>
      </p:sp>
    </p:spTree>
    <p:extLst>
      <p:ext uri="{BB962C8B-B14F-4D97-AF65-F5344CB8AC3E}">
        <p14:creationId xmlns:p14="http://schemas.microsoft.com/office/powerpoint/2010/main" val="27324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package" Target="../embeddings/Feuille_de_calcul_Microsoft_Excel.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package" Target="../embeddings/Feuille_de_calcul_Microsoft_Excel1.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package" Target="../embeddings/Feuille_de_calcul_Microsoft_Excel2.xlsx"/></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9E5F41-BBFB-624A-B5B9-32FEF95C4196}"/>
              </a:ext>
            </a:extLst>
          </p:cNvPr>
          <p:cNvSpPr>
            <a:spLocks noGrp="1"/>
          </p:cNvSpPr>
          <p:nvPr>
            <p:ph type="ctrTitle"/>
          </p:nvPr>
        </p:nvSpPr>
        <p:spPr>
          <a:xfrm>
            <a:off x="1143000" y="2057400"/>
            <a:ext cx="6858000" cy="1432322"/>
          </a:xfrm>
        </p:spPr>
        <p:txBody>
          <a:bodyPr>
            <a:normAutofit fontScale="90000"/>
          </a:bodyPr>
          <a:lstStyle/>
          <a:p>
            <a:r>
              <a:rPr lang="fr-FR" dirty="0" err="1"/>
              <a:t>Analysing</a:t>
            </a:r>
            <a:r>
              <a:rPr lang="fr-FR" dirty="0"/>
              <a:t> NE: a </a:t>
            </a:r>
            <a:r>
              <a:rPr lang="fr-FR" dirty="0" err="1"/>
              <a:t>literary</a:t>
            </a:r>
            <a:r>
              <a:rPr lang="fr-FR" dirty="0"/>
              <a:t> perspective</a:t>
            </a:r>
          </a:p>
        </p:txBody>
      </p:sp>
      <p:sp>
        <p:nvSpPr>
          <p:cNvPr id="3" name="Sous-titre 2">
            <a:extLst>
              <a:ext uri="{FF2B5EF4-FFF2-40B4-BE49-F238E27FC236}">
                <a16:creationId xmlns:a16="http://schemas.microsoft.com/office/drawing/2014/main" id="{F508DC9C-9CC1-9A45-8CFA-64C5789F8010}"/>
              </a:ext>
            </a:extLst>
          </p:cNvPr>
          <p:cNvSpPr>
            <a:spLocks noGrp="1"/>
          </p:cNvSpPr>
          <p:nvPr>
            <p:ph type="subTitle" idx="1"/>
          </p:nvPr>
        </p:nvSpPr>
        <p:spPr/>
        <p:txBody>
          <a:bodyPr>
            <a:normAutofit fontScale="92500" lnSpcReduction="20000"/>
          </a:bodyPr>
          <a:lstStyle/>
          <a:p>
            <a:pPr algn="r"/>
            <a:r>
              <a:rPr lang="fr-FR" dirty="0"/>
              <a:t>Virtual Training </a:t>
            </a:r>
            <a:r>
              <a:rPr lang="fr-FR" dirty="0" err="1"/>
              <a:t>School</a:t>
            </a:r>
            <a:r>
              <a:rPr lang="fr-FR" dirty="0"/>
              <a:t> on NER</a:t>
            </a:r>
          </a:p>
          <a:p>
            <a:pPr algn="r"/>
            <a:r>
              <a:rPr lang="fr-FR" dirty="0"/>
              <a:t>COST Action CA 16204 « Distant </a:t>
            </a:r>
            <a:r>
              <a:rPr lang="fr-FR" dirty="0" err="1"/>
              <a:t>reading</a:t>
            </a:r>
            <a:r>
              <a:rPr lang="fr-FR" dirty="0"/>
              <a:t> »</a:t>
            </a:r>
          </a:p>
          <a:p>
            <a:pPr algn="r"/>
            <a:r>
              <a:rPr lang="fr-FR" dirty="0"/>
              <a:t>23rd of March 2021</a:t>
            </a:r>
          </a:p>
        </p:txBody>
      </p:sp>
      <p:pic>
        <p:nvPicPr>
          <p:cNvPr id="1026" name="Picture 2" descr="Distant Reading for European Literary History">
            <a:extLst>
              <a:ext uri="{FF2B5EF4-FFF2-40B4-BE49-F238E27FC236}">
                <a16:creationId xmlns:a16="http://schemas.microsoft.com/office/drawing/2014/main" id="{529A5B3E-1F37-7540-BD39-A0BF3EB25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37" y="1008305"/>
            <a:ext cx="28575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Logo">
            <a:extLst>
              <a:ext uri="{FF2B5EF4-FFF2-40B4-BE49-F238E27FC236}">
                <a16:creationId xmlns:a16="http://schemas.microsoft.com/office/drawing/2014/main" id="{18421FD1-B7B6-094E-81E9-0C9C235F4D54}"/>
              </a:ext>
            </a:extLst>
          </p:cNvPr>
          <p:cNvSpPr>
            <a:spLocks noChangeAspect="1" noChangeArrowheads="1"/>
          </p:cNvSpPr>
          <p:nvPr/>
        </p:nvSpPr>
        <p:spPr bwMode="auto">
          <a:xfrm>
            <a:off x="5087022" y="1809960"/>
            <a:ext cx="1165860" cy="11658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fr-FR" sz="1350"/>
          </a:p>
        </p:txBody>
      </p:sp>
      <p:pic>
        <p:nvPicPr>
          <p:cNvPr id="6" name="Image 5">
            <a:extLst>
              <a:ext uri="{FF2B5EF4-FFF2-40B4-BE49-F238E27FC236}">
                <a16:creationId xmlns:a16="http://schemas.microsoft.com/office/drawing/2014/main" id="{C2F2F34D-30FE-D14F-82A2-AD6CF93477DE}"/>
              </a:ext>
            </a:extLst>
          </p:cNvPr>
          <p:cNvPicPr>
            <a:picLocks noChangeAspect="1"/>
          </p:cNvPicPr>
          <p:nvPr/>
        </p:nvPicPr>
        <p:blipFill>
          <a:blip r:embed="rId3"/>
          <a:stretch>
            <a:fillRect/>
          </a:stretch>
        </p:blipFill>
        <p:spPr>
          <a:xfrm>
            <a:off x="6465513" y="1245395"/>
            <a:ext cx="1949656" cy="419100"/>
          </a:xfrm>
          <a:prstGeom prst="rect">
            <a:avLst/>
          </a:prstGeom>
        </p:spPr>
      </p:pic>
    </p:spTree>
    <p:extLst>
      <p:ext uri="{BB962C8B-B14F-4D97-AF65-F5344CB8AC3E}">
        <p14:creationId xmlns:p14="http://schemas.microsoft.com/office/powerpoint/2010/main" val="372474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Problems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en-GB" dirty="0"/>
              <a:t>Should we use an attribute (which one?) to indicate who is characterising the character?  </a:t>
            </a:r>
          </a:p>
          <a:p>
            <a:pPr marL="819150" algn="just"/>
            <a:r>
              <a:rPr lang="en-GB" dirty="0"/>
              <a:t>"narrator"</a:t>
            </a:r>
          </a:p>
          <a:p>
            <a:pPr marL="1117600" indent="-304800" algn="just">
              <a:buNone/>
            </a:pPr>
            <a:r>
              <a:rPr lang="en-GB" dirty="0"/>
              <a:t>"</a:t>
            </a:r>
            <a:r>
              <a:rPr lang="en-GB" dirty="0" err="1"/>
              <a:t>Timocrate</a:t>
            </a:r>
            <a:r>
              <a:rPr lang="en-GB" dirty="0"/>
              <a:t>, </a:t>
            </a:r>
            <a:r>
              <a:rPr lang="en-GB" u="sng" dirty="0"/>
              <a:t>chief of the conjurers</a:t>
            </a:r>
            <a:r>
              <a:rPr lang="en-GB" dirty="0"/>
              <a:t>."</a:t>
            </a:r>
          </a:p>
          <a:p>
            <a:pPr marL="819150" algn="just"/>
            <a:r>
              <a:rPr lang="en-GB" dirty="0"/>
              <a:t>The character itself</a:t>
            </a:r>
          </a:p>
          <a:p>
            <a:pPr marL="1157288" indent="-304800" algn="just">
              <a:buNone/>
            </a:pPr>
            <a:r>
              <a:rPr lang="en-GB" dirty="0"/>
              <a:t>I am </a:t>
            </a:r>
            <a:r>
              <a:rPr lang="en-GB" u="sng" dirty="0"/>
              <a:t>the best decorator</a:t>
            </a:r>
            <a:r>
              <a:rPr lang="en-GB" dirty="0"/>
              <a:t>.</a:t>
            </a:r>
          </a:p>
          <a:p>
            <a:pPr marL="819150" algn="just"/>
            <a:r>
              <a:rPr lang="en-GB" dirty="0"/>
              <a:t>Another character</a:t>
            </a:r>
          </a:p>
          <a:p>
            <a:pPr marL="852488" indent="0" algn="just">
              <a:buNone/>
            </a:pPr>
            <a:r>
              <a:rPr lang="en-GB" dirty="0"/>
              <a:t>O God! He’s so skilful!</a:t>
            </a:r>
          </a:p>
        </p:txBody>
      </p:sp>
    </p:spTree>
    <p:extLst>
      <p:ext uri="{BB962C8B-B14F-4D97-AF65-F5344CB8AC3E}">
        <p14:creationId xmlns:p14="http://schemas.microsoft.com/office/powerpoint/2010/main" val="9227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Identifying</a:t>
            </a:r>
            <a:r>
              <a:rPr lang="fr-FR" dirty="0"/>
              <a:t> the </a:t>
            </a:r>
            <a:r>
              <a:rPr lang="fr-FR" dirty="0" err="1"/>
              <a:t>markables</a:t>
            </a:r>
            <a:endParaRPr lang="fr-FR" dirty="0"/>
          </a:p>
        </p:txBody>
      </p:sp>
      <p:sp>
        <p:nvSpPr>
          <p:cNvPr id="3" name="Espace réservé du contenu 2"/>
          <p:cNvSpPr>
            <a:spLocks noGrp="1"/>
          </p:cNvSpPr>
          <p:nvPr>
            <p:ph idx="1"/>
          </p:nvPr>
        </p:nvSpPr>
        <p:spPr/>
        <p:txBody>
          <a:bodyPr>
            <a:normAutofit fontScale="92500"/>
          </a:bodyPr>
          <a:lstStyle/>
          <a:p>
            <a:pPr algn="just"/>
            <a:r>
              <a:rPr lang="en-GB" dirty="0"/>
              <a:t>Maybe for theatrical texts, where speeches are annotated, we do not need an indication about the « authorship » of the characterisation?</a:t>
            </a:r>
          </a:p>
          <a:p>
            <a:r>
              <a:rPr lang="en-GB" dirty="0"/>
              <a:t>BUT</a:t>
            </a:r>
          </a:p>
          <a:p>
            <a:pPr marL="357188" indent="0">
              <a:buNone/>
              <a:tabLst>
                <a:tab pos="3135313" algn="l"/>
              </a:tabLst>
            </a:pPr>
            <a:r>
              <a:rPr lang="en-GB" sz="2800" dirty="0"/>
              <a:t>	DORINE</a:t>
            </a:r>
          </a:p>
          <a:p>
            <a:pPr marL="357188" indent="0" algn="just">
              <a:buNone/>
            </a:pPr>
            <a:r>
              <a:rPr lang="en-GB" sz="2800" dirty="0"/>
              <a:t>She [Mme </a:t>
            </a:r>
            <a:r>
              <a:rPr lang="en-GB" sz="2800" dirty="0" err="1"/>
              <a:t>Pernelle</a:t>
            </a:r>
            <a:r>
              <a:rPr lang="en-GB" sz="2800" dirty="0"/>
              <a:t>] will tell you […] that </a:t>
            </a:r>
            <a:r>
              <a:rPr lang="en-GB" sz="2800" u="sng" dirty="0"/>
              <a:t>she’s not that aged as to deserve this name</a:t>
            </a:r>
            <a:r>
              <a:rPr lang="en-GB" sz="2800" dirty="0"/>
              <a:t>.</a:t>
            </a:r>
          </a:p>
          <a:p>
            <a:pPr marL="357188" indent="0" algn="r">
              <a:buNone/>
            </a:pPr>
            <a:r>
              <a:rPr lang="en-GB" sz="2800" dirty="0"/>
              <a:t>(Molière </a:t>
            </a:r>
            <a:r>
              <a:rPr lang="en-GB" sz="2800" i="1" dirty="0"/>
              <a:t>Tartuffe</a:t>
            </a:r>
            <a:r>
              <a:rPr lang="en-GB" sz="2800" dirty="0"/>
              <a:t>)</a:t>
            </a:r>
          </a:p>
          <a:p>
            <a:pPr algn="just">
              <a:buFont typeface="Wingdings" charset="0"/>
              <a:buChar char="Ø"/>
            </a:pPr>
            <a:r>
              <a:rPr lang="en-GB" dirty="0"/>
              <a:t>We need at least to annotate PPA 3</a:t>
            </a:r>
            <a:r>
              <a:rPr lang="en-GB" baseline="30000" dirty="0"/>
              <a:t>rd</a:t>
            </a:r>
            <a:r>
              <a:rPr lang="en-GB" dirty="0"/>
              <a:t> person</a:t>
            </a:r>
          </a:p>
          <a:p>
            <a:pPr marL="0" indent="0" algn="just">
              <a:buNone/>
            </a:pPr>
            <a:endParaRPr lang="fr-FR" dirty="0"/>
          </a:p>
          <a:p>
            <a:pPr marL="0" indent="0">
              <a:buNone/>
            </a:pPr>
            <a:endParaRPr lang="fr-FR" dirty="0"/>
          </a:p>
        </p:txBody>
      </p:sp>
    </p:spTree>
    <p:extLst>
      <p:ext uri="{BB962C8B-B14F-4D97-AF65-F5344CB8AC3E}">
        <p14:creationId xmlns:p14="http://schemas.microsoft.com/office/powerpoint/2010/main" val="357873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Corpus</a:t>
            </a:r>
          </a:p>
        </p:txBody>
      </p:sp>
      <p:sp>
        <p:nvSpPr>
          <p:cNvPr id="3" name="Espace réservé du contenu 2"/>
          <p:cNvSpPr>
            <a:spLocks noGrp="1"/>
          </p:cNvSpPr>
          <p:nvPr>
            <p:ph idx="1"/>
          </p:nvPr>
        </p:nvSpPr>
        <p:spPr/>
        <p:txBody>
          <a:bodyPr>
            <a:normAutofit/>
          </a:bodyPr>
          <a:lstStyle/>
          <a:p>
            <a:pPr algn="just"/>
            <a:r>
              <a:rPr lang="fr-FR" dirty="0"/>
              <a:t>35 </a:t>
            </a:r>
            <a:r>
              <a:rPr lang="fr-FR" dirty="0" err="1"/>
              <a:t>plays</a:t>
            </a:r>
            <a:r>
              <a:rPr lang="fr-FR" dirty="0"/>
              <a:t> by Louis de Boissy (1694-1758)</a:t>
            </a:r>
          </a:p>
          <a:p>
            <a:pPr algn="just"/>
            <a:r>
              <a:rPr lang="fr-FR" dirty="0"/>
              <a:t>15 </a:t>
            </a:r>
            <a:r>
              <a:rPr lang="fr-FR" dirty="0" err="1"/>
              <a:t>character</a:t>
            </a:r>
            <a:r>
              <a:rPr lang="fr-FR" dirty="0"/>
              <a:t> </a:t>
            </a:r>
            <a:r>
              <a:rPr lang="fr-FR" dirty="0" err="1"/>
              <a:t>annotated</a:t>
            </a:r>
            <a:endParaRPr lang="fr-FR" dirty="0"/>
          </a:p>
          <a:p>
            <a:pPr algn="just"/>
            <a:r>
              <a:rPr lang="fr-FR" dirty="0"/>
              <a:t>Initial </a:t>
            </a:r>
            <a:r>
              <a:rPr lang="fr-FR" dirty="0" err="1"/>
              <a:t>works</a:t>
            </a:r>
            <a:r>
              <a:rPr lang="fr-FR" dirty="0"/>
              <a:t> on </a:t>
            </a:r>
            <a:r>
              <a:rPr lang="fr-FR" dirty="0" err="1"/>
              <a:t>Cortazar</a:t>
            </a:r>
            <a:r>
              <a:rPr lang="fr-FR" dirty="0"/>
              <a:t> </a:t>
            </a:r>
            <a:r>
              <a:rPr lang="fr-FR" i="1" dirty="0" err="1"/>
              <a:t>Continuidad</a:t>
            </a:r>
            <a:r>
              <a:rPr lang="fr-FR" i="1" dirty="0"/>
              <a:t> de los Parques;</a:t>
            </a:r>
            <a:r>
              <a:rPr lang="fr-FR" dirty="0"/>
              <a:t> Borges </a:t>
            </a:r>
            <a:r>
              <a:rPr lang="fr-FR" i="1" dirty="0"/>
              <a:t>Le Jardin aux sentiers qui bifurquent (</a:t>
            </a:r>
            <a:r>
              <a:rPr lang="fr-FR" dirty="0"/>
              <a:t>WG</a:t>
            </a:r>
            <a:r>
              <a:rPr lang="fr-FR" i="1" dirty="0"/>
              <a:t> « </a:t>
            </a:r>
            <a:r>
              <a:rPr lang="fr-FR" dirty="0"/>
              <a:t>R » of CAHIER)</a:t>
            </a:r>
          </a:p>
        </p:txBody>
      </p:sp>
    </p:spTree>
    <p:extLst>
      <p:ext uri="{BB962C8B-B14F-4D97-AF65-F5344CB8AC3E}">
        <p14:creationId xmlns:p14="http://schemas.microsoft.com/office/powerpoint/2010/main" val="390827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Characterising</a:t>
            </a:r>
            <a:r>
              <a:rPr lang="fr-FR" dirty="0"/>
              <a:t> the </a:t>
            </a:r>
            <a:r>
              <a:rPr lang="fr-FR" dirty="0" err="1"/>
              <a:t>characterisations</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a:t>@ana values</a:t>
            </a:r>
          </a:p>
          <a:p>
            <a:pPr algn="just"/>
            <a:r>
              <a:rPr lang="fr-FR" dirty="0" err="1"/>
              <a:t>Mimetic</a:t>
            </a:r>
            <a:r>
              <a:rPr lang="fr-FR" dirty="0"/>
              <a:t> </a:t>
            </a:r>
            <a:r>
              <a:rPr lang="fr-FR" dirty="0" err="1"/>
              <a:t>elements</a:t>
            </a:r>
            <a:r>
              <a:rPr lang="fr-FR" dirty="0"/>
              <a:t> (</a:t>
            </a:r>
            <a:r>
              <a:rPr lang="fr-FR" dirty="0" err="1"/>
              <a:t>create</a:t>
            </a:r>
            <a:r>
              <a:rPr lang="fr-FR" dirty="0"/>
              <a:t> the illusion of a real-life </a:t>
            </a:r>
            <a:r>
              <a:rPr lang="fr-FR" dirty="0" err="1"/>
              <a:t>person</a:t>
            </a:r>
            <a:r>
              <a:rPr lang="fr-FR" dirty="0"/>
              <a:t>)</a:t>
            </a:r>
          </a:p>
          <a:p>
            <a:pPr algn="just"/>
            <a:r>
              <a:rPr lang="fr-FR" dirty="0" err="1"/>
              <a:t>Synthetic</a:t>
            </a:r>
            <a:r>
              <a:rPr lang="fr-FR" dirty="0"/>
              <a:t> </a:t>
            </a:r>
            <a:r>
              <a:rPr lang="fr-FR" dirty="0" err="1"/>
              <a:t>elements</a:t>
            </a:r>
            <a:r>
              <a:rPr lang="fr-FR" dirty="0"/>
              <a:t> (the </a:t>
            </a:r>
            <a:r>
              <a:rPr lang="fr-FR" dirty="0" err="1"/>
              <a:t>character</a:t>
            </a:r>
            <a:r>
              <a:rPr lang="fr-FR" dirty="0"/>
              <a:t> </a:t>
            </a:r>
            <a:r>
              <a:rPr lang="fr-FR" dirty="0" err="1"/>
              <a:t>is</a:t>
            </a:r>
            <a:r>
              <a:rPr lang="fr-FR" dirty="0"/>
              <a:t> </a:t>
            </a:r>
            <a:r>
              <a:rPr lang="fr-FR" dirty="0" err="1"/>
              <a:t>linked</a:t>
            </a:r>
            <a:r>
              <a:rPr lang="fr-FR" dirty="0"/>
              <a:t> to a class of </a:t>
            </a:r>
            <a:r>
              <a:rPr lang="fr-FR" dirty="0" err="1"/>
              <a:t>literary</a:t>
            </a:r>
            <a:r>
              <a:rPr lang="fr-FR" dirty="0"/>
              <a:t> </a:t>
            </a:r>
            <a:r>
              <a:rPr lang="fr-FR" dirty="0" err="1"/>
              <a:t>objects</a:t>
            </a:r>
            <a:r>
              <a:rPr lang="fr-FR" dirty="0"/>
              <a:t>)</a:t>
            </a:r>
          </a:p>
          <a:p>
            <a:pPr>
              <a:buFontTx/>
              <a:buChar char="-"/>
            </a:pPr>
            <a:endParaRPr lang="fr-FR" dirty="0"/>
          </a:p>
        </p:txBody>
      </p:sp>
    </p:spTree>
    <p:extLst>
      <p:ext uri="{BB962C8B-B14F-4D97-AF65-F5344CB8AC3E}">
        <p14:creationId xmlns:p14="http://schemas.microsoft.com/office/powerpoint/2010/main" val="122622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Characterising</a:t>
            </a:r>
            <a:r>
              <a:rPr lang="fr-FR" dirty="0"/>
              <a:t> the </a:t>
            </a:r>
            <a:r>
              <a:rPr lang="fr-FR" dirty="0" err="1"/>
              <a:t>characterisations</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en-GB" dirty="0"/>
              <a:t>Mimetic elements</a:t>
            </a:r>
          </a:p>
          <a:p>
            <a:pPr>
              <a:buFontTx/>
              <a:buChar char="-"/>
            </a:pPr>
            <a:r>
              <a:rPr lang="en-GB" dirty="0"/>
              <a:t>Ontological status</a:t>
            </a:r>
          </a:p>
          <a:p>
            <a:pPr>
              <a:buFontTx/>
              <a:buChar char="-"/>
            </a:pPr>
            <a:r>
              <a:rPr lang="en-GB" dirty="0"/>
              <a:t>Age</a:t>
            </a:r>
          </a:p>
          <a:p>
            <a:pPr>
              <a:buFontTx/>
              <a:buChar char="-"/>
            </a:pPr>
            <a:r>
              <a:rPr lang="en-GB" dirty="0"/>
              <a:t>Sex</a:t>
            </a:r>
          </a:p>
          <a:p>
            <a:pPr>
              <a:buFontTx/>
              <a:buChar char="-"/>
            </a:pPr>
            <a:r>
              <a:rPr lang="en-GB" dirty="0"/>
              <a:t>Nationality</a:t>
            </a:r>
          </a:p>
          <a:p>
            <a:pPr>
              <a:buFontTx/>
              <a:buChar char="-"/>
            </a:pPr>
            <a:r>
              <a:rPr lang="en-GB" dirty="0"/>
              <a:t>Social status</a:t>
            </a:r>
          </a:p>
          <a:p>
            <a:pPr>
              <a:buFontTx/>
              <a:buChar char="-"/>
            </a:pPr>
            <a:r>
              <a:rPr lang="en-GB" dirty="0"/>
              <a:t>Occupation</a:t>
            </a:r>
          </a:p>
          <a:p>
            <a:pPr>
              <a:buFontTx/>
              <a:buChar char="-"/>
            </a:pPr>
            <a:r>
              <a:rPr lang="en-GB" dirty="0"/>
              <a:t>Family position</a:t>
            </a:r>
          </a:p>
          <a:p>
            <a:pPr>
              <a:buFontTx/>
              <a:buChar char="-"/>
            </a:pPr>
            <a:r>
              <a:rPr lang="en-GB" dirty="0"/>
              <a:t>Physical aspect</a:t>
            </a:r>
          </a:p>
          <a:p>
            <a:pPr>
              <a:buFontTx/>
              <a:buChar char="-"/>
            </a:pPr>
            <a:r>
              <a:rPr lang="en-GB" dirty="0"/>
              <a:t>Temperament</a:t>
            </a:r>
          </a:p>
          <a:p>
            <a:pPr>
              <a:buFontTx/>
              <a:buChar char="-"/>
            </a:pPr>
            <a:r>
              <a:rPr lang="en-GB" dirty="0"/>
              <a:t>Faith</a:t>
            </a:r>
          </a:p>
          <a:p>
            <a:pPr>
              <a:buFontTx/>
              <a:buChar char="-"/>
            </a:pPr>
            <a:r>
              <a:rPr lang="en-GB" dirty="0"/>
              <a:t>Political adhesion</a:t>
            </a:r>
          </a:p>
        </p:txBody>
      </p:sp>
    </p:spTree>
    <p:extLst>
      <p:ext uri="{BB962C8B-B14F-4D97-AF65-F5344CB8AC3E}">
        <p14:creationId xmlns:p14="http://schemas.microsoft.com/office/powerpoint/2010/main" val="49277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création des observables</a:t>
            </a:r>
          </a:p>
        </p:txBody>
      </p:sp>
      <p:sp>
        <p:nvSpPr>
          <p:cNvPr id="3" name="Espace réservé du contenu 2"/>
          <p:cNvSpPr>
            <a:spLocks noGrp="1"/>
          </p:cNvSpPr>
          <p:nvPr>
            <p:ph idx="1"/>
          </p:nvPr>
        </p:nvSpPr>
        <p:spPr/>
        <p:txBody>
          <a:bodyPr>
            <a:noAutofit/>
          </a:bodyPr>
          <a:lstStyle/>
          <a:p>
            <a:pPr marL="635000" indent="-635000">
              <a:spcBef>
                <a:spcPts val="0"/>
              </a:spcBef>
              <a:buNone/>
            </a:pPr>
            <a:r>
              <a:rPr lang="fr-FR" sz="2000" dirty="0"/>
              <a:t>&lt;</a:t>
            </a:r>
            <a:r>
              <a:rPr lang="fr-FR" sz="2000" dirty="0" err="1"/>
              <a:t>sp</a:t>
            </a:r>
            <a:r>
              <a:rPr lang="fr-FR" sz="2000" dirty="0"/>
              <a:t> </a:t>
            </a:r>
            <a:r>
              <a:rPr lang="fr-FR" sz="2000" dirty="0" err="1"/>
              <a:t>xml:id</a:t>
            </a:r>
            <a:r>
              <a:rPr lang="fr-FR" sz="2000" dirty="0"/>
              <a:t>="I_1_1" </a:t>
            </a:r>
            <a:r>
              <a:rPr lang="fr-FR" sz="2000" dirty="0" err="1"/>
              <a:t>who</a:t>
            </a:r>
            <a:r>
              <a:rPr lang="fr-FR" sz="2000" dirty="0"/>
              <a:t>="#Comtesse"&gt;</a:t>
            </a:r>
            <a:br>
              <a:rPr lang="fr-FR" sz="2000" dirty="0"/>
            </a:br>
            <a:r>
              <a:rPr lang="fr-FR" sz="2000" dirty="0"/>
              <a:t> &lt;speaker&gt;LA COMTESSE&lt;pc type="affirmative"&gt;.&lt;/pc&gt;&lt;/speaker&gt;</a:t>
            </a:r>
          </a:p>
          <a:p>
            <a:pPr marL="635000" indent="-635000">
              <a:spcBef>
                <a:spcPts val="0"/>
              </a:spcBef>
              <a:buNone/>
            </a:pPr>
            <a:r>
              <a:rPr lang="fr-FR" sz="2000" dirty="0"/>
              <a:t>&lt;l&gt;As-tu fait tes efforts pour dévoiler &lt;</a:t>
            </a:r>
            <a:r>
              <a:rPr lang="fr-FR" sz="2000" dirty="0" err="1"/>
              <a:t>rs</a:t>
            </a:r>
            <a:r>
              <a:rPr lang="fr-FR" sz="2000" dirty="0"/>
              <a:t> </a:t>
            </a:r>
            <a:r>
              <a:rPr lang="fr-FR" sz="2000" dirty="0" err="1"/>
              <a:t>ref</a:t>
            </a:r>
            <a:r>
              <a:rPr lang="fr-FR" sz="2000" dirty="0"/>
              <a:t>="#Lucile" ana="#FPN"&gt;ma nièce&lt;/</a:t>
            </a:r>
            <a:r>
              <a:rPr lang="fr-FR" sz="2000" dirty="0" err="1"/>
              <a:t>rs</a:t>
            </a:r>
            <a:r>
              <a:rPr lang="fr-FR" sz="2000" dirty="0"/>
              <a:t>&gt; ?&lt;/l&gt;</a:t>
            </a:r>
          </a:p>
          <a:p>
            <a:pPr marL="635000" indent="-635000">
              <a:spcBef>
                <a:spcPts val="0"/>
              </a:spcBef>
              <a:buNone/>
            </a:pPr>
            <a:r>
              <a:rPr lang="fr-FR" sz="2000" dirty="0"/>
              <a:t>&lt;/</a:t>
            </a:r>
            <a:r>
              <a:rPr lang="fr-FR" sz="2000" dirty="0" err="1"/>
              <a:t>sp</a:t>
            </a:r>
            <a:r>
              <a:rPr lang="fr-FR" sz="2000" dirty="0"/>
              <a:t>&gt;</a:t>
            </a:r>
          </a:p>
          <a:p>
            <a:pPr marL="0" indent="0">
              <a:spcBef>
                <a:spcPts val="0"/>
              </a:spcBef>
              <a:buNone/>
            </a:pPr>
            <a:r>
              <a:rPr lang="fr-FR" sz="2000" dirty="0"/>
              <a:t>&lt;</a:t>
            </a:r>
            <a:r>
              <a:rPr lang="fr-FR" sz="2000" dirty="0" err="1"/>
              <a:t>sp</a:t>
            </a:r>
            <a:r>
              <a:rPr lang="fr-FR" sz="2000" dirty="0"/>
              <a:t> </a:t>
            </a:r>
            <a:r>
              <a:rPr lang="fr-FR" sz="2000" dirty="0" err="1"/>
              <a:t>xml:id</a:t>
            </a:r>
            <a:r>
              <a:rPr lang="fr-FR" sz="2000" dirty="0"/>
              <a:t>="I_1_2" </a:t>
            </a:r>
            <a:r>
              <a:rPr lang="fr-FR" sz="2000" dirty="0" err="1"/>
              <a:t>who</a:t>
            </a:r>
            <a:r>
              <a:rPr lang="fr-FR" sz="2000" dirty="0"/>
              <a:t>="#Lisette"&gt;</a:t>
            </a:r>
          </a:p>
          <a:p>
            <a:pPr marL="635000" indent="0">
              <a:spcBef>
                <a:spcPts val="0"/>
              </a:spcBef>
              <a:buNone/>
            </a:pPr>
            <a:r>
              <a:rPr lang="fr-FR" sz="2000" dirty="0"/>
              <a:t>&lt;speaker&gt;LISETTE&lt;pc type="affirmative"&gt;.&lt;/pc&gt;&lt;/speaker&gt;</a:t>
            </a:r>
          </a:p>
          <a:p>
            <a:pPr marL="635000" indent="0">
              <a:spcBef>
                <a:spcPts val="0"/>
              </a:spcBef>
              <a:buNone/>
            </a:pPr>
            <a:r>
              <a:rPr lang="fr-FR" sz="2000" dirty="0"/>
              <a:t> &lt;l&gt;&lt;</a:t>
            </a:r>
            <a:r>
              <a:rPr lang="fr-FR" sz="2000" dirty="0" err="1"/>
              <a:t>rs</a:t>
            </a:r>
            <a:r>
              <a:rPr lang="fr-FR" sz="2000" dirty="0"/>
              <a:t> </a:t>
            </a:r>
            <a:r>
              <a:rPr lang="fr-FR" sz="2000" dirty="0" err="1"/>
              <a:t>ref</a:t>
            </a:r>
            <a:r>
              <a:rPr lang="fr-FR" sz="2000" dirty="0"/>
              <a:t>="#Comtesse"  ana="#SS"&gt;Madame&lt;/</a:t>
            </a:r>
            <a:r>
              <a:rPr lang="fr-FR" sz="2000" dirty="0" err="1"/>
              <a:t>rs</a:t>
            </a:r>
            <a:r>
              <a:rPr lang="fr-FR" sz="2000" dirty="0"/>
              <a:t>&gt;, j'ai perdu près d'elle mon adresse.&lt;/l&gt;</a:t>
            </a:r>
          </a:p>
          <a:p>
            <a:pPr marL="992188" indent="-357188">
              <a:spcBef>
                <a:spcPts val="0"/>
              </a:spcBef>
              <a:buNone/>
            </a:pPr>
            <a:r>
              <a:rPr lang="fr-FR" sz="2000" dirty="0"/>
              <a:t> &lt;l&gt;&lt;</a:t>
            </a:r>
            <a:r>
              <a:rPr lang="fr-FR" sz="2000" dirty="0" err="1"/>
              <a:t>rs</a:t>
            </a:r>
            <a:r>
              <a:rPr lang="fr-FR" sz="2000" dirty="0"/>
              <a:t> </a:t>
            </a:r>
            <a:r>
              <a:rPr lang="fr-FR" sz="2000" dirty="0" err="1"/>
              <a:t>ref</a:t>
            </a:r>
            <a:r>
              <a:rPr lang="fr-FR" sz="2000" dirty="0"/>
              <a:t>="#Lucile" ana="#TEMP"&gt;Son air paraît ouvert, son cœur ne l’est jamais&lt;/</a:t>
            </a:r>
            <a:r>
              <a:rPr lang="fr-FR" sz="2000" dirty="0" err="1"/>
              <a:t>rs</a:t>
            </a:r>
            <a:r>
              <a:rPr lang="fr-FR" sz="2000" dirty="0"/>
              <a:t>&gt;,&lt;/l&gt;</a:t>
            </a:r>
          </a:p>
          <a:p>
            <a:pPr marL="635000" indent="0">
              <a:spcBef>
                <a:spcPts val="0"/>
              </a:spcBef>
              <a:buNone/>
            </a:pPr>
            <a:r>
              <a:rPr lang="fr-FR" sz="2000" dirty="0"/>
              <a:t> &lt;l&gt;On ne peut pénétrer dans ses replis secrets ;&lt;/l&gt;</a:t>
            </a:r>
          </a:p>
          <a:p>
            <a:pPr marL="635000" indent="0">
              <a:spcBef>
                <a:spcPts val="0"/>
              </a:spcBef>
              <a:buNone/>
            </a:pPr>
            <a:r>
              <a:rPr lang="fr-FR" sz="2000" dirty="0"/>
              <a:t> &lt;l&gt;À le développer vainement on s'attache,&lt;/l&gt;</a:t>
            </a:r>
          </a:p>
          <a:p>
            <a:pPr marL="992188" indent="-357188">
              <a:spcBef>
                <a:spcPts val="0"/>
              </a:spcBef>
              <a:buNone/>
            </a:pPr>
            <a:r>
              <a:rPr lang="fr-FR" sz="2000" dirty="0"/>
              <a:t>&lt;l&gt;&lt;</a:t>
            </a:r>
            <a:r>
              <a:rPr lang="fr-FR" sz="2000" dirty="0" err="1"/>
              <a:t>rs</a:t>
            </a:r>
            <a:r>
              <a:rPr lang="fr-FR" sz="2000" dirty="0"/>
              <a:t> </a:t>
            </a:r>
            <a:r>
              <a:rPr lang="fr-FR" sz="2000" dirty="0" err="1"/>
              <a:t>ref</a:t>
            </a:r>
            <a:r>
              <a:rPr lang="fr-FR" sz="2000" dirty="0"/>
              <a:t>="#Lucile" ana="#TEMP"&gt;C’est par timidité, peut-être, qu’il se cache&lt;/</a:t>
            </a:r>
            <a:r>
              <a:rPr lang="fr-FR" sz="2000" dirty="0" err="1"/>
              <a:t>rs</a:t>
            </a:r>
            <a:r>
              <a:rPr lang="fr-FR" sz="2000" dirty="0"/>
              <a:t>&gt;.&lt;/l&gt;</a:t>
            </a:r>
          </a:p>
          <a:p>
            <a:pPr marL="635000" indent="-635000">
              <a:spcBef>
                <a:spcPts val="0"/>
              </a:spcBef>
              <a:buNone/>
            </a:pPr>
            <a:r>
              <a:rPr lang="fr-FR" sz="2000" dirty="0"/>
              <a:t>&lt;/</a:t>
            </a:r>
            <a:r>
              <a:rPr lang="fr-FR" sz="2000" dirty="0" err="1"/>
              <a:t>sp</a:t>
            </a:r>
            <a:r>
              <a:rPr lang="fr-FR" sz="2000" dirty="0"/>
              <a:t>&gt;</a:t>
            </a:r>
          </a:p>
        </p:txBody>
      </p:sp>
    </p:spTree>
    <p:extLst>
      <p:ext uri="{BB962C8B-B14F-4D97-AF65-F5344CB8AC3E}">
        <p14:creationId xmlns:p14="http://schemas.microsoft.com/office/powerpoint/2010/main" val="43743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Some</a:t>
            </a:r>
            <a:r>
              <a:rPr lang="fr-FR" dirty="0"/>
              <a:t> </a:t>
            </a:r>
            <a:r>
              <a:rPr lang="fr-FR" dirty="0" err="1"/>
              <a:t>results</a:t>
            </a:r>
            <a:endParaRPr lang="fr-FR" dirty="0"/>
          </a:p>
        </p:txBody>
      </p:sp>
      <p:sp>
        <p:nvSpPr>
          <p:cNvPr id="3" name="Espace réservé du contenu 2"/>
          <p:cNvSpPr>
            <a:spLocks noGrp="1"/>
          </p:cNvSpPr>
          <p:nvPr>
            <p:ph idx="1"/>
          </p:nvPr>
        </p:nvSpPr>
        <p:spPr>
          <a:xfrm>
            <a:off x="457200" y="1205271"/>
            <a:ext cx="8229600" cy="4915782"/>
          </a:xfrm>
        </p:spPr>
        <p:txBody>
          <a:bodyPr/>
          <a:lstStyle/>
          <a:p>
            <a:pPr marL="0" indent="0">
              <a:buNone/>
            </a:pPr>
            <a:r>
              <a:rPr lang="fr-FR" i="1" dirty="0"/>
              <a:t>Paméla en France </a:t>
            </a:r>
            <a:r>
              <a:rPr lang="fr-FR" dirty="0"/>
              <a:t>(1745, a </a:t>
            </a:r>
            <a:r>
              <a:rPr lang="fr-FR" dirty="0" err="1"/>
              <a:t>parody</a:t>
            </a:r>
            <a:r>
              <a:rPr lang="fr-FR" dirty="0"/>
              <a:t>)</a:t>
            </a:r>
          </a:p>
          <a:p>
            <a:pPr algn="just"/>
            <a:r>
              <a:rPr lang="en-GB" dirty="0"/>
              <a:t>50 characters  </a:t>
            </a:r>
          </a:p>
          <a:p>
            <a:pPr algn="just"/>
            <a:r>
              <a:rPr lang="en-GB" dirty="0"/>
              <a:t>29 extended co-</a:t>
            </a:r>
            <a:r>
              <a:rPr lang="en-GB" dirty="0" err="1"/>
              <a:t>référence</a:t>
            </a:r>
            <a:r>
              <a:rPr lang="en-GB" dirty="0"/>
              <a:t> chains</a:t>
            </a:r>
          </a:p>
          <a:p>
            <a:pPr algn="just"/>
            <a:r>
              <a:rPr lang="en-GB" dirty="0"/>
              <a:t>20 chains have one referential object, 7 have several referential objects, 2 have collective objects</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71546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Extractions et analyses</a:t>
            </a:r>
          </a:p>
        </p:txBody>
      </p:sp>
      <p:graphicFrame>
        <p:nvGraphicFramePr>
          <p:cNvPr id="5" name="Tableau 4"/>
          <p:cNvGraphicFramePr>
            <a:graphicFrameLocks noGrp="1"/>
          </p:cNvGraphicFramePr>
          <p:nvPr/>
        </p:nvGraphicFramePr>
        <p:xfrm>
          <a:off x="615222" y="1924705"/>
          <a:ext cx="8071577" cy="4196348"/>
        </p:xfrm>
        <a:graphic>
          <a:graphicData uri="http://schemas.openxmlformats.org/drawingml/2006/table">
            <a:tbl>
              <a:tblPr firstRow="1" bandRow="1">
                <a:tableStyleId>{5C22544A-7EE6-4342-B048-85BDC9FD1C3A}</a:tableStyleId>
              </a:tblPr>
              <a:tblGrid>
                <a:gridCol w="1506701">
                  <a:extLst>
                    <a:ext uri="{9D8B030D-6E8A-4147-A177-3AD203B41FA5}">
                      <a16:colId xmlns:a16="http://schemas.microsoft.com/office/drawing/2014/main" val="20000"/>
                    </a:ext>
                  </a:extLst>
                </a:gridCol>
                <a:gridCol w="1450340">
                  <a:extLst>
                    <a:ext uri="{9D8B030D-6E8A-4147-A177-3AD203B41FA5}">
                      <a16:colId xmlns:a16="http://schemas.microsoft.com/office/drawing/2014/main" val="20001"/>
                    </a:ext>
                  </a:extLst>
                </a:gridCol>
                <a:gridCol w="2897502">
                  <a:extLst>
                    <a:ext uri="{9D8B030D-6E8A-4147-A177-3AD203B41FA5}">
                      <a16:colId xmlns:a16="http://schemas.microsoft.com/office/drawing/2014/main" val="20002"/>
                    </a:ext>
                  </a:extLst>
                </a:gridCol>
                <a:gridCol w="2217034">
                  <a:extLst>
                    <a:ext uri="{9D8B030D-6E8A-4147-A177-3AD203B41FA5}">
                      <a16:colId xmlns:a16="http://schemas.microsoft.com/office/drawing/2014/main" val="20003"/>
                    </a:ext>
                  </a:extLst>
                </a:gridCol>
              </a:tblGrid>
              <a:tr h="554235">
                <a:tc gridSpan="2">
                  <a:txBody>
                    <a:bodyPr/>
                    <a:lstStyle/>
                    <a:p>
                      <a:pPr algn="ctr"/>
                      <a:r>
                        <a:rPr lang="fr-FR" dirty="0"/>
                        <a:t>1 référent</a:t>
                      </a:r>
                    </a:p>
                  </a:txBody>
                  <a:tcPr/>
                </a:tc>
                <a:tc hMerge="1">
                  <a:txBody>
                    <a:bodyPr/>
                    <a:lstStyle/>
                    <a:p>
                      <a:endParaRPr lang="fr-FR" dirty="0"/>
                    </a:p>
                  </a:txBody>
                  <a:tcPr/>
                </a:tc>
                <a:tc>
                  <a:txBody>
                    <a:bodyPr/>
                    <a:lstStyle/>
                    <a:p>
                      <a:r>
                        <a:rPr lang="fr-FR" dirty="0"/>
                        <a:t>Plusieurs référents</a:t>
                      </a:r>
                    </a:p>
                  </a:txBody>
                  <a:tcPr/>
                </a:tc>
                <a:tc>
                  <a:txBody>
                    <a:bodyPr/>
                    <a:lstStyle/>
                    <a:p>
                      <a:r>
                        <a:rPr lang="fr-FR" dirty="0"/>
                        <a:t>Référent collectif</a:t>
                      </a:r>
                    </a:p>
                  </a:txBody>
                  <a:tcPr/>
                </a:tc>
                <a:extLst>
                  <a:ext uri="{0D108BD9-81ED-4DB2-BD59-A6C34878D82A}">
                    <a16:rowId xmlns:a16="http://schemas.microsoft.com/office/drawing/2014/main" val="10000"/>
                  </a:ext>
                </a:extLst>
              </a:tr>
              <a:tr h="3642113">
                <a:tc>
                  <a:txBody>
                    <a:bodyPr/>
                    <a:lstStyle/>
                    <a:p>
                      <a:r>
                        <a:rPr lang="fr-FR" dirty="0"/>
                        <a:t>Paméla</a:t>
                      </a:r>
                    </a:p>
                    <a:p>
                      <a:r>
                        <a:rPr lang="fr-FR" dirty="0"/>
                        <a:t>Mère</a:t>
                      </a:r>
                    </a:p>
                    <a:p>
                      <a:r>
                        <a:rPr lang="fr-FR" dirty="0"/>
                        <a:t>Père</a:t>
                      </a:r>
                    </a:p>
                    <a:p>
                      <a:r>
                        <a:rPr lang="fr-FR" dirty="0"/>
                        <a:t>Marquis</a:t>
                      </a:r>
                    </a:p>
                    <a:p>
                      <a:r>
                        <a:rPr lang="fr-FR" dirty="0"/>
                        <a:t>Comtesse</a:t>
                      </a:r>
                    </a:p>
                    <a:p>
                      <a:r>
                        <a:rPr lang="fr-FR" dirty="0"/>
                        <a:t>Maître</a:t>
                      </a:r>
                    </a:p>
                    <a:p>
                      <a:r>
                        <a:rPr lang="fr-FR" dirty="0"/>
                        <a:t>Mathurin</a:t>
                      </a:r>
                    </a:p>
                    <a:p>
                      <a:r>
                        <a:rPr lang="fr-FR" dirty="0"/>
                        <a:t>Oncle</a:t>
                      </a:r>
                    </a:p>
                    <a:p>
                      <a:r>
                        <a:rPr lang="fr-FR" dirty="0"/>
                        <a:t>Chevalier</a:t>
                      </a:r>
                    </a:p>
                    <a:p>
                      <a:r>
                        <a:rPr lang="fr-FR" dirty="0" err="1"/>
                        <a:t>Nérine</a:t>
                      </a:r>
                      <a:endParaRPr lang="fr-FR" dirty="0"/>
                    </a:p>
                    <a:p>
                      <a:r>
                        <a:rPr lang="fr-FR" dirty="0"/>
                        <a:t>Dame</a:t>
                      </a:r>
                    </a:p>
                    <a:p>
                      <a:endParaRPr lang="fr-FR" dirty="0"/>
                    </a:p>
                  </a:txBody>
                  <a:tcPr/>
                </a:tc>
                <a:tc>
                  <a:txBody>
                    <a:bodyPr/>
                    <a:lstStyle/>
                    <a:p>
                      <a:r>
                        <a:rPr lang="fr-FR" dirty="0"/>
                        <a:t>Tante</a:t>
                      </a:r>
                    </a:p>
                    <a:p>
                      <a:r>
                        <a:rPr lang="fr-FR" dirty="0"/>
                        <a:t>Le Plaisir</a:t>
                      </a:r>
                    </a:p>
                    <a:p>
                      <a:r>
                        <a:rPr lang="fr-FR" dirty="0"/>
                        <a:t>La Sagesse</a:t>
                      </a:r>
                    </a:p>
                    <a:p>
                      <a:r>
                        <a:rPr lang="fr-FR" dirty="0"/>
                        <a:t>L'Amour</a:t>
                      </a:r>
                    </a:p>
                    <a:p>
                      <a:r>
                        <a:rPr lang="fr-FR" dirty="0"/>
                        <a:t>Lutin 1</a:t>
                      </a:r>
                    </a:p>
                    <a:p>
                      <a:r>
                        <a:rPr lang="fr-FR" dirty="0"/>
                        <a:t>La Décence</a:t>
                      </a:r>
                    </a:p>
                    <a:p>
                      <a:r>
                        <a:rPr lang="fr-FR" dirty="0"/>
                        <a:t>La Gaieté</a:t>
                      </a:r>
                    </a:p>
                    <a:p>
                      <a:r>
                        <a:rPr lang="fr-FR" dirty="0"/>
                        <a:t>La Joie</a:t>
                      </a:r>
                    </a:p>
                    <a:p>
                      <a:r>
                        <a:rPr lang="fr-FR" dirty="0"/>
                        <a:t>L'Hymen</a:t>
                      </a:r>
                    </a:p>
                  </a:txBody>
                  <a:tcPr/>
                </a:tc>
                <a:tc>
                  <a:txBody>
                    <a:bodyPr/>
                    <a:lstStyle/>
                    <a:p>
                      <a:r>
                        <a:rPr lang="fr-FR" dirty="0"/>
                        <a:t>Père, Mère</a:t>
                      </a:r>
                    </a:p>
                    <a:p>
                      <a:r>
                        <a:rPr lang="fr-FR" dirty="0"/>
                        <a:t>Marquis, Comtesse</a:t>
                      </a:r>
                    </a:p>
                    <a:p>
                      <a:r>
                        <a:rPr lang="fr-FR" dirty="0"/>
                        <a:t>Paméla, Chevalier</a:t>
                      </a:r>
                      <a:endParaRPr lang="fr-FR" baseline="0" dirty="0"/>
                    </a:p>
                    <a:p>
                      <a:r>
                        <a:rPr lang="fr-FR" baseline="0" dirty="0"/>
                        <a:t>Oncle, Tante</a:t>
                      </a:r>
                    </a:p>
                    <a:p>
                      <a:r>
                        <a:rPr lang="fr-FR" baseline="0" dirty="0"/>
                        <a:t>Paméla, Mathurin</a:t>
                      </a:r>
                    </a:p>
                    <a:p>
                      <a:r>
                        <a:rPr lang="fr-FR" baseline="0" dirty="0"/>
                        <a:t>Sagesse, Paméla</a:t>
                      </a:r>
                    </a:p>
                    <a:p>
                      <a:r>
                        <a:rPr lang="fr-FR" baseline="0" dirty="0"/>
                        <a:t>Plaisir, Marquis</a:t>
                      </a:r>
                    </a:p>
                  </a:txBody>
                  <a:tcPr/>
                </a:tc>
                <a:tc>
                  <a:txBody>
                    <a:bodyPr/>
                    <a:lstStyle/>
                    <a:p>
                      <a:r>
                        <a:rPr lang="fr-FR" dirty="0"/>
                        <a:t>Danseurs</a:t>
                      </a:r>
                    </a:p>
                    <a:p>
                      <a:r>
                        <a:rPr lang="fr-FR" dirty="0"/>
                        <a:t>Les</a:t>
                      </a:r>
                      <a:r>
                        <a:rPr lang="fr-FR" baseline="0" dirty="0"/>
                        <a:t> Français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75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Longueur des chaînes</a:t>
            </a:r>
          </a:p>
        </p:txBody>
      </p:sp>
      <p:graphicFrame>
        <p:nvGraphicFramePr>
          <p:cNvPr id="4" name="Objet 3"/>
          <p:cNvGraphicFramePr>
            <a:graphicFrameLocks noChangeAspect="1"/>
          </p:cNvGraphicFramePr>
          <p:nvPr>
            <p:extLst>
              <p:ext uri="{D42A27DB-BD31-4B8C-83A1-F6EECF244321}">
                <p14:modId xmlns:p14="http://schemas.microsoft.com/office/powerpoint/2010/main" val="1425688361"/>
              </p:ext>
            </p:extLst>
          </p:nvPr>
        </p:nvGraphicFramePr>
        <p:xfrm>
          <a:off x="457200" y="1377950"/>
          <a:ext cx="7700210" cy="4102100"/>
        </p:xfrm>
        <a:graphic>
          <a:graphicData uri="http://schemas.openxmlformats.org/presentationml/2006/ole">
            <mc:AlternateContent xmlns:mc="http://schemas.openxmlformats.org/markup-compatibility/2006">
              <mc:Choice xmlns:v="urn:schemas-microsoft-com:vml" Requires="v">
                <p:oleObj spid="_x0000_s1038" name="Feuille de calcul" r:id="rId4" imgW="4838700" imgH="4102100" progId="Excel.Sheet.12">
                  <p:embed/>
                </p:oleObj>
              </mc:Choice>
              <mc:Fallback>
                <p:oleObj name="Feuille de calcul" r:id="rId4" imgW="4838700" imgH="4102100" progId="Excel.Sheet.12">
                  <p:embed/>
                  <p:pic>
                    <p:nvPicPr>
                      <p:cNvPr id="4" name="Objet 3"/>
                      <p:cNvPicPr/>
                      <p:nvPr/>
                    </p:nvPicPr>
                    <p:blipFill>
                      <a:blip r:embed="rId5"/>
                      <a:stretch>
                        <a:fillRect/>
                      </a:stretch>
                    </p:blipFill>
                    <p:spPr>
                      <a:xfrm>
                        <a:off x="457200" y="1377950"/>
                        <a:ext cx="7700210" cy="4102100"/>
                      </a:xfrm>
                      <a:prstGeom prst="rect">
                        <a:avLst/>
                      </a:prstGeom>
                    </p:spPr>
                  </p:pic>
                </p:oleObj>
              </mc:Fallback>
            </mc:AlternateContent>
          </a:graphicData>
        </a:graphic>
      </p:graphicFrame>
    </p:spTree>
    <p:extLst>
      <p:ext uri="{BB962C8B-B14F-4D97-AF65-F5344CB8AC3E}">
        <p14:creationId xmlns:p14="http://schemas.microsoft.com/office/powerpoint/2010/main" val="292930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Longueur des chaînes</a:t>
            </a:r>
          </a:p>
        </p:txBody>
      </p:sp>
      <p:sp>
        <p:nvSpPr>
          <p:cNvPr id="3" name="Espace réservé du contenu 2"/>
          <p:cNvSpPr>
            <a:spLocks noGrp="1"/>
          </p:cNvSpPr>
          <p:nvPr>
            <p:ph idx="1"/>
          </p:nvPr>
        </p:nvSpPr>
        <p:spPr/>
        <p:txBody>
          <a:bodyPr/>
          <a:lstStyle/>
          <a:p>
            <a:pPr marL="0" indent="0">
              <a:buNone/>
            </a:pPr>
            <a:endParaRPr lang="fr-FR" dirty="0"/>
          </a:p>
        </p:txBody>
      </p:sp>
      <p:graphicFrame>
        <p:nvGraphicFramePr>
          <p:cNvPr id="4" name="Objet 3"/>
          <p:cNvGraphicFramePr>
            <a:graphicFrameLocks noChangeAspect="1"/>
          </p:cNvGraphicFramePr>
          <p:nvPr/>
        </p:nvGraphicFramePr>
        <p:xfrm>
          <a:off x="457200" y="1600200"/>
          <a:ext cx="8229600" cy="4525964"/>
        </p:xfrm>
        <a:graphic>
          <a:graphicData uri="http://schemas.openxmlformats.org/presentationml/2006/ole">
            <mc:AlternateContent xmlns:mc="http://schemas.openxmlformats.org/markup-compatibility/2006">
              <mc:Choice xmlns:v="urn:schemas-microsoft-com:vml" Requires="v">
                <p:oleObj spid="_x0000_s2062" name="Feuille de calcul" r:id="rId4" imgW="4838700" imgH="4394200" progId="Excel.Sheet.12">
                  <p:embed/>
                </p:oleObj>
              </mc:Choice>
              <mc:Fallback>
                <p:oleObj name="Feuille de calcul" r:id="rId4" imgW="4838700" imgH="4394200" progId="Excel.Sheet.12">
                  <p:embed/>
                  <p:pic>
                    <p:nvPicPr>
                      <p:cNvPr id="4" name="Objet 3"/>
                      <p:cNvPicPr/>
                      <p:nvPr/>
                    </p:nvPicPr>
                    <p:blipFill>
                      <a:blip r:embed="rId5"/>
                      <a:stretch>
                        <a:fillRect/>
                      </a:stretch>
                    </p:blipFill>
                    <p:spPr>
                      <a:xfrm>
                        <a:off x="457200" y="1600200"/>
                        <a:ext cx="8229600" cy="4525964"/>
                      </a:xfrm>
                      <a:prstGeom prst="rect">
                        <a:avLst/>
                      </a:prstGeom>
                    </p:spPr>
                  </p:pic>
                </p:oleObj>
              </mc:Fallback>
            </mc:AlternateContent>
          </a:graphicData>
        </a:graphic>
      </p:graphicFrame>
    </p:spTree>
    <p:extLst>
      <p:ext uri="{BB962C8B-B14F-4D97-AF65-F5344CB8AC3E}">
        <p14:creationId xmlns:p14="http://schemas.microsoft.com/office/powerpoint/2010/main" val="175413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The </a:t>
            </a:r>
            <a:r>
              <a:rPr lang="fr-FR" dirty="0" err="1"/>
              <a:t>Character</a:t>
            </a:r>
            <a:r>
              <a:rPr lang="fr-FR" dirty="0"/>
              <a:t>: a </a:t>
            </a:r>
            <a:r>
              <a:rPr lang="fr-FR" dirty="0" err="1"/>
              <a:t>Complex</a:t>
            </a:r>
            <a:r>
              <a:rPr lang="fr-FR" dirty="0"/>
              <a:t> </a:t>
            </a:r>
            <a:r>
              <a:rPr lang="fr-FR" dirty="0" err="1"/>
              <a:t>Narratological</a:t>
            </a:r>
            <a:r>
              <a:rPr lang="fr-FR" dirty="0"/>
              <a:t> Object</a:t>
            </a:r>
          </a:p>
        </p:txBody>
      </p:sp>
      <p:sp>
        <p:nvSpPr>
          <p:cNvPr id="3" name="Espace réservé du contenu 2"/>
          <p:cNvSpPr>
            <a:spLocks noGrp="1"/>
          </p:cNvSpPr>
          <p:nvPr>
            <p:ph idx="1"/>
          </p:nvPr>
        </p:nvSpPr>
        <p:spPr>
          <a:xfrm>
            <a:off x="1097280" y="2153920"/>
            <a:ext cx="7589520" cy="3972243"/>
          </a:xfrm>
        </p:spPr>
        <p:txBody>
          <a:bodyPr>
            <a:normAutofit/>
          </a:bodyPr>
          <a:lstStyle/>
          <a:p>
            <a:pPr algn="just"/>
            <a:r>
              <a:rPr lang="fr-FR" dirty="0"/>
              <a:t>Open </a:t>
            </a:r>
            <a:r>
              <a:rPr lang="fr-FR" dirty="0" err="1"/>
              <a:t>text</a:t>
            </a:r>
            <a:r>
              <a:rPr lang="fr-FR" dirty="0"/>
              <a:t> (fiction &gt; </a:t>
            </a:r>
            <a:r>
              <a:rPr lang="fr-FR" dirty="0" err="1"/>
              <a:t>text</a:t>
            </a:r>
            <a:r>
              <a:rPr lang="fr-FR" dirty="0"/>
              <a:t>), or </a:t>
            </a:r>
            <a:r>
              <a:rPr lang="fr-FR" dirty="0" err="1"/>
              <a:t>closed</a:t>
            </a:r>
            <a:r>
              <a:rPr lang="fr-FR" dirty="0"/>
              <a:t> </a:t>
            </a:r>
            <a:r>
              <a:rPr lang="fr-FR" dirty="0" err="1"/>
              <a:t>text</a:t>
            </a:r>
            <a:r>
              <a:rPr lang="fr-FR" dirty="0"/>
              <a:t> (fiction = </a:t>
            </a:r>
            <a:r>
              <a:rPr lang="fr-FR" dirty="0" err="1"/>
              <a:t>text</a:t>
            </a:r>
            <a:r>
              <a:rPr lang="fr-FR" dirty="0"/>
              <a:t>)?</a:t>
            </a:r>
          </a:p>
          <a:p>
            <a:pPr algn="just"/>
            <a:r>
              <a:rPr lang="fr-FR" dirty="0"/>
              <a:t> ‘</a:t>
            </a:r>
            <a:r>
              <a:rPr lang="fr-FR" dirty="0" err="1"/>
              <a:t>parcellar</a:t>
            </a:r>
            <a:r>
              <a:rPr lang="fr-FR" dirty="0"/>
              <a:t>’ </a:t>
            </a:r>
            <a:r>
              <a:rPr lang="fr-FR" dirty="0" err="1"/>
              <a:t>character</a:t>
            </a:r>
            <a:r>
              <a:rPr lang="fr-FR" dirty="0"/>
              <a:t> vs. ‘</a:t>
            </a:r>
            <a:r>
              <a:rPr lang="fr-FR" dirty="0" err="1"/>
              <a:t>complete</a:t>
            </a:r>
            <a:r>
              <a:rPr lang="fr-FR" dirty="0"/>
              <a:t>’ </a:t>
            </a:r>
            <a:r>
              <a:rPr lang="fr-FR" dirty="0" err="1"/>
              <a:t>character</a:t>
            </a:r>
            <a:endParaRPr lang="fr-FR" dirty="0"/>
          </a:p>
          <a:p>
            <a:pPr algn="just"/>
            <a:r>
              <a:rPr lang="fr-FR" dirty="0" err="1"/>
              <a:t>Russian</a:t>
            </a:r>
            <a:r>
              <a:rPr lang="fr-FR" dirty="0"/>
              <a:t> </a:t>
            </a:r>
            <a:r>
              <a:rPr lang="fr-FR" dirty="0" err="1"/>
              <a:t>formalists</a:t>
            </a:r>
            <a:r>
              <a:rPr lang="fr-FR" dirty="0"/>
              <a:t>: </a:t>
            </a:r>
            <a:r>
              <a:rPr lang="fr-FR" dirty="0" err="1"/>
              <a:t>character</a:t>
            </a:r>
            <a:r>
              <a:rPr lang="fr-FR" dirty="0"/>
              <a:t> </a:t>
            </a:r>
            <a:r>
              <a:rPr lang="fr-FR" dirty="0" err="1"/>
              <a:t>defined</a:t>
            </a:r>
            <a:r>
              <a:rPr lang="fr-FR" dirty="0"/>
              <a:t> by </a:t>
            </a:r>
            <a:r>
              <a:rPr lang="fr-FR" dirty="0" err="1"/>
              <a:t>its</a:t>
            </a:r>
            <a:r>
              <a:rPr lang="fr-FR" dirty="0"/>
              <a:t> </a:t>
            </a:r>
            <a:r>
              <a:rPr lang="fr-FR" dirty="0" err="1"/>
              <a:t>actantial</a:t>
            </a:r>
            <a:r>
              <a:rPr lang="fr-FR" dirty="0"/>
              <a:t> </a:t>
            </a:r>
            <a:r>
              <a:rPr lang="fr-FR" dirty="0" err="1"/>
              <a:t>role</a:t>
            </a:r>
            <a:endParaRPr lang="fr-FR" dirty="0"/>
          </a:p>
        </p:txBody>
      </p:sp>
    </p:spTree>
    <p:extLst>
      <p:ext uri="{BB962C8B-B14F-4D97-AF65-F5344CB8AC3E}">
        <p14:creationId xmlns:p14="http://schemas.microsoft.com/office/powerpoint/2010/main" val="397842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73851"/>
          </a:xfrm>
        </p:spPr>
        <p:txBody>
          <a:bodyPr>
            <a:normAutofit fontScale="90000"/>
          </a:bodyPr>
          <a:lstStyle/>
          <a:p>
            <a:r>
              <a:rPr lang="fr-FR" dirty="0"/>
              <a:t>Distribution des éléments de la chaîne</a:t>
            </a:r>
          </a:p>
        </p:txBody>
      </p:sp>
      <p:pic>
        <p:nvPicPr>
          <p:cNvPr id="4" name="Espace réservé du contenu 3" descr="Capture d’écran 2018-05-12 à 21.42.28.png"/>
          <p:cNvPicPr>
            <a:picLocks noGrp="1" noChangeAspect="1"/>
          </p:cNvPicPr>
          <p:nvPr>
            <p:ph idx="1"/>
          </p:nvPr>
        </p:nvPicPr>
        <p:blipFill rotWithShape="1">
          <a:blip r:embed="rId3">
            <a:extLst>
              <a:ext uri="{28A0092B-C50C-407E-A947-70E740481C1C}">
                <a14:useLocalDpi xmlns:a14="http://schemas.microsoft.com/office/drawing/2010/main" val="0"/>
              </a:ext>
            </a:extLst>
          </a:blip>
          <a:srcRect t="8831" b="683"/>
          <a:stretch/>
        </p:blipFill>
        <p:spPr>
          <a:xfrm>
            <a:off x="457200" y="2063600"/>
            <a:ext cx="8229600" cy="4464521"/>
          </a:xfrm>
        </p:spPr>
      </p:pic>
      <p:sp>
        <p:nvSpPr>
          <p:cNvPr id="5" name="ZoneTexte 4"/>
          <p:cNvSpPr txBox="1"/>
          <p:nvPr/>
        </p:nvSpPr>
        <p:spPr>
          <a:xfrm>
            <a:off x="615222" y="1448489"/>
            <a:ext cx="5457623" cy="369332"/>
          </a:xfrm>
          <a:prstGeom prst="rect">
            <a:avLst/>
          </a:prstGeom>
          <a:noFill/>
        </p:spPr>
        <p:txBody>
          <a:bodyPr wrap="square" rtlCol="0">
            <a:spAutoFit/>
          </a:bodyPr>
          <a:lstStyle/>
          <a:p>
            <a:r>
              <a:rPr lang="fr-FR" dirty="0"/>
              <a:t>Pamela as an acting </a:t>
            </a:r>
            <a:r>
              <a:rPr lang="fr-FR" dirty="0" err="1"/>
              <a:t>character</a:t>
            </a:r>
            <a:endParaRPr lang="fr-FR" dirty="0"/>
          </a:p>
        </p:txBody>
      </p:sp>
    </p:spTree>
    <p:extLst>
      <p:ext uri="{BB962C8B-B14F-4D97-AF65-F5344CB8AC3E}">
        <p14:creationId xmlns:p14="http://schemas.microsoft.com/office/powerpoint/2010/main" val="47625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Distribution des éléments de la chaîne</a:t>
            </a:r>
          </a:p>
        </p:txBody>
      </p:sp>
      <p:pic>
        <p:nvPicPr>
          <p:cNvPr id="4" name="Espace réservé du contenu 3" descr="Capture d’écran 2018-05-12 à 21.43.01.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184" b="885"/>
          <a:stretch/>
        </p:blipFill>
        <p:spPr>
          <a:xfrm>
            <a:off x="457200" y="2043758"/>
            <a:ext cx="8229600" cy="4814242"/>
          </a:xfrm>
        </p:spPr>
      </p:pic>
      <p:sp>
        <p:nvSpPr>
          <p:cNvPr id="5" name="ZoneTexte 4"/>
          <p:cNvSpPr txBox="1"/>
          <p:nvPr/>
        </p:nvSpPr>
        <p:spPr>
          <a:xfrm>
            <a:off x="654915" y="1587385"/>
            <a:ext cx="4604249" cy="369332"/>
          </a:xfrm>
          <a:prstGeom prst="rect">
            <a:avLst/>
          </a:prstGeom>
          <a:noFill/>
        </p:spPr>
        <p:txBody>
          <a:bodyPr wrap="square" rtlCol="0">
            <a:spAutoFit/>
          </a:bodyPr>
          <a:lstStyle/>
          <a:p>
            <a:r>
              <a:rPr lang="fr-FR" dirty="0"/>
              <a:t>Pamela in the </a:t>
            </a:r>
            <a:r>
              <a:rPr lang="fr-FR" dirty="0" err="1"/>
              <a:t>co-reference</a:t>
            </a:r>
            <a:r>
              <a:rPr lang="fr-FR" dirty="0"/>
              <a:t> </a:t>
            </a:r>
            <a:r>
              <a:rPr lang="fr-FR" dirty="0" err="1"/>
              <a:t>chains</a:t>
            </a:r>
            <a:endParaRPr lang="fr-FR" dirty="0"/>
          </a:p>
        </p:txBody>
      </p:sp>
    </p:spTree>
    <p:extLst>
      <p:ext uri="{BB962C8B-B14F-4D97-AF65-F5344CB8AC3E}">
        <p14:creationId xmlns:p14="http://schemas.microsoft.com/office/powerpoint/2010/main" val="226028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Distribution des éléments de la chaîne</a:t>
            </a:r>
          </a:p>
        </p:txBody>
      </p:sp>
      <p:pic>
        <p:nvPicPr>
          <p:cNvPr id="4" name="Espace réservé du contenu 3" descr="Capture d’écran 2018-05-12 à 21.43.50.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484" b="3067"/>
          <a:stretch/>
        </p:blipFill>
        <p:spPr>
          <a:xfrm>
            <a:off x="457200" y="1865178"/>
            <a:ext cx="8229600" cy="4821682"/>
          </a:xfrm>
        </p:spPr>
      </p:pic>
      <p:sp>
        <p:nvSpPr>
          <p:cNvPr id="5" name="ZoneTexte 4"/>
          <p:cNvSpPr txBox="1"/>
          <p:nvPr/>
        </p:nvSpPr>
        <p:spPr>
          <a:xfrm>
            <a:off x="457200" y="1417638"/>
            <a:ext cx="4008128" cy="369332"/>
          </a:xfrm>
          <a:prstGeom prst="rect">
            <a:avLst/>
          </a:prstGeom>
          <a:noFill/>
        </p:spPr>
        <p:txBody>
          <a:bodyPr wrap="square" rtlCol="0">
            <a:spAutoFit/>
          </a:bodyPr>
          <a:lstStyle/>
          <a:p>
            <a:r>
              <a:rPr lang="fr-FR" dirty="0"/>
              <a:t>A </a:t>
            </a:r>
            <a:r>
              <a:rPr lang="fr-FR" dirty="0" err="1"/>
              <a:t>combined</a:t>
            </a:r>
            <a:r>
              <a:rPr lang="fr-FR" dirty="0"/>
              <a:t> </a:t>
            </a:r>
            <a:r>
              <a:rPr lang="fr-FR" dirty="0" err="1"/>
              <a:t>view</a:t>
            </a:r>
            <a:endParaRPr lang="fr-FR" dirty="0"/>
          </a:p>
        </p:txBody>
      </p:sp>
    </p:spTree>
    <p:extLst>
      <p:ext uri="{BB962C8B-B14F-4D97-AF65-F5344CB8AC3E}">
        <p14:creationId xmlns:p14="http://schemas.microsoft.com/office/powerpoint/2010/main" val="865537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Distribution des éléments de la chaîne</a:t>
            </a:r>
          </a:p>
        </p:txBody>
      </p:sp>
      <p:pic>
        <p:nvPicPr>
          <p:cNvPr id="4" name="Espace réservé du contenu 3" descr="Capture d’écran 2018-05-12 à 21.55.42.png"/>
          <p:cNvPicPr>
            <a:picLocks noGrp="1" noChangeAspect="1"/>
          </p:cNvPicPr>
          <p:nvPr>
            <p:ph idx="1"/>
          </p:nvPr>
        </p:nvPicPr>
        <p:blipFill rotWithShape="1">
          <a:blip r:embed="rId3">
            <a:extLst>
              <a:ext uri="{28A0092B-C50C-407E-A947-70E740481C1C}">
                <a14:useLocalDpi xmlns:a14="http://schemas.microsoft.com/office/drawing/2010/main" val="0"/>
              </a:ext>
            </a:extLst>
          </a:blip>
          <a:srcRect t="6920" b="674"/>
          <a:stretch/>
        </p:blipFill>
        <p:spPr>
          <a:xfrm>
            <a:off x="457200" y="1924704"/>
            <a:ext cx="8229600" cy="4504205"/>
          </a:xfrm>
        </p:spPr>
      </p:pic>
      <p:sp>
        <p:nvSpPr>
          <p:cNvPr id="5" name="ZoneTexte 4"/>
          <p:cNvSpPr txBox="1"/>
          <p:nvPr/>
        </p:nvSpPr>
        <p:spPr>
          <a:xfrm>
            <a:off x="457200" y="1417638"/>
            <a:ext cx="5198882" cy="369332"/>
          </a:xfrm>
          <a:prstGeom prst="rect">
            <a:avLst/>
          </a:prstGeom>
          <a:noFill/>
        </p:spPr>
        <p:txBody>
          <a:bodyPr wrap="square" rtlCol="0">
            <a:spAutoFit/>
          </a:bodyPr>
          <a:lstStyle/>
          <a:p>
            <a:r>
              <a:rPr lang="fr-FR" dirty="0"/>
              <a:t>The Marquis</a:t>
            </a:r>
          </a:p>
        </p:txBody>
      </p:sp>
    </p:spTree>
    <p:extLst>
      <p:ext uri="{BB962C8B-B14F-4D97-AF65-F5344CB8AC3E}">
        <p14:creationId xmlns:p14="http://schemas.microsoft.com/office/powerpoint/2010/main" val="354546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 nature des éléments de la chaîne</a:t>
            </a:r>
          </a:p>
        </p:txBody>
      </p:sp>
      <p:sp>
        <p:nvSpPr>
          <p:cNvPr id="3" name="Espace réservé du contenu 2"/>
          <p:cNvSpPr>
            <a:spLocks noGrp="1"/>
          </p:cNvSpPr>
          <p:nvPr>
            <p:ph idx="1"/>
          </p:nvPr>
        </p:nvSpPr>
        <p:spPr>
          <a:xfrm>
            <a:off x="457200" y="2023916"/>
            <a:ext cx="8229600" cy="4102247"/>
          </a:xfrm>
        </p:spPr>
        <p:txBody>
          <a:bodyPr numCol="3">
            <a:normAutofit fontScale="40000" lnSpcReduction="20000"/>
          </a:bodyPr>
          <a:lstStyle/>
          <a:p>
            <a:pPr marL="0" indent="0">
              <a:buNone/>
            </a:pPr>
            <a:r>
              <a:rPr lang="fr-FR" dirty="0"/>
              <a:t>je</a:t>
            </a:r>
          </a:p>
          <a:p>
            <a:pPr marL="0" indent="0">
              <a:buNone/>
            </a:pPr>
            <a:r>
              <a:rPr lang="fr-FR" dirty="0"/>
              <a:t>la</a:t>
            </a:r>
          </a:p>
          <a:p>
            <a:pPr marL="0" indent="0">
              <a:buNone/>
            </a:pPr>
            <a:r>
              <a:rPr lang="fr-FR" dirty="0"/>
              <a:t>la</a:t>
            </a:r>
          </a:p>
          <a:p>
            <a:pPr marL="0" indent="0">
              <a:buNone/>
            </a:pPr>
            <a:r>
              <a:rPr lang="fr-FR" dirty="0"/>
              <a:t>elle</a:t>
            </a:r>
          </a:p>
          <a:p>
            <a:pPr marL="0" indent="0">
              <a:buNone/>
            </a:pPr>
            <a:r>
              <a:rPr lang="fr-FR" dirty="0"/>
              <a:t>Vous</a:t>
            </a:r>
          </a:p>
          <a:p>
            <a:pPr marL="0" indent="0">
              <a:buNone/>
            </a:pPr>
            <a:r>
              <a:rPr lang="fr-FR" dirty="0"/>
              <a:t>vous</a:t>
            </a:r>
          </a:p>
          <a:p>
            <a:pPr marL="0" indent="0">
              <a:buNone/>
            </a:pPr>
            <a:r>
              <a:rPr lang="fr-FR" dirty="0"/>
              <a:t>vous</a:t>
            </a:r>
          </a:p>
          <a:p>
            <a:pPr marL="0" indent="0">
              <a:buNone/>
            </a:pPr>
            <a:r>
              <a:rPr lang="fr-FR" dirty="0"/>
              <a:t>un talent</a:t>
            </a:r>
          </a:p>
          <a:p>
            <a:pPr marL="0" indent="0">
              <a:buNone/>
            </a:pPr>
            <a:r>
              <a:rPr lang="fr-FR" dirty="0"/>
              <a:t>je</a:t>
            </a:r>
          </a:p>
          <a:p>
            <a:pPr marL="0" indent="0">
              <a:buNone/>
            </a:pPr>
            <a:r>
              <a:rPr lang="fr-FR" dirty="0"/>
              <a:t>pour moi</a:t>
            </a:r>
          </a:p>
          <a:p>
            <a:pPr marL="0" indent="0">
              <a:buNone/>
            </a:pPr>
            <a:r>
              <a:rPr lang="fr-FR" dirty="0"/>
              <a:t>Ma </a:t>
            </a:r>
            <a:r>
              <a:rPr lang="fr-FR" dirty="0" err="1"/>
              <a:t>chére</a:t>
            </a:r>
            <a:endParaRPr lang="fr-FR" dirty="0"/>
          </a:p>
          <a:p>
            <a:pPr marL="0" indent="0">
              <a:buNone/>
            </a:pPr>
            <a:r>
              <a:rPr lang="fr-FR" dirty="0"/>
              <a:t>vous</a:t>
            </a:r>
          </a:p>
          <a:p>
            <a:pPr marL="0" indent="0">
              <a:buNone/>
            </a:pPr>
            <a:r>
              <a:rPr lang="fr-FR" dirty="0"/>
              <a:t>je</a:t>
            </a:r>
          </a:p>
          <a:p>
            <a:pPr marL="0" indent="0">
              <a:buNone/>
            </a:pPr>
            <a:r>
              <a:rPr lang="fr-FR" dirty="0"/>
              <a:t>Je</a:t>
            </a:r>
          </a:p>
          <a:p>
            <a:pPr marL="0" indent="0">
              <a:buNone/>
            </a:pPr>
            <a:r>
              <a:rPr lang="fr-FR" dirty="0"/>
              <a:t>me</a:t>
            </a:r>
          </a:p>
          <a:p>
            <a:pPr marL="0" indent="0">
              <a:buNone/>
            </a:pPr>
            <a:r>
              <a:rPr lang="fr-FR" dirty="0"/>
              <a:t>je m'exprime aſſez mal en François</a:t>
            </a:r>
          </a:p>
          <a:p>
            <a:pPr marL="0" indent="0">
              <a:buNone/>
            </a:pPr>
            <a:r>
              <a:rPr lang="fr-FR" dirty="0"/>
              <a:t>une jeune </a:t>
            </a:r>
            <a:r>
              <a:rPr lang="fr-FR" dirty="0" err="1"/>
              <a:t>étrangére</a:t>
            </a:r>
            <a:endParaRPr lang="fr-FR" dirty="0"/>
          </a:p>
          <a:p>
            <a:pPr marL="0" indent="0">
              <a:buNone/>
            </a:pPr>
            <a:r>
              <a:rPr lang="fr-FR" dirty="0"/>
              <a:t>ſa naïveté</a:t>
            </a:r>
          </a:p>
          <a:p>
            <a:pPr marL="0" indent="0">
              <a:buNone/>
            </a:pPr>
            <a:r>
              <a:rPr lang="fr-FR" dirty="0"/>
              <a:t>J</a:t>
            </a:r>
          </a:p>
          <a:p>
            <a:pPr marL="0" indent="0">
              <a:buNone/>
            </a:pPr>
            <a:r>
              <a:rPr lang="fr-FR" dirty="0"/>
              <a:t>je me</a:t>
            </a:r>
          </a:p>
          <a:p>
            <a:pPr marL="0" indent="0">
              <a:buNone/>
            </a:pPr>
            <a:r>
              <a:rPr lang="fr-FR" dirty="0"/>
              <a:t>j</a:t>
            </a:r>
          </a:p>
          <a:p>
            <a:pPr marL="0" indent="0">
              <a:buNone/>
            </a:pPr>
            <a:r>
              <a:rPr lang="fr-FR" dirty="0"/>
              <a:t>je</a:t>
            </a:r>
          </a:p>
          <a:p>
            <a:pPr marL="0" indent="0">
              <a:buNone/>
            </a:pPr>
            <a:r>
              <a:rPr lang="fr-FR" dirty="0"/>
              <a:t>vous</a:t>
            </a:r>
          </a:p>
          <a:p>
            <a:pPr marL="0" indent="0">
              <a:buNone/>
            </a:pPr>
            <a:r>
              <a:rPr lang="fr-FR" dirty="0"/>
              <a:t>moi</a:t>
            </a:r>
          </a:p>
          <a:p>
            <a:pPr marL="0" indent="0">
              <a:buNone/>
            </a:pPr>
            <a:r>
              <a:rPr lang="fr-FR" dirty="0"/>
              <a:t>m</a:t>
            </a:r>
          </a:p>
          <a:p>
            <a:pPr marL="0" indent="0">
              <a:buNone/>
            </a:pPr>
            <a:r>
              <a:rPr lang="fr-FR" dirty="0"/>
              <a:t>être ſage, &amp;</a:t>
            </a:r>
            <a:r>
              <a:rPr lang="fr-FR" dirty="0" err="1"/>
              <a:t>amp</a:t>
            </a:r>
            <a:r>
              <a:rPr lang="fr-FR" dirty="0"/>
              <a:t>; modeſte &amp;</a:t>
            </a:r>
            <a:r>
              <a:rPr lang="fr-FR" dirty="0" err="1"/>
              <a:t>amp</a:t>
            </a:r>
            <a:r>
              <a:rPr lang="fr-FR" dirty="0"/>
              <a:t>; ſenſée,</a:t>
            </a:r>
          </a:p>
          <a:p>
            <a:pPr marL="0" indent="0">
              <a:buNone/>
            </a:pPr>
            <a:r>
              <a:rPr lang="fr-FR" dirty="0"/>
              <a:t>Je</a:t>
            </a:r>
          </a:p>
          <a:p>
            <a:pPr marL="0" indent="0">
              <a:buNone/>
            </a:pPr>
            <a:r>
              <a:rPr lang="fr-FR" dirty="0"/>
              <a:t>m</a:t>
            </a:r>
          </a:p>
          <a:p>
            <a:pPr marL="0" indent="0">
              <a:buNone/>
            </a:pPr>
            <a:r>
              <a:rPr lang="fr-FR" dirty="0"/>
              <a:t>ma ſageſſe</a:t>
            </a:r>
          </a:p>
          <a:p>
            <a:pPr marL="0" indent="0">
              <a:buNone/>
            </a:pPr>
            <a:r>
              <a:rPr lang="fr-FR" dirty="0"/>
              <a:t>elle</a:t>
            </a:r>
          </a:p>
          <a:p>
            <a:pPr marL="0" indent="0">
              <a:buNone/>
            </a:pPr>
            <a:r>
              <a:rPr lang="fr-FR" dirty="0"/>
              <a:t>je</a:t>
            </a:r>
          </a:p>
          <a:p>
            <a:pPr marL="0" indent="0">
              <a:buNone/>
            </a:pPr>
            <a:r>
              <a:rPr lang="fr-FR" dirty="0"/>
              <a:t>vous</a:t>
            </a:r>
          </a:p>
          <a:p>
            <a:pPr marL="0" indent="0">
              <a:buNone/>
            </a:pPr>
            <a:r>
              <a:rPr lang="fr-FR" dirty="0"/>
              <a:t>moi</a:t>
            </a:r>
          </a:p>
          <a:p>
            <a:pPr marL="0" indent="0">
              <a:buNone/>
            </a:pPr>
            <a:r>
              <a:rPr lang="fr-FR" dirty="0"/>
              <a:t>ſa femme de chambre</a:t>
            </a:r>
          </a:p>
          <a:p>
            <a:pPr marL="0" indent="0">
              <a:buNone/>
            </a:pPr>
            <a:r>
              <a:rPr lang="fr-FR" dirty="0"/>
              <a:t>la plus tendre de ſes amies</a:t>
            </a:r>
          </a:p>
          <a:p>
            <a:pPr marL="0" indent="0">
              <a:buNone/>
            </a:pPr>
            <a:r>
              <a:rPr lang="fr-FR" dirty="0"/>
              <a:t>je</a:t>
            </a:r>
          </a:p>
          <a:p>
            <a:pPr marL="0" indent="0">
              <a:buNone/>
            </a:pPr>
            <a:r>
              <a:rPr lang="fr-FR" dirty="0"/>
              <a:t>j</a:t>
            </a:r>
          </a:p>
          <a:p>
            <a:pPr marL="0" indent="0">
              <a:buNone/>
            </a:pPr>
            <a:r>
              <a:rPr lang="fr-FR" dirty="0"/>
              <a:t>j</a:t>
            </a:r>
          </a:p>
          <a:p>
            <a:pPr marL="0" indent="0">
              <a:buNone/>
            </a:pPr>
            <a:r>
              <a:rPr lang="fr-FR" dirty="0"/>
              <a:t>me</a:t>
            </a:r>
          </a:p>
          <a:p>
            <a:pPr marL="0" indent="0">
              <a:buNone/>
            </a:pPr>
            <a:r>
              <a:rPr lang="fr-FR" dirty="0"/>
              <a:t>m</a:t>
            </a:r>
          </a:p>
          <a:p>
            <a:pPr marL="0" indent="0">
              <a:buNone/>
            </a:pPr>
            <a:r>
              <a:rPr lang="fr-FR" dirty="0"/>
              <a:t>vous</a:t>
            </a:r>
          </a:p>
          <a:p>
            <a:pPr marL="0" indent="0">
              <a:buNone/>
            </a:pPr>
            <a:r>
              <a:rPr lang="fr-FR" dirty="0"/>
              <a:t>Tout ſied </a:t>
            </a:r>
            <a:r>
              <a:rPr lang="fr-FR" dirty="0" err="1"/>
              <a:t>àPaméla</a:t>
            </a:r>
            <a:endParaRPr lang="fr-FR" dirty="0"/>
          </a:p>
          <a:p>
            <a:pPr marL="0" indent="0">
              <a:buNone/>
            </a:pPr>
            <a:r>
              <a:rPr lang="fr-FR" dirty="0"/>
              <a:t>Sa </a:t>
            </a:r>
            <a:r>
              <a:rPr lang="fr-FR" dirty="0" err="1"/>
              <a:t>grace</a:t>
            </a:r>
            <a:r>
              <a:rPr lang="fr-FR" dirty="0"/>
              <a:t> eſt partout naturelle</a:t>
            </a:r>
          </a:p>
          <a:p>
            <a:pPr marL="0" indent="0">
              <a:buNone/>
            </a:pPr>
            <a:r>
              <a:rPr lang="fr-FR" dirty="0"/>
              <a:t>Elle pare l'habit</a:t>
            </a:r>
          </a:p>
          <a:p>
            <a:pPr marL="0" indent="0">
              <a:buNone/>
            </a:pPr>
            <a:r>
              <a:rPr lang="fr-FR" dirty="0"/>
              <a:t>elle</a:t>
            </a:r>
          </a:p>
          <a:p>
            <a:pPr marL="0" indent="0">
              <a:buNone/>
            </a:pPr>
            <a:r>
              <a:rPr lang="fr-FR" dirty="0"/>
              <a:t>rien n'eſt étranger pour elle</a:t>
            </a:r>
          </a:p>
          <a:p>
            <a:pPr marL="0" indent="0">
              <a:buNone/>
            </a:pPr>
            <a:r>
              <a:rPr lang="fr-FR" dirty="0"/>
              <a:t>Je</a:t>
            </a:r>
          </a:p>
          <a:p>
            <a:pPr marL="0" indent="0">
              <a:buNone/>
            </a:pPr>
            <a:r>
              <a:rPr lang="fr-FR" dirty="0"/>
              <a:t>vous en êtes plus belle</a:t>
            </a:r>
          </a:p>
          <a:p>
            <a:pPr marL="0" indent="0">
              <a:buNone/>
            </a:pPr>
            <a:r>
              <a:rPr lang="fr-FR" dirty="0"/>
              <a:t>m</a:t>
            </a:r>
          </a:p>
          <a:p>
            <a:pPr marL="0" indent="0">
              <a:buNone/>
            </a:pPr>
            <a:r>
              <a:rPr lang="fr-FR" dirty="0"/>
              <a:t>me</a:t>
            </a:r>
          </a:p>
          <a:p>
            <a:pPr marL="0" indent="0">
              <a:buNone/>
            </a:pPr>
            <a:r>
              <a:rPr lang="fr-FR" dirty="0"/>
              <a:t>j'aime la Muſique &amp;</a:t>
            </a:r>
            <a:r>
              <a:rPr lang="fr-FR" dirty="0" err="1"/>
              <a:t>amp</a:t>
            </a:r>
            <a:r>
              <a:rPr lang="fr-FR" dirty="0"/>
              <a:t>; la danſe</a:t>
            </a:r>
          </a:p>
          <a:p>
            <a:pPr marL="0" indent="0">
              <a:buNone/>
            </a:pPr>
            <a:r>
              <a:rPr lang="fr-FR" dirty="0"/>
              <a:t>je</a:t>
            </a:r>
          </a:p>
          <a:p>
            <a:pPr marL="0" indent="0">
              <a:buNone/>
            </a:pPr>
            <a:r>
              <a:rPr lang="fr-FR" dirty="0"/>
              <a:t>Je</a:t>
            </a:r>
          </a:p>
          <a:p>
            <a:pPr marL="0" indent="0">
              <a:buNone/>
            </a:pPr>
            <a:r>
              <a:rPr lang="fr-FR" dirty="0"/>
              <a:t>J'écris ce que</a:t>
            </a:r>
          </a:p>
          <a:p>
            <a:pPr marL="0" indent="0">
              <a:buNone/>
            </a:pPr>
            <a:r>
              <a:rPr lang="fr-FR" dirty="0"/>
              <a:t>je</a:t>
            </a:r>
          </a:p>
          <a:p>
            <a:pPr marL="0" indent="0">
              <a:buNone/>
            </a:pPr>
            <a:r>
              <a:rPr lang="fr-FR" dirty="0"/>
              <a:t>penſe un peu trop librement</a:t>
            </a:r>
          </a:p>
        </p:txBody>
      </p:sp>
      <p:sp>
        <p:nvSpPr>
          <p:cNvPr id="4" name="ZoneTexte 3"/>
          <p:cNvSpPr txBox="1"/>
          <p:nvPr/>
        </p:nvSpPr>
        <p:spPr>
          <a:xfrm>
            <a:off x="457200" y="1382877"/>
            <a:ext cx="4206587" cy="369332"/>
          </a:xfrm>
          <a:prstGeom prst="rect">
            <a:avLst/>
          </a:prstGeom>
          <a:noFill/>
        </p:spPr>
        <p:txBody>
          <a:bodyPr wrap="square" rtlCol="0">
            <a:spAutoFit/>
          </a:bodyPr>
          <a:lstStyle/>
          <a:p>
            <a:r>
              <a:rPr lang="fr-FR" dirty="0"/>
              <a:t>The </a:t>
            </a:r>
            <a:r>
              <a:rPr lang="fr-FR" dirty="0" err="1"/>
              <a:t>co-reference</a:t>
            </a:r>
            <a:r>
              <a:rPr lang="fr-FR" dirty="0"/>
              <a:t> </a:t>
            </a:r>
            <a:r>
              <a:rPr lang="fr-FR" dirty="0" err="1"/>
              <a:t>chain</a:t>
            </a:r>
            <a:r>
              <a:rPr lang="fr-FR" dirty="0"/>
              <a:t> for Pamela</a:t>
            </a:r>
          </a:p>
        </p:txBody>
      </p:sp>
      <p:cxnSp>
        <p:nvCxnSpPr>
          <p:cNvPr id="6" name="Connecteur droit 5"/>
          <p:cNvCxnSpPr/>
          <p:nvPr/>
        </p:nvCxnSpPr>
        <p:spPr>
          <a:xfrm>
            <a:off x="5834696" y="4841525"/>
            <a:ext cx="0" cy="69448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eur droit 7"/>
          <p:cNvCxnSpPr/>
          <p:nvPr/>
        </p:nvCxnSpPr>
        <p:spPr>
          <a:xfrm>
            <a:off x="5834696" y="4841525"/>
            <a:ext cx="24807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a:off x="8315434" y="4841525"/>
            <a:ext cx="0" cy="6944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5834696" y="5536006"/>
            <a:ext cx="24807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008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17478"/>
          </a:xfrm>
        </p:spPr>
        <p:txBody>
          <a:bodyPr>
            <a:normAutofit fontScale="90000"/>
          </a:bodyPr>
          <a:lstStyle/>
          <a:p>
            <a:r>
              <a:rPr lang="fr-FR" dirty="0" err="1"/>
              <a:t>Characterising</a:t>
            </a:r>
            <a:r>
              <a:rPr lang="fr-FR" dirty="0"/>
              <a:t> vs. simple </a:t>
            </a:r>
            <a:r>
              <a:rPr lang="fr-FR" dirty="0" err="1"/>
              <a:t>units</a:t>
            </a:r>
            <a:endParaRPr lang="fr-FR" dirty="0"/>
          </a:p>
        </p:txBody>
      </p:sp>
      <p:graphicFrame>
        <p:nvGraphicFramePr>
          <p:cNvPr id="4" name="Espace réservé du contenu 3"/>
          <p:cNvGraphicFramePr>
            <a:graphicFrameLocks noGrp="1"/>
          </p:cNvGraphicFramePr>
          <p:nvPr>
            <p:ph idx="1"/>
          </p:nvPr>
        </p:nvGraphicFramePr>
        <p:xfrm>
          <a:off x="436610" y="1223196"/>
          <a:ext cx="8250190" cy="5364480"/>
        </p:xfrm>
        <a:graphic>
          <a:graphicData uri="http://schemas.openxmlformats.org/drawingml/2006/table">
            <a:tbl>
              <a:tblPr firstRow="1" bandRow="1">
                <a:tableStyleId>{5C22544A-7EE6-4342-B048-85BDC9FD1C3A}</a:tableStyleId>
              </a:tblPr>
              <a:tblGrid>
                <a:gridCol w="207799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fr-FR" dirty="0"/>
                        <a:t>Personnage</a:t>
                      </a:r>
                    </a:p>
                  </a:txBody>
                  <a:tcPr/>
                </a:tc>
                <a:tc>
                  <a:txBody>
                    <a:bodyPr/>
                    <a:lstStyle/>
                    <a:p>
                      <a:r>
                        <a:rPr lang="fr-FR" dirty="0"/>
                        <a:t>Ratio</a:t>
                      </a:r>
                      <a:r>
                        <a:rPr lang="fr-FR" baseline="0" dirty="0"/>
                        <a:t> </a:t>
                      </a:r>
                      <a:r>
                        <a:rPr lang="fr-FR" baseline="0" dirty="0" err="1"/>
                        <a:t>caractérisants</a:t>
                      </a:r>
                      <a:r>
                        <a:rPr lang="fr-FR" baseline="0" dirty="0"/>
                        <a:t>/ maillons</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Personnage</a:t>
                      </a:r>
                    </a:p>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Ratio</a:t>
                      </a:r>
                      <a:r>
                        <a:rPr lang="fr-FR" baseline="0" dirty="0"/>
                        <a:t> </a:t>
                      </a:r>
                      <a:r>
                        <a:rPr lang="fr-FR" baseline="0" dirty="0" err="1"/>
                        <a:t>caractérisants</a:t>
                      </a:r>
                      <a:r>
                        <a:rPr lang="fr-FR" baseline="0" dirty="0"/>
                        <a:t>/ maillons</a:t>
                      </a:r>
                      <a:endParaRPr lang="fr-FR" dirty="0"/>
                    </a:p>
                  </a:txBody>
                  <a:tcPr/>
                </a:tc>
                <a:extLst>
                  <a:ext uri="{0D108BD9-81ED-4DB2-BD59-A6C34878D82A}">
                    <a16:rowId xmlns:a16="http://schemas.microsoft.com/office/drawing/2014/main" val="10000"/>
                  </a:ext>
                </a:extLst>
              </a:tr>
              <a:tr h="370840">
                <a:tc>
                  <a:txBody>
                    <a:bodyPr/>
                    <a:lstStyle/>
                    <a:p>
                      <a:pPr algn="l" fontAlgn="ctr"/>
                      <a:r>
                        <a:rPr lang="fr-FR" sz="1800" b="0" i="0" u="none" strike="noStrike" dirty="0">
                          <a:solidFill>
                            <a:srgbClr val="000000"/>
                          </a:solidFill>
                          <a:effectLst/>
                          <a:latin typeface="Calibri"/>
                        </a:rPr>
                        <a:t>Paméla</a:t>
                      </a:r>
                    </a:p>
                  </a:txBody>
                  <a:tcPr marL="12700" marR="12700" marT="12700" marB="0" anchor="ctr"/>
                </a:tc>
                <a:tc>
                  <a:txBody>
                    <a:bodyPr/>
                    <a:lstStyle/>
                    <a:p>
                      <a:pPr algn="ctr"/>
                      <a:r>
                        <a:rPr lang="fr-FR" dirty="0"/>
                        <a:t>102/503</a:t>
                      </a:r>
                    </a:p>
                  </a:txBody>
                  <a:tcPr/>
                </a:tc>
                <a:tc>
                  <a:txBody>
                    <a:bodyPr/>
                    <a:lstStyle/>
                    <a:p>
                      <a:pPr algn="l" fontAlgn="ctr"/>
                      <a:r>
                        <a:rPr lang="fr-FR" sz="1800" b="0" i="0" u="none" strike="noStrike" dirty="0">
                          <a:solidFill>
                            <a:srgbClr val="000000"/>
                          </a:solidFill>
                          <a:effectLst/>
                          <a:latin typeface="Calibri"/>
                        </a:rPr>
                        <a:t>Sagesse, Paméla</a:t>
                      </a:r>
                    </a:p>
                  </a:txBody>
                  <a:tcPr marL="12700" marR="12700" marT="12700" marB="0" anchor="ctr"/>
                </a:tc>
                <a:tc>
                  <a:txBody>
                    <a:bodyPr/>
                    <a:lstStyle/>
                    <a:p>
                      <a:r>
                        <a:rPr lang="fr-FR" dirty="0"/>
                        <a:t>3/19</a:t>
                      </a:r>
                    </a:p>
                  </a:txBody>
                  <a:tcPr/>
                </a:tc>
                <a:extLst>
                  <a:ext uri="{0D108BD9-81ED-4DB2-BD59-A6C34878D82A}">
                    <a16:rowId xmlns:a16="http://schemas.microsoft.com/office/drawing/2014/main" val="10001"/>
                  </a:ext>
                </a:extLst>
              </a:tr>
              <a:tr h="370840">
                <a:tc>
                  <a:txBody>
                    <a:bodyPr/>
                    <a:lstStyle/>
                    <a:p>
                      <a:pPr algn="l" fontAlgn="ctr"/>
                      <a:r>
                        <a:rPr lang="fr-FR" sz="1800" b="0" i="0" u="none" strike="noStrike">
                          <a:solidFill>
                            <a:srgbClr val="000000"/>
                          </a:solidFill>
                          <a:effectLst/>
                          <a:latin typeface="Calibri"/>
                        </a:rPr>
                        <a:t>Marquis</a:t>
                      </a:r>
                    </a:p>
                  </a:txBody>
                  <a:tcPr marL="12700" marR="12700" marT="12700" marB="0" anchor="ctr"/>
                </a:tc>
                <a:tc>
                  <a:txBody>
                    <a:bodyPr/>
                    <a:lstStyle/>
                    <a:p>
                      <a:pPr algn="ctr"/>
                      <a:r>
                        <a:rPr lang="fr-FR" dirty="0"/>
                        <a:t>30/242</a:t>
                      </a:r>
                    </a:p>
                  </a:txBody>
                  <a:tcPr/>
                </a:tc>
                <a:tc>
                  <a:txBody>
                    <a:bodyPr/>
                    <a:lstStyle/>
                    <a:p>
                      <a:pPr algn="l" fontAlgn="ctr"/>
                      <a:r>
                        <a:rPr lang="fr-FR" sz="1800" b="0" i="0" u="none" strike="noStrike">
                          <a:solidFill>
                            <a:srgbClr val="000000"/>
                          </a:solidFill>
                          <a:effectLst/>
                          <a:latin typeface="Calibri"/>
                        </a:rPr>
                        <a:t>Père</a:t>
                      </a:r>
                    </a:p>
                  </a:txBody>
                  <a:tcPr marL="12700" marR="12700" marT="12700" marB="0" anchor="ctr"/>
                </a:tc>
                <a:tc>
                  <a:txBody>
                    <a:bodyPr/>
                    <a:lstStyle/>
                    <a:p>
                      <a:r>
                        <a:rPr lang="fr-FR" dirty="0"/>
                        <a:t>0/4</a:t>
                      </a:r>
                    </a:p>
                  </a:txBody>
                  <a:tcPr/>
                </a:tc>
                <a:extLst>
                  <a:ext uri="{0D108BD9-81ED-4DB2-BD59-A6C34878D82A}">
                    <a16:rowId xmlns:a16="http://schemas.microsoft.com/office/drawing/2014/main" val="10002"/>
                  </a:ext>
                </a:extLst>
              </a:tr>
              <a:tr h="370840">
                <a:tc>
                  <a:txBody>
                    <a:bodyPr/>
                    <a:lstStyle/>
                    <a:p>
                      <a:pPr algn="l" fontAlgn="ctr"/>
                      <a:r>
                        <a:rPr lang="fr-FR" sz="1800" b="0" i="0" u="none" strike="noStrike">
                          <a:solidFill>
                            <a:srgbClr val="000000"/>
                          </a:solidFill>
                          <a:effectLst/>
                          <a:latin typeface="Calibri"/>
                        </a:rPr>
                        <a:t>Mathurin</a:t>
                      </a:r>
                    </a:p>
                  </a:txBody>
                  <a:tcPr marL="12700" marR="12700" marT="12700" marB="0" anchor="ctr"/>
                </a:tc>
                <a:tc>
                  <a:txBody>
                    <a:bodyPr/>
                    <a:lstStyle/>
                    <a:p>
                      <a:pPr algn="ctr"/>
                      <a:r>
                        <a:rPr lang="fr-FR" dirty="0"/>
                        <a:t>36/212</a:t>
                      </a:r>
                    </a:p>
                  </a:txBody>
                  <a:tcPr/>
                </a:tc>
                <a:tc>
                  <a:txBody>
                    <a:bodyPr/>
                    <a:lstStyle/>
                    <a:p>
                      <a:pPr algn="l" fontAlgn="ctr"/>
                      <a:r>
                        <a:rPr lang="fr-FR" sz="1800" b="0" i="0" u="none" strike="noStrike">
                          <a:solidFill>
                            <a:srgbClr val="000000"/>
                          </a:solidFill>
                          <a:effectLst/>
                          <a:latin typeface="Calibri"/>
                        </a:rPr>
                        <a:t>Mère</a:t>
                      </a:r>
                    </a:p>
                  </a:txBody>
                  <a:tcPr marL="12700" marR="12700" marT="12700" marB="0" anchor="ctr"/>
                </a:tc>
                <a:tc>
                  <a:txBody>
                    <a:bodyPr/>
                    <a:lstStyle/>
                    <a:p>
                      <a:r>
                        <a:rPr lang="fr-FR" dirty="0"/>
                        <a:t>1/3</a:t>
                      </a:r>
                    </a:p>
                  </a:txBody>
                  <a:tcPr/>
                </a:tc>
                <a:extLst>
                  <a:ext uri="{0D108BD9-81ED-4DB2-BD59-A6C34878D82A}">
                    <a16:rowId xmlns:a16="http://schemas.microsoft.com/office/drawing/2014/main" val="10003"/>
                  </a:ext>
                </a:extLst>
              </a:tr>
              <a:tr h="370840">
                <a:tc>
                  <a:txBody>
                    <a:bodyPr/>
                    <a:lstStyle/>
                    <a:p>
                      <a:pPr algn="l" fontAlgn="ctr"/>
                      <a:r>
                        <a:rPr lang="fr-FR" sz="1800" b="0" i="0" u="none" strike="noStrike">
                          <a:solidFill>
                            <a:srgbClr val="000000"/>
                          </a:solidFill>
                          <a:effectLst/>
                          <a:latin typeface="Calibri"/>
                        </a:rPr>
                        <a:t>Chevalier</a:t>
                      </a:r>
                    </a:p>
                  </a:txBody>
                  <a:tcPr marL="12700" marR="12700" marT="12700" marB="0" anchor="ctr"/>
                </a:tc>
                <a:tc>
                  <a:txBody>
                    <a:bodyPr/>
                    <a:lstStyle/>
                    <a:p>
                      <a:pPr algn="ctr"/>
                      <a:r>
                        <a:rPr lang="fr-FR" dirty="0"/>
                        <a:t>26/157</a:t>
                      </a:r>
                    </a:p>
                  </a:txBody>
                  <a:tcPr/>
                </a:tc>
                <a:tc>
                  <a:txBody>
                    <a:bodyPr/>
                    <a:lstStyle/>
                    <a:p>
                      <a:pPr algn="l" fontAlgn="ctr"/>
                      <a:r>
                        <a:rPr lang="fr-FR" sz="1800" b="0" i="0" u="none" strike="noStrike">
                          <a:solidFill>
                            <a:srgbClr val="000000"/>
                          </a:solidFill>
                          <a:effectLst/>
                          <a:latin typeface="Calibri"/>
                        </a:rPr>
                        <a:t>La Décence</a:t>
                      </a:r>
                    </a:p>
                  </a:txBody>
                  <a:tcPr marL="12700" marR="12700" marT="12700" marB="0" anchor="ctr"/>
                </a:tc>
                <a:tc>
                  <a:txBody>
                    <a:bodyPr/>
                    <a:lstStyle/>
                    <a:p>
                      <a:r>
                        <a:rPr lang="fr-FR" dirty="0"/>
                        <a:t>0/14</a:t>
                      </a:r>
                    </a:p>
                  </a:txBody>
                  <a:tcPr/>
                </a:tc>
                <a:extLst>
                  <a:ext uri="{0D108BD9-81ED-4DB2-BD59-A6C34878D82A}">
                    <a16:rowId xmlns:a16="http://schemas.microsoft.com/office/drawing/2014/main" val="10004"/>
                  </a:ext>
                </a:extLst>
              </a:tr>
              <a:tr h="370840">
                <a:tc>
                  <a:txBody>
                    <a:bodyPr/>
                    <a:lstStyle/>
                    <a:p>
                      <a:pPr algn="l" fontAlgn="ctr"/>
                      <a:r>
                        <a:rPr lang="fr-FR" sz="1800" b="0" i="0" u="none" strike="noStrike">
                          <a:solidFill>
                            <a:srgbClr val="000000"/>
                          </a:solidFill>
                          <a:effectLst/>
                          <a:latin typeface="Calibri"/>
                        </a:rPr>
                        <a:t>Nérine</a:t>
                      </a:r>
                    </a:p>
                  </a:txBody>
                  <a:tcPr marL="12700" marR="12700" marT="12700" marB="0" anchor="ctr"/>
                </a:tc>
                <a:tc>
                  <a:txBody>
                    <a:bodyPr/>
                    <a:lstStyle/>
                    <a:p>
                      <a:pPr algn="ctr"/>
                      <a:r>
                        <a:rPr lang="fr-FR" dirty="0"/>
                        <a:t>9/78</a:t>
                      </a:r>
                    </a:p>
                  </a:txBody>
                  <a:tcPr/>
                </a:tc>
                <a:tc>
                  <a:txBody>
                    <a:bodyPr/>
                    <a:lstStyle/>
                    <a:p>
                      <a:pPr algn="l" fontAlgn="ctr"/>
                      <a:r>
                        <a:rPr lang="fr-FR" sz="1800" b="0" i="0" u="none" strike="noStrike">
                          <a:solidFill>
                            <a:srgbClr val="000000"/>
                          </a:solidFill>
                          <a:effectLst/>
                          <a:latin typeface="Calibri"/>
                        </a:rPr>
                        <a:t>Les Français</a:t>
                      </a:r>
                    </a:p>
                  </a:txBody>
                  <a:tcPr marL="12700" marR="12700" marT="12700" marB="0" anchor="ctr"/>
                </a:tc>
                <a:tc>
                  <a:txBody>
                    <a:bodyPr/>
                    <a:lstStyle/>
                    <a:p>
                      <a:r>
                        <a:rPr lang="fr-FR" dirty="0"/>
                        <a:t>8/12</a:t>
                      </a:r>
                    </a:p>
                  </a:txBody>
                  <a:tcPr/>
                </a:tc>
                <a:extLst>
                  <a:ext uri="{0D108BD9-81ED-4DB2-BD59-A6C34878D82A}">
                    <a16:rowId xmlns:a16="http://schemas.microsoft.com/office/drawing/2014/main" val="10005"/>
                  </a:ext>
                </a:extLst>
              </a:tr>
              <a:tr h="370840">
                <a:tc>
                  <a:txBody>
                    <a:bodyPr/>
                    <a:lstStyle/>
                    <a:p>
                      <a:pPr algn="l" fontAlgn="ctr"/>
                      <a:r>
                        <a:rPr lang="fr-FR" sz="1800" b="0" i="0" u="none" strike="noStrike">
                          <a:solidFill>
                            <a:srgbClr val="000000"/>
                          </a:solidFill>
                          <a:effectLst/>
                          <a:latin typeface="Calibri"/>
                        </a:rPr>
                        <a:t>Comtesse</a:t>
                      </a:r>
                    </a:p>
                  </a:txBody>
                  <a:tcPr marL="12700" marR="12700" marT="12700" marB="0" anchor="ctr"/>
                </a:tc>
                <a:tc>
                  <a:txBody>
                    <a:bodyPr/>
                    <a:lstStyle/>
                    <a:p>
                      <a:pPr algn="ctr"/>
                      <a:r>
                        <a:rPr lang="fr-FR" dirty="0"/>
                        <a:t>9/33</a:t>
                      </a:r>
                    </a:p>
                  </a:txBody>
                  <a:tcPr/>
                </a:tc>
                <a:tc>
                  <a:txBody>
                    <a:bodyPr/>
                    <a:lstStyle/>
                    <a:p>
                      <a:pPr algn="l" fontAlgn="ctr"/>
                      <a:r>
                        <a:rPr lang="fr-FR" sz="1800" b="0" i="0" u="none" strike="noStrike">
                          <a:solidFill>
                            <a:srgbClr val="000000"/>
                          </a:solidFill>
                          <a:effectLst/>
                          <a:latin typeface="Calibri"/>
                        </a:rPr>
                        <a:t>L'Amour</a:t>
                      </a:r>
                    </a:p>
                  </a:txBody>
                  <a:tcPr marL="12700" marR="12700" marT="12700" marB="0" anchor="ctr"/>
                </a:tc>
                <a:tc>
                  <a:txBody>
                    <a:bodyPr/>
                    <a:lstStyle/>
                    <a:p>
                      <a:r>
                        <a:rPr lang="fr-FR" dirty="0"/>
                        <a:t>0/11</a:t>
                      </a:r>
                    </a:p>
                  </a:txBody>
                  <a:tcPr/>
                </a:tc>
                <a:extLst>
                  <a:ext uri="{0D108BD9-81ED-4DB2-BD59-A6C34878D82A}">
                    <a16:rowId xmlns:a16="http://schemas.microsoft.com/office/drawing/2014/main" val="10006"/>
                  </a:ext>
                </a:extLst>
              </a:tr>
              <a:tr h="370840">
                <a:tc>
                  <a:txBody>
                    <a:bodyPr/>
                    <a:lstStyle/>
                    <a:p>
                      <a:pPr algn="l" fontAlgn="ctr"/>
                      <a:r>
                        <a:rPr lang="fr-FR" sz="1800" b="0" i="0" u="none" strike="noStrike">
                          <a:solidFill>
                            <a:srgbClr val="000000"/>
                          </a:solidFill>
                          <a:effectLst/>
                          <a:latin typeface="Calibri"/>
                        </a:rPr>
                        <a:t>Le Plaisir</a:t>
                      </a:r>
                    </a:p>
                  </a:txBody>
                  <a:tcPr marL="12700" marR="12700" marT="12700" marB="0" anchor="ctr"/>
                </a:tc>
                <a:tc>
                  <a:txBody>
                    <a:bodyPr/>
                    <a:lstStyle/>
                    <a:p>
                      <a:pPr algn="ctr"/>
                      <a:r>
                        <a:rPr lang="fr-FR" dirty="0"/>
                        <a:t>2/19</a:t>
                      </a:r>
                    </a:p>
                  </a:txBody>
                  <a:tcPr/>
                </a:tc>
                <a:tc>
                  <a:txBody>
                    <a:bodyPr/>
                    <a:lstStyle/>
                    <a:p>
                      <a:pPr algn="l" fontAlgn="ctr"/>
                      <a:r>
                        <a:rPr lang="fr-FR" sz="1800" b="0" i="0" u="none" strike="noStrike">
                          <a:solidFill>
                            <a:srgbClr val="000000"/>
                          </a:solidFill>
                          <a:effectLst/>
                          <a:latin typeface="Calibri"/>
                        </a:rPr>
                        <a:t>La Gaieté</a:t>
                      </a:r>
                    </a:p>
                  </a:txBody>
                  <a:tcPr marL="12700" marR="12700" marT="12700" marB="0" anchor="ctr"/>
                </a:tc>
                <a:tc>
                  <a:txBody>
                    <a:bodyPr/>
                    <a:lstStyle/>
                    <a:p>
                      <a:r>
                        <a:rPr lang="fr-FR" dirty="0"/>
                        <a:t>1/11</a:t>
                      </a:r>
                    </a:p>
                  </a:txBody>
                  <a:tcPr/>
                </a:tc>
                <a:extLst>
                  <a:ext uri="{0D108BD9-81ED-4DB2-BD59-A6C34878D82A}">
                    <a16:rowId xmlns:a16="http://schemas.microsoft.com/office/drawing/2014/main" val="10007"/>
                  </a:ext>
                </a:extLst>
              </a:tr>
              <a:tr h="370840">
                <a:tc>
                  <a:txBody>
                    <a:bodyPr/>
                    <a:lstStyle/>
                    <a:p>
                      <a:pPr algn="l" fontAlgn="ctr"/>
                      <a:r>
                        <a:rPr lang="fr-FR" sz="1800" b="0" i="0" u="none" strike="noStrike">
                          <a:solidFill>
                            <a:srgbClr val="000000"/>
                          </a:solidFill>
                          <a:effectLst/>
                          <a:latin typeface="Calibri"/>
                        </a:rPr>
                        <a:t>Marquis, Comtesse</a:t>
                      </a:r>
                    </a:p>
                  </a:txBody>
                  <a:tcPr marL="12700" marR="12700" marT="12700" marB="0" anchor="ctr"/>
                </a:tc>
                <a:tc>
                  <a:txBody>
                    <a:bodyPr/>
                    <a:lstStyle/>
                    <a:p>
                      <a:pPr algn="ctr"/>
                      <a:r>
                        <a:rPr lang="fr-FR" dirty="0"/>
                        <a:t>8/37</a:t>
                      </a:r>
                    </a:p>
                  </a:txBody>
                  <a:tcPr/>
                </a:tc>
                <a:tc>
                  <a:txBody>
                    <a:bodyPr/>
                    <a:lstStyle/>
                    <a:p>
                      <a:pPr algn="l" fontAlgn="ctr"/>
                      <a:r>
                        <a:rPr lang="fr-FR" sz="1800" b="0" i="0" u="none" strike="noStrike">
                          <a:solidFill>
                            <a:srgbClr val="000000"/>
                          </a:solidFill>
                          <a:effectLst/>
                          <a:latin typeface="Calibri"/>
                        </a:rPr>
                        <a:t>Père, Mère</a:t>
                      </a:r>
                    </a:p>
                  </a:txBody>
                  <a:tcPr marL="12700" marR="12700" marT="12700" marB="0" anchor="ctr"/>
                </a:tc>
                <a:tc>
                  <a:txBody>
                    <a:bodyPr/>
                    <a:lstStyle/>
                    <a:p>
                      <a:r>
                        <a:rPr lang="fr-FR" dirty="0"/>
                        <a:t>2/11</a:t>
                      </a:r>
                    </a:p>
                  </a:txBody>
                  <a:tcPr/>
                </a:tc>
                <a:extLst>
                  <a:ext uri="{0D108BD9-81ED-4DB2-BD59-A6C34878D82A}">
                    <a16:rowId xmlns:a16="http://schemas.microsoft.com/office/drawing/2014/main" val="10008"/>
                  </a:ext>
                </a:extLst>
              </a:tr>
              <a:tr h="370840">
                <a:tc>
                  <a:txBody>
                    <a:bodyPr/>
                    <a:lstStyle/>
                    <a:p>
                      <a:pPr algn="l" fontAlgn="ctr"/>
                      <a:r>
                        <a:rPr lang="fr-FR" sz="1800" b="0" i="0" u="none" strike="noStrike">
                          <a:solidFill>
                            <a:srgbClr val="000000"/>
                          </a:solidFill>
                          <a:effectLst/>
                          <a:latin typeface="Calibri"/>
                        </a:rPr>
                        <a:t>Maître</a:t>
                      </a:r>
                    </a:p>
                  </a:txBody>
                  <a:tcPr marL="12700" marR="12700" marT="12700" marB="0" anchor="ctr"/>
                </a:tc>
                <a:tc>
                  <a:txBody>
                    <a:bodyPr/>
                    <a:lstStyle/>
                    <a:p>
                      <a:pPr algn="ctr"/>
                      <a:r>
                        <a:rPr lang="fr-FR" dirty="0"/>
                        <a:t>12/27</a:t>
                      </a:r>
                    </a:p>
                  </a:txBody>
                  <a:tcPr/>
                </a:tc>
                <a:tc>
                  <a:txBody>
                    <a:bodyPr/>
                    <a:lstStyle/>
                    <a:p>
                      <a:pPr algn="l" fontAlgn="ctr"/>
                      <a:r>
                        <a:rPr lang="fr-FR" sz="1800" b="0" i="0" u="none" strike="noStrike">
                          <a:solidFill>
                            <a:srgbClr val="000000"/>
                          </a:solidFill>
                          <a:effectLst/>
                          <a:latin typeface="Calibri"/>
                        </a:rPr>
                        <a:t>Oncle</a:t>
                      </a:r>
                    </a:p>
                  </a:txBody>
                  <a:tcPr marL="12700" marR="12700" marT="12700" marB="0" anchor="ctr"/>
                </a:tc>
                <a:tc>
                  <a:txBody>
                    <a:bodyPr/>
                    <a:lstStyle/>
                    <a:p>
                      <a:r>
                        <a:rPr lang="fr-FR" dirty="0"/>
                        <a:t>1/3</a:t>
                      </a:r>
                    </a:p>
                  </a:txBody>
                  <a:tcPr/>
                </a:tc>
                <a:extLst>
                  <a:ext uri="{0D108BD9-81ED-4DB2-BD59-A6C34878D82A}">
                    <a16:rowId xmlns:a16="http://schemas.microsoft.com/office/drawing/2014/main" val="10009"/>
                  </a:ext>
                </a:extLst>
              </a:tr>
              <a:tr h="370840">
                <a:tc>
                  <a:txBody>
                    <a:bodyPr/>
                    <a:lstStyle/>
                    <a:p>
                      <a:pPr algn="l" fontAlgn="ctr"/>
                      <a:r>
                        <a:rPr lang="fr-FR" sz="1800" b="0" i="0" u="none" strike="noStrike">
                          <a:solidFill>
                            <a:srgbClr val="000000"/>
                          </a:solidFill>
                          <a:effectLst/>
                          <a:latin typeface="Calibri"/>
                        </a:rPr>
                        <a:t>La Sagesse</a:t>
                      </a:r>
                    </a:p>
                  </a:txBody>
                  <a:tcPr marL="12700" marR="12700" marT="12700" marB="0" anchor="ctr"/>
                </a:tc>
                <a:tc>
                  <a:txBody>
                    <a:bodyPr/>
                    <a:lstStyle/>
                    <a:p>
                      <a:pPr algn="ctr"/>
                      <a:r>
                        <a:rPr lang="fr-FR" dirty="0"/>
                        <a:t>0/7</a:t>
                      </a:r>
                    </a:p>
                  </a:txBody>
                  <a:tcPr/>
                </a:tc>
                <a:tc>
                  <a:txBody>
                    <a:bodyPr/>
                    <a:lstStyle/>
                    <a:p>
                      <a:pPr algn="l" fontAlgn="ctr"/>
                      <a:r>
                        <a:rPr lang="fr-FR" sz="1800" b="0" i="0" u="none" strike="noStrike" dirty="0">
                          <a:solidFill>
                            <a:srgbClr val="000000"/>
                          </a:solidFill>
                          <a:effectLst/>
                          <a:latin typeface="Calibri"/>
                        </a:rPr>
                        <a:t>Danseurs</a:t>
                      </a:r>
                    </a:p>
                  </a:txBody>
                  <a:tcPr marL="12700" marR="12700" marT="12700" marB="0" anchor="ctr"/>
                </a:tc>
                <a:tc>
                  <a:txBody>
                    <a:bodyPr/>
                    <a:lstStyle/>
                    <a:p>
                      <a:r>
                        <a:rPr lang="fr-FR" dirty="0"/>
                        <a:t>3/6</a:t>
                      </a:r>
                    </a:p>
                  </a:txBody>
                  <a:tcPr/>
                </a:tc>
                <a:extLst>
                  <a:ext uri="{0D108BD9-81ED-4DB2-BD59-A6C34878D82A}">
                    <a16:rowId xmlns:a16="http://schemas.microsoft.com/office/drawing/2014/main" val="10010"/>
                  </a:ext>
                </a:extLst>
              </a:tr>
              <a:tr h="370840">
                <a:tc>
                  <a:txBody>
                    <a:bodyPr/>
                    <a:lstStyle/>
                    <a:p>
                      <a:pPr algn="l" fontAlgn="ctr"/>
                      <a:r>
                        <a:rPr lang="fr-FR" sz="1800" b="0" i="0" u="none" strike="noStrike">
                          <a:solidFill>
                            <a:srgbClr val="000000"/>
                          </a:solidFill>
                          <a:effectLst/>
                          <a:latin typeface="Calibri"/>
                        </a:rPr>
                        <a:t>Dame</a:t>
                      </a:r>
                    </a:p>
                  </a:txBody>
                  <a:tcPr marL="12700" marR="12700" marT="12700" marB="0" anchor="ctr"/>
                </a:tc>
                <a:tc>
                  <a:txBody>
                    <a:bodyPr/>
                    <a:lstStyle/>
                    <a:p>
                      <a:pPr algn="ctr"/>
                      <a:r>
                        <a:rPr lang="fr-FR" dirty="0"/>
                        <a:t>8/24</a:t>
                      </a:r>
                    </a:p>
                  </a:txBody>
                  <a:tcPr/>
                </a:tc>
                <a:tc>
                  <a:txBody>
                    <a:bodyPr/>
                    <a:lstStyle/>
                    <a:p>
                      <a:r>
                        <a:rPr lang="fr-FR" dirty="0"/>
                        <a:t>Lutin1</a:t>
                      </a:r>
                    </a:p>
                  </a:txBody>
                  <a:tcPr/>
                </a:tc>
                <a:tc>
                  <a:txBody>
                    <a:bodyPr/>
                    <a:lstStyle/>
                    <a:p>
                      <a:r>
                        <a:rPr lang="fr-FR" dirty="0"/>
                        <a:t>1/5</a:t>
                      </a:r>
                    </a:p>
                  </a:txBody>
                  <a:tcPr/>
                </a:tc>
                <a:extLst>
                  <a:ext uri="{0D108BD9-81ED-4DB2-BD59-A6C34878D82A}">
                    <a16:rowId xmlns:a16="http://schemas.microsoft.com/office/drawing/2014/main" val="10011"/>
                  </a:ext>
                </a:extLst>
              </a:tr>
              <a:tr h="370840">
                <a:tc>
                  <a:txBody>
                    <a:bodyPr/>
                    <a:lstStyle/>
                    <a:p>
                      <a:pPr algn="l" fontAlgn="ctr"/>
                      <a:r>
                        <a:rPr lang="fr-FR" sz="1800" b="0" i="0" u="none" strike="noStrike" dirty="0">
                          <a:solidFill>
                            <a:srgbClr val="000000"/>
                          </a:solidFill>
                          <a:effectLst/>
                          <a:latin typeface="Calibri"/>
                        </a:rPr>
                        <a:t>Plaisir, Marquis</a:t>
                      </a:r>
                    </a:p>
                  </a:txBody>
                  <a:tcPr marL="12700" marR="12700" marT="12700" marB="0" anchor="ctr"/>
                </a:tc>
                <a:tc>
                  <a:txBody>
                    <a:bodyPr/>
                    <a:lstStyle/>
                    <a:p>
                      <a:pPr algn="ctr"/>
                      <a:r>
                        <a:rPr lang="fr-FR" dirty="0"/>
                        <a:t>0/20</a:t>
                      </a:r>
                    </a:p>
                  </a:txBody>
                  <a:tcPr/>
                </a:tc>
                <a:tc>
                  <a:txBody>
                    <a:bodyPr/>
                    <a:lstStyle/>
                    <a:p>
                      <a:r>
                        <a:rPr lang="fr-FR" dirty="0"/>
                        <a:t>Tante</a:t>
                      </a:r>
                    </a:p>
                  </a:txBody>
                  <a:tcPr/>
                </a:tc>
                <a:tc>
                  <a:txBody>
                    <a:bodyPr/>
                    <a:lstStyle/>
                    <a:p>
                      <a:r>
                        <a:rPr lang="fr-FR" dirty="0"/>
                        <a:t>0/1</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2852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POS </a:t>
            </a:r>
            <a:r>
              <a:rPr lang="fr-FR" dirty="0" err="1"/>
              <a:t>repartition</a:t>
            </a:r>
            <a:r>
              <a:rPr lang="fr-FR" dirty="0"/>
              <a:t> by </a:t>
            </a:r>
            <a:r>
              <a:rPr lang="fr-FR" dirty="0" err="1"/>
              <a:t>chains</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393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kind</a:t>
            </a:r>
            <a:r>
              <a:rPr lang="fr-FR" dirty="0"/>
              <a:t> of </a:t>
            </a:r>
            <a:r>
              <a:rPr lang="fr-FR" dirty="0" err="1"/>
              <a:t>characterisations</a:t>
            </a:r>
            <a:r>
              <a:rPr lang="fr-FR" dirty="0"/>
              <a:t>?</a:t>
            </a:r>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50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TEMP: a </a:t>
            </a:r>
            <a:r>
              <a:rPr lang="fr-FR" dirty="0" err="1"/>
              <a:t>great</a:t>
            </a:r>
            <a:r>
              <a:rPr lang="fr-FR" dirty="0"/>
              <a:t> </a:t>
            </a:r>
            <a:r>
              <a:rPr lang="fr-FR" dirty="0" err="1"/>
              <a:t>variety</a:t>
            </a:r>
            <a:endParaRPr lang="fr-FR" dirty="0"/>
          </a:p>
        </p:txBody>
      </p:sp>
      <p:graphicFrame>
        <p:nvGraphicFramePr>
          <p:cNvPr id="4" name="Objet 3"/>
          <p:cNvGraphicFramePr>
            <a:graphicFrameLocks noChangeAspect="1"/>
          </p:cNvGraphicFramePr>
          <p:nvPr/>
        </p:nvGraphicFramePr>
        <p:xfrm>
          <a:off x="1888821" y="1746125"/>
          <a:ext cx="6632278" cy="4380038"/>
        </p:xfrm>
        <a:graphic>
          <a:graphicData uri="http://schemas.openxmlformats.org/presentationml/2006/ole">
            <mc:AlternateContent xmlns:mc="http://schemas.openxmlformats.org/markup-compatibility/2006">
              <mc:Choice xmlns:v="urn:schemas-microsoft-com:vml" Requires="v">
                <p:oleObj spid="_x0000_s3086" name="Feuille de calcul" r:id="rId4" imgW="3429000" imgH="1917700" progId="Excel.Sheet.12">
                  <p:embed/>
                </p:oleObj>
              </mc:Choice>
              <mc:Fallback>
                <p:oleObj name="Feuille de calcul" r:id="rId4" imgW="3429000" imgH="1917700" progId="Excel.Sheet.12">
                  <p:embed/>
                  <p:pic>
                    <p:nvPicPr>
                      <p:cNvPr id="4" name="Objet 3"/>
                      <p:cNvPicPr/>
                      <p:nvPr/>
                    </p:nvPicPr>
                    <p:blipFill>
                      <a:blip r:embed="rId5"/>
                      <a:stretch>
                        <a:fillRect/>
                      </a:stretch>
                    </p:blipFill>
                    <p:spPr>
                      <a:xfrm>
                        <a:off x="1888821" y="1746125"/>
                        <a:ext cx="6632278" cy="4380038"/>
                      </a:xfrm>
                      <a:prstGeom prst="rect">
                        <a:avLst/>
                      </a:prstGeom>
                    </p:spPr>
                  </p:pic>
                </p:oleObj>
              </mc:Fallback>
            </mc:AlternateContent>
          </a:graphicData>
        </a:graphic>
      </p:graphicFrame>
    </p:spTree>
    <p:extLst>
      <p:ext uri="{BB962C8B-B14F-4D97-AF65-F5344CB8AC3E}">
        <p14:creationId xmlns:p14="http://schemas.microsoft.com/office/powerpoint/2010/main" val="4119214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TEMP: constant distribution over </a:t>
            </a:r>
            <a:r>
              <a:rPr lang="fr-FR" dirty="0" err="1"/>
              <a:t>each</a:t>
            </a:r>
            <a:r>
              <a:rPr lang="fr-FR" dirty="0"/>
              <a:t> </a:t>
            </a:r>
            <a:r>
              <a:rPr lang="fr-FR"/>
              <a:t>play</a:t>
            </a:r>
            <a:endParaRPr lang="fr-FR" dirty="0"/>
          </a:p>
        </p:txBody>
      </p:sp>
      <p:pic>
        <p:nvPicPr>
          <p:cNvPr id="6" name="Espace réservé du contenu 5" descr="Capture d’écran 2018-05-13 à 23.18.07.png"/>
          <p:cNvPicPr>
            <a:picLocks noGrp="1" noChangeAspect="1"/>
          </p:cNvPicPr>
          <p:nvPr>
            <p:ph idx="1"/>
          </p:nvPr>
        </p:nvPicPr>
        <p:blipFill>
          <a:blip r:embed="rId3">
            <a:extLst>
              <a:ext uri="{28A0092B-C50C-407E-A947-70E740481C1C}">
                <a14:useLocalDpi xmlns:a14="http://schemas.microsoft.com/office/drawing/2010/main" val="0"/>
              </a:ext>
            </a:extLst>
          </a:blip>
          <a:srcRect t="20703" b="20703"/>
          <a:stretch>
            <a:fillRect/>
          </a:stretch>
        </p:blipFill>
        <p:spPr/>
      </p:pic>
    </p:spTree>
    <p:extLst>
      <p:ext uri="{BB962C8B-B14F-4D97-AF65-F5344CB8AC3E}">
        <p14:creationId xmlns:p14="http://schemas.microsoft.com/office/powerpoint/2010/main" val="299694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Literary</a:t>
            </a:r>
            <a:r>
              <a:rPr lang="fr-FR" dirty="0"/>
              <a:t> </a:t>
            </a:r>
            <a:r>
              <a:rPr lang="fr-FR" dirty="0" err="1"/>
              <a:t>theory</a:t>
            </a:r>
            <a:r>
              <a:rPr lang="fr-FR" dirty="0"/>
              <a:t> about </a:t>
            </a:r>
            <a:r>
              <a:rPr lang="fr-FR" dirty="0" err="1"/>
              <a:t>character</a:t>
            </a:r>
            <a:endParaRPr lang="fr-FR" dirty="0"/>
          </a:p>
        </p:txBody>
      </p:sp>
      <p:sp>
        <p:nvSpPr>
          <p:cNvPr id="3" name="Espace réservé du contenu 2"/>
          <p:cNvSpPr>
            <a:spLocks noGrp="1"/>
          </p:cNvSpPr>
          <p:nvPr>
            <p:ph idx="1"/>
          </p:nvPr>
        </p:nvSpPr>
        <p:spPr/>
        <p:txBody>
          <a:bodyPr>
            <a:normAutofit lnSpcReduction="10000"/>
          </a:bodyPr>
          <a:lstStyle/>
          <a:p>
            <a:r>
              <a:rPr lang="fr-FR" dirty="0"/>
              <a:t>Hamon: the </a:t>
            </a:r>
            <a:r>
              <a:rPr lang="fr-FR" dirty="0" err="1"/>
              <a:t>semiotical</a:t>
            </a:r>
            <a:r>
              <a:rPr lang="fr-FR" dirty="0"/>
              <a:t> </a:t>
            </a:r>
            <a:r>
              <a:rPr lang="fr-FR" dirty="0" err="1"/>
              <a:t>status</a:t>
            </a:r>
            <a:r>
              <a:rPr lang="fr-FR" dirty="0"/>
              <a:t> of a </a:t>
            </a:r>
            <a:r>
              <a:rPr lang="fr-FR" dirty="0" err="1"/>
              <a:t>character</a:t>
            </a:r>
            <a:r>
              <a:rPr lang="fr-FR" dirty="0"/>
              <a:t>; </a:t>
            </a:r>
            <a:r>
              <a:rPr lang="fr-FR" dirty="0" err="1"/>
              <a:t>definition</a:t>
            </a:r>
            <a:r>
              <a:rPr lang="fr-FR" dirty="0"/>
              <a:t> by </a:t>
            </a:r>
            <a:r>
              <a:rPr lang="fr-FR" dirty="0" err="1"/>
              <a:t>contrast</a:t>
            </a:r>
            <a:r>
              <a:rPr lang="fr-FR" dirty="0"/>
              <a:t> </a:t>
            </a:r>
            <a:r>
              <a:rPr lang="fr-FR" dirty="0" err="1"/>
              <a:t>with</a:t>
            </a:r>
            <a:r>
              <a:rPr lang="fr-FR" dirty="0"/>
              <a:t> </a:t>
            </a:r>
            <a:r>
              <a:rPr lang="fr-FR" dirty="0" err="1"/>
              <a:t>other</a:t>
            </a:r>
            <a:r>
              <a:rPr lang="fr-FR" dirty="0"/>
              <a:t> </a:t>
            </a:r>
            <a:r>
              <a:rPr lang="fr-FR" dirty="0" err="1"/>
              <a:t>characters</a:t>
            </a:r>
            <a:endParaRPr lang="fr-FR" dirty="0"/>
          </a:p>
          <a:p>
            <a:pPr marL="987425">
              <a:buFont typeface="Wingdings" charset="2"/>
              <a:buChar char="Ø"/>
            </a:pPr>
            <a:r>
              <a:rPr lang="fr-FR" dirty="0"/>
              <a:t> qualification (</a:t>
            </a:r>
            <a:r>
              <a:rPr lang="fr-FR" dirty="0" err="1"/>
              <a:t>predicates</a:t>
            </a:r>
            <a:r>
              <a:rPr lang="fr-FR" dirty="0"/>
              <a:t>)</a:t>
            </a:r>
          </a:p>
          <a:p>
            <a:pPr marL="987425">
              <a:buFont typeface="Wingdings" charset="2"/>
              <a:buChar char="Ø"/>
            </a:pPr>
            <a:r>
              <a:rPr lang="fr-FR" dirty="0"/>
              <a:t>Distribution (</a:t>
            </a:r>
            <a:r>
              <a:rPr lang="fr-FR" dirty="0" err="1"/>
              <a:t>appearances</a:t>
            </a:r>
            <a:r>
              <a:rPr lang="fr-FR" dirty="0"/>
              <a:t>)</a:t>
            </a:r>
          </a:p>
          <a:p>
            <a:pPr marL="987425">
              <a:buFont typeface="Wingdings" charset="2"/>
              <a:buChar char="Ø"/>
            </a:pPr>
            <a:r>
              <a:rPr lang="fr-FR" dirty="0" err="1"/>
              <a:t>autonomy</a:t>
            </a:r>
            <a:endParaRPr lang="fr-FR" dirty="0"/>
          </a:p>
          <a:p>
            <a:pPr marL="987425">
              <a:buFont typeface="Wingdings" charset="2"/>
              <a:buChar char="Ø"/>
            </a:pPr>
            <a:r>
              <a:rPr lang="fr-FR" dirty="0" err="1"/>
              <a:t>function</a:t>
            </a:r>
            <a:endParaRPr lang="fr-FR" dirty="0"/>
          </a:p>
          <a:p>
            <a:pPr marL="987425">
              <a:buFont typeface="Wingdings" charset="2"/>
              <a:buChar char="Ø"/>
            </a:pPr>
            <a:r>
              <a:rPr lang="fr-FR" dirty="0" err="1"/>
              <a:t>Conventional</a:t>
            </a:r>
            <a:r>
              <a:rPr lang="fr-FR" dirty="0"/>
              <a:t> </a:t>
            </a:r>
            <a:r>
              <a:rPr lang="fr-FR" dirty="0" err="1"/>
              <a:t>designation</a:t>
            </a:r>
            <a:endParaRPr lang="fr-FR" dirty="0"/>
          </a:p>
          <a:p>
            <a:pPr marL="987425">
              <a:buFont typeface="Wingdings" charset="2"/>
              <a:buChar char="Ø"/>
            </a:pPr>
            <a:r>
              <a:rPr lang="fr-FR" dirty="0"/>
              <a:t>Portrait (explicit </a:t>
            </a:r>
            <a:r>
              <a:rPr lang="fr-FR" dirty="0" err="1"/>
              <a:t>comments</a:t>
            </a:r>
            <a:r>
              <a:rPr lang="fr-FR" dirty="0"/>
              <a:t>)</a:t>
            </a:r>
          </a:p>
          <a:p>
            <a:endParaRPr lang="fr-FR" dirty="0"/>
          </a:p>
        </p:txBody>
      </p:sp>
    </p:spTree>
    <p:extLst>
      <p:ext uri="{BB962C8B-B14F-4D97-AF65-F5344CB8AC3E}">
        <p14:creationId xmlns:p14="http://schemas.microsoft.com/office/powerpoint/2010/main" val="83185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From</a:t>
            </a:r>
            <a:r>
              <a:rPr lang="fr-FR" dirty="0"/>
              <a:t> NE to </a:t>
            </a:r>
            <a:r>
              <a:rPr lang="fr-FR" dirty="0" err="1"/>
              <a:t>characters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err="1"/>
              <a:t>Characters</a:t>
            </a:r>
            <a:endParaRPr lang="fr-FR" dirty="0"/>
          </a:p>
          <a:p>
            <a:pPr marL="544513" indent="0" algn="just">
              <a:buNone/>
            </a:pPr>
            <a:r>
              <a:rPr lang="fr-FR" dirty="0"/>
              <a:t>« </a:t>
            </a:r>
            <a:r>
              <a:rPr lang="fr-FR" dirty="0" err="1"/>
              <a:t>bags</a:t>
            </a:r>
            <a:r>
              <a:rPr lang="fr-FR" dirty="0"/>
              <a:t> of </a:t>
            </a:r>
            <a:r>
              <a:rPr lang="fr-FR" dirty="0" err="1"/>
              <a:t>words</a:t>
            </a:r>
            <a:r>
              <a:rPr lang="fr-FR" dirty="0"/>
              <a:t>»</a:t>
            </a:r>
          </a:p>
          <a:p>
            <a:pPr marL="544513" indent="0" algn="just">
              <a:buNone/>
            </a:pPr>
            <a:r>
              <a:rPr lang="fr-FR" dirty="0"/>
              <a:t>(</a:t>
            </a:r>
            <a:r>
              <a:rPr lang="fr-FR" sz="2800" dirty="0" err="1"/>
              <a:t>words</a:t>
            </a:r>
            <a:r>
              <a:rPr lang="fr-FR" sz="2800" dirty="0"/>
              <a:t> &gt;&gt;&gt; mental or </a:t>
            </a:r>
            <a:r>
              <a:rPr lang="fr-FR" sz="2800" dirty="0" err="1"/>
              <a:t>physical</a:t>
            </a:r>
            <a:r>
              <a:rPr lang="fr-FR" sz="2800" dirty="0"/>
              <a:t> </a:t>
            </a:r>
            <a:r>
              <a:rPr lang="fr-FR" sz="2800" dirty="0" err="1"/>
              <a:t>representations</a:t>
            </a:r>
            <a:r>
              <a:rPr lang="fr-FR" dirty="0"/>
              <a:t>)</a:t>
            </a:r>
          </a:p>
          <a:p>
            <a:pPr marL="544513" indent="0" algn="just">
              <a:buNone/>
            </a:pPr>
            <a:r>
              <a:rPr lang="fr-FR" dirty="0"/>
              <a:t>1° </a:t>
            </a:r>
            <a:r>
              <a:rPr lang="fr-FR" dirty="0" err="1"/>
              <a:t>What</a:t>
            </a:r>
            <a:r>
              <a:rPr lang="fr-FR" dirty="0"/>
              <a:t> the </a:t>
            </a:r>
            <a:r>
              <a:rPr lang="fr-FR" dirty="0" err="1"/>
              <a:t>character</a:t>
            </a:r>
            <a:r>
              <a:rPr lang="fr-FR" dirty="0"/>
              <a:t> </a:t>
            </a:r>
            <a:r>
              <a:rPr lang="fr-FR" dirty="0" err="1"/>
              <a:t>says</a:t>
            </a:r>
            <a:r>
              <a:rPr lang="fr-FR" dirty="0"/>
              <a:t> 2° </a:t>
            </a:r>
            <a:r>
              <a:rPr lang="fr-FR" dirty="0" err="1"/>
              <a:t>what</a:t>
            </a:r>
            <a:r>
              <a:rPr lang="fr-FR" dirty="0"/>
              <a:t> </a:t>
            </a:r>
            <a:r>
              <a:rPr lang="fr-FR" dirty="0" err="1"/>
              <a:t>is</a:t>
            </a:r>
            <a:r>
              <a:rPr lang="fr-FR" dirty="0"/>
              <a:t> </a:t>
            </a:r>
            <a:r>
              <a:rPr lang="fr-FR" dirty="0" err="1"/>
              <a:t>said</a:t>
            </a:r>
            <a:r>
              <a:rPr lang="fr-FR" dirty="0"/>
              <a:t> about </a:t>
            </a:r>
            <a:r>
              <a:rPr lang="fr-FR" dirty="0" err="1"/>
              <a:t>it</a:t>
            </a:r>
            <a:r>
              <a:rPr lang="fr-FR" dirty="0"/>
              <a:t> 3°what </a:t>
            </a:r>
            <a:r>
              <a:rPr lang="fr-FR" dirty="0" err="1"/>
              <a:t>it</a:t>
            </a:r>
            <a:r>
              <a:rPr lang="fr-FR" dirty="0"/>
              <a:t> </a:t>
            </a:r>
            <a:r>
              <a:rPr lang="fr-FR" dirty="0" err="1"/>
              <a:t>does</a:t>
            </a:r>
            <a:r>
              <a:rPr lang="fr-FR" dirty="0"/>
              <a:t> 4°what </a:t>
            </a:r>
            <a:r>
              <a:rPr lang="fr-FR" dirty="0" err="1"/>
              <a:t>it</a:t>
            </a:r>
            <a:r>
              <a:rPr lang="fr-FR" dirty="0"/>
              <a:t> </a:t>
            </a:r>
            <a:r>
              <a:rPr lang="fr-FR" dirty="0" err="1"/>
              <a:t>thinks</a:t>
            </a:r>
            <a:endParaRPr lang="fr-FR" dirty="0"/>
          </a:p>
          <a:p>
            <a:pPr marL="466725" indent="-457200" algn="just"/>
            <a:r>
              <a:rPr lang="fr-FR" dirty="0"/>
              <a:t>NE: capture </a:t>
            </a:r>
            <a:r>
              <a:rPr lang="fr-FR" dirty="0" err="1"/>
              <a:t>only</a:t>
            </a:r>
            <a:r>
              <a:rPr lang="fr-FR" dirty="0"/>
              <a:t> </a:t>
            </a:r>
            <a:r>
              <a:rPr lang="fr-FR" dirty="0" err="1"/>
              <a:t>partially</a:t>
            </a:r>
            <a:r>
              <a:rPr lang="fr-FR" dirty="0"/>
              <a:t> no. 2</a:t>
            </a:r>
          </a:p>
          <a:p>
            <a:pPr marL="466725" indent="-457200" algn="just"/>
            <a:r>
              <a:rPr lang="fr-FR" dirty="0" err="1"/>
              <a:t>Co-reference</a:t>
            </a:r>
            <a:r>
              <a:rPr lang="fr-FR" dirty="0"/>
              <a:t> </a:t>
            </a:r>
            <a:r>
              <a:rPr lang="fr-FR" dirty="0" err="1"/>
              <a:t>chains</a:t>
            </a:r>
            <a:r>
              <a:rPr lang="fr-FR" dirty="0"/>
              <a:t> (min. 3 nominal and pronominal expressions </a:t>
            </a:r>
            <a:r>
              <a:rPr lang="fr-FR" dirty="0" err="1"/>
              <a:t>poiting</a:t>
            </a:r>
            <a:r>
              <a:rPr lang="fr-FR" dirty="0"/>
              <a:t> </a:t>
            </a:r>
            <a:r>
              <a:rPr lang="fr-FR" dirty="0" err="1"/>
              <a:t>towards</a:t>
            </a:r>
            <a:r>
              <a:rPr lang="fr-FR" dirty="0"/>
              <a:t> a discursive </a:t>
            </a:r>
            <a:r>
              <a:rPr lang="fr-FR" dirty="0" err="1"/>
              <a:t>object</a:t>
            </a:r>
            <a:r>
              <a:rPr lang="fr-FR" dirty="0"/>
              <a:t>) are more </a:t>
            </a:r>
            <a:r>
              <a:rPr lang="fr-FR" dirty="0" err="1"/>
              <a:t>complete</a:t>
            </a:r>
            <a:r>
              <a:rPr lang="fr-FR" dirty="0"/>
              <a:t>, but </a:t>
            </a:r>
            <a:r>
              <a:rPr lang="fr-FR" dirty="0" err="1"/>
              <a:t>also</a:t>
            </a:r>
            <a:r>
              <a:rPr lang="fr-FR" dirty="0"/>
              <a:t> important </a:t>
            </a:r>
            <a:r>
              <a:rPr lang="fr-FR" dirty="0" err="1"/>
              <a:t>differences</a:t>
            </a:r>
            <a:endParaRPr lang="fr-FR" dirty="0"/>
          </a:p>
          <a:p>
            <a:pPr marL="544513" indent="0">
              <a:buNone/>
            </a:pPr>
            <a:endParaRPr lang="fr-FR" dirty="0"/>
          </a:p>
          <a:p>
            <a:pPr marL="0" indent="0">
              <a:buNone/>
            </a:pPr>
            <a:endParaRPr lang="fr-FR" dirty="0"/>
          </a:p>
        </p:txBody>
      </p:sp>
    </p:spTree>
    <p:extLst>
      <p:ext uri="{BB962C8B-B14F-4D97-AF65-F5344CB8AC3E}">
        <p14:creationId xmlns:p14="http://schemas.microsoft.com/office/powerpoint/2010/main" val="115776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 and </a:t>
            </a:r>
            <a:r>
              <a:rPr lang="fr-FR" dirty="0" err="1"/>
              <a:t>co-reference</a:t>
            </a:r>
            <a:r>
              <a:rPr lang="fr-FR" dirty="0"/>
              <a:t> </a:t>
            </a:r>
            <a:r>
              <a:rPr lang="fr-FR" dirty="0" err="1"/>
              <a:t>chains</a:t>
            </a:r>
            <a:endParaRPr lang="fr-FR" dirty="0"/>
          </a:p>
        </p:txBody>
      </p:sp>
      <p:sp>
        <p:nvSpPr>
          <p:cNvPr id="3" name="Espace réservé du contenu 2"/>
          <p:cNvSpPr>
            <a:spLocks noGrp="1"/>
          </p:cNvSpPr>
          <p:nvPr>
            <p:ph idx="1"/>
          </p:nvPr>
        </p:nvSpPr>
        <p:spPr/>
        <p:txBody>
          <a:bodyPr/>
          <a:lstStyle/>
          <a:p>
            <a:pPr marL="9525" indent="-9525" algn="just">
              <a:buNone/>
            </a:pPr>
            <a:r>
              <a:rPr lang="fr-FR" dirty="0" err="1"/>
              <a:t>Tall</a:t>
            </a:r>
            <a:r>
              <a:rPr lang="fr-FR" dirty="0"/>
              <a:t> and </a:t>
            </a:r>
            <a:r>
              <a:rPr lang="fr-FR" dirty="0" err="1"/>
              <a:t>athletic</a:t>
            </a:r>
            <a:r>
              <a:rPr lang="fr-FR" dirty="0"/>
              <a:t>, straight in </a:t>
            </a:r>
            <a:r>
              <a:rPr lang="fr-FR" dirty="0" err="1"/>
              <a:t>his</a:t>
            </a:r>
            <a:r>
              <a:rPr lang="fr-FR" dirty="0"/>
              <a:t> chair, </a:t>
            </a:r>
            <a:r>
              <a:rPr lang="fr-FR" dirty="0" err="1"/>
              <a:t>speaking</a:t>
            </a:r>
            <a:r>
              <a:rPr lang="fr-FR" dirty="0"/>
              <a:t> in a </a:t>
            </a:r>
            <a:r>
              <a:rPr lang="fr-FR" dirty="0" err="1"/>
              <a:t>deep</a:t>
            </a:r>
            <a:r>
              <a:rPr lang="fr-FR" dirty="0"/>
              <a:t> </a:t>
            </a:r>
            <a:r>
              <a:rPr lang="fr-FR" dirty="0" err="1"/>
              <a:t>voice</a:t>
            </a:r>
            <a:r>
              <a:rPr lang="fr-FR" dirty="0"/>
              <a:t>, </a:t>
            </a:r>
            <a:r>
              <a:rPr lang="fr-FR" b="1" dirty="0" err="1"/>
              <a:t>Muyassar</a:t>
            </a:r>
            <a:r>
              <a:rPr lang="fr-FR" dirty="0"/>
              <a:t> displays a certain </a:t>
            </a:r>
            <a:r>
              <a:rPr lang="fr-FR" dirty="0" err="1"/>
              <a:t>form</a:t>
            </a:r>
            <a:r>
              <a:rPr lang="fr-FR" dirty="0"/>
              <a:t> of </a:t>
            </a:r>
            <a:r>
              <a:rPr lang="fr-FR" dirty="0" err="1"/>
              <a:t>pride</a:t>
            </a:r>
            <a:r>
              <a:rPr lang="fr-FR" dirty="0"/>
              <a:t>. </a:t>
            </a:r>
            <a:r>
              <a:rPr lang="fr-FR" b="1" dirty="0"/>
              <a:t>The </a:t>
            </a:r>
            <a:r>
              <a:rPr lang="fr-FR" b="1" dirty="0" err="1"/>
              <a:t>young</a:t>
            </a:r>
            <a:r>
              <a:rPr lang="fr-FR" b="1" dirty="0"/>
              <a:t> man</a:t>
            </a:r>
            <a:r>
              <a:rPr lang="fr-FR" dirty="0"/>
              <a:t> </a:t>
            </a:r>
            <a:r>
              <a:rPr lang="fr-FR" dirty="0" err="1"/>
              <a:t>is</a:t>
            </a:r>
            <a:r>
              <a:rPr lang="fr-FR" dirty="0"/>
              <a:t> </a:t>
            </a:r>
            <a:r>
              <a:rPr lang="fr-FR" dirty="0" err="1"/>
              <a:t>born</a:t>
            </a:r>
            <a:r>
              <a:rPr lang="fr-FR" dirty="0"/>
              <a:t> in Tadjikistan 25 </a:t>
            </a:r>
            <a:r>
              <a:rPr lang="fr-FR" dirty="0" err="1"/>
              <a:t>years</a:t>
            </a:r>
            <a:r>
              <a:rPr lang="fr-FR" dirty="0"/>
              <a:t> </a:t>
            </a:r>
            <a:r>
              <a:rPr lang="fr-FR" dirty="0" err="1"/>
              <a:t>ago</a:t>
            </a:r>
            <a:r>
              <a:rPr lang="fr-FR" dirty="0"/>
              <a:t>, in the </a:t>
            </a:r>
            <a:r>
              <a:rPr lang="fr-FR" dirty="0" err="1"/>
              <a:t>mountain</a:t>
            </a:r>
            <a:r>
              <a:rPr lang="fr-FR" dirty="0"/>
              <a:t> </a:t>
            </a:r>
            <a:r>
              <a:rPr lang="fr-FR" dirty="0" err="1"/>
              <a:t>region</a:t>
            </a:r>
            <a:r>
              <a:rPr lang="fr-FR" dirty="0"/>
              <a:t> of Pamir. (</a:t>
            </a:r>
            <a:r>
              <a:rPr lang="fr-FR" i="1" dirty="0"/>
              <a:t>Langages</a:t>
            </a:r>
            <a:r>
              <a:rPr lang="fr-FR" dirty="0"/>
              <a:t>, 195/ 2014)</a:t>
            </a:r>
          </a:p>
        </p:txBody>
      </p:sp>
    </p:spTree>
    <p:extLst>
      <p:ext uri="{BB962C8B-B14F-4D97-AF65-F5344CB8AC3E}">
        <p14:creationId xmlns:p14="http://schemas.microsoft.com/office/powerpoint/2010/main" val="326121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NE, </a:t>
            </a:r>
            <a:r>
              <a:rPr lang="fr-FR" dirty="0" err="1"/>
              <a:t>co-reference</a:t>
            </a:r>
            <a:r>
              <a:rPr lang="fr-FR" dirty="0"/>
              <a:t> </a:t>
            </a:r>
            <a:r>
              <a:rPr lang="fr-FR" dirty="0" err="1"/>
              <a:t>chains</a:t>
            </a:r>
            <a:r>
              <a:rPr lang="fr-FR" dirty="0"/>
              <a:t>, </a:t>
            </a:r>
            <a:r>
              <a:rPr lang="fr-FR" dirty="0" err="1"/>
              <a:t>characterisation</a:t>
            </a:r>
            <a:endParaRPr lang="fr-FR" dirty="0"/>
          </a:p>
        </p:txBody>
      </p:sp>
      <p:sp>
        <p:nvSpPr>
          <p:cNvPr id="3" name="Espace réservé du contenu 2"/>
          <p:cNvSpPr>
            <a:spLocks noGrp="1"/>
          </p:cNvSpPr>
          <p:nvPr>
            <p:ph idx="1"/>
          </p:nvPr>
        </p:nvSpPr>
        <p:spPr/>
        <p:txBody>
          <a:bodyPr/>
          <a:lstStyle/>
          <a:p>
            <a:pPr marL="9525" indent="-9525" algn="just">
              <a:buNone/>
            </a:pPr>
            <a:r>
              <a:rPr lang="fr-FR" dirty="0"/>
              <a:t> </a:t>
            </a:r>
            <a:r>
              <a:rPr lang="fr-FR" u="sng" dirty="0" err="1"/>
              <a:t>Tall</a:t>
            </a:r>
            <a:r>
              <a:rPr lang="fr-FR" dirty="0"/>
              <a:t> and </a:t>
            </a:r>
            <a:r>
              <a:rPr lang="fr-FR" u="sng" dirty="0" err="1"/>
              <a:t>athletic</a:t>
            </a:r>
            <a:r>
              <a:rPr lang="fr-FR" dirty="0"/>
              <a:t>, </a:t>
            </a:r>
            <a:r>
              <a:rPr lang="fr-FR" u="sng" dirty="0"/>
              <a:t>straight in </a:t>
            </a:r>
            <a:r>
              <a:rPr lang="fr-FR" u="sng" dirty="0" err="1"/>
              <a:t>his</a:t>
            </a:r>
            <a:r>
              <a:rPr lang="fr-FR" u="sng" dirty="0"/>
              <a:t> chair</a:t>
            </a:r>
            <a:r>
              <a:rPr lang="fr-FR" dirty="0"/>
              <a:t>, </a:t>
            </a:r>
            <a:r>
              <a:rPr lang="fr-FR" dirty="0" err="1"/>
              <a:t>speaking</a:t>
            </a:r>
            <a:r>
              <a:rPr lang="fr-FR" dirty="0"/>
              <a:t> in </a:t>
            </a:r>
            <a:r>
              <a:rPr lang="fr-FR" u="sng" dirty="0"/>
              <a:t>a </a:t>
            </a:r>
            <a:r>
              <a:rPr lang="fr-FR" u="sng" dirty="0" err="1"/>
              <a:t>deep</a:t>
            </a:r>
            <a:r>
              <a:rPr lang="fr-FR" u="sng" dirty="0"/>
              <a:t> </a:t>
            </a:r>
            <a:r>
              <a:rPr lang="fr-FR" u="sng" dirty="0" err="1"/>
              <a:t>voice</a:t>
            </a:r>
            <a:r>
              <a:rPr lang="fr-FR" dirty="0"/>
              <a:t>, </a:t>
            </a:r>
            <a:r>
              <a:rPr lang="fr-FR" b="1" dirty="0" err="1"/>
              <a:t>Muyassar</a:t>
            </a:r>
            <a:r>
              <a:rPr lang="fr-FR" dirty="0"/>
              <a:t> displays </a:t>
            </a:r>
            <a:r>
              <a:rPr lang="fr-FR" u="sng" dirty="0"/>
              <a:t>a certain </a:t>
            </a:r>
            <a:r>
              <a:rPr lang="fr-FR" u="sng" dirty="0" err="1"/>
              <a:t>form</a:t>
            </a:r>
            <a:r>
              <a:rPr lang="fr-FR" u="sng" dirty="0"/>
              <a:t> of </a:t>
            </a:r>
            <a:r>
              <a:rPr lang="fr-FR" u="sng" dirty="0" err="1"/>
              <a:t>pride</a:t>
            </a:r>
            <a:r>
              <a:rPr lang="fr-FR" dirty="0"/>
              <a:t>. </a:t>
            </a:r>
            <a:r>
              <a:rPr lang="fr-FR" b="1" dirty="0"/>
              <a:t>The </a:t>
            </a:r>
            <a:r>
              <a:rPr lang="fr-FR" b="1" dirty="0" err="1"/>
              <a:t>young</a:t>
            </a:r>
            <a:r>
              <a:rPr lang="fr-FR" b="1" dirty="0"/>
              <a:t> man</a:t>
            </a:r>
            <a:r>
              <a:rPr lang="fr-FR" dirty="0"/>
              <a:t> </a:t>
            </a:r>
            <a:r>
              <a:rPr lang="fr-FR" dirty="0" err="1"/>
              <a:t>is</a:t>
            </a:r>
            <a:r>
              <a:rPr lang="fr-FR" dirty="0"/>
              <a:t> </a:t>
            </a:r>
            <a:r>
              <a:rPr lang="fr-FR" u="sng" dirty="0" err="1"/>
              <a:t>born</a:t>
            </a:r>
            <a:r>
              <a:rPr lang="fr-FR" u="sng" dirty="0"/>
              <a:t> in Tadjikistan 25 </a:t>
            </a:r>
            <a:r>
              <a:rPr lang="fr-FR" u="sng" dirty="0" err="1"/>
              <a:t>years</a:t>
            </a:r>
            <a:r>
              <a:rPr lang="fr-FR" dirty="0"/>
              <a:t> </a:t>
            </a:r>
            <a:r>
              <a:rPr lang="fr-FR" dirty="0" err="1"/>
              <a:t>ago</a:t>
            </a:r>
            <a:r>
              <a:rPr lang="fr-FR" dirty="0"/>
              <a:t>, </a:t>
            </a:r>
            <a:r>
              <a:rPr lang="fr-FR" u="sng" dirty="0"/>
              <a:t>in the </a:t>
            </a:r>
            <a:r>
              <a:rPr lang="fr-FR" u="sng" dirty="0" err="1"/>
              <a:t>mountain</a:t>
            </a:r>
            <a:r>
              <a:rPr lang="fr-FR" u="sng" dirty="0"/>
              <a:t> </a:t>
            </a:r>
            <a:r>
              <a:rPr lang="fr-FR" u="sng" dirty="0" err="1"/>
              <a:t>region</a:t>
            </a:r>
            <a:r>
              <a:rPr lang="fr-FR" u="sng" dirty="0"/>
              <a:t> of Pamir</a:t>
            </a:r>
            <a:r>
              <a:rPr lang="fr-FR" dirty="0"/>
              <a:t>. (</a:t>
            </a:r>
            <a:r>
              <a:rPr lang="fr-FR" i="1" dirty="0"/>
              <a:t>Langages</a:t>
            </a:r>
            <a:r>
              <a:rPr lang="fr-FR" dirty="0"/>
              <a:t>, 195/ 2014)</a:t>
            </a:r>
          </a:p>
        </p:txBody>
      </p:sp>
    </p:spTree>
    <p:extLst>
      <p:ext uri="{BB962C8B-B14F-4D97-AF65-F5344CB8AC3E}">
        <p14:creationId xmlns:p14="http://schemas.microsoft.com/office/powerpoint/2010/main" val="75922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Extended co-reference chains</a:t>
            </a:r>
            <a:br>
              <a:rPr lang="en-GB" dirty="0"/>
            </a:b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 </a:t>
            </a:r>
            <a:r>
              <a:rPr lang="en-GB" dirty="0"/>
              <a:t>Nominal phrases</a:t>
            </a:r>
          </a:p>
          <a:p>
            <a:pPr marL="0" indent="0">
              <a:buNone/>
            </a:pPr>
            <a:r>
              <a:rPr lang="en-GB" dirty="0"/>
              <a:t>+ Epithets</a:t>
            </a:r>
          </a:p>
          <a:p>
            <a:pPr marL="0" indent="0">
              <a:buNone/>
            </a:pPr>
            <a:r>
              <a:rPr lang="en-GB" dirty="0"/>
              <a:t>+ Appositions </a:t>
            </a:r>
          </a:p>
          <a:p>
            <a:pPr marL="536575" indent="0" algn="just">
              <a:buNone/>
            </a:pPr>
            <a:r>
              <a:rPr lang="en-GB" dirty="0"/>
              <a:t>"</a:t>
            </a:r>
            <a:r>
              <a:rPr lang="en-GB" dirty="0" err="1"/>
              <a:t>Timocrate</a:t>
            </a:r>
            <a:r>
              <a:rPr lang="en-GB" dirty="0"/>
              <a:t>, chief of the conjurers."</a:t>
            </a:r>
          </a:p>
          <a:p>
            <a:pPr marL="0" indent="0">
              <a:buNone/>
            </a:pPr>
            <a:r>
              <a:rPr lang="en-GB" dirty="0"/>
              <a:t>+ Attributes </a:t>
            </a:r>
          </a:p>
          <a:p>
            <a:pPr marL="0" indent="0">
              <a:buNone/>
            </a:pPr>
            <a:r>
              <a:rPr lang="en-GB" dirty="0"/>
              <a:t>+ anaphorical personnel pronouns</a:t>
            </a:r>
          </a:p>
          <a:p>
            <a:pPr marL="0" indent="0">
              <a:buNone/>
            </a:pPr>
            <a:r>
              <a:rPr lang="en-GB" dirty="0"/>
              <a:t>+ complements</a:t>
            </a:r>
          </a:p>
          <a:p>
            <a:pPr defTabSz="-2513013">
              <a:buFontTx/>
              <a:buChar char="-"/>
            </a:pPr>
            <a:r>
              <a:rPr lang="en-GB" dirty="0"/>
              <a:t>Grammatical agreement</a:t>
            </a:r>
          </a:p>
          <a:p>
            <a:pPr defTabSz="-2513013">
              <a:buFontTx/>
              <a:buChar char="-"/>
            </a:pPr>
            <a:r>
              <a:rPr lang="en-GB" dirty="0"/>
              <a:t>demonstratives et possessives?</a:t>
            </a:r>
            <a:endParaRPr lang="fr-FR" dirty="0"/>
          </a:p>
          <a:p>
            <a:pPr marL="0" indent="0">
              <a:buNone/>
            </a:pPr>
            <a:endParaRPr lang="fr-FR" dirty="0"/>
          </a:p>
        </p:txBody>
      </p:sp>
    </p:spTree>
    <p:extLst>
      <p:ext uri="{BB962C8B-B14F-4D97-AF65-F5344CB8AC3E}">
        <p14:creationId xmlns:p14="http://schemas.microsoft.com/office/powerpoint/2010/main" val="134529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Problems</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err="1"/>
              <a:t>Boundaires</a:t>
            </a:r>
            <a:endParaRPr lang="fr-FR" dirty="0"/>
          </a:p>
          <a:p>
            <a:pPr marL="0" indent="0">
              <a:buNone/>
            </a:pPr>
            <a:endParaRPr lang="fr-FR" dirty="0"/>
          </a:p>
          <a:p>
            <a:pPr marL="0" indent="0" algn="just">
              <a:lnSpc>
                <a:spcPct val="200000"/>
              </a:lnSpc>
              <a:buNone/>
            </a:pPr>
            <a:r>
              <a:rPr lang="fr-FR" u="sng" dirty="0" err="1"/>
              <a:t>Tall</a:t>
            </a:r>
            <a:r>
              <a:rPr lang="fr-FR" dirty="0"/>
              <a:t> and </a:t>
            </a:r>
            <a:r>
              <a:rPr lang="fr-FR" u="sng" dirty="0" err="1"/>
              <a:t>athletic</a:t>
            </a:r>
            <a:r>
              <a:rPr lang="fr-FR" dirty="0"/>
              <a:t>, </a:t>
            </a:r>
            <a:r>
              <a:rPr lang="fr-FR" u="sng" dirty="0"/>
              <a:t>straight in </a:t>
            </a:r>
            <a:r>
              <a:rPr lang="fr-FR" u="sng" dirty="0" err="1"/>
              <a:t>his</a:t>
            </a:r>
            <a:r>
              <a:rPr lang="fr-FR" u="sng" dirty="0"/>
              <a:t> chair</a:t>
            </a:r>
            <a:r>
              <a:rPr lang="fr-FR" dirty="0"/>
              <a:t>, </a:t>
            </a:r>
            <a:r>
              <a:rPr lang="fr-FR" dirty="0" err="1"/>
              <a:t>speaking</a:t>
            </a:r>
            <a:r>
              <a:rPr lang="fr-FR" dirty="0"/>
              <a:t> </a:t>
            </a:r>
            <a:r>
              <a:rPr lang="fr-FR" u="sng" dirty="0"/>
              <a:t>in a </a:t>
            </a:r>
            <a:r>
              <a:rPr lang="fr-FR" u="sng" dirty="0" err="1"/>
              <a:t>deep</a:t>
            </a:r>
            <a:r>
              <a:rPr lang="fr-FR" u="sng" dirty="0"/>
              <a:t> </a:t>
            </a:r>
            <a:r>
              <a:rPr lang="fr-FR" u="sng" dirty="0" err="1"/>
              <a:t>voice</a:t>
            </a:r>
            <a:r>
              <a:rPr lang="fr-FR" dirty="0"/>
              <a:t>, </a:t>
            </a:r>
            <a:r>
              <a:rPr lang="fr-FR" b="1" dirty="0" err="1"/>
              <a:t>Muyassar</a:t>
            </a:r>
            <a:r>
              <a:rPr lang="fr-FR" dirty="0"/>
              <a:t> displays </a:t>
            </a:r>
            <a:r>
              <a:rPr lang="fr-FR" u="sng" dirty="0"/>
              <a:t>a certain </a:t>
            </a:r>
            <a:r>
              <a:rPr lang="fr-FR" u="sng" dirty="0" err="1"/>
              <a:t>pride</a:t>
            </a:r>
            <a:r>
              <a:rPr lang="fr-FR" dirty="0"/>
              <a:t>. </a:t>
            </a:r>
            <a:r>
              <a:rPr lang="fr-FR" b="1" dirty="0"/>
              <a:t>The </a:t>
            </a:r>
            <a:r>
              <a:rPr lang="fr-FR" b="1" dirty="0" err="1"/>
              <a:t>young</a:t>
            </a:r>
            <a:r>
              <a:rPr lang="fr-FR" b="1" dirty="0"/>
              <a:t> man</a:t>
            </a:r>
            <a:r>
              <a:rPr lang="fr-FR" dirty="0"/>
              <a:t> </a:t>
            </a:r>
            <a:r>
              <a:rPr lang="fr-FR" dirty="0" err="1"/>
              <a:t>is</a:t>
            </a:r>
            <a:r>
              <a:rPr lang="fr-FR" dirty="0"/>
              <a:t> </a:t>
            </a:r>
            <a:r>
              <a:rPr lang="fr-FR" u="sng" dirty="0" err="1"/>
              <a:t>born</a:t>
            </a:r>
            <a:r>
              <a:rPr lang="fr-FR" u="sng" dirty="0"/>
              <a:t> in Tadjikistan</a:t>
            </a:r>
            <a:r>
              <a:rPr lang="fr-FR" dirty="0"/>
              <a:t> </a:t>
            </a:r>
            <a:r>
              <a:rPr lang="fr-FR" u="sng" dirty="0"/>
              <a:t>25 </a:t>
            </a:r>
            <a:r>
              <a:rPr lang="fr-FR" u="sng" dirty="0" err="1"/>
              <a:t>years</a:t>
            </a:r>
            <a:r>
              <a:rPr lang="fr-FR" dirty="0"/>
              <a:t> </a:t>
            </a:r>
            <a:r>
              <a:rPr lang="fr-FR" dirty="0" err="1"/>
              <a:t>ago</a:t>
            </a:r>
            <a:r>
              <a:rPr lang="fr-FR" dirty="0"/>
              <a:t>, </a:t>
            </a:r>
            <a:r>
              <a:rPr lang="fr-FR" u="sng" dirty="0"/>
              <a:t>in the </a:t>
            </a:r>
            <a:r>
              <a:rPr lang="fr-FR" u="sng" dirty="0" err="1"/>
              <a:t>mountain</a:t>
            </a:r>
            <a:r>
              <a:rPr lang="fr-FR" u="sng" dirty="0"/>
              <a:t> </a:t>
            </a:r>
            <a:r>
              <a:rPr lang="fr-FR" u="sng" dirty="0" err="1"/>
              <a:t>region</a:t>
            </a:r>
            <a:r>
              <a:rPr lang="fr-FR" u="sng" dirty="0"/>
              <a:t> of Pamir</a:t>
            </a:r>
            <a:r>
              <a:rPr lang="fr-FR" dirty="0"/>
              <a:t>. (</a:t>
            </a:r>
            <a:r>
              <a:rPr lang="fr-FR" i="1" dirty="0"/>
              <a:t>Langages</a:t>
            </a:r>
            <a:r>
              <a:rPr lang="fr-FR" dirty="0"/>
              <a:t>, 195/ 2014)</a:t>
            </a:r>
          </a:p>
          <a:p>
            <a:pPr marL="0" indent="0">
              <a:buNone/>
            </a:pPr>
            <a:endParaRPr lang="fr-FR" dirty="0"/>
          </a:p>
          <a:p>
            <a:pPr marL="0" indent="0">
              <a:buNone/>
            </a:pPr>
            <a:endParaRPr lang="fr-FR" dirty="0"/>
          </a:p>
        </p:txBody>
      </p:sp>
      <p:sp>
        <p:nvSpPr>
          <p:cNvPr id="4" name="Rectangle 3"/>
          <p:cNvSpPr/>
          <p:nvPr/>
        </p:nvSpPr>
        <p:spPr>
          <a:xfrm>
            <a:off x="615223" y="2162812"/>
            <a:ext cx="2976885" cy="5555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700" u="sng" dirty="0" err="1"/>
              <a:t>Tall</a:t>
            </a:r>
            <a:r>
              <a:rPr lang="fr-FR" sz="2700" dirty="0"/>
              <a:t> and </a:t>
            </a:r>
            <a:r>
              <a:rPr lang="fr-FR" sz="2700" u="sng" dirty="0" err="1"/>
              <a:t>athletic</a:t>
            </a:r>
            <a:endParaRPr lang="fr-FR" sz="2700" dirty="0"/>
          </a:p>
        </p:txBody>
      </p:sp>
      <p:cxnSp>
        <p:nvCxnSpPr>
          <p:cNvPr id="6" name="Connecteur droit 5"/>
          <p:cNvCxnSpPr/>
          <p:nvPr/>
        </p:nvCxnSpPr>
        <p:spPr>
          <a:xfrm>
            <a:off x="2460892" y="4114426"/>
            <a:ext cx="4941630" cy="19842"/>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8" name="Connecteur droit avec flèche 7"/>
          <p:cNvCxnSpPr/>
          <p:nvPr/>
        </p:nvCxnSpPr>
        <p:spPr>
          <a:xfrm>
            <a:off x="2460892" y="4134268"/>
            <a:ext cx="0" cy="317477"/>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cxnSp>
        <p:nvCxnSpPr>
          <p:cNvPr id="10" name="Connecteur droit avec flèche 9"/>
          <p:cNvCxnSpPr/>
          <p:nvPr/>
        </p:nvCxnSpPr>
        <p:spPr>
          <a:xfrm>
            <a:off x="7402522" y="4154110"/>
            <a:ext cx="0" cy="297635"/>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54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Problems</a:t>
            </a:r>
            <a:endParaRPr lang="fr-FR" dirty="0"/>
          </a:p>
        </p:txBody>
      </p:sp>
      <p:sp>
        <p:nvSpPr>
          <p:cNvPr id="3" name="Espace réservé du contenu 2"/>
          <p:cNvSpPr>
            <a:spLocks noGrp="1"/>
          </p:cNvSpPr>
          <p:nvPr>
            <p:ph idx="1"/>
          </p:nvPr>
        </p:nvSpPr>
        <p:spPr>
          <a:xfrm>
            <a:off x="711200" y="1539240"/>
            <a:ext cx="8229600" cy="4525963"/>
          </a:xfrm>
        </p:spPr>
        <p:txBody>
          <a:bodyPr>
            <a:normAutofit lnSpcReduction="10000"/>
          </a:bodyPr>
          <a:lstStyle/>
          <a:p>
            <a:pPr marL="0" indent="0" defTabSz="492125">
              <a:buNone/>
              <a:tabLst>
                <a:tab pos="2878138" algn="l"/>
              </a:tabLst>
            </a:pPr>
            <a:r>
              <a:rPr lang="fr-FR" dirty="0"/>
              <a:t>Ex. 	</a:t>
            </a:r>
            <a:r>
              <a:rPr lang="en-GB" dirty="0"/>
              <a:t>THE COUNTESS</a:t>
            </a:r>
          </a:p>
          <a:p>
            <a:pPr marL="635000" indent="0">
              <a:buNone/>
            </a:pPr>
            <a:r>
              <a:rPr lang="en-GB" dirty="0"/>
              <a:t>Is he rich?</a:t>
            </a:r>
          </a:p>
          <a:p>
            <a:pPr marL="0" indent="0" algn="ctr">
              <a:buNone/>
            </a:pPr>
            <a:r>
              <a:rPr lang="en-GB" dirty="0"/>
              <a:t>LE BARON</a:t>
            </a:r>
          </a:p>
          <a:p>
            <a:pPr marL="635000" indent="0">
              <a:buNone/>
            </a:pPr>
            <a:r>
              <a:rPr lang="en-GB" dirty="0"/>
              <a:t>Yes.</a:t>
            </a:r>
          </a:p>
          <a:p>
            <a:pPr marL="0" indent="0">
              <a:buNone/>
            </a:pPr>
            <a:r>
              <a:rPr lang="en-GB" dirty="0"/>
              <a:t>Ex.  Her aunt &gt; The Countess</a:t>
            </a:r>
          </a:p>
          <a:p>
            <a:pPr marL="0" indent="0" algn="ctr">
              <a:buNone/>
            </a:pPr>
            <a:r>
              <a:rPr lang="en-GB" dirty="0"/>
              <a:t>Or </a:t>
            </a:r>
          </a:p>
          <a:p>
            <a:pPr marL="357188" indent="0">
              <a:buNone/>
            </a:pPr>
            <a:r>
              <a:rPr lang="en-GB" dirty="0"/>
              <a:t>Her &gt; Lucile</a:t>
            </a:r>
          </a:p>
          <a:p>
            <a:pPr marL="357188" indent="0">
              <a:buNone/>
            </a:pPr>
            <a:r>
              <a:rPr lang="en-GB" dirty="0"/>
              <a:t>Aunt &gt; The Countess</a:t>
            </a:r>
          </a:p>
        </p:txBody>
      </p:sp>
    </p:spTree>
    <p:extLst>
      <p:ext uri="{BB962C8B-B14F-4D97-AF65-F5344CB8AC3E}">
        <p14:creationId xmlns:p14="http://schemas.microsoft.com/office/powerpoint/2010/main" val="2348144263"/>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506</TotalTime>
  <Words>1753</Words>
  <Application>Microsoft Macintosh PowerPoint</Application>
  <PresentationFormat>Affichage à l'écran (4:3)</PresentationFormat>
  <Paragraphs>297</Paragraphs>
  <Slides>29</Slides>
  <Notes>16</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29</vt:i4>
      </vt:variant>
    </vt:vector>
  </HeadingPairs>
  <TitlesOfParts>
    <vt:vector size="34" baseType="lpstr">
      <vt:lpstr>Arial</vt:lpstr>
      <vt:lpstr>Calibri</vt:lpstr>
      <vt:lpstr>Wingdings</vt:lpstr>
      <vt:lpstr>Thème Office</vt:lpstr>
      <vt:lpstr>Feuille de calcul</vt:lpstr>
      <vt:lpstr>Analysing NE: a literary perspective</vt:lpstr>
      <vt:lpstr>The Character: a Complex Narratological Object</vt:lpstr>
      <vt:lpstr>Literary theory about character</vt:lpstr>
      <vt:lpstr>From NE to characters</vt:lpstr>
      <vt:lpstr>NE and co-reference chains</vt:lpstr>
      <vt:lpstr>NE, co-reference chains, characterisation</vt:lpstr>
      <vt:lpstr>Extended co-reference chains </vt:lpstr>
      <vt:lpstr>Problems</vt:lpstr>
      <vt:lpstr>Problems</vt:lpstr>
      <vt:lpstr>Problems</vt:lpstr>
      <vt:lpstr>Identifying the markables</vt:lpstr>
      <vt:lpstr>Corpus</vt:lpstr>
      <vt:lpstr>Characterising the characterisations</vt:lpstr>
      <vt:lpstr>Characterising the characterisations</vt:lpstr>
      <vt:lpstr>La création des observables</vt:lpstr>
      <vt:lpstr>Some results</vt:lpstr>
      <vt:lpstr>Extractions et analyses</vt:lpstr>
      <vt:lpstr>Longueur des chaînes</vt:lpstr>
      <vt:lpstr>Longueur des chaînes</vt:lpstr>
      <vt:lpstr>Distribution des éléments de la chaîne</vt:lpstr>
      <vt:lpstr>Distribution des éléments de la chaîne</vt:lpstr>
      <vt:lpstr>Distribution des éléments de la chaîne</vt:lpstr>
      <vt:lpstr>Distribution des éléments de la chaîne</vt:lpstr>
      <vt:lpstr>La nature des éléments de la chaîne</vt:lpstr>
      <vt:lpstr>Characterising vs. simple units</vt:lpstr>
      <vt:lpstr>POS repartition by chains</vt:lpstr>
      <vt:lpstr>What kind of characterisations?</vt:lpstr>
      <vt:lpstr>TEMP: a great variety</vt:lpstr>
      <vt:lpstr>TEMP: constant distribution over each 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LLFL/ILPGA Master Recherche   Séminaire humanités  numériques</dc:title>
  <dc:creator>Reviewer 1</dc:creator>
  <cp:lastModifiedBy>Microsoft Office User</cp:lastModifiedBy>
  <cp:revision>32</cp:revision>
  <dcterms:created xsi:type="dcterms:W3CDTF">2018-11-19T06:51:24Z</dcterms:created>
  <dcterms:modified xsi:type="dcterms:W3CDTF">2021-03-17T10:45:56Z</dcterms:modified>
</cp:coreProperties>
</file>