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60" r:id="rId5"/>
    <p:sldId id="261" r:id="rId6"/>
    <p:sldId id="270" r:id="rId7"/>
    <p:sldId id="271" r:id="rId8"/>
    <p:sldId id="258" r:id="rId9"/>
    <p:sldId id="262" r:id="rId10"/>
    <p:sldId id="263" r:id="rId11"/>
    <p:sldId id="264" r:id="rId12"/>
    <p:sldId id="265" r:id="rId13"/>
    <p:sldId id="266" r:id="rId14"/>
    <p:sldId id="267" r:id="rId15"/>
    <p:sldId id="268" r:id="rId16"/>
    <p:sldId id="269" r:id="rId17"/>
    <p:sldId id="276" r:id="rId18"/>
    <p:sldId id="273" r:id="rId19"/>
    <p:sldId id="274" r:id="rId20"/>
    <p:sldId id="272" r:id="rId21"/>
    <p:sldId id="275" r:id="rId22"/>
    <p:sldId id="277" r:id="rId23"/>
    <p:sldId id="278" r:id="rId24"/>
    <p:sldId id="280" r:id="rId25"/>
    <p:sldId id="281" r:id="rId2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51"/>
    <p:restoredTop sz="94638"/>
  </p:normalViewPr>
  <p:slideViewPr>
    <p:cSldViewPr snapToGrid="0" snapToObjects="1">
      <p:cViewPr varScale="1">
        <p:scale>
          <a:sx n="77" d="100"/>
          <a:sy n="77" d="100"/>
        </p:scale>
        <p:origin x="200"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FE01BB-9E7A-5044-B6FA-55656604DD41}" type="doc">
      <dgm:prSet loTypeId="urn:microsoft.com/office/officeart/2005/8/layout/process1" loCatId="" qsTypeId="urn:microsoft.com/office/officeart/2005/8/quickstyle/simple1" qsCatId="simple" csTypeId="urn:microsoft.com/office/officeart/2005/8/colors/accent1_2" csCatId="accent1" phldr="1"/>
      <dgm:spPr/>
    </dgm:pt>
    <dgm:pt modelId="{5C38B7DA-B184-5C47-B225-31DDD68FE38A}">
      <dgm:prSet phldrT="[Texte]"/>
      <dgm:spPr/>
      <dgm:t>
        <a:bodyPr/>
        <a:lstStyle/>
        <a:p>
          <a:r>
            <a:rPr lang="fr-FR" dirty="0"/>
            <a:t>TXT file</a:t>
          </a:r>
        </a:p>
      </dgm:t>
    </dgm:pt>
    <dgm:pt modelId="{694E9F13-38C2-4048-8EDC-3CE7A2DC6AE9}" type="parTrans" cxnId="{CA5C53BD-AD85-7E40-9F7C-75D7255357D3}">
      <dgm:prSet/>
      <dgm:spPr/>
      <dgm:t>
        <a:bodyPr/>
        <a:lstStyle/>
        <a:p>
          <a:endParaRPr lang="fr-FR"/>
        </a:p>
      </dgm:t>
    </dgm:pt>
    <dgm:pt modelId="{B34FD17A-F717-0C47-8F1D-5D5F33BA6C0E}" type="sibTrans" cxnId="{CA5C53BD-AD85-7E40-9F7C-75D7255357D3}">
      <dgm:prSet/>
      <dgm:spPr/>
      <dgm:t>
        <a:bodyPr/>
        <a:lstStyle/>
        <a:p>
          <a:endParaRPr lang="fr-FR"/>
        </a:p>
      </dgm:t>
    </dgm:pt>
    <dgm:pt modelId="{0C20A37A-EEDE-3B4C-BBCD-E54005122C42}">
      <dgm:prSet phldrT="[Texte]"/>
      <dgm:spPr/>
      <dgm:t>
        <a:bodyPr/>
        <a:lstStyle/>
        <a:p>
          <a:r>
            <a:rPr lang="fr-FR" dirty="0"/>
            <a:t>Simple XML/TEI</a:t>
          </a:r>
        </a:p>
      </dgm:t>
    </dgm:pt>
    <dgm:pt modelId="{69F9163C-2E54-1740-9293-5F0E3DB5A0F3}" type="parTrans" cxnId="{2579F851-312A-F84D-83A2-FDF4B42FC855}">
      <dgm:prSet/>
      <dgm:spPr/>
      <dgm:t>
        <a:bodyPr/>
        <a:lstStyle/>
        <a:p>
          <a:endParaRPr lang="fr-FR"/>
        </a:p>
      </dgm:t>
    </dgm:pt>
    <dgm:pt modelId="{0D32141C-74D2-934A-B34B-02D47F60AE20}" type="sibTrans" cxnId="{2579F851-312A-F84D-83A2-FDF4B42FC855}">
      <dgm:prSet/>
      <dgm:spPr/>
      <dgm:t>
        <a:bodyPr/>
        <a:lstStyle/>
        <a:p>
          <a:endParaRPr lang="fr-FR"/>
        </a:p>
      </dgm:t>
    </dgm:pt>
    <dgm:pt modelId="{0DB21B91-ED0A-654E-92EF-73BF93BF355D}">
      <dgm:prSet phldrT="[Texte]"/>
      <dgm:spPr/>
      <dgm:t>
        <a:bodyPr/>
        <a:lstStyle/>
        <a:p>
          <a:r>
            <a:rPr lang="fr-FR" dirty="0"/>
            <a:t>NER </a:t>
          </a:r>
          <a:r>
            <a:rPr lang="fr-FR" dirty="0" err="1"/>
            <a:t>with</a:t>
          </a:r>
          <a:r>
            <a:rPr lang="fr-FR" dirty="0"/>
            <a:t> </a:t>
          </a:r>
          <a:r>
            <a:rPr lang="fr-FR" dirty="0" err="1"/>
            <a:t>SpaCy</a:t>
          </a:r>
          <a:r>
            <a:rPr lang="fr-FR" dirty="0"/>
            <a:t> or </a:t>
          </a:r>
          <a:r>
            <a:rPr lang="fr-FR" dirty="0" err="1"/>
            <a:t>StanfordNER</a:t>
          </a:r>
          <a:endParaRPr lang="fr-FR" dirty="0"/>
        </a:p>
      </dgm:t>
    </dgm:pt>
    <dgm:pt modelId="{EC2C983F-52C9-2545-B477-EE1C4836A114}" type="parTrans" cxnId="{28ADAA26-27C8-8A4E-A052-5B66BA91A630}">
      <dgm:prSet/>
      <dgm:spPr/>
      <dgm:t>
        <a:bodyPr/>
        <a:lstStyle/>
        <a:p>
          <a:endParaRPr lang="fr-FR"/>
        </a:p>
      </dgm:t>
    </dgm:pt>
    <dgm:pt modelId="{86A4A616-BFBA-B440-A9D2-B0B291483663}" type="sibTrans" cxnId="{28ADAA26-27C8-8A4E-A052-5B66BA91A630}">
      <dgm:prSet/>
      <dgm:spPr/>
      <dgm:t>
        <a:bodyPr/>
        <a:lstStyle/>
        <a:p>
          <a:endParaRPr lang="fr-FR"/>
        </a:p>
      </dgm:t>
    </dgm:pt>
    <dgm:pt modelId="{B379D270-B41B-C149-A00B-48FAAFCFD663}">
      <dgm:prSet/>
      <dgm:spPr/>
      <dgm:t>
        <a:bodyPr/>
        <a:lstStyle/>
        <a:p>
          <a:r>
            <a:rPr lang="fr-FR" dirty="0" err="1"/>
            <a:t>Enrich</a:t>
          </a:r>
          <a:r>
            <a:rPr lang="fr-FR" dirty="0"/>
            <a:t> XML output</a:t>
          </a:r>
        </a:p>
        <a:p>
          <a:r>
            <a:rPr lang="fr-FR" dirty="0"/>
            <a:t>(</a:t>
          </a:r>
          <a:r>
            <a:rPr lang="fr-FR" dirty="0" err="1"/>
            <a:t>manual</a:t>
          </a:r>
          <a:r>
            <a:rPr lang="fr-FR" dirty="0"/>
            <a:t> annotation)</a:t>
          </a:r>
        </a:p>
      </dgm:t>
    </dgm:pt>
    <dgm:pt modelId="{151BF2C4-3C15-514F-A000-A738E235C77E}" type="parTrans" cxnId="{9788B73D-3D60-8846-A9D5-33E81863BBCE}">
      <dgm:prSet/>
      <dgm:spPr/>
      <dgm:t>
        <a:bodyPr/>
        <a:lstStyle/>
        <a:p>
          <a:endParaRPr lang="fr-FR"/>
        </a:p>
      </dgm:t>
    </dgm:pt>
    <dgm:pt modelId="{F7D32B60-227C-FD41-A9BB-B1EFD2D5EC02}" type="sibTrans" cxnId="{9788B73D-3D60-8846-A9D5-33E81863BBCE}">
      <dgm:prSet/>
      <dgm:spPr/>
      <dgm:t>
        <a:bodyPr/>
        <a:lstStyle/>
        <a:p>
          <a:endParaRPr lang="fr-FR"/>
        </a:p>
      </dgm:t>
    </dgm:pt>
    <dgm:pt modelId="{42B33F97-877F-7043-9374-B70BA3A107A1}" type="pres">
      <dgm:prSet presAssocID="{CEFE01BB-9E7A-5044-B6FA-55656604DD41}" presName="Name0" presStyleCnt="0">
        <dgm:presLayoutVars>
          <dgm:dir/>
          <dgm:resizeHandles val="exact"/>
        </dgm:presLayoutVars>
      </dgm:prSet>
      <dgm:spPr/>
    </dgm:pt>
    <dgm:pt modelId="{9A4FBC63-9308-8B4A-BCC2-13D57C0759CD}" type="pres">
      <dgm:prSet presAssocID="{5C38B7DA-B184-5C47-B225-31DDD68FE38A}" presName="node" presStyleLbl="node1" presStyleIdx="0" presStyleCnt="4">
        <dgm:presLayoutVars>
          <dgm:bulletEnabled val="1"/>
        </dgm:presLayoutVars>
      </dgm:prSet>
      <dgm:spPr/>
    </dgm:pt>
    <dgm:pt modelId="{99103986-273A-AB42-A44E-B7E6023B7574}" type="pres">
      <dgm:prSet presAssocID="{B34FD17A-F717-0C47-8F1D-5D5F33BA6C0E}" presName="sibTrans" presStyleLbl="sibTrans2D1" presStyleIdx="0" presStyleCnt="3"/>
      <dgm:spPr/>
    </dgm:pt>
    <dgm:pt modelId="{E136B4C1-3BA0-3948-92F5-3DD25CDFB3AF}" type="pres">
      <dgm:prSet presAssocID="{B34FD17A-F717-0C47-8F1D-5D5F33BA6C0E}" presName="connectorText" presStyleLbl="sibTrans2D1" presStyleIdx="0" presStyleCnt="3"/>
      <dgm:spPr/>
    </dgm:pt>
    <dgm:pt modelId="{347DD19D-74CC-554A-8710-B3EE4E38D726}" type="pres">
      <dgm:prSet presAssocID="{0C20A37A-EEDE-3B4C-BBCD-E54005122C42}" presName="node" presStyleLbl="node1" presStyleIdx="1" presStyleCnt="4">
        <dgm:presLayoutVars>
          <dgm:bulletEnabled val="1"/>
        </dgm:presLayoutVars>
      </dgm:prSet>
      <dgm:spPr/>
    </dgm:pt>
    <dgm:pt modelId="{5384E925-DF16-B344-85C0-0A64E421FF4E}" type="pres">
      <dgm:prSet presAssocID="{0D32141C-74D2-934A-B34B-02D47F60AE20}" presName="sibTrans" presStyleLbl="sibTrans2D1" presStyleIdx="1" presStyleCnt="3"/>
      <dgm:spPr/>
    </dgm:pt>
    <dgm:pt modelId="{84D23431-E8E8-FB45-B011-5ED6DC0FAFB1}" type="pres">
      <dgm:prSet presAssocID="{0D32141C-74D2-934A-B34B-02D47F60AE20}" presName="connectorText" presStyleLbl="sibTrans2D1" presStyleIdx="1" presStyleCnt="3"/>
      <dgm:spPr/>
    </dgm:pt>
    <dgm:pt modelId="{01901BF2-621F-0A45-A446-E2A7008F788D}" type="pres">
      <dgm:prSet presAssocID="{0DB21B91-ED0A-654E-92EF-73BF93BF355D}" presName="node" presStyleLbl="node1" presStyleIdx="2" presStyleCnt="4">
        <dgm:presLayoutVars>
          <dgm:bulletEnabled val="1"/>
        </dgm:presLayoutVars>
      </dgm:prSet>
      <dgm:spPr/>
    </dgm:pt>
    <dgm:pt modelId="{F499DFB4-4BD4-8F46-BE9D-0F1A9453903A}" type="pres">
      <dgm:prSet presAssocID="{86A4A616-BFBA-B440-A9D2-B0B291483663}" presName="sibTrans" presStyleLbl="sibTrans2D1" presStyleIdx="2" presStyleCnt="3"/>
      <dgm:spPr/>
    </dgm:pt>
    <dgm:pt modelId="{4B74DF8F-AAB8-634B-866A-E6A8797A85AB}" type="pres">
      <dgm:prSet presAssocID="{86A4A616-BFBA-B440-A9D2-B0B291483663}" presName="connectorText" presStyleLbl="sibTrans2D1" presStyleIdx="2" presStyleCnt="3"/>
      <dgm:spPr/>
    </dgm:pt>
    <dgm:pt modelId="{E5B99EDC-7744-2C44-BA23-DF4272A7A039}" type="pres">
      <dgm:prSet presAssocID="{B379D270-B41B-C149-A00B-48FAAFCFD663}" presName="node" presStyleLbl="node1" presStyleIdx="3" presStyleCnt="4">
        <dgm:presLayoutVars>
          <dgm:bulletEnabled val="1"/>
        </dgm:presLayoutVars>
      </dgm:prSet>
      <dgm:spPr/>
    </dgm:pt>
  </dgm:ptLst>
  <dgm:cxnLst>
    <dgm:cxn modelId="{1BB6A602-5F16-2044-A26C-A7FEB74304CA}" type="presOf" srcId="{0D32141C-74D2-934A-B34B-02D47F60AE20}" destId="{5384E925-DF16-B344-85C0-0A64E421FF4E}" srcOrd="0" destOrd="0" presId="urn:microsoft.com/office/officeart/2005/8/layout/process1"/>
    <dgm:cxn modelId="{8593BE16-D158-7E4A-930B-4145A109BA61}" type="presOf" srcId="{86A4A616-BFBA-B440-A9D2-B0B291483663}" destId="{4B74DF8F-AAB8-634B-866A-E6A8797A85AB}" srcOrd="1" destOrd="0" presId="urn:microsoft.com/office/officeart/2005/8/layout/process1"/>
    <dgm:cxn modelId="{28ADAA26-27C8-8A4E-A052-5B66BA91A630}" srcId="{CEFE01BB-9E7A-5044-B6FA-55656604DD41}" destId="{0DB21B91-ED0A-654E-92EF-73BF93BF355D}" srcOrd="2" destOrd="0" parTransId="{EC2C983F-52C9-2545-B477-EE1C4836A114}" sibTransId="{86A4A616-BFBA-B440-A9D2-B0B291483663}"/>
    <dgm:cxn modelId="{9788B73D-3D60-8846-A9D5-33E81863BBCE}" srcId="{CEFE01BB-9E7A-5044-B6FA-55656604DD41}" destId="{B379D270-B41B-C149-A00B-48FAAFCFD663}" srcOrd="3" destOrd="0" parTransId="{151BF2C4-3C15-514F-A000-A738E235C77E}" sibTransId="{F7D32B60-227C-FD41-A9BB-B1EFD2D5EC02}"/>
    <dgm:cxn modelId="{6DFA4750-1513-5F46-9819-180A1D161B28}" type="presOf" srcId="{B34FD17A-F717-0C47-8F1D-5D5F33BA6C0E}" destId="{99103986-273A-AB42-A44E-B7E6023B7574}" srcOrd="0" destOrd="0" presId="urn:microsoft.com/office/officeart/2005/8/layout/process1"/>
    <dgm:cxn modelId="{2579F851-312A-F84D-83A2-FDF4B42FC855}" srcId="{CEFE01BB-9E7A-5044-B6FA-55656604DD41}" destId="{0C20A37A-EEDE-3B4C-BBCD-E54005122C42}" srcOrd="1" destOrd="0" parTransId="{69F9163C-2E54-1740-9293-5F0E3DB5A0F3}" sibTransId="{0D32141C-74D2-934A-B34B-02D47F60AE20}"/>
    <dgm:cxn modelId="{E7042C60-ED83-CB42-AE9A-F991B51FC279}" type="presOf" srcId="{CEFE01BB-9E7A-5044-B6FA-55656604DD41}" destId="{42B33F97-877F-7043-9374-B70BA3A107A1}" srcOrd="0" destOrd="0" presId="urn:microsoft.com/office/officeart/2005/8/layout/process1"/>
    <dgm:cxn modelId="{2666E76D-DF51-A147-A1CF-4F6305812FAB}" type="presOf" srcId="{B34FD17A-F717-0C47-8F1D-5D5F33BA6C0E}" destId="{E136B4C1-3BA0-3948-92F5-3DD25CDFB3AF}" srcOrd="1" destOrd="0" presId="urn:microsoft.com/office/officeart/2005/8/layout/process1"/>
    <dgm:cxn modelId="{AB59F171-6EF9-B442-BB8A-F27BCD556E87}" type="presOf" srcId="{0D32141C-74D2-934A-B34B-02D47F60AE20}" destId="{84D23431-E8E8-FB45-B011-5ED6DC0FAFB1}" srcOrd="1" destOrd="0" presId="urn:microsoft.com/office/officeart/2005/8/layout/process1"/>
    <dgm:cxn modelId="{CA5C53BD-AD85-7E40-9F7C-75D7255357D3}" srcId="{CEFE01BB-9E7A-5044-B6FA-55656604DD41}" destId="{5C38B7DA-B184-5C47-B225-31DDD68FE38A}" srcOrd="0" destOrd="0" parTransId="{694E9F13-38C2-4048-8EDC-3CE7A2DC6AE9}" sibTransId="{B34FD17A-F717-0C47-8F1D-5D5F33BA6C0E}"/>
    <dgm:cxn modelId="{3EC9CDC3-1C9B-284E-875E-0FA2B8378941}" type="presOf" srcId="{0C20A37A-EEDE-3B4C-BBCD-E54005122C42}" destId="{347DD19D-74CC-554A-8710-B3EE4E38D726}" srcOrd="0" destOrd="0" presId="urn:microsoft.com/office/officeart/2005/8/layout/process1"/>
    <dgm:cxn modelId="{D66988D2-FDF0-A548-8EC7-EAEAA163B235}" type="presOf" srcId="{86A4A616-BFBA-B440-A9D2-B0B291483663}" destId="{F499DFB4-4BD4-8F46-BE9D-0F1A9453903A}" srcOrd="0" destOrd="0" presId="urn:microsoft.com/office/officeart/2005/8/layout/process1"/>
    <dgm:cxn modelId="{EA49D0D7-FA9B-D141-BB43-51D3AE78A620}" type="presOf" srcId="{B379D270-B41B-C149-A00B-48FAAFCFD663}" destId="{E5B99EDC-7744-2C44-BA23-DF4272A7A039}" srcOrd="0" destOrd="0" presId="urn:microsoft.com/office/officeart/2005/8/layout/process1"/>
    <dgm:cxn modelId="{069E47DD-BC76-B043-BA8D-0105FF28CE31}" type="presOf" srcId="{5C38B7DA-B184-5C47-B225-31DDD68FE38A}" destId="{9A4FBC63-9308-8B4A-BCC2-13D57C0759CD}" srcOrd="0" destOrd="0" presId="urn:microsoft.com/office/officeart/2005/8/layout/process1"/>
    <dgm:cxn modelId="{D51AC1DF-BFB4-3A44-B1E3-46A0EE222EFB}" type="presOf" srcId="{0DB21B91-ED0A-654E-92EF-73BF93BF355D}" destId="{01901BF2-621F-0A45-A446-E2A7008F788D}" srcOrd="0" destOrd="0" presId="urn:microsoft.com/office/officeart/2005/8/layout/process1"/>
    <dgm:cxn modelId="{5D47D76B-206A-B442-90D6-6709960D529B}" type="presParOf" srcId="{42B33F97-877F-7043-9374-B70BA3A107A1}" destId="{9A4FBC63-9308-8B4A-BCC2-13D57C0759CD}" srcOrd="0" destOrd="0" presId="urn:microsoft.com/office/officeart/2005/8/layout/process1"/>
    <dgm:cxn modelId="{6DC8EB07-42D5-3642-99CF-7A83291DBC0C}" type="presParOf" srcId="{42B33F97-877F-7043-9374-B70BA3A107A1}" destId="{99103986-273A-AB42-A44E-B7E6023B7574}" srcOrd="1" destOrd="0" presId="urn:microsoft.com/office/officeart/2005/8/layout/process1"/>
    <dgm:cxn modelId="{F47E9867-3D18-184E-911F-61BB96E3E790}" type="presParOf" srcId="{99103986-273A-AB42-A44E-B7E6023B7574}" destId="{E136B4C1-3BA0-3948-92F5-3DD25CDFB3AF}" srcOrd="0" destOrd="0" presId="urn:microsoft.com/office/officeart/2005/8/layout/process1"/>
    <dgm:cxn modelId="{EEF58C25-580E-AF42-9C52-4CB38D730392}" type="presParOf" srcId="{42B33F97-877F-7043-9374-B70BA3A107A1}" destId="{347DD19D-74CC-554A-8710-B3EE4E38D726}" srcOrd="2" destOrd="0" presId="urn:microsoft.com/office/officeart/2005/8/layout/process1"/>
    <dgm:cxn modelId="{5E466C2F-86E3-D84C-A5B6-6A7C63D011C5}" type="presParOf" srcId="{42B33F97-877F-7043-9374-B70BA3A107A1}" destId="{5384E925-DF16-B344-85C0-0A64E421FF4E}" srcOrd="3" destOrd="0" presId="urn:microsoft.com/office/officeart/2005/8/layout/process1"/>
    <dgm:cxn modelId="{6FB4DDFD-49F5-0949-BE1C-5F607FFF413E}" type="presParOf" srcId="{5384E925-DF16-B344-85C0-0A64E421FF4E}" destId="{84D23431-E8E8-FB45-B011-5ED6DC0FAFB1}" srcOrd="0" destOrd="0" presId="urn:microsoft.com/office/officeart/2005/8/layout/process1"/>
    <dgm:cxn modelId="{B7408045-9DED-6C4C-ABBB-B58D90F0369D}" type="presParOf" srcId="{42B33F97-877F-7043-9374-B70BA3A107A1}" destId="{01901BF2-621F-0A45-A446-E2A7008F788D}" srcOrd="4" destOrd="0" presId="urn:microsoft.com/office/officeart/2005/8/layout/process1"/>
    <dgm:cxn modelId="{4552521E-1404-DA43-8584-6F7F2D4D5AE0}" type="presParOf" srcId="{42B33F97-877F-7043-9374-B70BA3A107A1}" destId="{F499DFB4-4BD4-8F46-BE9D-0F1A9453903A}" srcOrd="5" destOrd="0" presId="urn:microsoft.com/office/officeart/2005/8/layout/process1"/>
    <dgm:cxn modelId="{3C9C30EE-F922-AB4C-9A97-6F36FE23A62E}" type="presParOf" srcId="{F499DFB4-4BD4-8F46-BE9D-0F1A9453903A}" destId="{4B74DF8F-AAB8-634B-866A-E6A8797A85AB}" srcOrd="0" destOrd="0" presId="urn:microsoft.com/office/officeart/2005/8/layout/process1"/>
    <dgm:cxn modelId="{E704F8F7-0459-F349-A8CA-99D1B5885570}" type="presParOf" srcId="{42B33F97-877F-7043-9374-B70BA3A107A1}" destId="{E5B99EDC-7744-2C44-BA23-DF4272A7A039}"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4FBC63-9308-8B4A-BCC2-13D57C0759CD}">
      <dsp:nvSpPr>
        <dsp:cNvPr id="0" name=""/>
        <dsp:cNvSpPr/>
      </dsp:nvSpPr>
      <dsp:spPr>
        <a:xfrm>
          <a:off x="4621" y="1569532"/>
          <a:ext cx="2020453" cy="12122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t>TXT file</a:t>
          </a:r>
        </a:p>
      </dsp:txBody>
      <dsp:txXfrm>
        <a:off x="40127" y="1605038"/>
        <a:ext cx="1949441" cy="1141260"/>
      </dsp:txXfrm>
    </dsp:sp>
    <dsp:sp modelId="{99103986-273A-AB42-A44E-B7E6023B7574}">
      <dsp:nvSpPr>
        <dsp:cNvPr id="0" name=""/>
        <dsp:cNvSpPr/>
      </dsp:nvSpPr>
      <dsp:spPr>
        <a:xfrm>
          <a:off x="222711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fr-FR" sz="1400" kern="1200"/>
        </a:p>
      </dsp:txBody>
      <dsp:txXfrm>
        <a:off x="2227119" y="2025346"/>
        <a:ext cx="299835" cy="300644"/>
      </dsp:txXfrm>
    </dsp:sp>
    <dsp:sp modelId="{347DD19D-74CC-554A-8710-B3EE4E38D726}">
      <dsp:nvSpPr>
        <dsp:cNvPr id="0" name=""/>
        <dsp:cNvSpPr/>
      </dsp:nvSpPr>
      <dsp:spPr>
        <a:xfrm>
          <a:off x="2833255" y="1569532"/>
          <a:ext cx="2020453" cy="12122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t>Simple XML/TEI</a:t>
          </a:r>
        </a:p>
      </dsp:txBody>
      <dsp:txXfrm>
        <a:off x="2868761" y="1605038"/>
        <a:ext cx="1949441" cy="1141260"/>
      </dsp:txXfrm>
    </dsp:sp>
    <dsp:sp modelId="{5384E925-DF16-B344-85C0-0A64E421FF4E}">
      <dsp:nvSpPr>
        <dsp:cNvPr id="0" name=""/>
        <dsp:cNvSpPr/>
      </dsp:nvSpPr>
      <dsp:spPr>
        <a:xfrm>
          <a:off x="5055754"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fr-FR" sz="1400" kern="1200"/>
        </a:p>
      </dsp:txBody>
      <dsp:txXfrm>
        <a:off x="5055754" y="2025346"/>
        <a:ext cx="299835" cy="300644"/>
      </dsp:txXfrm>
    </dsp:sp>
    <dsp:sp modelId="{01901BF2-621F-0A45-A446-E2A7008F788D}">
      <dsp:nvSpPr>
        <dsp:cNvPr id="0" name=""/>
        <dsp:cNvSpPr/>
      </dsp:nvSpPr>
      <dsp:spPr>
        <a:xfrm>
          <a:off x="5661890" y="1569532"/>
          <a:ext cx="2020453" cy="12122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t>NER </a:t>
          </a:r>
          <a:r>
            <a:rPr lang="fr-FR" sz="1800" kern="1200" dirty="0" err="1"/>
            <a:t>with</a:t>
          </a:r>
          <a:r>
            <a:rPr lang="fr-FR" sz="1800" kern="1200" dirty="0"/>
            <a:t> </a:t>
          </a:r>
          <a:r>
            <a:rPr lang="fr-FR" sz="1800" kern="1200" dirty="0" err="1"/>
            <a:t>SpaCy</a:t>
          </a:r>
          <a:r>
            <a:rPr lang="fr-FR" sz="1800" kern="1200" dirty="0"/>
            <a:t> or </a:t>
          </a:r>
          <a:r>
            <a:rPr lang="fr-FR" sz="1800" kern="1200" dirty="0" err="1"/>
            <a:t>StanfordNER</a:t>
          </a:r>
          <a:endParaRPr lang="fr-FR" sz="1800" kern="1200" dirty="0"/>
        </a:p>
      </dsp:txBody>
      <dsp:txXfrm>
        <a:off x="5697396" y="1605038"/>
        <a:ext cx="1949441" cy="1141260"/>
      </dsp:txXfrm>
    </dsp:sp>
    <dsp:sp modelId="{F499DFB4-4BD4-8F46-BE9D-0F1A9453903A}">
      <dsp:nvSpPr>
        <dsp:cNvPr id="0" name=""/>
        <dsp:cNvSpPr/>
      </dsp:nvSpPr>
      <dsp:spPr>
        <a:xfrm>
          <a:off x="788438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fr-FR" sz="1400" kern="1200"/>
        </a:p>
      </dsp:txBody>
      <dsp:txXfrm>
        <a:off x="7884389" y="2025346"/>
        <a:ext cx="299835" cy="300644"/>
      </dsp:txXfrm>
    </dsp:sp>
    <dsp:sp modelId="{E5B99EDC-7744-2C44-BA23-DF4272A7A039}">
      <dsp:nvSpPr>
        <dsp:cNvPr id="0" name=""/>
        <dsp:cNvSpPr/>
      </dsp:nvSpPr>
      <dsp:spPr>
        <a:xfrm>
          <a:off x="8490525" y="1569532"/>
          <a:ext cx="2020453" cy="12122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err="1"/>
            <a:t>Enrich</a:t>
          </a:r>
          <a:r>
            <a:rPr lang="fr-FR" sz="1800" kern="1200" dirty="0"/>
            <a:t> XML output</a:t>
          </a:r>
        </a:p>
        <a:p>
          <a:pPr marL="0" lvl="0" indent="0" algn="ctr" defTabSz="800100">
            <a:lnSpc>
              <a:spcPct val="90000"/>
            </a:lnSpc>
            <a:spcBef>
              <a:spcPct val="0"/>
            </a:spcBef>
            <a:spcAft>
              <a:spcPct val="35000"/>
            </a:spcAft>
            <a:buNone/>
          </a:pPr>
          <a:r>
            <a:rPr lang="fr-FR" sz="1800" kern="1200" dirty="0"/>
            <a:t>(</a:t>
          </a:r>
          <a:r>
            <a:rPr lang="fr-FR" sz="1800" kern="1200" dirty="0" err="1"/>
            <a:t>manual</a:t>
          </a:r>
          <a:r>
            <a:rPr lang="fr-FR" sz="1800" kern="1200" dirty="0"/>
            <a:t> annotation)</a:t>
          </a:r>
        </a:p>
      </dsp:txBody>
      <dsp:txXfrm>
        <a:off x="8526031" y="1605038"/>
        <a:ext cx="1949441" cy="11412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5105BA-C8E3-BC47-8DD1-635ECD4F14C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0B29313-4760-A549-9ECE-C41C2CB207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E86D76EA-5155-064B-9194-C212D866398B}"/>
              </a:ext>
            </a:extLst>
          </p:cNvPr>
          <p:cNvSpPr>
            <a:spLocks noGrp="1"/>
          </p:cNvSpPr>
          <p:nvPr>
            <p:ph type="dt" sz="half" idx="10"/>
          </p:nvPr>
        </p:nvSpPr>
        <p:spPr/>
        <p:txBody>
          <a:bodyPr/>
          <a:lstStyle/>
          <a:p>
            <a:fld id="{6585E418-3563-554A-81CD-BF2CD4F33B8C}" type="datetimeFigureOut">
              <a:rPr lang="fr-FR" smtClean="0"/>
              <a:t>18/03/2021</a:t>
            </a:fld>
            <a:endParaRPr lang="fr-FR"/>
          </a:p>
        </p:txBody>
      </p:sp>
      <p:sp>
        <p:nvSpPr>
          <p:cNvPr id="5" name="Espace réservé du pied de page 4">
            <a:extLst>
              <a:ext uri="{FF2B5EF4-FFF2-40B4-BE49-F238E27FC236}">
                <a16:creationId xmlns:a16="http://schemas.microsoft.com/office/drawing/2014/main" id="{2417E188-94FA-7244-B49B-FDB34CEB5B2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5CF9703-3566-714D-A3C9-4888FF0A01D0}"/>
              </a:ext>
            </a:extLst>
          </p:cNvPr>
          <p:cNvSpPr>
            <a:spLocks noGrp="1"/>
          </p:cNvSpPr>
          <p:nvPr>
            <p:ph type="sldNum" sz="quarter" idx="12"/>
          </p:nvPr>
        </p:nvSpPr>
        <p:spPr/>
        <p:txBody>
          <a:bodyPr/>
          <a:lstStyle/>
          <a:p>
            <a:fld id="{0EE860D8-B3B1-DA4A-93F8-ADF7A8B98645}" type="slidenum">
              <a:rPr lang="fr-FR" smtClean="0"/>
              <a:t>‹N°›</a:t>
            </a:fld>
            <a:endParaRPr lang="fr-FR"/>
          </a:p>
        </p:txBody>
      </p:sp>
    </p:spTree>
    <p:extLst>
      <p:ext uri="{BB962C8B-B14F-4D97-AF65-F5344CB8AC3E}">
        <p14:creationId xmlns:p14="http://schemas.microsoft.com/office/powerpoint/2010/main" val="2940384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EBA635-F72D-F246-9E72-9C97D6EC05D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9AF2BF9-3EEB-5B44-B0AD-840497FC8FD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E068AD6-3A59-D544-8C6F-C7B17265FDA0}"/>
              </a:ext>
            </a:extLst>
          </p:cNvPr>
          <p:cNvSpPr>
            <a:spLocks noGrp="1"/>
          </p:cNvSpPr>
          <p:nvPr>
            <p:ph type="dt" sz="half" idx="10"/>
          </p:nvPr>
        </p:nvSpPr>
        <p:spPr/>
        <p:txBody>
          <a:bodyPr/>
          <a:lstStyle/>
          <a:p>
            <a:fld id="{6585E418-3563-554A-81CD-BF2CD4F33B8C}" type="datetimeFigureOut">
              <a:rPr lang="fr-FR" smtClean="0"/>
              <a:t>18/03/2021</a:t>
            </a:fld>
            <a:endParaRPr lang="fr-FR"/>
          </a:p>
        </p:txBody>
      </p:sp>
      <p:sp>
        <p:nvSpPr>
          <p:cNvPr id="5" name="Espace réservé du pied de page 4">
            <a:extLst>
              <a:ext uri="{FF2B5EF4-FFF2-40B4-BE49-F238E27FC236}">
                <a16:creationId xmlns:a16="http://schemas.microsoft.com/office/drawing/2014/main" id="{35C12E67-8A5A-2C4A-AE76-CB4E2D8E4FA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8938C80-C651-794D-ABA6-463318005AAB}"/>
              </a:ext>
            </a:extLst>
          </p:cNvPr>
          <p:cNvSpPr>
            <a:spLocks noGrp="1"/>
          </p:cNvSpPr>
          <p:nvPr>
            <p:ph type="sldNum" sz="quarter" idx="12"/>
          </p:nvPr>
        </p:nvSpPr>
        <p:spPr/>
        <p:txBody>
          <a:bodyPr/>
          <a:lstStyle/>
          <a:p>
            <a:fld id="{0EE860D8-B3B1-DA4A-93F8-ADF7A8B98645}" type="slidenum">
              <a:rPr lang="fr-FR" smtClean="0"/>
              <a:t>‹N°›</a:t>
            </a:fld>
            <a:endParaRPr lang="fr-FR"/>
          </a:p>
        </p:txBody>
      </p:sp>
    </p:spTree>
    <p:extLst>
      <p:ext uri="{BB962C8B-B14F-4D97-AF65-F5344CB8AC3E}">
        <p14:creationId xmlns:p14="http://schemas.microsoft.com/office/powerpoint/2010/main" val="1751082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41B590B-212E-AF4B-9741-BE8DECE8EF1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0B46716-C3AF-1244-9137-FBBA4B8DC37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8A58AEB-BAB4-664C-99E4-F57DBEBF1806}"/>
              </a:ext>
            </a:extLst>
          </p:cNvPr>
          <p:cNvSpPr>
            <a:spLocks noGrp="1"/>
          </p:cNvSpPr>
          <p:nvPr>
            <p:ph type="dt" sz="half" idx="10"/>
          </p:nvPr>
        </p:nvSpPr>
        <p:spPr/>
        <p:txBody>
          <a:bodyPr/>
          <a:lstStyle/>
          <a:p>
            <a:fld id="{6585E418-3563-554A-81CD-BF2CD4F33B8C}" type="datetimeFigureOut">
              <a:rPr lang="fr-FR" smtClean="0"/>
              <a:t>18/03/2021</a:t>
            </a:fld>
            <a:endParaRPr lang="fr-FR"/>
          </a:p>
        </p:txBody>
      </p:sp>
      <p:sp>
        <p:nvSpPr>
          <p:cNvPr id="5" name="Espace réservé du pied de page 4">
            <a:extLst>
              <a:ext uri="{FF2B5EF4-FFF2-40B4-BE49-F238E27FC236}">
                <a16:creationId xmlns:a16="http://schemas.microsoft.com/office/drawing/2014/main" id="{41B87BEB-C798-114C-A376-A07013E46C1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FA1A177-5727-174E-9020-8AD6493C0DB7}"/>
              </a:ext>
            </a:extLst>
          </p:cNvPr>
          <p:cNvSpPr>
            <a:spLocks noGrp="1"/>
          </p:cNvSpPr>
          <p:nvPr>
            <p:ph type="sldNum" sz="quarter" idx="12"/>
          </p:nvPr>
        </p:nvSpPr>
        <p:spPr/>
        <p:txBody>
          <a:bodyPr/>
          <a:lstStyle/>
          <a:p>
            <a:fld id="{0EE860D8-B3B1-DA4A-93F8-ADF7A8B98645}" type="slidenum">
              <a:rPr lang="fr-FR" smtClean="0"/>
              <a:t>‹N°›</a:t>
            </a:fld>
            <a:endParaRPr lang="fr-FR"/>
          </a:p>
        </p:txBody>
      </p:sp>
    </p:spTree>
    <p:extLst>
      <p:ext uri="{BB962C8B-B14F-4D97-AF65-F5344CB8AC3E}">
        <p14:creationId xmlns:p14="http://schemas.microsoft.com/office/powerpoint/2010/main" val="67653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9C0218-5543-6D4E-8F64-C40F859BB87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2265BDE-F52F-1E4C-B622-92547F92E20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C544E9F-AF00-4544-8885-97B3D5B32A9D}"/>
              </a:ext>
            </a:extLst>
          </p:cNvPr>
          <p:cNvSpPr>
            <a:spLocks noGrp="1"/>
          </p:cNvSpPr>
          <p:nvPr>
            <p:ph type="dt" sz="half" idx="10"/>
          </p:nvPr>
        </p:nvSpPr>
        <p:spPr/>
        <p:txBody>
          <a:bodyPr/>
          <a:lstStyle/>
          <a:p>
            <a:fld id="{6585E418-3563-554A-81CD-BF2CD4F33B8C}" type="datetimeFigureOut">
              <a:rPr lang="fr-FR" smtClean="0"/>
              <a:t>18/03/2021</a:t>
            </a:fld>
            <a:endParaRPr lang="fr-FR"/>
          </a:p>
        </p:txBody>
      </p:sp>
      <p:sp>
        <p:nvSpPr>
          <p:cNvPr id="5" name="Espace réservé du pied de page 4">
            <a:extLst>
              <a:ext uri="{FF2B5EF4-FFF2-40B4-BE49-F238E27FC236}">
                <a16:creationId xmlns:a16="http://schemas.microsoft.com/office/drawing/2014/main" id="{C5CA0A0F-9B1A-2940-ADFC-0B88EFEF493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ED41381-4D2D-B742-93BC-F249B1E5679E}"/>
              </a:ext>
            </a:extLst>
          </p:cNvPr>
          <p:cNvSpPr>
            <a:spLocks noGrp="1"/>
          </p:cNvSpPr>
          <p:nvPr>
            <p:ph type="sldNum" sz="quarter" idx="12"/>
          </p:nvPr>
        </p:nvSpPr>
        <p:spPr/>
        <p:txBody>
          <a:bodyPr/>
          <a:lstStyle/>
          <a:p>
            <a:fld id="{0EE860D8-B3B1-DA4A-93F8-ADF7A8B98645}" type="slidenum">
              <a:rPr lang="fr-FR" smtClean="0"/>
              <a:t>‹N°›</a:t>
            </a:fld>
            <a:endParaRPr lang="fr-FR"/>
          </a:p>
        </p:txBody>
      </p:sp>
    </p:spTree>
    <p:extLst>
      <p:ext uri="{BB962C8B-B14F-4D97-AF65-F5344CB8AC3E}">
        <p14:creationId xmlns:p14="http://schemas.microsoft.com/office/powerpoint/2010/main" val="899196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90A0FA-85C5-3140-A44E-691A129006C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497EEAA-8290-EC41-AA9D-C08C8578A2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BF985A6-2645-CC44-9169-9FF551555DC0}"/>
              </a:ext>
            </a:extLst>
          </p:cNvPr>
          <p:cNvSpPr>
            <a:spLocks noGrp="1"/>
          </p:cNvSpPr>
          <p:nvPr>
            <p:ph type="dt" sz="half" idx="10"/>
          </p:nvPr>
        </p:nvSpPr>
        <p:spPr/>
        <p:txBody>
          <a:bodyPr/>
          <a:lstStyle/>
          <a:p>
            <a:fld id="{6585E418-3563-554A-81CD-BF2CD4F33B8C}" type="datetimeFigureOut">
              <a:rPr lang="fr-FR" smtClean="0"/>
              <a:t>18/03/2021</a:t>
            </a:fld>
            <a:endParaRPr lang="fr-FR"/>
          </a:p>
        </p:txBody>
      </p:sp>
      <p:sp>
        <p:nvSpPr>
          <p:cNvPr id="5" name="Espace réservé du pied de page 4">
            <a:extLst>
              <a:ext uri="{FF2B5EF4-FFF2-40B4-BE49-F238E27FC236}">
                <a16:creationId xmlns:a16="http://schemas.microsoft.com/office/drawing/2014/main" id="{593053FE-7723-3C4F-8159-8B4659EF9CE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9789E8F-D5C6-5348-989F-0C02BB71B092}"/>
              </a:ext>
            </a:extLst>
          </p:cNvPr>
          <p:cNvSpPr>
            <a:spLocks noGrp="1"/>
          </p:cNvSpPr>
          <p:nvPr>
            <p:ph type="sldNum" sz="quarter" idx="12"/>
          </p:nvPr>
        </p:nvSpPr>
        <p:spPr/>
        <p:txBody>
          <a:bodyPr/>
          <a:lstStyle/>
          <a:p>
            <a:fld id="{0EE860D8-B3B1-DA4A-93F8-ADF7A8B98645}" type="slidenum">
              <a:rPr lang="fr-FR" smtClean="0"/>
              <a:t>‹N°›</a:t>
            </a:fld>
            <a:endParaRPr lang="fr-FR"/>
          </a:p>
        </p:txBody>
      </p:sp>
    </p:spTree>
    <p:extLst>
      <p:ext uri="{BB962C8B-B14F-4D97-AF65-F5344CB8AC3E}">
        <p14:creationId xmlns:p14="http://schemas.microsoft.com/office/powerpoint/2010/main" val="1363908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A06B6D-76D4-FD43-BB2F-92AA23913BB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2CCD3FB-0CD1-B14E-8212-C8BABC7AF93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A909EE8-AB7C-EF43-8BF1-E353394A486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965765B-A33B-4947-9114-12C998D2F7AF}"/>
              </a:ext>
            </a:extLst>
          </p:cNvPr>
          <p:cNvSpPr>
            <a:spLocks noGrp="1"/>
          </p:cNvSpPr>
          <p:nvPr>
            <p:ph type="dt" sz="half" idx="10"/>
          </p:nvPr>
        </p:nvSpPr>
        <p:spPr/>
        <p:txBody>
          <a:bodyPr/>
          <a:lstStyle/>
          <a:p>
            <a:fld id="{6585E418-3563-554A-81CD-BF2CD4F33B8C}" type="datetimeFigureOut">
              <a:rPr lang="fr-FR" smtClean="0"/>
              <a:t>18/03/2021</a:t>
            </a:fld>
            <a:endParaRPr lang="fr-FR"/>
          </a:p>
        </p:txBody>
      </p:sp>
      <p:sp>
        <p:nvSpPr>
          <p:cNvPr id="6" name="Espace réservé du pied de page 5">
            <a:extLst>
              <a:ext uri="{FF2B5EF4-FFF2-40B4-BE49-F238E27FC236}">
                <a16:creationId xmlns:a16="http://schemas.microsoft.com/office/drawing/2014/main" id="{25B41628-1AC5-3D45-BEC5-01BBA90DC58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15FDC35-3331-9E4D-B1AC-9E95F142010E}"/>
              </a:ext>
            </a:extLst>
          </p:cNvPr>
          <p:cNvSpPr>
            <a:spLocks noGrp="1"/>
          </p:cNvSpPr>
          <p:nvPr>
            <p:ph type="sldNum" sz="quarter" idx="12"/>
          </p:nvPr>
        </p:nvSpPr>
        <p:spPr/>
        <p:txBody>
          <a:bodyPr/>
          <a:lstStyle/>
          <a:p>
            <a:fld id="{0EE860D8-B3B1-DA4A-93F8-ADF7A8B98645}" type="slidenum">
              <a:rPr lang="fr-FR" smtClean="0"/>
              <a:t>‹N°›</a:t>
            </a:fld>
            <a:endParaRPr lang="fr-FR"/>
          </a:p>
        </p:txBody>
      </p:sp>
    </p:spTree>
    <p:extLst>
      <p:ext uri="{BB962C8B-B14F-4D97-AF65-F5344CB8AC3E}">
        <p14:creationId xmlns:p14="http://schemas.microsoft.com/office/powerpoint/2010/main" val="524779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89291C-48EC-7C4A-AD0D-B071BF3F48B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7C9DC7E-BA58-4948-9421-B0A5636F02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5EA9296-77A5-FE4C-89B5-7591D5F06B2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468A5C8-9DFE-1B4F-AE2B-D397749FE8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A4507FB-FB4B-A44A-8ACD-93FF3C04A94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B46A90E-180A-8C45-A53A-C27DDD5F488D}"/>
              </a:ext>
            </a:extLst>
          </p:cNvPr>
          <p:cNvSpPr>
            <a:spLocks noGrp="1"/>
          </p:cNvSpPr>
          <p:nvPr>
            <p:ph type="dt" sz="half" idx="10"/>
          </p:nvPr>
        </p:nvSpPr>
        <p:spPr/>
        <p:txBody>
          <a:bodyPr/>
          <a:lstStyle/>
          <a:p>
            <a:fld id="{6585E418-3563-554A-81CD-BF2CD4F33B8C}" type="datetimeFigureOut">
              <a:rPr lang="fr-FR" smtClean="0"/>
              <a:t>18/03/2021</a:t>
            </a:fld>
            <a:endParaRPr lang="fr-FR"/>
          </a:p>
        </p:txBody>
      </p:sp>
      <p:sp>
        <p:nvSpPr>
          <p:cNvPr id="8" name="Espace réservé du pied de page 7">
            <a:extLst>
              <a:ext uri="{FF2B5EF4-FFF2-40B4-BE49-F238E27FC236}">
                <a16:creationId xmlns:a16="http://schemas.microsoft.com/office/drawing/2014/main" id="{27493EE7-3F56-D745-834E-F3F17985384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7E2CE42-AE25-854F-905B-70442896EC11}"/>
              </a:ext>
            </a:extLst>
          </p:cNvPr>
          <p:cNvSpPr>
            <a:spLocks noGrp="1"/>
          </p:cNvSpPr>
          <p:nvPr>
            <p:ph type="sldNum" sz="quarter" idx="12"/>
          </p:nvPr>
        </p:nvSpPr>
        <p:spPr/>
        <p:txBody>
          <a:bodyPr/>
          <a:lstStyle/>
          <a:p>
            <a:fld id="{0EE860D8-B3B1-DA4A-93F8-ADF7A8B98645}" type="slidenum">
              <a:rPr lang="fr-FR" smtClean="0"/>
              <a:t>‹N°›</a:t>
            </a:fld>
            <a:endParaRPr lang="fr-FR"/>
          </a:p>
        </p:txBody>
      </p:sp>
    </p:spTree>
    <p:extLst>
      <p:ext uri="{BB962C8B-B14F-4D97-AF65-F5344CB8AC3E}">
        <p14:creationId xmlns:p14="http://schemas.microsoft.com/office/powerpoint/2010/main" val="3196075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842685-FC90-CE45-B1CC-22CDC008815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08B088C-33DF-B646-9431-2CB78FB3056D}"/>
              </a:ext>
            </a:extLst>
          </p:cNvPr>
          <p:cNvSpPr>
            <a:spLocks noGrp="1"/>
          </p:cNvSpPr>
          <p:nvPr>
            <p:ph type="dt" sz="half" idx="10"/>
          </p:nvPr>
        </p:nvSpPr>
        <p:spPr/>
        <p:txBody>
          <a:bodyPr/>
          <a:lstStyle/>
          <a:p>
            <a:fld id="{6585E418-3563-554A-81CD-BF2CD4F33B8C}" type="datetimeFigureOut">
              <a:rPr lang="fr-FR" smtClean="0"/>
              <a:t>18/03/2021</a:t>
            </a:fld>
            <a:endParaRPr lang="fr-FR"/>
          </a:p>
        </p:txBody>
      </p:sp>
      <p:sp>
        <p:nvSpPr>
          <p:cNvPr id="4" name="Espace réservé du pied de page 3">
            <a:extLst>
              <a:ext uri="{FF2B5EF4-FFF2-40B4-BE49-F238E27FC236}">
                <a16:creationId xmlns:a16="http://schemas.microsoft.com/office/drawing/2014/main" id="{45A8EE59-5287-414C-B9A5-66EFC7685E8A}"/>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7816C15-AC61-E141-9C12-9B997B0FE209}"/>
              </a:ext>
            </a:extLst>
          </p:cNvPr>
          <p:cNvSpPr>
            <a:spLocks noGrp="1"/>
          </p:cNvSpPr>
          <p:nvPr>
            <p:ph type="sldNum" sz="quarter" idx="12"/>
          </p:nvPr>
        </p:nvSpPr>
        <p:spPr/>
        <p:txBody>
          <a:bodyPr/>
          <a:lstStyle/>
          <a:p>
            <a:fld id="{0EE860D8-B3B1-DA4A-93F8-ADF7A8B98645}" type="slidenum">
              <a:rPr lang="fr-FR" smtClean="0"/>
              <a:t>‹N°›</a:t>
            </a:fld>
            <a:endParaRPr lang="fr-FR"/>
          </a:p>
        </p:txBody>
      </p:sp>
    </p:spTree>
    <p:extLst>
      <p:ext uri="{BB962C8B-B14F-4D97-AF65-F5344CB8AC3E}">
        <p14:creationId xmlns:p14="http://schemas.microsoft.com/office/powerpoint/2010/main" val="3831616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852E0A0-7641-274A-AAC6-E19B9160680F}"/>
              </a:ext>
            </a:extLst>
          </p:cNvPr>
          <p:cNvSpPr>
            <a:spLocks noGrp="1"/>
          </p:cNvSpPr>
          <p:nvPr>
            <p:ph type="dt" sz="half" idx="10"/>
          </p:nvPr>
        </p:nvSpPr>
        <p:spPr/>
        <p:txBody>
          <a:bodyPr/>
          <a:lstStyle/>
          <a:p>
            <a:fld id="{6585E418-3563-554A-81CD-BF2CD4F33B8C}" type="datetimeFigureOut">
              <a:rPr lang="fr-FR" smtClean="0"/>
              <a:t>18/03/2021</a:t>
            </a:fld>
            <a:endParaRPr lang="fr-FR"/>
          </a:p>
        </p:txBody>
      </p:sp>
      <p:sp>
        <p:nvSpPr>
          <p:cNvPr id="3" name="Espace réservé du pied de page 2">
            <a:extLst>
              <a:ext uri="{FF2B5EF4-FFF2-40B4-BE49-F238E27FC236}">
                <a16:creationId xmlns:a16="http://schemas.microsoft.com/office/drawing/2014/main" id="{CC218D9B-9957-E442-836D-DA967569ECC5}"/>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A67C6FE-BC5E-5342-9A16-94060D1A40BB}"/>
              </a:ext>
            </a:extLst>
          </p:cNvPr>
          <p:cNvSpPr>
            <a:spLocks noGrp="1"/>
          </p:cNvSpPr>
          <p:nvPr>
            <p:ph type="sldNum" sz="quarter" idx="12"/>
          </p:nvPr>
        </p:nvSpPr>
        <p:spPr/>
        <p:txBody>
          <a:bodyPr/>
          <a:lstStyle/>
          <a:p>
            <a:fld id="{0EE860D8-B3B1-DA4A-93F8-ADF7A8B98645}" type="slidenum">
              <a:rPr lang="fr-FR" smtClean="0"/>
              <a:t>‹N°›</a:t>
            </a:fld>
            <a:endParaRPr lang="fr-FR"/>
          </a:p>
        </p:txBody>
      </p:sp>
    </p:spTree>
    <p:extLst>
      <p:ext uri="{BB962C8B-B14F-4D97-AF65-F5344CB8AC3E}">
        <p14:creationId xmlns:p14="http://schemas.microsoft.com/office/powerpoint/2010/main" val="479966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B33BDB-4A38-7647-9C4D-9817A44854E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A78AB03-1DF1-484E-A934-BDD8BC289A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548FDDD-556E-6946-A069-B781DDF8B4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3177A9B-5BE5-144D-B366-67039C61CA23}"/>
              </a:ext>
            </a:extLst>
          </p:cNvPr>
          <p:cNvSpPr>
            <a:spLocks noGrp="1"/>
          </p:cNvSpPr>
          <p:nvPr>
            <p:ph type="dt" sz="half" idx="10"/>
          </p:nvPr>
        </p:nvSpPr>
        <p:spPr/>
        <p:txBody>
          <a:bodyPr/>
          <a:lstStyle/>
          <a:p>
            <a:fld id="{6585E418-3563-554A-81CD-BF2CD4F33B8C}" type="datetimeFigureOut">
              <a:rPr lang="fr-FR" smtClean="0"/>
              <a:t>18/03/2021</a:t>
            </a:fld>
            <a:endParaRPr lang="fr-FR"/>
          </a:p>
        </p:txBody>
      </p:sp>
      <p:sp>
        <p:nvSpPr>
          <p:cNvPr id="6" name="Espace réservé du pied de page 5">
            <a:extLst>
              <a:ext uri="{FF2B5EF4-FFF2-40B4-BE49-F238E27FC236}">
                <a16:creationId xmlns:a16="http://schemas.microsoft.com/office/drawing/2014/main" id="{C8DA464C-8FCD-D14C-B6C6-7ECDF9F3EE9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48F8077-AB9F-4040-A3AE-2E672BBB0A32}"/>
              </a:ext>
            </a:extLst>
          </p:cNvPr>
          <p:cNvSpPr>
            <a:spLocks noGrp="1"/>
          </p:cNvSpPr>
          <p:nvPr>
            <p:ph type="sldNum" sz="quarter" idx="12"/>
          </p:nvPr>
        </p:nvSpPr>
        <p:spPr/>
        <p:txBody>
          <a:bodyPr/>
          <a:lstStyle/>
          <a:p>
            <a:fld id="{0EE860D8-B3B1-DA4A-93F8-ADF7A8B98645}" type="slidenum">
              <a:rPr lang="fr-FR" smtClean="0"/>
              <a:t>‹N°›</a:t>
            </a:fld>
            <a:endParaRPr lang="fr-FR"/>
          </a:p>
        </p:txBody>
      </p:sp>
    </p:spTree>
    <p:extLst>
      <p:ext uri="{BB962C8B-B14F-4D97-AF65-F5344CB8AC3E}">
        <p14:creationId xmlns:p14="http://schemas.microsoft.com/office/powerpoint/2010/main" val="2099889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CBC839-8D80-8346-8FEC-CEB3D709668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1E294A6-1886-4C40-B038-BE2DA7C685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6250E12-D894-C542-9F37-0E5FEF4E6B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1031110-25BC-9C46-811C-6B04B64F6145}"/>
              </a:ext>
            </a:extLst>
          </p:cNvPr>
          <p:cNvSpPr>
            <a:spLocks noGrp="1"/>
          </p:cNvSpPr>
          <p:nvPr>
            <p:ph type="dt" sz="half" idx="10"/>
          </p:nvPr>
        </p:nvSpPr>
        <p:spPr/>
        <p:txBody>
          <a:bodyPr/>
          <a:lstStyle/>
          <a:p>
            <a:fld id="{6585E418-3563-554A-81CD-BF2CD4F33B8C}" type="datetimeFigureOut">
              <a:rPr lang="fr-FR" smtClean="0"/>
              <a:t>18/03/2021</a:t>
            </a:fld>
            <a:endParaRPr lang="fr-FR"/>
          </a:p>
        </p:txBody>
      </p:sp>
      <p:sp>
        <p:nvSpPr>
          <p:cNvPr id="6" name="Espace réservé du pied de page 5">
            <a:extLst>
              <a:ext uri="{FF2B5EF4-FFF2-40B4-BE49-F238E27FC236}">
                <a16:creationId xmlns:a16="http://schemas.microsoft.com/office/drawing/2014/main" id="{CC887F30-B7C0-2444-9A66-511BC1A5276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A5E3C44-F7D1-5945-94A4-8257BE285B3E}"/>
              </a:ext>
            </a:extLst>
          </p:cNvPr>
          <p:cNvSpPr>
            <a:spLocks noGrp="1"/>
          </p:cNvSpPr>
          <p:nvPr>
            <p:ph type="sldNum" sz="quarter" idx="12"/>
          </p:nvPr>
        </p:nvSpPr>
        <p:spPr/>
        <p:txBody>
          <a:bodyPr/>
          <a:lstStyle/>
          <a:p>
            <a:fld id="{0EE860D8-B3B1-DA4A-93F8-ADF7A8B98645}" type="slidenum">
              <a:rPr lang="fr-FR" smtClean="0"/>
              <a:t>‹N°›</a:t>
            </a:fld>
            <a:endParaRPr lang="fr-FR"/>
          </a:p>
        </p:txBody>
      </p:sp>
    </p:spTree>
    <p:extLst>
      <p:ext uri="{BB962C8B-B14F-4D97-AF65-F5344CB8AC3E}">
        <p14:creationId xmlns:p14="http://schemas.microsoft.com/office/powerpoint/2010/main" val="1642286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4DDEB73-E7E6-B244-B634-C5FBD6819C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5483AB9-B5BB-104E-808D-6BF8E1F00C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7134527-5D35-8141-B2CB-658035E210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85E418-3563-554A-81CD-BF2CD4F33B8C}" type="datetimeFigureOut">
              <a:rPr lang="fr-FR" smtClean="0"/>
              <a:t>18/03/2021</a:t>
            </a:fld>
            <a:endParaRPr lang="fr-FR"/>
          </a:p>
        </p:txBody>
      </p:sp>
      <p:sp>
        <p:nvSpPr>
          <p:cNvPr id="5" name="Espace réservé du pied de page 4">
            <a:extLst>
              <a:ext uri="{FF2B5EF4-FFF2-40B4-BE49-F238E27FC236}">
                <a16:creationId xmlns:a16="http://schemas.microsoft.com/office/drawing/2014/main" id="{9EC95929-36B5-AB44-A3AC-F07578B6E8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AA5D7C8-E61A-5042-ACDB-2D0499D536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E860D8-B3B1-DA4A-93F8-ADF7A8B98645}" type="slidenum">
              <a:rPr lang="fr-FR" smtClean="0"/>
              <a:t>‹N°›</a:t>
            </a:fld>
            <a:endParaRPr lang="fr-FR"/>
          </a:p>
        </p:txBody>
      </p:sp>
    </p:spTree>
    <p:extLst>
      <p:ext uri="{BB962C8B-B14F-4D97-AF65-F5344CB8AC3E}">
        <p14:creationId xmlns:p14="http://schemas.microsoft.com/office/powerpoint/2010/main" val="2780514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nerbeyond.jerteh.r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9E5F41-BBFB-624A-B5B9-32FEF95C4196}"/>
              </a:ext>
            </a:extLst>
          </p:cNvPr>
          <p:cNvSpPr>
            <a:spLocks noGrp="1"/>
          </p:cNvSpPr>
          <p:nvPr>
            <p:ph type="ctrTitle"/>
          </p:nvPr>
        </p:nvSpPr>
        <p:spPr>
          <a:xfrm>
            <a:off x="1524000" y="1600199"/>
            <a:ext cx="9144000" cy="1909763"/>
          </a:xfrm>
        </p:spPr>
        <p:txBody>
          <a:bodyPr/>
          <a:lstStyle/>
          <a:p>
            <a:r>
              <a:rPr lang="fr-FR" dirty="0" err="1"/>
              <a:t>Annotating</a:t>
            </a:r>
            <a:r>
              <a:rPr lang="fr-FR" dirty="0"/>
              <a:t> </a:t>
            </a:r>
            <a:r>
              <a:rPr lang="fr-FR" dirty="0" err="1"/>
              <a:t>Named</a:t>
            </a:r>
            <a:r>
              <a:rPr lang="fr-FR" dirty="0"/>
              <a:t> </a:t>
            </a:r>
            <a:br>
              <a:rPr lang="fr-FR" dirty="0"/>
            </a:br>
            <a:r>
              <a:rPr lang="fr-FR" dirty="0" err="1"/>
              <a:t>Entities</a:t>
            </a:r>
            <a:r>
              <a:rPr lang="fr-FR" dirty="0"/>
              <a:t> in TEI</a:t>
            </a:r>
          </a:p>
        </p:txBody>
      </p:sp>
      <p:sp>
        <p:nvSpPr>
          <p:cNvPr id="3" name="Sous-titre 2">
            <a:extLst>
              <a:ext uri="{FF2B5EF4-FFF2-40B4-BE49-F238E27FC236}">
                <a16:creationId xmlns:a16="http://schemas.microsoft.com/office/drawing/2014/main" id="{F508DC9C-9CC1-9A45-8CFA-64C5789F8010}"/>
              </a:ext>
            </a:extLst>
          </p:cNvPr>
          <p:cNvSpPr>
            <a:spLocks noGrp="1"/>
          </p:cNvSpPr>
          <p:nvPr>
            <p:ph type="subTitle" idx="1"/>
          </p:nvPr>
        </p:nvSpPr>
        <p:spPr/>
        <p:txBody>
          <a:bodyPr/>
          <a:lstStyle/>
          <a:p>
            <a:pPr algn="r"/>
            <a:r>
              <a:rPr lang="fr-FR" dirty="0"/>
              <a:t>Virtual Training </a:t>
            </a:r>
            <a:r>
              <a:rPr lang="fr-FR" dirty="0" err="1"/>
              <a:t>School</a:t>
            </a:r>
            <a:r>
              <a:rPr lang="fr-FR" dirty="0"/>
              <a:t> on NER</a:t>
            </a:r>
          </a:p>
          <a:p>
            <a:pPr algn="r"/>
            <a:r>
              <a:rPr lang="fr-FR" dirty="0"/>
              <a:t>COST Action CA 16204 « Distant </a:t>
            </a:r>
            <a:r>
              <a:rPr lang="fr-FR" dirty="0" err="1"/>
              <a:t>reading</a:t>
            </a:r>
            <a:r>
              <a:rPr lang="fr-FR" dirty="0"/>
              <a:t> »</a:t>
            </a:r>
          </a:p>
          <a:p>
            <a:pPr algn="r"/>
            <a:r>
              <a:rPr lang="fr-FR" dirty="0"/>
              <a:t>23rd of March 2021</a:t>
            </a:r>
          </a:p>
        </p:txBody>
      </p:sp>
      <p:pic>
        <p:nvPicPr>
          <p:cNvPr id="1026" name="Picture 2" descr="Distant Reading for European Literary History">
            <a:extLst>
              <a:ext uri="{FF2B5EF4-FFF2-40B4-BE49-F238E27FC236}">
                <a16:creationId xmlns:a16="http://schemas.microsoft.com/office/drawing/2014/main" id="{529A5B3E-1F37-7540-BD39-A0BF3EB25F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582" y="201407"/>
            <a:ext cx="3810000" cy="127000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Logo">
            <a:extLst>
              <a:ext uri="{FF2B5EF4-FFF2-40B4-BE49-F238E27FC236}">
                <a16:creationId xmlns:a16="http://schemas.microsoft.com/office/drawing/2014/main" id="{18421FD1-B7B6-094E-81E9-0C9C235F4D54}"/>
              </a:ext>
            </a:extLst>
          </p:cNvPr>
          <p:cNvSpPr>
            <a:spLocks noChangeAspect="1" noChangeArrowheads="1"/>
          </p:cNvSpPr>
          <p:nvPr/>
        </p:nvSpPr>
        <p:spPr bwMode="auto">
          <a:xfrm>
            <a:off x="6782696" y="1270280"/>
            <a:ext cx="1554480" cy="15544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6" name="Image 5">
            <a:extLst>
              <a:ext uri="{FF2B5EF4-FFF2-40B4-BE49-F238E27FC236}">
                <a16:creationId xmlns:a16="http://schemas.microsoft.com/office/drawing/2014/main" id="{C2F2F34D-30FE-D14F-82A2-AD6CF93477DE}"/>
              </a:ext>
            </a:extLst>
          </p:cNvPr>
          <p:cNvPicPr>
            <a:picLocks noChangeAspect="1"/>
          </p:cNvPicPr>
          <p:nvPr/>
        </p:nvPicPr>
        <p:blipFill>
          <a:blip r:embed="rId3"/>
          <a:stretch>
            <a:fillRect/>
          </a:stretch>
        </p:blipFill>
        <p:spPr>
          <a:xfrm>
            <a:off x="8620684" y="517526"/>
            <a:ext cx="2599541" cy="558800"/>
          </a:xfrm>
          <a:prstGeom prst="rect">
            <a:avLst/>
          </a:prstGeom>
        </p:spPr>
      </p:pic>
    </p:spTree>
    <p:extLst>
      <p:ext uri="{BB962C8B-B14F-4D97-AF65-F5344CB8AC3E}">
        <p14:creationId xmlns:p14="http://schemas.microsoft.com/office/powerpoint/2010/main" val="1910463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ED98AC-88F2-AF4B-A283-5D3C1C96257A}"/>
              </a:ext>
            </a:extLst>
          </p:cNvPr>
          <p:cNvSpPr>
            <a:spLocks noGrp="1"/>
          </p:cNvSpPr>
          <p:nvPr>
            <p:ph type="title"/>
          </p:nvPr>
        </p:nvSpPr>
        <p:spPr/>
        <p:txBody>
          <a:bodyPr/>
          <a:lstStyle/>
          <a:p>
            <a:pPr algn="ctr"/>
            <a:r>
              <a:rPr lang="fr-FR" dirty="0"/>
              <a:t>TEI alternatives: </a:t>
            </a:r>
            <a:r>
              <a:rPr lang="fr-FR" dirty="0" err="1"/>
              <a:t>roles</a:t>
            </a:r>
            <a:endParaRPr lang="fr-FR" dirty="0"/>
          </a:p>
        </p:txBody>
      </p:sp>
      <p:sp>
        <p:nvSpPr>
          <p:cNvPr id="3" name="Espace réservé du contenu 2">
            <a:extLst>
              <a:ext uri="{FF2B5EF4-FFF2-40B4-BE49-F238E27FC236}">
                <a16:creationId xmlns:a16="http://schemas.microsoft.com/office/drawing/2014/main" id="{D26CF8AF-A198-3547-A23B-7638C6683296}"/>
              </a:ext>
            </a:extLst>
          </p:cNvPr>
          <p:cNvSpPr>
            <a:spLocks noGrp="1"/>
          </p:cNvSpPr>
          <p:nvPr>
            <p:ph idx="1"/>
          </p:nvPr>
        </p:nvSpPr>
        <p:spPr/>
        <p:txBody>
          <a:bodyPr>
            <a:normAutofit fontScale="92500" lnSpcReduction="10000"/>
          </a:bodyPr>
          <a:lstStyle/>
          <a:p>
            <a:r>
              <a:rPr lang="fr-FR" dirty="0" err="1"/>
              <a:t>Barnabas</a:t>
            </a:r>
            <a:r>
              <a:rPr lang="fr-FR" dirty="0"/>
              <a:t> the </a:t>
            </a:r>
            <a:r>
              <a:rPr lang="fr-FR" dirty="0" err="1"/>
              <a:t>Barmy</a:t>
            </a:r>
            <a:endParaRPr lang="fr-FR" dirty="0"/>
          </a:p>
          <a:p>
            <a:pPr marL="927100" indent="-927100">
              <a:buNone/>
            </a:pPr>
            <a:r>
              <a:rPr lang="fr-FR" dirty="0"/>
              <a:t>BRAT: &lt;PERS&gt;</a:t>
            </a:r>
            <a:r>
              <a:rPr lang="fr-FR" dirty="0" err="1"/>
              <a:t>Barnabas</a:t>
            </a:r>
            <a:r>
              <a:rPr lang="fr-FR" dirty="0"/>
              <a:t>&lt;/PERS&gt; &lt;ROLEMISC&gt;the </a:t>
            </a:r>
            <a:r>
              <a:rPr lang="fr-FR" dirty="0" err="1"/>
              <a:t>Barmy</a:t>
            </a:r>
            <a:r>
              <a:rPr lang="fr-FR" dirty="0"/>
              <a:t>&lt;/ROLEMISC&gt;</a:t>
            </a:r>
          </a:p>
          <a:p>
            <a:pPr marL="927100" indent="-927100">
              <a:buNone/>
            </a:pPr>
            <a:r>
              <a:rPr lang="fr-FR" dirty="0"/>
              <a:t>TEI:	&lt;</a:t>
            </a:r>
            <a:r>
              <a:rPr lang="fr-FR" dirty="0" err="1"/>
              <a:t>persName</a:t>
            </a:r>
            <a:r>
              <a:rPr lang="fr-FR" dirty="0"/>
              <a:t>&gt; &lt;</a:t>
            </a:r>
            <a:r>
              <a:rPr lang="fr-FR" dirty="0" err="1"/>
              <a:t>forename</a:t>
            </a:r>
            <a:r>
              <a:rPr lang="fr-FR" dirty="0"/>
              <a:t>&gt;</a:t>
            </a:r>
            <a:r>
              <a:rPr lang="fr-FR" dirty="0" err="1"/>
              <a:t>Barnabas</a:t>
            </a:r>
            <a:r>
              <a:rPr lang="fr-FR" dirty="0"/>
              <a:t>&lt;/</a:t>
            </a:r>
            <a:r>
              <a:rPr lang="fr-FR" dirty="0" err="1"/>
              <a:t>forename</a:t>
            </a:r>
            <a:r>
              <a:rPr lang="fr-FR" dirty="0"/>
              <a:t>&gt; &lt;</a:t>
            </a:r>
            <a:r>
              <a:rPr lang="fr-FR" dirty="0" err="1"/>
              <a:t>roleName</a:t>
            </a:r>
            <a:r>
              <a:rPr lang="fr-FR" dirty="0"/>
              <a:t>&gt;the </a:t>
            </a:r>
            <a:r>
              <a:rPr lang="fr-FR" dirty="0" err="1"/>
              <a:t>Barmy</a:t>
            </a:r>
            <a:r>
              <a:rPr lang="fr-FR" dirty="0"/>
              <a:t>&lt;/</a:t>
            </a:r>
            <a:r>
              <a:rPr lang="fr-FR" dirty="0" err="1"/>
              <a:t>roleName</a:t>
            </a:r>
            <a:r>
              <a:rPr lang="fr-FR" dirty="0"/>
              <a:t>&gt; &lt;/</a:t>
            </a:r>
            <a:r>
              <a:rPr lang="fr-FR" dirty="0" err="1"/>
              <a:t>persName</a:t>
            </a:r>
            <a:r>
              <a:rPr lang="fr-FR" dirty="0"/>
              <a:t>&gt;</a:t>
            </a:r>
          </a:p>
          <a:p>
            <a:r>
              <a:rPr lang="fr-FR" dirty="0" err="1"/>
              <a:t>his</a:t>
            </a:r>
            <a:r>
              <a:rPr lang="fr-FR" dirty="0"/>
              <a:t> </a:t>
            </a:r>
            <a:r>
              <a:rPr lang="fr-FR" dirty="0" err="1"/>
              <a:t>mother</a:t>
            </a:r>
            <a:r>
              <a:rPr lang="fr-FR" dirty="0"/>
              <a:t> Lily </a:t>
            </a:r>
          </a:p>
          <a:p>
            <a:pPr marL="0" indent="0">
              <a:buNone/>
            </a:pPr>
            <a:r>
              <a:rPr lang="fr-FR" dirty="0"/>
              <a:t>BRAT: &lt;ROLEMISC&gt;</a:t>
            </a:r>
            <a:r>
              <a:rPr lang="fr-FR" dirty="0" err="1"/>
              <a:t>his</a:t>
            </a:r>
            <a:r>
              <a:rPr lang="fr-FR" dirty="0"/>
              <a:t> </a:t>
            </a:r>
            <a:r>
              <a:rPr lang="fr-FR" dirty="0" err="1"/>
              <a:t>mother</a:t>
            </a:r>
            <a:r>
              <a:rPr lang="fr-FR" dirty="0"/>
              <a:t>&lt;/ROLEMISC&gt; &lt;PERS&gt;Lily&lt;/PERS&gt;</a:t>
            </a:r>
          </a:p>
          <a:p>
            <a:pPr marL="0" indent="0">
              <a:buNone/>
            </a:pPr>
            <a:r>
              <a:rPr lang="fr-FR" dirty="0"/>
              <a:t>TEI: 	&lt;</a:t>
            </a:r>
            <a:r>
              <a:rPr lang="fr-FR" dirty="0" err="1"/>
              <a:t>rs</a:t>
            </a:r>
            <a:r>
              <a:rPr lang="fr-FR" dirty="0"/>
              <a:t> type=‘</a:t>
            </a:r>
            <a:r>
              <a:rPr lang="fr-FR" dirty="0" err="1"/>
              <a:t>family</a:t>
            </a:r>
            <a:r>
              <a:rPr lang="fr-FR" dirty="0"/>
              <a:t>’&gt;</a:t>
            </a:r>
            <a:r>
              <a:rPr lang="fr-FR" dirty="0" err="1"/>
              <a:t>his</a:t>
            </a:r>
            <a:r>
              <a:rPr lang="fr-FR" dirty="0"/>
              <a:t> </a:t>
            </a:r>
            <a:r>
              <a:rPr lang="fr-FR" dirty="0" err="1"/>
              <a:t>mother</a:t>
            </a:r>
            <a:r>
              <a:rPr lang="fr-FR" dirty="0"/>
              <a:t>&lt;/</a:t>
            </a:r>
            <a:r>
              <a:rPr lang="fr-FR" dirty="0" err="1"/>
              <a:t>rs</a:t>
            </a:r>
            <a:r>
              <a:rPr lang="fr-FR" dirty="0"/>
              <a:t>&gt; &lt;</a:t>
            </a:r>
            <a:r>
              <a:rPr lang="fr-FR" dirty="0" err="1"/>
              <a:t>name</a:t>
            </a:r>
            <a:r>
              <a:rPr lang="fr-FR" dirty="0"/>
              <a:t>&gt;Lily&lt;/</a:t>
            </a:r>
            <a:r>
              <a:rPr lang="fr-FR" dirty="0" err="1"/>
              <a:t>name</a:t>
            </a:r>
            <a:r>
              <a:rPr lang="fr-FR" dirty="0"/>
              <a:t>&gt;</a:t>
            </a:r>
          </a:p>
          <a:p>
            <a:pPr marL="927100" indent="0" algn="ctr">
              <a:buNone/>
            </a:pPr>
            <a:r>
              <a:rPr lang="fr-FR" dirty="0"/>
              <a:t>Or</a:t>
            </a:r>
          </a:p>
          <a:p>
            <a:pPr marL="927100" indent="0">
              <a:buNone/>
            </a:pPr>
            <a:r>
              <a:rPr lang="fr-FR" dirty="0"/>
              <a:t>&lt;</a:t>
            </a:r>
            <a:r>
              <a:rPr lang="fr-FR" dirty="0" err="1"/>
              <a:t>rs</a:t>
            </a:r>
            <a:r>
              <a:rPr lang="fr-FR" dirty="0"/>
              <a:t> type=‘</a:t>
            </a:r>
            <a:r>
              <a:rPr lang="fr-FR" dirty="0" err="1"/>
              <a:t>family</a:t>
            </a:r>
            <a:r>
              <a:rPr lang="fr-FR" dirty="0"/>
              <a:t>’&gt;</a:t>
            </a:r>
            <a:r>
              <a:rPr lang="fr-FR" dirty="0" err="1"/>
              <a:t>his</a:t>
            </a:r>
            <a:r>
              <a:rPr lang="fr-FR" dirty="0"/>
              <a:t> </a:t>
            </a:r>
            <a:r>
              <a:rPr lang="fr-FR" dirty="0" err="1"/>
              <a:t>mother</a:t>
            </a:r>
            <a:r>
              <a:rPr lang="fr-FR" dirty="0"/>
              <a:t>&lt;/</a:t>
            </a:r>
            <a:r>
              <a:rPr lang="fr-FR" dirty="0" err="1"/>
              <a:t>rs</a:t>
            </a:r>
            <a:r>
              <a:rPr lang="fr-FR" dirty="0"/>
              <a:t>&gt; &lt;</a:t>
            </a:r>
            <a:r>
              <a:rPr lang="fr-FR" dirty="0" err="1"/>
              <a:t>persName</a:t>
            </a:r>
            <a:r>
              <a:rPr lang="fr-FR" dirty="0"/>
              <a:t>&gt;&lt;</a:t>
            </a:r>
            <a:r>
              <a:rPr lang="fr-FR" dirty="0" err="1"/>
              <a:t>forename</a:t>
            </a:r>
            <a:r>
              <a:rPr lang="fr-FR" dirty="0"/>
              <a:t>&gt;Lily&lt;/</a:t>
            </a:r>
            <a:r>
              <a:rPr lang="fr-FR" dirty="0" err="1"/>
              <a:t>foreName</a:t>
            </a:r>
            <a:r>
              <a:rPr lang="fr-FR" dirty="0"/>
              <a:t>&gt;&lt;/</a:t>
            </a:r>
            <a:r>
              <a:rPr lang="fr-FR" dirty="0" err="1"/>
              <a:t>persName</a:t>
            </a:r>
            <a:r>
              <a:rPr lang="fr-FR" dirty="0"/>
              <a:t>&gt;</a:t>
            </a:r>
          </a:p>
          <a:p>
            <a:pPr marL="0" indent="0">
              <a:buNone/>
            </a:pPr>
            <a:endParaRPr lang="fr-FR" dirty="0"/>
          </a:p>
        </p:txBody>
      </p:sp>
    </p:spTree>
    <p:extLst>
      <p:ext uri="{BB962C8B-B14F-4D97-AF65-F5344CB8AC3E}">
        <p14:creationId xmlns:p14="http://schemas.microsoft.com/office/powerpoint/2010/main" val="3121256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374330-E69F-8E4B-91E9-12531504C426}"/>
              </a:ext>
            </a:extLst>
          </p:cNvPr>
          <p:cNvSpPr>
            <a:spLocks noGrp="1"/>
          </p:cNvSpPr>
          <p:nvPr>
            <p:ph type="title"/>
          </p:nvPr>
        </p:nvSpPr>
        <p:spPr/>
        <p:txBody>
          <a:bodyPr/>
          <a:lstStyle/>
          <a:p>
            <a:pPr algn="ctr"/>
            <a:r>
              <a:rPr lang="fr-FR" dirty="0"/>
              <a:t>TEI alternatives: place </a:t>
            </a:r>
            <a:r>
              <a:rPr lang="fr-FR" dirty="0" err="1"/>
              <a:t>names</a:t>
            </a:r>
            <a:endParaRPr lang="fr-FR" dirty="0"/>
          </a:p>
        </p:txBody>
      </p:sp>
      <p:sp>
        <p:nvSpPr>
          <p:cNvPr id="3" name="Espace réservé du contenu 2">
            <a:extLst>
              <a:ext uri="{FF2B5EF4-FFF2-40B4-BE49-F238E27FC236}">
                <a16:creationId xmlns:a16="http://schemas.microsoft.com/office/drawing/2014/main" id="{07C41D52-D888-D540-88DC-13F51F84BD42}"/>
              </a:ext>
            </a:extLst>
          </p:cNvPr>
          <p:cNvSpPr>
            <a:spLocks noGrp="1"/>
          </p:cNvSpPr>
          <p:nvPr>
            <p:ph idx="1"/>
          </p:nvPr>
        </p:nvSpPr>
        <p:spPr/>
        <p:txBody>
          <a:bodyPr>
            <a:normAutofit fontScale="85000" lnSpcReduction="20000"/>
          </a:bodyPr>
          <a:lstStyle/>
          <a:p>
            <a:r>
              <a:rPr lang="fr-FR" dirty="0" err="1"/>
              <a:t>Little</a:t>
            </a:r>
            <a:r>
              <a:rPr lang="fr-FR" dirty="0"/>
              <a:t> </a:t>
            </a:r>
            <a:r>
              <a:rPr lang="fr-FR" dirty="0" err="1"/>
              <a:t>Whinging</a:t>
            </a:r>
            <a:r>
              <a:rPr lang="fr-FR" dirty="0"/>
              <a:t>, Surrey</a:t>
            </a:r>
          </a:p>
          <a:p>
            <a:pPr marL="622300" indent="0">
              <a:buNone/>
            </a:pPr>
            <a:r>
              <a:rPr lang="fr-FR" dirty="0"/>
              <a:t>&lt;</a:t>
            </a:r>
            <a:r>
              <a:rPr lang="fr-FR" dirty="0" err="1"/>
              <a:t>placeName</a:t>
            </a:r>
            <a:r>
              <a:rPr lang="fr-FR" dirty="0"/>
              <a:t>&gt;</a:t>
            </a:r>
          </a:p>
          <a:p>
            <a:pPr marL="1638300" indent="0">
              <a:buNone/>
            </a:pPr>
            <a:r>
              <a:rPr lang="fr-FR" dirty="0"/>
              <a:t>&lt;</a:t>
            </a:r>
            <a:r>
              <a:rPr lang="fr-FR" dirty="0" err="1"/>
              <a:t>settlement</a:t>
            </a:r>
            <a:r>
              <a:rPr lang="fr-FR" dirty="0"/>
              <a:t>&gt;</a:t>
            </a:r>
            <a:r>
              <a:rPr lang="fr-FR" dirty="0" err="1"/>
              <a:t>Little</a:t>
            </a:r>
            <a:r>
              <a:rPr lang="fr-FR" dirty="0"/>
              <a:t> </a:t>
            </a:r>
            <a:r>
              <a:rPr lang="fr-FR" dirty="0" err="1"/>
              <a:t>Whinging</a:t>
            </a:r>
            <a:r>
              <a:rPr lang="fr-FR" dirty="0"/>
              <a:t>&lt;/</a:t>
            </a:r>
            <a:r>
              <a:rPr lang="fr-FR" dirty="0" err="1"/>
              <a:t>settlement</a:t>
            </a:r>
            <a:r>
              <a:rPr lang="fr-FR" dirty="0"/>
              <a:t>&gt;</a:t>
            </a:r>
          </a:p>
          <a:p>
            <a:pPr marL="1638300" indent="0">
              <a:buNone/>
            </a:pPr>
            <a:r>
              <a:rPr lang="fr-FR" dirty="0"/>
              <a:t>&lt;</a:t>
            </a:r>
            <a:r>
              <a:rPr lang="fr-FR" dirty="0" err="1"/>
              <a:t>region</a:t>
            </a:r>
            <a:r>
              <a:rPr lang="fr-FR" dirty="0"/>
              <a:t>&gt;Surrey&lt;/</a:t>
            </a:r>
            <a:r>
              <a:rPr lang="fr-FR" dirty="0" err="1"/>
              <a:t>region</a:t>
            </a:r>
            <a:r>
              <a:rPr lang="fr-FR" dirty="0"/>
              <a:t>&gt;</a:t>
            </a:r>
          </a:p>
          <a:p>
            <a:pPr marL="622300" indent="0">
              <a:buNone/>
            </a:pPr>
            <a:r>
              <a:rPr lang="fr-FR" dirty="0"/>
              <a:t>&lt;/</a:t>
            </a:r>
            <a:r>
              <a:rPr lang="fr-FR" dirty="0" err="1"/>
              <a:t>placeName</a:t>
            </a:r>
            <a:r>
              <a:rPr lang="fr-FR" dirty="0"/>
              <a:t>&gt;</a:t>
            </a:r>
          </a:p>
          <a:p>
            <a:r>
              <a:rPr lang="fr-FR" dirty="0"/>
              <a:t>12, </a:t>
            </a:r>
            <a:r>
              <a:rPr lang="fr-FR" dirty="0" err="1"/>
              <a:t>Grimauld</a:t>
            </a:r>
            <a:r>
              <a:rPr lang="fr-FR" dirty="0"/>
              <a:t> Place, </a:t>
            </a:r>
            <a:r>
              <a:rPr lang="fr-FR" dirty="0" err="1"/>
              <a:t>Islington</a:t>
            </a:r>
            <a:r>
              <a:rPr lang="fr-FR" dirty="0"/>
              <a:t>, London</a:t>
            </a:r>
          </a:p>
          <a:p>
            <a:pPr marL="622300" indent="0">
              <a:buNone/>
            </a:pPr>
            <a:r>
              <a:rPr lang="fr-FR" dirty="0"/>
              <a:t>&lt;</a:t>
            </a:r>
            <a:r>
              <a:rPr lang="fr-FR" dirty="0" err="1"/>
              <a:t>address</a:t>
            </a:r>
            <a:r>
              <a:rPr lang="fr-FR" dirty="0"/>
              <a:t>&gt;</a:t>
            </a:r>
          </a:p>
          <a:p>
            <a:pPr marL="1638300" indent="0">
              <a:buNone/>
            </a:pPr>
            <a:r>
              <a:rPr lang="fr-FR" dirty="0"/>
              <a:t>&lt;</a:t>
            </a:r>
            <a:r>
              <a:rPr lang="fr-FR" dirty="0" err="1"/>
              <a:t>addrLine</a:t>
            </a:r>
            <a:r>
              <a:rPr lang="fr-FR" dirty="0"/>
              <a:t>&gt;12, </a:t>
            </a:r>
            <a:r>
              <a:rPr lang="fr-FR" dirty="0" err="1"/>
              <a:t>Grimauld</a:t>
            </a:r>
            <a:r>
              <a:rPr lang="fr-FR" dirty="0"/>
              <a:t> Place&lt;/</a:t>
            </a:r>
            <a:r>
              <a:rPr lang="fr-FR" dirty="0" err="1"/>
              <a:t>addrLine</a:t>
            </a:r>
            <a:r>
              <a:rPr lang="fr-FR" dirty="0"/>
              <a:t>&gt;</a:t>
            </a:r>
          </a:p>
          <a:p>
            <a:pPr marL="1638300" indent="0">
              <a:buNone/>
            </a:pPr>
            <a:r>
              <a:rPr lang="fr-FR" dirty="0"/>
              <a:t>&lt;</a:t>
            </a:r>
            <a:r>
              <a:rPr lang="fr-FR" dirty="0" err="1"/>
              <a:t>addrLine</a:t>
            </a:r>
            <a:r>
              <a:rPr lang="fr-FR" dirty="0"/>
              <a:t>&gt;</a:t>
            </a:r>
            <a:r>
              <a:rPr lang="fr-FR" dirty="0" err="1"/>
              <a:t>Islington</a:t>
            </a:r>
            <a:r>
              <a:rPr lang="fr-FR" dirty="0"/>
              <a:t>&lt;/</a:t>
            </a:r>
            <a:r>
              <a:rPr lang="fr-FR" dirty="0" err="1"/>
              <a:t>addrLine</a:t>
            </a:r>
            <a:r>
              <a:rPr lang="fr-FR" dirty="0"/>
              <a:t>&gt;</a:t>
            </a:r>
          </a:p>
          <a:p>
            <a:pPr marL="1638300" indent="0">
              <a:buNone/>
            </a:pPr>
            <a:r>
              <a:rPr lang="fr-FR" dirty="0"/>
              <a:t>&lt;</a:t>
            </a:r>
            <a:r>
              <a:rPr lang="fr-FR" dirty="0" err="1"/>
              <a:t>addrLine</a:t>
            </a:r>
            <a:r>
              <a:rPr lang="fr-FR" dirty="0"/>
              <a:t>&gt;London&lt;/</a:t>
            </a:r>
            <a:r>
              <a:rPr lang="fr-FR" dirty="0" err="1"/>
              <a:t>addrLine</a:t>
            </a:r>
            <a:r>
              <a:rPr lang="fr-FR" dirty="0"/>
              <a:t>&gt;</a:t>
            </a:r>
          </a:p>
          <a:p>
            <a:pPr marL="622300" indent="0">
              <a:buNone/>
            </a:pPr>
            <a:r>
              <a:rPr lang="fr-FR" dirty="0"/>
              <a:t>&lt;/</a:t>
            </a:r>
            <a:r>
              <a:rPr lang="fr-FR" dirty="0" err="1"/>
              <a:t>address</a:t>
            </a:r>
            <a:r>
              <a:rPr lang="fr-FR" dirty="0"/>
              <a:t>&gt;</a:t>
            </a:r>
          </a:p>
        </p:txBody>
      </p:sp>
    </p:spTree>
    <p:extLst>
      <p:ext uri="{BB962C8B-B14F-4D97-AF65-F5344CB8AC3E}">
        <p14:creationId xmlns:p14="http://schemas.microsoft.com/office/powerpoint/2010/main" val="2790816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374330-E69F-8E4B-91E9-12531504C426}"/>
              </a:ext>
            </a:extLst>
          </p:cNvPr>
          <p:cNvSpPr>
            <a:spLocks noGrp="1"/>
          </p:cNvSpPr>
          <p:nvPr>
            <p:ph type="title"/>
          </p:nvPr>
        </p:nvSpPr>
        <p:spPr/>
        <p:txBody>
          <a:bodyPr/>
          <a:lstStyle/>
          <a:p>
            <a:pPr algn="ctr"/>
            <a:r>
              <a:rPr lang="fr-FR" dirty="0"/>
              <a:t>TEI alternatives: place </a:t>
            </a:r>
            <a:r>
              <a:rPr lang="fr-FR" dirty="0" err="1"/>
              <a:t>names</a:t>
            </a:r>
            <a:endParaRPr lang="fr-FR" dirty="0"/>
          </a:p>
        </p:txBody>
      </p:sp>
      <p:sp>
        <p:nvSpPr>
          <p:cNvPr id="3" name="Espace réservé du contenu 2">
            <a:extLst>
              <a:ext uri="{FF2B5EF4-FFF2-40B4-BE49-F238E27FC236}">
                <a16:creationId xmlns:a16="http://schemas.microsoft.com/office/drawing/2014/main" id="{07C41D52-D888-D540-88DC-13F51F84BD42}"/>
              </a:ext>
            </a:extLst>
          </p:cNvPr>
          <p:cNvSpPr>
            <a:spLocks noGrp="1"/>
          </p:cNvSpPr>
          <p:nvPr>
            <p:ph idx="1"/>
          </p:nvPr>
        </p:nvSpPr>
        <p:spPr>
          <a:xfrm>
            <a:off x="838200" y="1473200"/>
            <a:ext cx="10515600" cy="4703763"/>
          </a:xfrm>
        </p:spPr>
        <p:txBody>
          <a:bodyPr>
            <a:normAutofit fontScale="77500" lnSpcReduction="20000"/>
          </a:bodyPr>
          <a:lstStyle/>
          <a:p>
            <a:r>
              <a:rPr lang="fr-FR" dirty="0"/>
              <a:t>A </a:t>
            </a:r>
            <a:r>
              <a:rPr lang="fr-FR" dirty="0" err="1"/>
              <a:t>playground</a:t>
            </a:r>
            <a:r>
              <a:rPr lang="fr-FR" dirty="0"/>
              <a:t> 200 m far </a:t>
            </a:r>
            <a:r>
              <a:rPr lang="fr-FR" dirty="0" err="1"/>
              <a:t>from</a:t>
            </a:r>
            <a:r>
              <a:rPr lang="fr-FR" dirty="0"/>
              <a:t> </a:t>
            </a:r>
            <a:r>
              <a:rPr lang="fr-FR" dirty="0" err="1"/>
              <a:t>Little</a:t>
            </a:r>
            <a:r>
              <a:rPr lang="fr-FR" dirty="0"/>
              <a:t> </a:t>
            </a:r>
            <a:r>
              <a:rPr lang="fr-FR" dirty="0" err="1"/>
              <a:t>Whinging</a:t>
            </a:r>
            <a:endParaRPr lang="fr-FR" dirty="0"/>
          </a:p>
          <a:p>
            <a:pPr marL="0" indent="0">
              <a:buNone/>
            </a:pPr>
            <a:r>
              <a:rPr lang="fr-FR" dirty="0"/>
              <a:t>&lt;</a:t>
            </a:r>
            <a:r>
              <a:rPr lang="fr-FR" dirty="0" err="1"/>
              <a:t>rs</a:t>
            </a:r>
            <a:r>
              <a:rPr lang="fr-FR" dirty="0"/>
              <a:t>&gt;a </a:t>
            </a:r>
            <a:r>
              <a:rPr lang="fr-FR" dirty="0" err="1"/>
              <a:t>playground</a:t>
            </a:r>
            <a:r>
              <a:rPr lang="fr-FR" dirty="0"/>
              <a:t>&lt;/</a:t>
            </a:r>
            <a:r>
              <a:rPr lang="fr-FR" dirty="0" err="1"/>
              <a:t>rs</a:t>
            </a:r>
            <a:r>
              <a:rPr lang="fr-FR" dirty="0"/>
              <a:t>&gt; &lt;</a:t>
            </a:r>
            <a:r>
              <a:rPr lang="fr-FR" dirty="0" err="1"/>
              <a:t>placeName</a:t>
            </a:r>
            <a:r>
              <a:rPr lang="fr-FR" dirty="0"/>
              <a:t>&gt;</a:t>
            </a:r>
          </a:p>
          <a:p>
            <a:pPr marL="2755900" indent="0">
              <a:buNone/>
            </a:pPr>
            <a:r>
              <a:rPr lang="fr-FR" dirty="0"/>
              <a:t>&lt;</a:t>
            </a:r>
            <a:r>
              <a:rPr lang="fr-FR" dirty="0" err="1"/>
              <a:t>measure</a:t>
            </a:r>
            <a:r>
              <a:rPr lang="fr-FR" dirty="0"/>
              <a:t>&gt;200 m&lt;/</a:t>
            </a:r>
            <a:r>
              <a:rPr lang="fr-FR" dirty="0" err="1"/>
              <a:t>measure</a:t>
            </a:r>
            <a:r>
              <a:rPr lang="fr-FR" dirty="0"/>
              <a:t>&gt; </a:t>
            </a:r>
          </a:p>
          <a:p>
            <a:pPr marL="2755900" indent="0">
              <a:buNone/>
            </a:pPr>
            <a:r>
              <a:rPr lang="fr-FR" dirty="0"/>
              <a:t>&lt;offset&gt;far </a:t>
            </a:r>
            <a:r>
              <a:rPr lang="fr-FR" dirty="0" err="1"/>
              <a:t>from</a:t>
            </a:r>
            <a:r>
              <a:rPr lang="fr-FR" dirty="0"/>
              <a:t>&lt;/offset&gt; </a:t>
            </a:r>
          </a:p>
          <a:p>
            <a:pPr marL="2755900" indent="0">
              <a:buNone/>
            </a:pPr>
            <a:r>
              <a:rPr lang="fr-FR" dirty="0"/>
              <a:t>&lt;</a:t>
            </a:r>
            <a:r>
              <a:rPr lang="fr-FR" dirty="0" err="1"/>
              <a:t>settlement</a:t>
            </a:r>
            <a:r>
              <a:rPr lang="fr-FR" dirty="0"/>
              <a:t>&gt;</a:t>
            </a:r>
            <a:r>
              <a:rPr lang="fr-FR" dirty="0" err="1"/>
              <a:t>Little</a:t>
            </a:r>
            <a:r>
              <a:rPr lang="fr-FR" dirty="0"/>
              <a:t> </a:t>
            </a:r>
            <a:r>
              <a:rPr lang="fr-FR" dirty="0" err="1"/>
              <a:t>Whinging</a:t>
            </a:r>
            <a:r>
              <a:rPr lang="fr-FR" dirty="0"/>
              <a:t>&lt;/</a:t>
            </a:r>
            <a:r>
              <a:rPr lang="fr-FR" dirty="0" err="1"/>
              <a:t>settlement</a:t>
            </a:r>
            <a:r>
              <a:rPr lang="fr-FR" dirty="0"/>
              <a:t>&gt;</a:t>
            </a:r>
          </a:p>
          <a:p>
            <a:pPr marL="2171700" indent="0">
              <a:buNone/>
            </a:pPr>
            <a:r>
              <a:rPr lang="fr-FR" dirty="0"/>
              <a:t>&lt;/</a:t>
            </a:r>
            <a:r>
              <a:rPr lang="fr-FR" dirty="0" err="1"/>
              <a:t>placeName</a:t>
            </a:r>
            <a:r>
              <a:rPr lang="fr-FR" dirty="0"/>
              <a:t>&gt;</a:t>
            </a:r>
          </a:p>
          <a:p>
            <a:r>
              <a:rPr lang="fr-FR" dirty="0"/>
              <a:t>the </a:t>
            </a:r>
            <a:r>
              <a:rPr lang="fr-FR" dirty="0" err="1"/>
              <a:t>Portkey</a:t>
            </a:r>
            <a:r>
              <a:rPr lang="fr-FR" dirty="0"/>
              <a:t> </a:t>
            </a:r>
            <a:r>
              <a:rPr lang="fr-FR" dirty="0" err="1"/>
              <a:t>placed</a:t>
            </a:r>
            <a:r>
              <a:rPr lang="fr-FR" dirty="0"/>
              <a:t> at the top of </a:t>
            </a:r>
            <a:r>
              <a:rPr lang="fr-FR" dirty="0" err="1"/>
              <a:t>Stoatshead</a:t>
            </a:r>
            <a:r>
              <a:rPr lang="fr-FR" dirty="0"/>
              <a:t> Hill </a:t>
            </a:r>
          </a:p>
          <a:p>
            <a:pPr marL="0" indent="0">
              <a:buNone/>
            </a:pPr>
            <a:r>
              <a:rPr lang="fr-FR" dirty="0"/>
              <a:t>The </a:t>
            </a:r>
            <a:r>
              <a:rPr lang="fr-FR" dirty="0" err="1"/>
              <a:t>Portkey</a:t>
            </a:r>
            <a:r>
              <a:rPr lang="fr-FR" dirty="0"/>
              <a:t> </a:t>
            </a:r>
            <a:r>
              <a:rPr lang="fr-FR" dirty="0" err="1"/>
              <a:t>placed</a:t>
            </a:r>
            <a:r>
              <a:rPr lang="fr-FR" dirty="0"/>
              <a:t> &lt;</a:t>
            </a:r>
            <a:r>
              <a:rPr lang="fr-FR" dirty="0" err="1"/>
              <a:t>placeName</a:t>
            </a:r>
            <a:r>
              <a:rPr lang="fr-FR" dirty="0"/>
              <a:t>&gt; </a:t>
            </a:r>
          </a:p>
          <a:p>
            <a:pPr marL="2794000" indent="0">
              <a:buNone/>
            </a:pPr>
            <a:r>
              <a:rPr lang="fr-FR" dirty="0"/>
              <a:t>&lt;</a:t>
            </a:r>
            <a:r>
              <a:rPr lang="fr-FR" dirty="0" err="1"/>
              <a:t>offsett</a:t>
            </a:r>
            <a:r>
              <a:rPr lang="fr-FR" dirty="0"/>
              <a:t>&gt;at the top of&lt;/offset&gt; </a:t>
            </a:r>
          </a:p>
          <a:p>
            <a:pPr marL="2794000" indent="0">
              <a:buNone/>
            </a:pPr>
            <a:r>
              <a:rPr lang="fr-FR" dirty="0"/>
              <a:t>&lt;</a:t>
            </a:r>
            <a:r>
              <a:rPr lang="fr-FR" dirty="0" err="1"/>
              <a:t>geogName</a:t>
            </a:r>
            <a:r>
              <a:rPr lang="fr-FR" dirty="0"/>
              <a:t>&gt;</a:t>
            </a:r>
          </a:p>
          <a:p>
            <a:pPr marL="2794000" indent="0">
              <a:buNone/>
            </a:pPr>
            <a:r>
              <a:rPr lang="fr-FR" dirty="0"/>
              <a:t>&lt;</a:t>
            </a:r>
            <a:r>
              <a:rPr lang="fr-FR" dirty="0" err="1"/>
              <a:t>name</a:t>
            </a:r>
            <a:r>
              <a:rPr lang="fr-FR" dirty="0"/>
              <a:t>&gt;</a:t>
            </a:r>
            <a:r>
              <a:rPr lang="fr-FR" dirty="0" err="1"/>
              <a:t>Stoatshead</a:t>
            </a:r>
            <a:r>
              <a:rPr lang="fr-FR" dirty="0"/>
              <a:t>&lt;/</a:t>
            </a:r>
            <a:r>
              <a:rPr lang="fr-FR" dirty="0" err="1"/>
              <a:t>name</a:t>
            </a:r>
            <a:r>
              <a:rPr lang="fr-FR" dirty="0"/>
              <a:t>&gt; &lt;</a:t>
            </a:r>
            <a:r>
              <a:rPr lang="fr-FR" dirty="0" err="1"/>
              <a:t>geogFeat</a:t>
            </a:r>
            <a:r>
              <a:rPr lang="fr-FR" dirty="0"/>
              <a:t>&gt;Hill&lt;/</a:t>
            </a:r>
            <a:r>
              <a:rPr lang="fr-FR" dirty="0" err="1"/>
              <a:t>geogFeat</a:t>
            </a:r>
            <a:r>
              <a:rPr lang="fr-FR" dirty="0"/>
              <a:t>&gt;</a:t>
            </a:r>
          </a:p>
          <a:p>
            <a:pPr marL="2794000" indent="0">
              <a:buNone/>
            </a:pPr>
            <a:r>
              <a:rPr lang="fr-FR" dirty="0"/>
              <a:t>&lt;/</a:t>
            </a:r>
            <a:r>
              <a:rPr lang="fr-FR" dirty="0" err="1"/>
              <a:t>geogName</a:t>
            </a:r>
            <a:r>
              <a:rPr lang="fr-FR" dirty="0"/>
              <a:t>&gt;</a:t>
            </a:r>
          </a:p>
          <a:p>
            <a:pPr marL="2222500" indent="0">
              <a:buNone/>
            </a:pPr>
            <a:r>
              <a:rPr lang="fr-FR" dirty="0"/>
              <a:t>&lt;/</a:t>
            </a:r>
            <a:r>
              <a:rPr lang="fr-FR" dirty="0" err="1"/>
              <a:t>placeName</a:t>
            </a:r>
            <a:r>
              <a:rPr lang="fr-FR" dirty="0"/>
              <a:t>&gt;</a:t>
            </a:r>
          </a:p>
        </p:txBody>
      </p:sp>
    </p:spTree>
    <p:extLst>
      <p:ext uri="{BB962C8B-B14F-4D97-AF65-F5344CB8AC3E}">
        <p14:creationId xmlns:p14="http://schemas.microsoft.com/office/powerpoint/2010/main" val="4206535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891DEC-9CE6-3D4F-A170-F96DEBF962AB}"/>
              </a:ext>
            </a:extLst>
          </p:cNvPr>
          <p:cNvSpPr>
            <a:spLocks noGrp="1"/>
          </p:cNvSpPr>
          <p:nvPr>
            <p:ph type="title"/>
          </p:nvPr>
        </p:nvSpPr>
        <p:spPr/>
        <p:txBody>
          <a:bodyPr/>
          <a:lstStyle/>
          <a:p>
            <a:pPr algn="ctr"/>
            <a:r>
              <a:rPr lang="fr-FR" dirty="0"/>
              <a:t>TEI alternatives: </a:t>
            </a:r>
            <a:r>
              <a:rPr lang="fr-FR" dirty="0" err="1"/>
              <a:t>events</a:t>
            </a:r>
            <a:endParaRPr lang="fr-FR" dirty="0"/>
          </a:p>
        </p:txBody>
      </p:sp>
      <p:sp>
        <p:nvSpPr>
          <p:cNvPr id="3" name="Espace réservé du contenu 2">
            <a:extLst>
              <a:ext uri="{FF2B5EF4-FFF2-40B4-BE49-F238E27FC236}">
                <a16:creationId xmlns:a16="http://schemas.microsoft.com/office/drawing/2014/main" id="{584314E8-7777-A147-B77E-C16BEDFC7238}"/>
              </a:ext>
            </a:extLst>
          </p:cNvPr>
          <p:cNvSpPr>
            <a:spLocks noGrp="1"/>
          </p:cNvSpPr>
          <p:nvPr>
            <p:ph idx="1"/>
          </p:nvPr>
        </p:nvSpPr>
        <p:spPr/>
        <p:txBody>
          <a:bodyPr>
            <a:normAutofit lnSpcReduction="10000"/>
          </a:bodyPr>
          <a:lstStyle/>
          <a:p>
            <a:r>
              <a:rPr lang="fr-FR" dirty="0"/>
              <a:t>He </a:t>
            </a:r>
            <a:r>
              <a:rPr lang="fr-FR" dirty="0" err="1"/>
              <a:t>wanted</a:t>
            </a:r>
            <a:r>
              <a:rPr lang="fr-FR" dirty="0"/>
              <a:t> to invite Cho Chang to the </a:t>
            </a:r>
            <a:r>
              <a:rPr lang="fr-FR" dirty="0" err="1"/>
              <a:t>Yule</a:t>
            </a:r>
            <a:r>
              <a:rPr lang="fr-FR" dirty="0"/>
              <a:t> </a:t>
            </a:r>
            <a:r>
              <a:rPr lang="fr-FR" dirty="0" err="1"/>
              <a:t>ball</a:t>
            </a:r>
            <a:endParaRPr lang="fr-FR" dirty="0"/>
          </a:p>
          <a:p>
            <a:pPr marL="0" indent="0">
              <a:buNone/>
            </a:pPr>
            <a:r>
              <a:rPr lang="fr-FR" dirty="0"/>
              <a:t>He </a:t>
            </a:r>
            <a:r>
              <a:rPr lang="fr-FR" dirty="0" err="1"/>
              <a:t>wanted</a:t>
            </a:r>
            <a:r>
              <a:rPr lang="fr-FR" dirty="0"/>
              <a:t> to invite &lt;</a:t>
            </a:r>
            <a:r>
              <a:rPr lang="fr-FR" dirty="0" err="1"/>
              <a:t>name</a:t>
            </a:r>
            <a:r>
              <a:rPr lang="fr-FR" dirty="0"/>
              <a:t>&gt;Cho Chang&lt;/</a:t>
            </a:r>
            <a:r>
              <a:rPr lang="fr-FR" dirty="0" err="1"/>
              <a:t>name</a:t>
            </a:r>
            <a:r>
              <a:rPr lang="fr-FR" dirty="0"/>
              <a:t>&gt; to &lt;</a:t>
            </a:r>
            <a:r>
              <a:rPr lang="fr-FR" dirty="0" err="1"/>
              <a:t>rs</a:t>
            </a:r>
            <a:r>
              <a:rPr lang="fr-FR" dirty="0"/>
              <a:t> type=‘</a:t>
            </a:r>
            <a:r>
              <a:rPr lang="fr-FR" dirty="0" err="1"/>
              <a:t>event</a:t>
            </a:r>
            <a:r>
              <a:rPr lang="fr-FR" dirty="0"/>
              <a:t>’&gt;the </a:t>
            </a:r>
            <a:r>
              <a:rPr lang="fr-FR" dirty="0" err="1"/>
              <a:t>Yule</a:t>
            </a:r>
            <a:r>
              <a:rPr lang="fr-FR" dirty="0"/>
              <a:t> </a:t>
            </a:r>
            <a:r>
              <a:rPr lang="fr-FR" dirty="0" err="1"/>
              <a:t>ball</a:t>
            </a:r>
            <a:r>
              <a:rPr lang="fr-FR" dirty="0"/>
              <a:t>&lt;/</a:t>
            </a:r>
            <a:r>
              <a:rPr lang="fr-FR" dirty="0" err="1"/>
              <a:t>rs</a:t>
            </a:r>
            <a:r>
              <a:rPr lang="fr-FR" dirty="0"/>
              <a:t>&gt;</a:t>
            </a:r>
          </a:p>
          <a:p>
            <a:pPr marL="0" indent="0">
              <a:buNone/>
            </a:pPr>
            <a:r>
              <a:rPr lang="fr-FR" dirty="0"/>
              <a:t>⚠️ Not &lt;</a:t>
            </a:r>
            <a:r>
              <a:rPr lang="fr-FR" dirty="0" err="1"/>
              <a:t>event</a:t>
            </a:r>
            <a:r>
              <a:rPr lang="fr-FR" dirty="0"/>
              <a:t>&gt; (</a:t>
            </a:r>
            <a:r>
              <a:rPr lang="fr-FR" dirty="0" err="1"/>
              <a:t>alas</a:t>
            </a:r>
            <a:r>
              <a:rPr lang="fr-FR" dirty="0"/>
              <a:t>!)</a:t>
            </a:r>
          </a:p>
          <a:p>
            <a:pPr marL="444500" indent="0" algn="just">
              <a:buNone/>
            </a:pPr>
            <a:r>
              <a:rPr lang="fr-FR" dirty="0"/>
              <a:t>« An &lt;</a:t>
            </a:r>
            <a:r>
              <a:rPr lang="fr-FR" dirty="0" err="1"/>
              <a:t>event</a:t>
            </a:r>
            <a:r>
              <a:rPr lang="fr-FR" dirty="0"/>
              <a:t>&gt; </a:t>
            </a:r>
            <a:r>
              <a:rPr lang="fr-FR" dirty="0" err="1"/>
              <a:t>element</a:t>
            </a:r>
            <a:r>
              <a:rPr lang="fr-FR" dirty="0"/>
              <a:t> </a:t>
            </a:r>
            <a:r>
              <a:rPr lang="fr-FR" dirty="0" err="1"/>
              <a:t>is</a:t>
            </a:r>
            <a:r>
              <a:rPr lang="fr-FR" dirty="0"/>
              <a:t> </a:t>
            </a:r>
            <a:r>
              <a:rPr lang="fr-FR" dirty="0" err="1"/>
              <a:t>usually</a:t>
            </a:r>
            <a:r>
              <a:rPr lang="fr-FR" dirty="0"/>
              <a:t> </a:t>
            </a:r>
            <a:r>
              <a:rPr lang="fr-FR" dirty="0" err="1"/>
              <a:t>used</a:t>
            </a:r>
            <a:r>
              <a:rPr lang="fr-FR" dirty="0"/>
              <a:t> to record information about a place, or a </a:t>
            </a:r>
            <a:r>
              <a:rPr lang="fr-FR" dirty="0" err="1"/>
              <a:t>person</a:t>
            </a:r>
            <a:r>
              <a:rPr lang="fr-FR" dirty="0"/>
              <a:t>; for </a:t>
            </a:r>
            <a:r>
              <a:rPr lang="fr-FR" dirty="0" err="1"/>
              <a:t>this</a:t>
            </a:r>
            <a:r>
              <a:rPr lang="fr-FR" dirty="0"/>
              <a:t> </a:t>
            </a:r>
            <a:r>
              <a:rPr lang="fr-FR" dirty="0" err="1"/>
              <a:t>reason</a:t>
            </a:r>
            <a:r>
              <a:rPr lang="fr-FR" dirty="0"/>
              <a:t> the </a:t>
            </a:r>
            <a:r>
              <a:rPr lang="fr-FR" dirty="0" err="1"/>
              <a:t>element</a:t>
            </a:r>
            <a:r>
              <a:rPr lang="fr-FR" dirty="0"/>
              <a:t> </a:t>
            </a:r>
            <a:r>
              <a:rPr lang="fr-FR" dirty="0" err="1"/>
              <a:t>usually</a:t>
            </a:r>
            <a:r>
              <a:rPr lang="fr-FR" dirty="0"/>
              <a:t> </a:t>
            </a:r>
            <a:r>
              <a:rPr lang="fr-FR" dirty="0" err="1"/>
              <a:t>appears</a:t>
            </a:r>
            <a:r>
              <a:rPr lang="fr-FR" dirty="0"/>
              <a:t> as content of a &lt;place&gt; or &lt;</a:t>
            </a:r>
            <a:r>
              <a:rPr lang="fr-FR" dirty="0" err="1"/>
              <a:t>person</a:t>
            </a:r>
            <a:r>
              <a:rPr lang="fr-FR" dirty="0"/>
              <a:t>&gt;. </a:t>
            </a:r>
            <a:r>
              <a:rPr lang="fr-FR" dirty="0" err="1"/>
              <a:t>However</a:t>
            </a:r>
            <a:r>
              <a:rPr lang="fr-FR" dirty="0"/>
              <a:t>, </a:t>
            </a:r>
            <a:r>
              <a:rPr lang="fr-FR" dirty="0" err="1"/>
              <a:t>it</a:t>
            </a:r>
            <a:r>
              <a:rPr lang="fr-FR" dirty="0"/>
              <a:t> </a:t>
            </a:r>
            <a:r>
              <a:rPr lang="fr-FR" dirty="0" err="1"/>
              <a:t>is</a:t>
            </a:r>
            <a:r>
              <a:rPr lang="fr-FR" dirty="0"/>
              <a:t> </a:t>
            </a:r>
            <a:r>
              <a:rPr lang="fr-FR" dirty="0" err="1"/>
              <a:t>also</a:t>
            </a:r>
            <a:r>
              <a:rPr lang="fr-FR" dirty="0"/>
              <a:t> possible to </a:t>
            </a:r>
            <a:r>
              <a:rPr lang="fr-FR" dirty="0" err="1"/>
              <a:t>describe</a:t>
            </a:r>
            <a:r>
              <a:rPr lang="fr-FR" dirty="0"/>
              <a:t> </a:t>
            </a:r>
            <a:r>
              <a:rPr lang="fr-FR" dirty="0" err="1"/>
              <a:t>events</a:t>
            </a:r>
            <a:r>
              <a:rPr lang="fr-FR" dirty="0"/>
              <a:t> </a:t>
            </a:r>
            <a:r>
              <a:rPr lang="fr-FR" dirty="0" err="1"/>
              <a:t>independently</a:t>
            </a:r>
            <a:r>
              <a:rPr lang="fr-FR" dirty="0"/>
              <a:t> of </a:t>
            </a:r>
            <a:r>
              <a:rPr lang="fr-FR" dirty="0" err="1"/>
              <a:t>either</a:t>
            </a:r>
            <a:r>
              <a:rPr lang="fr-FR" dirty="0"/>
              <a:t> a </a:t>
            </a:r>
            <a:r>
              <a:rPr lang="fr-FR" dirty="0" err="1"/>
              <a:t>person</a:t>
            </a:r>
            <a:r>
              <a:rPr lang="fr-FR" dirty="0"/>
              <a:t> or a place. This </a:t>
            </a:r>
            <a:r>
              <a:rPr lang="fr-FR" dirty="0" err="1"/>
              <a:t>may</a:t>
            </a:r>
            <a:r>
              <a:rPr lang="fr-FR" dirty="0"/>
              <a:t> </a:t>
            </a:r>
            <a:r>
              <a:rPr lang="fr-FR" dirty="0" err="1"/>
              <a:t>be</a:t>
            </a:r>
            <a:r>
              <a:rPr lang="fr-FR" dirty="0"/>
              <a:t> </a:t>
            </a:r>
            <a:r>
              <a:rPr lang="fr-FR" dirty="0" err="1"/>
              <a:t>useful</a:t>
            </a:r>
            <a:r>
              <a:rPr lang="fr-FR" dirty="0"/>
              <a:t> in </a:t>
            </a:r>
            <a:r>
              <a:rPr lang="fr-FR" dirty="0" err="1"/>
              <a:t>such</a:t>
            </a:r>
            <a:r>
              <a:rPr lang="fr-FR" dirty="0"/>
              <a:t> applications as chronologies, </a:t>
            </a:r>
            <a:r>
              <a:rPr lang="fr-FR" dirty="0" err="1"/>
              <a:t>lists</a:t>
            </a:r>
            <a:r>
              <a:rPr lang="fr-FR" dirty="0"/>
              <a:t> of </a:t>
            </a:r>
            <a:r>
              <a:rPr lang="fr-FR" dirty="0" err="1"/>
              <a:t>significant</a:t>
            </a:r>
            <a:r>
              <a:rPr lang="fr-FR" dirty="0"/>
              <a:t> </a:t>
            </a:r>
            <a:r>
              <a:rPr lang="fr-FR" dirty="0" err="1"/>
              <a:t>events</a:t>
            </a:r>
            <a:r>
              <a:rPr lang="fr-FR" dirty="0"/>
              <a:t> </a:t>
            </a:r>
            <a:r>
              <a:rPr lang="fr-FR" dirty="0" err="1"/>
              <a:t>such</a:t>
            </a:r>
            <a:r>
              <a:rPr lang="fr-FR" dirty="0"/>
              <a:t> as </a:t>
            </a:r>
            <a:r>
              <a:rPr lang="fr-FR" dirty="0" err="1"/>
              <a:t>battles</a:t>
            </a:r>
            <a:r>
              <a:rPr lang="fr-FR" dirty="0"/>
              <a:t>, </a:t>
            </a:r>
            <a:r>
              <a:rPr lang="fr-FR" dirty="0" err="1"/>
              <a:t>legislation</a:t>
            </a:r>
            <a:r>
              <a:rPr lang="fr-FR" dirty="0"/>
              <a:t>, etc. » (TEI Guidelines, 13.3.4.3)</a:t>
            </a:r>
          </a:p>
          <a:p>
            <a:pPr marL="0" indent="0">
              <a:buNone/>
            </a:pPr>
            <a:endParaRPr lang="fr-FR" dirty="0"/>
          </a:p>
        </p:txBody>
      </p:sp>
    </p:spTree>
    <p:extLst>
      <p:ext uri="{BB962C8B-B14F-4D97-AF65-F5344CB8AC3E}">
        <p14:creationId xmlns:p14="http://schemas.microsoft.com/office/powerpoint/2010/main" val="256371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4FBA14-78B1-314B-87CF-20E5A873A9C6}"/>
              </a:ext>
            </a:extLst>
          </p:cNvPr>
          <p:cNvSpPr>
            <a:spLocks noGrp="1"/>
          </p:cNvSpPr>
          <p:nvPr>
            <p:ph type="title"/>
          </p:nvPr>
        </p:nvSpPr>
        <p:spPr/>
        <p:txBody>
          <a:bodyPr/>
          <a:lstStyle/>
          <a:p>
            <a:pPr algn="ctr"/>
            <a:r>
              <a:rPr lang="fr-FR" dirty="0"/>
              <a:t>TEI alternatives: dates, time, </a:t>
            </a:r>
            <a:r>
              <a:rPr lang="fr-FR" dirty="0" err="1"/>
              <a:t>measures</a:t>
            </a:r>
            <a:endParaRPr lang="fr-FR" dirty="0"/>
          </a:p>
        </p:txBody>
      </p:sp>
      <p:sp>
        <p:nvSpPr>
          <p:cNvPr id="3" name="Espace réservé du contenu 2">
            <a:extLst>
              <a:ext uri="{FF2B5EF4-FFF2-40B4-BE49-F238E27FC236}">
                <a16:creationId xmlns:a16="http://schemas.microsoft.com/office/drawing/2014/main" id="{6CFF4A11-B3E9-5F4B-9007-3DD0F7302F24}"/>
              </a:ext>
            </a:extLst>
          </p:cNvPr>
          <p:cNvSpPr>
            <a:spLocks noGrp="1"/>
          </p:cNvSpPr>
          <p:nvPr>
            <p:ph idx="1"/>
          </p:nvPr>
        </p:nvSpPr>
        <p:spPr/>
        <p:txBody>
          <a:bodyPr>
            <a:normAutofit fontScale="77500" lnSpcReduction="20000"/>
          </a:bodyPr>
          <a:lstStyle/>
          <a:p>
            <a:r>
              <a:rPr lang="fr-FR" dirty="0"/>
              <a:t>BRAT: value MISC for all</a:t>
            </a:r>
          </a:p>
          <a:p>
            <a:pPr marL="0" indent="0">
              <a:buNone/>
            </a:pPr>
            <a:r>
              <a:rPr lang="fr-FR" dirty="0"/>
              <a:t>TEI</a:t>
            </a:r>
          </a:p>
          <a:p>
            <a:pPr marL="0" indent="0">
              <a:buNone/>
            </a:pPr>
            <a:r>
              <a:rPr lang="fr-FR" dirty="0"/>
              <a:t>&lt;date&gt;: « </a:t>
            </a:r>
            <a:r>
              <a:rPr lang="fr-FR" dirty="0" err="1"/>
              <a:t>contains</a:t>
            </a:r>
            <a:r>
              <a:rPr lang="fr-FR" dirty="0"/>
              <a:t> a date in </a:t>
            </a:r>
            <a:r>
              <a:rPr lang="fr-FR" dirty="0" err="1"/>
              <a:t>any</a:t>
            </a:r>
            <a:r>
              <a:rPr lang="fr-FR" dirty="0"/>
              <a:t> format »</a:t>
            </a:r>
          </a:p>
          <a:p>
            <a:pPr marL="1460500" algn="just">
              <a:buFontTx/>
              <a:buChar char="-"/>
            </a:pPr>
            <a:r>
              <a:rPr lang="fr-FR" dirty="0" err="1"/>
              <a:t>unsure</a:t>
            </a:r>
            <a:r>
              <a:rPr lang="fr-FR" dirty="0"/>
              <a:t> </a:t>
            </a:r>
            <a:r>
              <a:rPr lang="fr-FR" dirty="0" err="1"/>
              <a:t>however</a:t>
            </a:r>
            <a:r>
              <a:rPr lang="fr-FR" dirty="0"/>
              <a:t> about: </a:t>
            </a:r>
          </a:p>
          <a:p>
            <a:pPr marL="1231900" indent="0" algn="just">
              <a:buNone/>
            </a:pPr>
            <a:r>
              <a:rPr lang="fr-FR" dirty="0"/>
              <a:t>&lt;date&gt;That </a:t>
            </a:r>
            <a:r>
              <a:rPr lang="fr-FR" dirty="0" err="1"/>
              <a:t>Monday</a:t>
            </a:r>
            <a:r>
              <a:rPr lang="fr-FR" dirty="0"/>
              <a:t>&lt;/date&gt; </a:t>
            </a:r>
            <a:r>
              <a:rPr lang="fr-FR" dirty="0" err="1"/>
              <a:t>he</a:t>
            </a:r>
            <a:r>
              <a:rPr lang="fr-FR" dirty="0"/>
              <a:t> </a:t>
            </a:r>
            <a:r>
              <a:rPr lang="fr-FR" dirty="0" err="1"/>
              <a:t>waked</a:t>
            </a:r>
            <a:r>
              <a:rPr lang="fr-FR" dirty="0"/>
              <a:t> up full of </a:t>
            </a:r>
            <a:r>
              <a:rPr lang="fr-FR" dirty="0" err="1"/>
              <a:t>determination</a:t>
            </a:r>
            <a:r>
              <a:rPr lang="fr-FR" dirty="0"/>
              <a:t>.</a:t>
            </a:r>
          </a:p>
          <a:p>
            <a:pPr marL="0" indent="0">
              <a:buNone/>
            </a:pPr>
            <a:r>
              <a:rPr lang="fr-FR" dirty="0"/>
              <a:t>&lt;time&gt;: « </a:t>
            </a:r>
            <a:r>
              <a:rPr lang="fr-FR" dirty="0" err="1"/>
              <a:t>contains</a:t>
            </a:r>
            <a:r>
              <a:rPr lang="fr-FR" dirty="0"/>
              <a:t> a phrase </a:t>
            </a:r>
            <a:r>
              <a:rPr lang="fr-FR" dirty="0" err="1"/>
              <a:t>defining</a:t>
            </a:r>
            <a:r>
              <a:rPr lang="fr-FR" dirty="0"/>
              <a:t> a time of </a:t>
            </a:r>
            <a:r>
              <a:rPr lang="fr-FR" dirty="0" err="1"/>
              <a:t>day</a:t>
            </a:r>
            <a:r>
              <a:rPr lang="fr-FR" dirty="0"/>
              <a:t> in </a:t>
            </a:r>
            <a:r>
              <a:rPr lang="fr-FR" dirty="0" err="1"/>
              <a:t>any</a:t>
            </a:r>
            <a:r>
              <a:rPr lang="fr-FR" dirty="0"/>
              <a:t> format »</a:t>
            </a:r>
          </a:p>
          <a:p>
            <a:pPr marL="1193800" indent="0">
              <a:buNone/>
            </a:pPr>
            <a:r>
              <a:rPr lang="fr-FR" dirty="0"/>
              <a:t>&lt;time </a:t>
            </a:r>
            <a:r>
              <a:rPr lang="fr-FR" dirty="0" err="1"/>
              <a:t>when</a:t>
            </a:r>
            <a:r>
              <a:rPr lang="fr-FR" dirty="0"/>
              <a:t>="08:48:00"&gt;8:48&lt;/time&gt;</a:t>
            </a:r>
          </a:p>
          <a:p>
            <a:pPr marL="1193800" indent="0" algn="just">
              <a:buNone/>
            </a:pPr>
            <a:r>
              <a:rPr lang="fr-FR" dirty="0"/>
              <a:t>&lt;date </a:t>
            </a:r>
            <a:r>
              <a:rPr lang="fr-FR" dirty="0" err="1"/>
              <a:t>when</a:t>
            </a:r>
            <a:r>
              <a:rPr lang="fr-FR" dirty="0"/>
              <a:t>="2001-09-11T12:48:00"&gt;Sept 11th, 12 minutes </a:t>
            </a:r>
            <a:r>
              <a:rPr lang="fr-FR" dirty="0" err="1"/>
              <a:t>before</a:t>
            </a:r>
            <a:r>
              <a:rPr lang="fr-FR" dirty="0"/>
              <a:t> 9 </a:t>
            </a:r>
            <a:r>
              <a:rPr lang="fr-FR" dirty="0" err="1"/>
              <a:t>am</a:t>
            </a:r>
            <a:r>
              <a:rPr lang="fr-FR" dirty="0"/>
              <a:t>&lt;/date&gt;</a:t>
            </a:r>
          </a:p>
          <a:p>
            <a:pPr marL="1193800" indent="0" algn="just">
              <a:buNone/>
            </a:pPr>
            <a:r>
              <a:rPr lang="fr-FR" dirty="0"/>
              <a:t>&lt;time </a:t>
            </a:r>
            <a:r>
              <a:rPr lang="fr-FR" dirty="0" err="1"/>
              <a:t>when</a:t>
            </a:r>
            <a:r>
              <a:rPr lang="fr-FR" dirty="0"/>
              <a:t>="1999-01-04T20:42:00-05:00"&gt;4 janvier 1999 à 8h de l'après-midi.&lt;/time&gt;</a:t>
            </a:r>
          </a:p>
          <a:p>
            <a:pPr marL="38100" indent="0" algn="just">
              <a:buNone/>
            </a:pPr>
            <a:r>
              <a:rPr lang="fr-FR" dirty="0"/>
              <a:t>&lt;</a:t>
            </a:r>
            <a:r>
              <a:rPr lang="fr-FR" dirty="0" err="1"/>
              <a:t>measure</a:t>
            </a:r>
            <a:r>
              <a:rPr lang="fr-FR" dirty="0"/>
              <a:t>&gt;</a:t>
            </a:r>
          </a:p>
          <a:p>
            <a:pPr marL="1204913" indent="0" algn="just">
              <a:buNone/>
            </a:pPr>
            <a:r>
              <a:rPr lang="fr-FR" dirty="0"/>
              <a:t>&lt;</a:t>
            </a:r>
            <a:r>
              <a:rPr lang="fr-FR" dirty="0" err="1"/>
              <a:t>measure</a:t>
            </a:r>
            <a:r>
              <a:rPr lang="fr-FR" dirty="0"/>
              <a:t>&gt;&lt;</a:t>
            </a:r>
            <a:r>
              <a:rPr lang="fr-FR" dirty="0" err="1"/>
              <a:t>num</a:t>
            </a:r>
            <a:r>
              <a:rPr lang="fr-FR" dirty="0"/>
              <a:t>&gt;2&lt;/</a:t>
            </a:r>
            <a:r>
              <a:rPr lang="fr-FR" dirty="0" err="1"/>
              <a:t>num</a:t>
            </a:r>
            <a:r>
              <a:rPr lang="fr-FR" dirty="0"/>
              <a:t>&gt; &lt;unit&gt;</a:t>
            </a:r>
            <a:r>
              <a:rPr lang="fr-FR" dirty="0" err="1"/>
              <a:t>galleons</a:t>
            </a:r>
            <a:r>
              <a:rPr lang="fr-FR" dirty="0"/>
              <a:t>&lt;/unit&gt;&lt;/</a:t>
            </a:r>
            <a:r>
              <a:rPr lang="fr-FR" dirty="0" err="1"/>
              <a:t>measure</a:t>
            </a:r>
            <a:r>
              <a:rPr lang="fr-FR" dirty="0"/>
              <a:t>&gt;</a:t>
            </a:r>
          </a:p>
          <a:p>
            <a:endParaRPr lang="fr-FR" dirty="0"/>
          </a:p>
          <a:p>
            <a:endParaRPr lang="fr-FR" dirty="0"/>
          </a:p>
        </p:txBody>
      </p:sp>
    </p:spTree>
    <p:extLst>
      <p:ext uri="{BB962C8B-B14F-4D97-AF65-F5344CB8AC3E}">
        <p14:creationId xmlns:p14="http://schemas.microsoft.com/office/powerpoint/2010/main" val="1392000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4FBA14-78B1-314B-87CF-20E5A873A9C6}"/>
              </a:ext>
            </a:extLst>
          </p:cNvPr>
          <p:cNvSpPr>
            <a:spLocks noGrp="1"/>
          </p:cNvSpPr>
          <p:nvPr>
            <p:ph type="title"/>
          </p:nvPr>
        </p:nvSpPr>
        <p:spPr/>
        <p:txBody>
          <a:bodyPr/>
          <a:lstStyle/>
          <a:p>
            <a:pPr algn="ctr"/>
            <a:r>
              <a:rPr lang="fr-FR" dirty="0"/>
              <a:t>TEI alternatives: </a:t>
            </a:r>
            <a:r>
              <a:rPr lang="fr-FR" dirty="0" err="1"/>
              <a:t>works</a:t>
            </a:r>
            <a:r>
              <a:rPr lang="fr-FR" dirty="0"/>
              <a:t> of art</a:t>
            </a:r>
          </a:p>
        </p:txBody>
      </p:sp>
      <p:sp>
        <p:nvSpPr>
          <p:cNvPr id="3" name="Espace réservé du contenu 2">
            <a:extLst>
              <a:ext uri="{FF2B5EF4-FFF2-40B4-BE49-F238E27FC236}">
                <a16:creationId xmlns:a16="http://schemas.microsoft.com/office/drawing/2014/main" id="{6CFF4A11-B3E9-5F4B-9007-3DD0F7302F24}"/>
              </a:ext>
            </a:extLst>
          </p:cNvPr>
          <p:cNvSpPr>
            <a:spLocks noGrp="1"/>
          </p:cNvSpPr>
          <p:nvPr>
            <p:ph idx="1"/>
          </p:nvPr>
        </p:nvSpPr>
        <p:spPr/>
        <p:txBody>
          <a:bodyPr>
            <a:normAutofit/>
          </a:bodyPr>
          <a:lstStyle/>
          <a:p>
            <a:pPr marL="1162050" indent="-1162050" algn="just">
              <a:buNone/>
            </a:pPr>
            <a:r>
              <a:rPr lang="fr-FR" dirty="0"/>
              <a:t>&lt;</a:t>
            </a:r>
            <a:r>
              <a:rPr lang="fr-FR" dirty="0" err="1"/>
              <a:t>title</a:t>
            </a:r>
            <a:r>
              <a:rPr lang="fr-FR" dirty="0"/>
              <a:t>&gt;: </a:t>
            </a:r>
            <a:r>
              <a:rPr lang="fr-FR" dirty="0" err="1"/>
              <a:t>works</a:t>
            </a:r>
            <a:r>
              <a:rPr lang="fr-FR" dirty="0"/>
              <a:t> fine for </a:t>
            </a:r>
            <a:r>
              <a:rPr lang="fr-FR" dirty="0" err="1"/>
              <a:t>texts</a:t>
            </a:r>
            <a:r>
              <a:rPr lang="fr-FR" dirty="0"/>
              <a:t>, </a:t>
            </a:r>
            <a:r>
              <a:rPr lang="fr-FR" dirty="0" err="1"/>
              <a:t>sometimes</a:t>
            </a:r>
            <a:r>
              <a:rPr lang="fr-FR" dirty="0"/>
              <a:t> music and </a:t>
            </a:r>
            <a:r>
              <a:rPr lang="fr-FR" dirty="0" err="1"/>
              <a:t>paintings</a:t>
            </a:r>
            <a:r>
              <a:rPr lang="fr-FR" dirty="0"/>
              <a:t>, but </a:t>
            </a:r>
            <a:r>
              <a:rPr lang="fr-FR" dirty="0" err="1"/>
              <a:t>it</a:t>
            </a:r>
            <a:r>
              <a:rPr lang="fr-FR" dirty="0"/>
              <a:t> </a:t>
            </a:r>
            <a:r>
              <a:rPr lang="fr-FR" dirty="0" err="1"/>
              <a:t>seems</a:t>
            </a:r>
            <a:r>
              <a:rPr lang="fr-FR" dirty="0"/>
              <a:t> more of a tag abuse for statues and </a:t>
            </a:r>
            <a:r>
              <a:rPr lang="fr-FR" dirty="0" err="1"/>
              <a:t>other</a:t>
            </a:r>
            <a:r>
              <a:rPr lang="fr-FR" dirty="0"/>
              <a:t> </a:t>
            </a:r>
            <a:r>
              <a:rPr lang="fr-FR" dirty="0" err="1"/>
              <a:t>works</a:t>
            </a:r>
            <a:endParaRPr lang="fr-FR" dirty="0"/>
          </a:p>
          <a:p>
            <a:pPr marL="1162050" indent="-1162050" algn="just">
              <a:buNone/>
            </a:pPr>
            <a:endParaRPr lang="fr-FR" dirty="0"/>
          </a:p>
          <a:p>
            <a:pPr marL="1162050" indent="-95250" algn="just">
              <a:buNone/>
            </a:pPr>
            <a:r>
              <a:rPr lang="fr-FR" dirty="0"/>
              <a:t>Last </a:t>
            </a:r>
            <a:r>
              <a:rPr lang="fr-FR" dirty="0" err="1"/>
              <a:t>year</a:t>
            </a:r>
            <a:r>
              <a:rPr lang="fr-FR" dirty="0"/>
              <a:t>, </a:t>
            </a:r>
            <a:r>
              <a:rPr lang="fr-FR" dirty="0" err="1"/>
              <a:t>we</a:t>
            </a:r>
            <a:r>
              <a:rPr lang="fr-FR" dirty="0"/>
              <a:t> </a:t>
            </a:r>
            <a:r>
              <a:rPr lang="fr-FR" dirty="0" err="1"/>
              <a:t>read</a:t>
            </a:r>
            <a:r>
              <a:rPr lang="fr-FR" dirty="0"/>
              <a:t> &lt;</a:t>
            </a:r>
            <a:r>
              <a:rPr lang="fr-FR" dirty="0" err="1"/>
              <a:t>title</a:t>
            </a:r>
            <a:r>
              <a:rPr lang="fr-FR" dirty="0"/>
              <a:t>&gt;Le Rouge et le Noir&lt;/</a:t>
            </a:r>
            <a:r>
              <a:rPr lang="fr-FR" dirty="0" err="1"/>
              <a:t>title</a:t>
            </a:r>
            <a:r>
              <a:rPr lang="fr-FR" dirty="0"/>
              <a:t>&gt;.</a:t>
            </a:r>
          </a:p>
          <a:p>
            <a:pPr marL="1162050" indent="-266700" algn="just">
              <a:buNone/>
            </a:pPr>
            <a:r>
              <a:rPr lang="fr-FR" dirty="0"/>
              <a:t>*He </a:t>
            </a:r>
            <a:r>
              <a:rPr lang="fr-FR" dirty="0" err="1"/>
              <a:t>was</a:t>
            </a:r>
            <a:r>
              <a:rPr lang="fr-FR" dirty="0"/>
              <a:t> </a:t>
            </a:r>
            <a:r>
              <a:rPr lang="fr-FR" dirty="0" err="1"/>
              <a:t>seated</a:t>
            </a:r>
            <a:r>
              <a:rPr lang="fr-FR" dirty="0"/>
              <a:t> </a:t>
            </a:r>
            <a:r>
              <a:rPr lang="fr-FR" dirty="0" err="1"/>
              <a:t>under</a:t>
            </a:r>
            <a:r>
              <a:rPr lang="fr-FR" dirty="0"/>
              <a:t> &lt;</a:t>
            </a:r>
            <a:r>
              <a:rPr lang="fr-FR" dirty="0" err="1"/>
              <a:t>title</a:t>
            </a:r>
            <a:r>
              <a:rPr lang="fr-FR" dirty="0"/>
              <a:t>&gt;</a:t>
            </a:r>
            <a:r>
              <a:rPr lang="fr-FR" dirty="0" err="1"/>
              <a:t>Molière’s</a:t>
            </a:r>
            <a:r>
              <a:rPr lang="fr-FR" dirty="0"/>
              <a:t> </a:t>
            </a:r>
            <a:r>
              <a:rPr lang="fr-FR" dirty="0" err="1"/>
              <a:t>bust</a:t>
            </a:r>
            <a:r>
              <a:rPr lang="fr-FR" dirty="0"/>
              <a:t>&lt;/</a:t>
            </a:r>
            <a:r>
              <a:rPr lang="fr-FR" dirty="0" err="1"/>
              <a:t>title</a:t>
            </a:r>
            <a:r>
              <a:rPr lang="fr-FR" dirty="0"/>
              <a:t>&gt;.</a:t>
            </a:r>
          </a:p>
          <a:p>
            <a:pPr marL="1162050" indent="-95250" algn="just">
              <a:buNone/>
            </a:pPr>
            <a:r>
              <a:rPr lang="fr-FR" dirty="0"/>
              <a:t>He </a:t>
            </a:r>
            <a:r>
              <a:rPr lang="fr-FR" dirty="0" err="1"/>
              <a:t>was</a:t>
            </a:r>
            <a:r>
              <a:rPr lang="fr-FR" dirty="0"/>
              <a:t> </a:t>
            </a:r>
            <a:r>
              <a:rPr lang="fr-FR" dirty="0" err="1"/>
              <a:t>seated</a:t>
            </a:r>
            <a:r>
              <a:rPr lang="fr-FR" dirty="0"/>
              <a:t> </a:t>
            </a:r>
            <a:r>
              <a:rPr lang="fr-FR" dirty="0" err="1"/>
              <a:t>under</a:t>
            </a:r>
            <a:r>
              <a:rPr lang="fr-FR" dirty="0"/>
              <a:t> &lt;</a:t>
            </a:r>
            <a:r>
              <a:rPr lang="fr-FR" dirty="0" err="1"/>
              <a:t>rs</a:t>
            </a:r>
            <a:r>
              <a:rPr lang="fr-FR" dirty="0"/>
              <a:t> type=‘</a:t>
            </a:r>
            <a:r>
              <a:rPr lang="fr-FR" dirty="0" err="1"/>
              <a:t>work</a:t>
            </a:r>
            <a:r>
              <a:rPr lang="fr-FR" dirty="0"/>
              <a:t>’&gt;</a:t>
            </a:r>
            <a:r>
              <a:rPr lang="fr-FR" dirty="0" err="1"/>
              <a:t>Molière’s</a:t>
            </a:r>
            <a:r>
              <a:rPr lang="fr-FR" dirty="0"/>
              <a:t> </a:t>
            </a:r>
            <a:r>
              <a:rPr lang="fr-FR" dirty="0" err="1"/>
              <a:t>bust</a:t>
            </a:r>
            <a:r>
              <a:rPr lang="fr-FR" dirty="0"/>
              <a:t>&lt;/</a:t>
            </a:r>
            <a:r>
              <a:rPr lang="fr-FR" dirty="0" err="1"/>
              <a:t>title</a:t>
            </a:r>
            <a:r>
              <a:rPr lang="fr-FR" dirty="0"/>
              <a:t>&gt;</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val="1716890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73777C-00B9-734F-8F50-517A8E6DC878}"/>
              </a:ext>
            </a:extLst>
          </p:cNvPr>
          <p:cNvSpPr>
            <a:spLocks noGrp="1"/>
          </p:cNvSpPr>
          <p:nvPr>
            <p:ph type="title"/>
          </p:nvPr>
        </p:nvSpPr>
        <p:spPr/>
        <p:txBody>
          <a:bodyPr/>
          <a:lstStyle/>
          <a:p>
            <a:pPr algn="ctr"/>
            <a:r>
              <a:rPr lang="fr-FR" dirty="0" err="1"/>
              <a:t>Enriching</a:t>
            </a:r>
            <a:r>
              <a:rPr lang="fr-FR" dirty="0"/>
              <a:t> the TEI annotation</a:t>
            </a:r>
          </a:p>
        </p:txBody>
      </p:sp>
      <p:sp>
        <p:nvSpPr>
          <p:cNvPr id="3" name="Espace réservé du contenu 2">
            <a:extLst>
              <a:ext uri="{FF2B5EF4-FFF2-40B4-BE49-F238E27FC236}">
                <a16:creationId xmlns:a16="http://schemas.microsoft.com/office/drawing/2014/main" id="{1D6800BD-55BD-5E47-A55B-3791DC8CB09F}"/>
              </a:ext>
            </a:extLst>
          </p:cNvPr>
          <p:cNvSpPr>
            <a:spLocks noGrp="1"/>
          </p:cNvSpPr>
          <p:nvPr>
            <p:ph idx="1"/>
          </p:nvPr>
        </p:nvSpPr>
        <p:spPr>
          <a:xfrm>
            <a:off x="1091899" y="1825625"/>
            <a:ext cx="10063781" cy="4351338"/>
          </a:xfrm>
        </p:spPr>
        <p:txBody>
          <a:bodyPr>
            <a:normAutofit fontScale="77500" lnSpcReduction="20000"/>
          </a:bodyPr>
          <a:lstStyle/>
          <a:p>
            <a:r>
              <a:rPr lang="fr-FR" dirty="0" err="1"/>
              <a:t>Referencing</a:t>
            </a:r>
            <a:r>
              <a:rPr lang="fr-FR" dirty="0"/>
              <a:t> strings </a:t>
            </a:r>
            <a:r>
              <a:rPr lang="fr-FR" dirty="0" err="1"/>
              <a:t>pointing</a:t>
            </a:r>
            <a:r>
              <a:rPr lang="fr-FR" dirty="0"/>
              <a:t> to the </a:t>
            </a:r>
            <a:r>
              <a:rPr lang="fr-FR" dirty="0" err="1"/>
              <a:t>same</a:t>
            </a:r>
            <a:r>
              <a:rPr lang="fr-FR" dirty="0"/>
              <a:t> </a:t>
            </a:r>
            <a:r>
              <a:rPr lang="fr-FR" dirty="0" err="1"/>
              <a:t>entity</a:t>
            </a:r>
            <a:endParaRPr lang="fr-FR" dirty="0"/>
          </a:p>
          <a:p>
            <a:pPr marL="447675" indent="0">
              <a:buNone/>
            </a:pPr>
            <a:r>
              <a:rPr lang="fr-FR" dirty="0"/>
              <a:t>@key</a:t>
            </a:r>
          </a:p>
          <a:p>
            <a:pPr marL="447675" indent="0">
              <a:buNone/>
            </a:pPr>
            <a:r>
              <a:rPr lang="fr-FR" dirty="0"/>
              <a:t>&lt;</a:t>
            </a:r>
            <a:r>
              <a:rPr lang="fr-FR" dirty="0" err="1"/>
              <a:t>rs</a:t>
            </a:r>
            <a:r>
              <a:rPr lang="fr-FR" dirty="0"/>
              <a:t> type=‘</a:t>
            </a:r>
            <a:r>
              <a:rPr lang="fr-FR" dirty="0" err="1"/>
              <a:t>litchar</a:t>
            </a:r>
            <a:r>
              <a:rPr lang="fr-FR" dirty="0"/>
              <a:t>’ key=‘HP’&gt;Harry&lt;/</a:t>
            </a:r>
            <a:r>
              <a:rPr lang="fr-FR" dirty="0" err="1"/>
              <a:t>rs</a:t>
            </a:r>
            <a:r>
              <a:rPr lang="fr-FR" dirty="0"/>
              <a:t>&gt; </a:t>
            </a:r>
            <a:r>
              <a:rPr lang="fr-FR" dirty="0" err="1"/>
              <a:t>stopped</a:t>
            </a:r>
            <a:r>
              <a:rPr lang="fr-FR" dirty="0"/>
              <a:t>. </a:t>
            </a:r>
            <a:r>
              <a:rPr lang="fr-FR" dirty="0" err="1"/>
              <a:t>Snape</a:t>
            </a:r>
            <a:r>
              <a:rPr lang="fr-FR" dirty="0"/>
              <a:t> </a:t>
            </a:r>
            <a:r>
              <a:rPr lang="fr-FR" dirty="0" err="1"/>
              <a:t>was</a:t>
            </a:r>
            <a:r>
              <a:rPr lang="fr-FR" dirty="0"/>
              <a:t> </a:t>
            </a:r>
            <a:r>
              <a:rPr lang="fr-FR" dirty="0" err="1"/>
              <a:t>watching</a:t>
            </a:r>
            <a:r>
              <a:rPr lang="fr-FR" dirty="0"/>
              <a:t> </a:t>
            </a:r>
            <a:r>
              <a:rPr lang="fr-FR" dirty="0" err="1"/>
              <a:t>him</a:t>
            </a:r>
            <a:r>
              <a:rPr lang="fr-FR" dirty="0"/>
              <a:t>.  &lt;</a:t>
            </a:r>
            <a:r>
              <a:rPr lang="fr-FR" dirty="0" err="1"/>
              <a:t>rs</a:t>
            </a:r>
            <a:r>
              <a:rPr lang="fr-FR" dirty="0"/>
              <a:t> type=‘</a:t>
            </a:r>
            <a:r>
              <a:rPr lang="fr-FR" dirty="0" err="1"/>
              <a:t>litchar</a:t>
            </a:r>
            <a:r>
              <a:rPr lang="fr-FR" dirty="0"/>
              <a:t>’ key=‘HP’&gt;Potter&lt;/</a:t>
            </a:r>
            <a:r>
              <a:rPr lang="fr-FR" dirty="0" err="1"/>
              <a:t>rs</a:t>
            </a:r>
            <a:r>
              <a:rPr lang="fr-FR" dirty="0"/>
              <a:t>&gt;, </a:t>
            </a:r>
            <a:r>
              <a:rPr lang="fr-FR" dirty="0" err="1"/>
              <a:t>he</a:t>
            </a:r>
            <a:r>
              <a:rPr lang="fr-FR" dirty="0"/>
              <a:t> </a:t>
            </a:r>
            <a:r>
              <a:rPr lang="fr-FR" dirty="0" err="1"/>
              <a:t>said</a:t>
            </a:r>
            <a:r>
              <a:rPr lang="fr-FR" dirty="0"/>
              <a:t>, …</a:t>
            </a:r>
          </a:p>
          <a:p>
            <a:pPr marL="904875" indent="-457200">
              <a:buFontTx/>
              <a:buChar char="-"/>
            </a:pPr>
            <a:r>
              <a:rPr lang="fr-FR" dirty="0" err="1"/>
              <a:t>Problem</a:t>
            </a:r>
            <a:r>
              <a:rPr lang="fr-FR" dirty="0"/>
              <a:t> </a:t>
            </a:r>
            <a:r>
              <a:rPr lang="fr-FR" dirty="0" err="1"/>
              <a:t>is</a:t>
            </a:r>
            <a:r>
              <a:rPr lang="fr-FR" dirty="0"/>
              <a:t> to </a:t>
            </a:r>
            <a:r>
              <a:rPr lang="fr-FR" dirty="0" err="1"/>
              <a:t>remain</a:t>
            </a:r>
            <a:r>
              <a:rPr lang="fr-FR" dirty="0"/>
              <a:t> consistent about the @key values, </a:t>
            </a:r>
            <a:r>
              <a:rPr lang="fr-FR" dirty="0" err="1"/>
              <a:t>since</a:t>
            </a:r>
            <a:r>
              <a:rPr lang="fr-FR" dirty="0"/>
              <a:t> </a:t>
            </a:r>
            <a:r>
              <a:rPr lang="fr-FR" dirty="0" err="1"/>
              <a:t>they</a:t>
            </a:r>
            <a:r>
              <a:rPr lang="fr-FR" dirty="0"/>
              <a:t> are not </a:t>
            </a:r>
            <a:r>
              <a:rPr lang="fr-FR" dirty="0" err="1"/>
              <a:t>linked</a:t>
            </a:r>
            <a:r>
              <a:rPr lang="fr-FR" dirty="0"/>
              <a:t> to an </a:t>
            </a:r>
            <a:r>
              <a:rPr lang="fr-FR" dirty="0" err="1"/>
              <a:t>xml:id</a:t>
            </a:r>
            <a:endParaRPr lang="fr-FR" dirty="0"/>
          </a:p>
          <a:p>
            <a:pPr marL="904875" indent="-457200" algn="just">
              <a:buFontTx/>
              <a:buChar char="-"/>
            </a:pPr>
            <a:r>
              <a:rPr lang="fr-FR" dirty="0"/>
              <a:t>One </a:t>
            </a:r>
            <a:r>
              <a:rPr lang="fr-FR" dirty="0" err="1"/>
              <a:t>can</a:t>
            </a:r>
            <a:r>
              <a:rPr lang="fr-FR" dirty="0"/>
              <a:t> </a:t>
            </a:r>
            <a:r>
              <a:rPr lang="fr-FR" dirty="0" err="1"/>
              <a:t>also</a:t>
            </a:r>
            <a:r>
              <a:rPr lang="fr-FR" dirty="0"/>
              <a:t> use a standard </a:t>
            </a:r>
            <a:r>
              <a:rPr lang="fr-FR" dirty="0" err="1"/>
              <a:t>reference</a:t>
            </a:r>
            <a:r>
              <a:rPr lang="fr-FR" dirty="0"/>
              <a:t>, </a:t>
            </a:r>
            <a:r>
              <a:rPr lang="fr-FR" dirty="0" err="1"/>
              <a:t>documented</a:t>
            </a:r>
            <a:r>
              <a:rPr lang="fr-FR" dirty="0"/>
              <a:t> </a:t>
            </a:r>
            <a:r>
              <a:rPr lang="fr-FR" dirty="0" err="1"/>
              <a:t>using</a:t>
            </a:r>
            <a:r>
              <a:rPr lang="fr-FR" dirty="0"/>
              <a:t> a &lt;</a:t>
            </a:r>
            <a:r>
              <a:rPr lang="fr-FR" dirty="0" err="1"/>
              <a:t>taxonomy</a:t>
            </a:r>
            <a:r>
              <a:rPr lang="fr-FR" dirty="0"/>
              <a:t>&gt; </a:t>
            </a:r>
            <a:r>
              <a:rPr lang="fr-FR" dirty="0" err="1"/>
              <a:t>element</a:t>
            </a:r>
            <a:r>
              <a:rPr lang="fr-FR" dirty="0"/>
              <a:t> in the TEI header</a:t>
            </a:r>
          </a:p>
          <a:p>
            <a:r>
              <a:rPr lang="fr-FR" dirty="0" err="1"/>
              <a:t>Referencing</a:t>
            </a:r>
            <a:r>
              <a:rPr lang="fr-FR" dirty="0"/>
              <a:t> strings </a:t>
            </a:r>
            <a:r>
              <a:rPr lang="fr-FR" dirty="0" err="1"/>
              <a:t>pointing</a:t>
            </a:r>
            <a:r>
              <a:rPr lang="fr-FR" dirty="0"/>
              <a:t> to the </a:t>
            </a:r>
            <a:r>
              <a:rPr lang="fr-FR" dirty="0" err="1"/>
              <a:t>same</a:t>
            </a:r>
            <a:r>
              <a:rPr lang="fr-FR" dirty="0"/>
              <a:t> </a:t>
            </a:r>
            <a:r>
              <a:rPr lang="fr-FR" dirty="0" err="1"/>
              <a:t>entity</a:t>
            </a:r>
            <a:r>
              <a:rPr lang="fr-FR" dirty="0"/>
              <a:t>, </a:t>
            </a:r>
            <a:r>
              <a:rPr lang="fr-FR" dirty="0" err="1"/>
              <a:t>defined</a:t>
            </a:r>
            <a:r>
              <a:rPr lang="fr-FR" dirty="0"/>
              <a:t> </a:t>
            </a:r>
            <a:r>
              <a:rPr lang="fr-FR" dirty="0" err="1"/>
              <a:t>elsewhere</a:t>
            </a:r>
            <a:r>
              <a:rPr lang="fr-FR" dirty="0"/>
              <a:t> on the web</a:t>
            </a:r>
          </a:p>
          <a:p>
            <a:pPr marL="447675" indent="0">
              <a:buNone/>
            </a:pPr>
            <a:r>
              <a:rPr lang="fr-FR" dirty="0"/>
              <a:t>@</a:t>
            </a:r>
            <a:r>
              <a:rPr lang="fr-FR" dirty="0" err="1"/>
              <a:t>ref</a:t>
            </a:r>
            <a:endParaRPr lang="fr-FR" dirty="0"/>
          </a:p>
          <a:p>
            <a:pPr marL="447675" indent="0">
              <a:buNone/>
            </a:pPr>
            <a:r>
              <a:rPr lang="fr-FR" dirty="0"/>
              <a:t>&lt;</a:t>
            </a:r>
            <a:r>
              <a:rPr lang="fr-FR" dirty="0" err="1"/>
              <a:t>rs</a:t>
            </a:r>
            <a:r>
              <a:rPr lang="fr-FR" dirty="0"/>
              <a:t> type=‘</a:t>
            </a:r>
            <a:r>
              <a:rPr lang="fr-FR" dirty="0" err="1"/>
              <a:t>litchar</a:t>
            </a:r>
            <a:r>
              <a:rPr lang="fr-FR" dirty="0"/>
              <a:t>’ </a:t>
            </a:r>
            <a:r>
              <a:rPr lang="fr-FR" dirty="0" err="1"/>
              <a:t>ref</a:t>
            </a:r>
            <a:r>
              <a:rPr lang="fr-FR" dirty="0"/>
              <a:t>=‘https://</a:t>
            </a:r>
            <a:r>
              <a:rPr lang="fr-FR" dirty="0" err="1"/>
              <a:t>en.wikipedia.org</a:t>
            </a:r>
            <a:r>
              <a:rPr lang="fr-FR" dirty="0"/>
              <a:t>/wiki/</a:t>
            </a:r>
            <a:r>
              <a:rPr lang="fr-FR" dirty="0" err="1"/>
              <a:t>Harry_Potter</a:t>
            </a:r>
            <a:r>
              <a:rPr lang="fr-FR" dirty="0"/>
              <a:t>_(</a:t>
            </a:r>
            <a:r>
              <a:rPr lang="fr-FR" dirty="0" err="1"/>
              <a:t>character</a:t>
            </a:r>
            <a:r>
              <a:rPr lang="fr-FR" dirty="0"/>
              <a:t>)’&gt;Harry&lt;/</a:t>
            </a:r>
            <a:r>
              <a:rPr lang="fr-FR" dirty="0" err="1"/>
              <a:t>rs</a:t>
            </a:r>
            <a:r>
              <a:rPr lang="fr-FR" dirty="0"/>
              <a:t>&gt; </a:t>
            </a:r>
            <a:r>
              <a:rPr lang="fr-FR" dirty="0" err="1"/>
              <a:t>stopped</a:t>
            </a:r>
            <a:r>
              <a:rPr lang="fr-FR" dirty="0"/>
              <a:t>. &lt;</a:t>
            </a:r>
            <a:r>
              <a:rPr lang="fr-FR" dirty="0" err="1"/>
              <a:t>rs</a:t>
            </a:r>
            <a:r>
              <a:rPr lang="fr-FR" dirty="0"/>
              <a:t> type=‘</a:t>
            </a:r>
            <a:r>
              <a:rPr lang="fr-FR" dirty="0" err="1"/>
              <a:t>litchar</a:t>
            </a:r>
            <a:r>
              <a:rPr lang="fr-FR" dirty="0"/>
              <a:t>’ </a:t>
            </a:r>
            <a:r>
              <a:rPr lang="fr-FR" dirty="0" err="1"/>
              <a:t>ref</a:t>
            </a:r>
            <a:r>
              <a:rPr lang="fr-FR" dirty="0"/>
              <a:t>=‘https://</a:t>
            </a:r>
            <a:r>
              <a:rPr lang="fr-FR" dirty="0" err="1"/>
              <a:t>en.wikipedia.org</a:t>
            </a:r>
            <a:r>
              <a:rPr lang="fr-FR" dirty="0"/>
              <a:t>/wiki/</a:t>
            </a:r>
            <a:r>
              <a:rPr lang="fr-FR" dirty="0" err="1"/>
              <a:t>Severus_Snape</a:t>
            </a:r>
            <a:r>
              <a:rPr lang="fr-FR" dirty="0"/>
              <a:t>’&gt;</a:t>
            </a:r>
            <a:r>
              <a:rPr lang="fr-FR" dirty="0" err="1"/>
              <a:t>Snape</a:t>
            </a:r>
            <a:r>
              <a:rPr lang="fr-FR" dirty="0"/>
              <a:t>&lt;/</a:t>
            </a:r>
            <a:r>
              <a:rPr lang="fr-FR" dirty="0" err="1"/>
              <a:t>rs</a:t>
            </a:r>
            <a:r>
              <a:rPr lang="fr-FR" dirty="0"/>
              <a:t>&gt; </a:t>
            </a:r>
            <a:r>
              <a:rPr lang="fr-FR" dirty="0" err="1"/>
              <a:t>was</a:t>
            </a:r>
            <a:r>
              <a:rPr lang="fr-FR" dirty="0"/>
              <a:t> </a:t>
            </a:r>
            <a:r>
              <a:rPr lang="fr-FR" dirty="0" err="1"/>
              <a:t>watching</a:t>
            </a:r>
            <a:r>
              <a:rPr lang="fr-FR" dirty="0"/>
              <a:t> </a:t>
            </a:r>
            <a:r>
              <a:rPr lang="fr-FR" dirty="0" err="1"/>
              <a:t>him</a:t>
            </a:r>
            <a:r>
              <a:rPr lang="fr-FR" dirty="0"/>
              <a:t>. </a:t>
            </a:r>
          </a:p>
        </p:txBody>
      </p:sp>
    </p:spTree>
    <p:extLst>
      <p:ext uri="{BB962C8B-B14F-4D97-AF65-F5344CB8AC3E}">
        <p14:creationId xmlns:p14="http://schemas.microsoft.com/office/powerpoint/2010/main" val="2844547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01926D-1114-1941-ADA7-03854010B75C}"/>
              </a:ext>
            </a:extLst>
          </p:cNvPr>
          <p:cNvSpPr>
            <a:spLocks noGrp="1"/>
          </p:cNvSpPr>
          <p:nvPr>
            <p:ph type="title"/>
          </p:nvPr>
        </p:nvSpPr>
        <p:spPr/>
        <p:txBody>
          <a:bodyPr/>
          <a:lstStyle/>
          <a:p>
            <a:pPr algn="ctr"/>
            <a:r>
              <a:rPr lang="fr-FR" dirty="0" err="1"/>
              <a:t>Enriching</a:t>
            </a:r>
            <a:r>
              <a:rPr lang="fr-FR" dirty="0"/>
              <a:t> the TEI annotation</a:t>
            </a:r>
          </a:p>
        </p:txBody>
      </p:sp>
      <p:sp>
        <p:nvSpPr>
          <p:cNvPr id="3" name="Espace réservé du contenu 2">
            <a:extLst>
              <a:ext uri="{FF2B5EF4-FFF2-40B4-BE49-F238E27FC236}">
                <a16:creationId xmlns:a16="http://schemas.microsoft.com/office/drawing/2014/main" id="{7398E633-7652-DC40-A33B-BB9D2AC4C4DF}"/>
              </a:ext>
            </a:extLst>
          </p:cNvPr>
          <p:cNvSpPr>
            <a:spLocks noGrp="1"/>
          </p:cNvSpPr>
          <p:nvPr>
            <p:ph idx="1"/>
          </p:nvPr>
        </p:nvSpPr>
        <p:spPr/>
        <p:txBody>
          <a:bodyPr/>
          <a:lstStyle/>
          <a:p>
            <a:r>
              <a:rPr lang="fr-FR" dirty="0"/>
              <a:t>How </a:t>
            </a:r>
            <a:r>
              <a:rPr lang="fr-FR" dirty="0" err="1"/>
              <a:t>named</a:t>
            </a:r>
            <a:r>
              <a:rPr lang="fr-FR" dirty="0"/>
              <a:t> </a:t>
            </a:r>
            <a:r>
              <a:rPr lang="fr-FR" dirty="0" err="1"/>
              <a:t>entities</a:t>
            </a:r>
            <a:r>
              <a:rPr lang="fr-FR" dirty="0"/>
              <a:t> are </a:t>
            </a:r>
            <a:r>
              <a:rPr lang="fr-FR" dirty="0" err="1"/>
              <a:t>named</a:t>
            </a:r>
            <a:r>
              <a:rPr lang="fr-FR" dirty="0"/>
              <a:t>?</a:t>
            </a:r>
          </a:p>
          <a:p>
            <a:r>
              <a:rPr lang="fr-FR" dirty="0"/>
              <a:t>Single NE/ group NE</a:t>
            </a:r>
          </a:p>
        </p:txBody>
      </p:sp>
    </p:spTree>
    <p:extLst>
      <p:ext uri="{BB962C8B-B14F-4D97-AF65-F5344CB8AC3E}">
        <p14:creationId xmlns:p14="http://schemas.microsoft.com/office/powerpoint/2010/main" val="3658052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7BA6E4-CF50-8545-8C8D-9CAE04C5D661}"/>
              </a:ext>
            </a:extLst>
          </p:cNvPr>
          <p:cNvSpPr>
            <a:spLocks noGrp="1"/>
          </p:cNvSpPr>
          <p:nvPr>
            <p:ph type="title"/>
          </p:nvPr>
        </p:nvSpPr>
        <p:spPr/>
        <p:txBody>
          <a:bodyPr/>
          <a:lstStyle/>
          <a:p>
            <a:pPr algn="ctr"/>
            <a:r>
              <a:rPr lang="fr-FR" dirty="0" err="1"/>
              <a:t>Enriching</a:t>
            </a:r>
            <a:r>
              <a:rPr lang="fr-FR" dirty="0"/>
              <a:t> the TEI annotation</a:t>
            </a:r>
          </a:p>
        </p:txBody>
      </p:sp>
      <p:sp>
        <p:nvSpPr>
          <p:cNvPr id="3" name="Espace réservé du contenu 2">
            <a:extLst>
              <a:ext uri="{FF2B5EF4-FFF2-40B4-BE49-F238E27FC236}">
                <a16:creationId xmlns:a16="http://schemas.microsoft.com/office/drawing/2014/main" id="{BA5ED3BC-345F-E647-BED3-D58EF17CB5F6}"/>
              </a:ext>
            </a:extLst>
          </p:cNvPr>
          <p:cNvSpPr>
            <a:spLocks noGrp="1"/>
          </p:cNvSpPr>
          <p:nvPr>
            <p:ph idx="1"/>
          </p:nvPr>
        </p:nvSpPr>
        <p:spPr>
          <a:xfrm>
            <a:off x="838200" y="1527586"/>
            <a:ext cx="10515600" cy="4649377"/>
          </a:xfrm>
        </p:spPr>
        <p:txBody>
          <a:bodyPr>
            <a:normAutofit/>
          </a:bodyPr>
          <a:lstStyle/>
          <a:p>
            <a:pPr marL="0" indent="0">
              <a:buNone/>
            </a:pPr>
            <a:r>
              <a:rPr lang="fr-FR" dirty="0"/>
              <a:t>ISO/FDIS 24617-9 </a:t>
            </a:r>
            <a:r>
              <a:rPr lang="fr-FR" b="1" dirty="0" err="1"/>
              <a:t>Language</a:t>
            </a:r>
            <a:r>
              <a:rPr lang="fr-FR" b="1" dirty="0"/>
              <a:t> </a:t>
            </a:r>
            <a:r>
              <a:rPr lang="fr-FR" b="1" dirty="0" err="1"/>
              <a:t>resource</a:t>
            </a:r>
            <a:r>
              <a:rPr lang="fr-FR" b="1" dirty="0"/>
              <a:t> management — </a:t>
            </a:r>
            <a:r>
              <a:rPr lang="fr-FR" b="1" dirty="0" err="1"/>
              <a:t>Semantic</a:t>
            </a:r>
            <a:r>
              <a:rPr lang="fr-FR" b="1" dirty="0"/>
              <a:t> annotation </a:t>
            </a:r>
            <a:r>
              <a:rPr lang="fr-FR" b="1" dirty="0" err="1"/>
              <a:t>framework</a:t>
            </a:r>
            <a:r>
              <a:rPr lang="fr-FR" b="1" dirty="0"/>
              <a:t> — </a:t>
            </a:r>
            <a:r>
              <a:rPr lang="fr-FR" dirty="0"/>
              <a:t>Part 9: </a:t>
            </a:r>
            <a:r>
              <a:rPr lang="fr-FR" b="1" dirty="0"/>
              <a:t>Reference annotation </a:t>
            </a:r>
            <a:r>
              <a:rPr lang="fr-FR" b="1" dirty="0" err="1"/>
              <a:t>framework</a:t>
            </a:r>
            <a:r>
              <a:rPr lang="fr-FR" b="1" dirty="0"/>
              <a:t> (RAF) </a:t>
            </a:r>
          </a:p>
          <a:p>
            <a:pPr marL="0" indent="0">
              <a:buNone/>
            </a:pPr>
            <a:endParaRPr lang="fr-FR" b="1" dirty="0"/>
          </a:p>
          <a:p>
            <a:endParaRPr lang="fr-FR" dirty="0"/>
          </a:p>
          <a:p>
            <a:endParaRPr lang="fr-FR" dirty="0"/>
          </a:p>
        </p:txBody>
      </p:sp>
      <p:pic>
        <p:nvPicPr>
          <p:cNvPr id="5" name="Image 4">
            <a:extLst>
              <a:ext uri="{FF2B5EF4-FFF2-40B4-BE49-F238E27FC236}">
                <a16:creationId xmlns:a16="http://schemas.microsoft.com/office/drawing/2014/main" id="{21B88306-84BE-0445-AFAD-A01FE4CAD128}"/>
              </a:ext>
            </a:extLst>
          </p:cNvPr>
          <p:cNvPicPr>
            <a:picLocks noChangeAspect="1"/>
          </p:cNvPicPr>
          <p:nvPr/>
        </p:nvPicPr>
        <p:blipFill>
          <a:blip r:embed="rId2"/>
          <a:stretch>
            <a:fillRect/>
          </a:stretch>
        </p:blipFill>
        <p:spPr>
          <a:xfrm>
            <a:off x="1822450" y="2893806"/>
            <a:ext cx="8547100" cy="3221243"/>
          </a:xfrm>
          <a:prstGeom prst="rect">
            <a:avLst/>
          </a:prstGeom>
        </p:spPr>
      </p:pic>
    </p:spTree>
    <p:extLst>
      <p:ext uri="{BB962C8B-B14F-4D97-AF65-F5344CB8AC3E}">
        <p14:creationId xmlns:p14="http://schemas.microsoft.com/office/powerpoint/2010/main" val="126261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037FAC-126A-3B48-A6BB-660C45FBB260}"/>
              </a:ext>
            </a:extLst>
          </p:cNvPr>
          <p:cNvSpPr>
            <a:spLocks noGrp="1"/>
          </p:cNvSpPr>
          <p:nvPr>
            <p:ph type="title"/>
          </p:nvPr>
        </p:nvSpPr>
        <p:spPr/>
        <p:txBody>
          <a:bodyPr/>
          <a:lstStyle/>
          <a:p>
            <a:pPr algn="ctr"/>
            <a:r>
              <a:rPr lang="fr-FR" dirty="0" err="1"/>
              <a:t>Enriching</a:t>
            </a:r>
            <a:r>
              <a:rPr lang="fr-FR" dirty="0"/>
              <a:t> the TEI annotation</a:t>
            </a:r>
          </a:p>
        </p:txBody>
      </p:sp>
      <p:sp>
        <p:nvSpPr>
          <p:cNvPr id="3" name="Espace réservé du contenu 2">
            <a:extLst>
              <a:ext uri="{FF2B5EF4-FFF2-40B4-BE49-F238E27FC236}">
                <a16:creationId xmlns:a16="http://schemas.microsoft.com/office/drawing/2014/main" id="{C0F90262-19E4-5B43-A0CD-B02BD4ED7061}"/>
              </a:ext>
            </a:extLst>
          </p:cNvPr>
          <p:cNvSpPr>
            <a:spLocks noGrp="1"/>
          </p:cNvSpPr>
          <p:nvPr>
            <p:ph idx="1"/>
          </p:nvPr>
        </p:nvSpPr>
        <p:spPr>
          <a:xfrm>
            <a:off x="838200" y="1559859"/>
            <a:ext cx="10515600" cy="4617104"/>
          </a:xfrm>
        </p:spPr>
        <p:txBody>
          <a:bodyPr>
            <a:normAutofit fontScale="70000" lnSpcReduction="20000"/>
          </a:bodyPr>
          <a:lstStyle/>
          <a:p>
            <a:pPr marL="0" indent="0">
              <a:spcBef>
                <a:spcPts val="400"/>
              </a:spcBef>
              <a:buNone/>
            </a:pPr>
            <a:r>
              <a:rPr lang="fr-FR" dirty="0"/>
              <a:t>&lt;</a:t>
            </a:r>
            <a:r>
              <a:rPr lang="fr-FR" dirty="0" err="1"/>
              <a:t>listAnnotation</a:t>
            </a:r>
            <a:r>
              <a:rPr lang="fr-FR" dirty="0"/>
              <a:t> type="</a:t>
            </a:r>
            <a:r>
              <a:rPr lang="fr-FR" dirty="0" err="1"/>
              <a:t>referringExpressions</a:t>
            </a:r>
            <a:r>
              <a:rPr lang="fr-FR" dirty="0"/>
              <a:t>"&gt;</a:t>
            </a:r>
          </a:p>
          <a:p>
            <a:pPr marL="447675" indent="0">
              <a:spcBef>
                <a:spcPts val="400"/>
              </a:spcBef>
              <a:buNone/>
            </a:pPr>
            <a:r>
              <a:rPr lang="fr-FR" dirty="0"/>
              <a:t>&lt;</a:t>
            </a:r>
            <a:r>
              <a:rPr lang="fr-FR" dirty="0" err="1"/>
              <a:t>annotationBlock</a:t>
            </a:r>
            <a:r>
              <a:rPr lang="fr-FR" dirty="0"/>
              <a:t> </a:t>
            </a:r>
            <a:r>
              <a:rPr lang="fr-FR" dirty="0" err="1"/>
              <a:t>target</a:t>
            </a:r>
            <a:r>
              <a:rPr lang="fr-FR" dirty="0"/>
              <a:t>="#u-12-d1e24564"&gt; </a:t>
            </a:r>
          </a:p>
          <a:p>
            <a:pPr marL="757238" indent="0">
              <a:spcBef>
                <a:spcPts val="400"/>
              </a:spcBef>
              <a:buNone/>
            </a:pPr>
            <a:r>
              <a:rPr lang="fr-FR" dirty="0"/>
              <a:t>&lt;</a:t>
            </a:r>
            <a:r>
              <a:rPr lang="fr-FR" dirty="0" err="1"/>
              <a:t>span</a:t>
            </a:r>
            <a:r>
              <a:rPr lang="fr-FR" dirty="0"/>
              <a:t> </a:t>
            </a:r>
            <a:r>
              <a:rPr lang="fr-FR" dirty="0" err="1"/>
              <a:t>xml:id</a:t>
            </a:r>
            <a:r>
              <a:rPr lang="fr-FR" dirty="0"/>
              <a:t>="m1" </a:t>
            </a:r>
            <a:r>
              <a:rPr lang="fr-FR" dirty="0" err="1"/>
              <a:t>target</a:t>
            </a:r>
            <a:r>
              <a:rPr lang="fr-FR" dirty="0"/>
              <a:t>="#w2 #w3" type="</a:t>
            </a:r>
            <a:r>
              <a:rPr lang="fr-FR" dirty="0" err="1"/>
              <a:t>referringExpression</a:t>
            </a:r>
            <a:r>
              <a:rPr lang="fr-FR" dirty="0"/>
              <a:t>"&gt; &lt;!-- el hombre -&gt;&lt;/</a:t>
            </a:r>
            <a:r>
              <a:rPr lang="fr-FR" dirty="0" err="1"/>
              <a:t>span</a:t>
            </a:r>
            <a:r>
              <a:rPr lang="fr-FR" dirty="0"/>
              <a:t>&gt; </a:t>
            </a:r>
          </a:p>
          <a:p>
            <a:pPr marL="757238" indent="0">
              <a:spcBef>
                <a:spcPts val="400"/>
              </a:spcBef>
              <a:buNone/>
            </a:pPr>
            <a:r>
              <a:rPr lang="fr-FR" dirty="0"/>
              <a:t>&lt;</a:t>
            </a:r>
            <a:r>
              <a:rPr lang="fr-FR" dirty="0" err="1"/>
              <a:t>span</a:t>
            </a:r>
            <a:r>
              <a:rPr lang="fr-FR" dirty="0"/>
              <a:t> </a:t>
            </a:r>
            <a:r>
              <a:rPr lang="fr-FR" dirty="0" err="1"/>
              <a:t>xml:id</a:t>
            </a:r>
            <a:r>
              <a:rPr lang="fr-FR" dirty="0"/>
              <a:t>="m2" </a:t>
            </a:r>
            <a:r>
              <a:rPr lang="fr-FR" dirty="0" err="1"/>
              <a:t>target</a:t>
            </a:r>
            <a:r>
              <a:rPr lang="fr-FR" dirty="0"/>
              <a:t>="#w8" type="</a:t>
            </a:r>
            <a:r>
              <a:rPr lang="fr-FR" dirty="0" err="1"/>
              <a:t>referringExpression</a:t>
            </a:r>
            <a:r>
              <a:rPr lang="fr-FR" dirty="0"/>
              <a:t>"&gt; &lt;!-- sus --&gt;&lt;/</a:t>
            </a:r>
            <a:r>
              <a:rPr lang="fr-FR" dirty="0" err="1"/>
              <a:t>span</a:t>
            </a:r>
            <a:r>
              <a:rPr lang="fr-FR" dirty="0"/>
              <a:t>&gt; </a:t>
            </a:r>
          </a:p>
          <a:p>
            <a:pPr marL="447675" indent="0">
              <a:spcBef>
                <a:spcPts val="400"/>
              </a:spcBef>
              <a:buNone/>
            </a:pPr>
            <a:r>
              <a:rPr lang="fr-FR" dirty="0"/>
              <a:t>&lt;/</a:t>
            </a:r>
            <a:r>
              <a:rPr lang="fr-FR" dirty="0" err="1"/>
              <a:t>annotationBlock</a:t>
            </a:r>
            <a:r>
              <a:rPr lang="fr-FR" dirty="0"/>
              <a:t>&gt;</a:t>
            </a:r>
          </a:p>
          <a:p>
            <a:pPr marL="9525" indent="0">
              <a:spcBef>
                <a:spcPts val="400"/>
              </a:spcBef>
              <a:buNone/>
            </a:pPr>
            <a:r>
              <a:rPr lang="fr-FR" dirty="0"/>
              <a:t>&lt;/</a:t>
            </a:r>
            <a:r>
              <a:rPr lang="fr-FR" dirty="0" err="1"/>
              <a:t>listAnnotation</a:t>
            </a:r>
            <a:r>
              <a:rPr lang="fr-FR" dirty="0"/>
              <a:t>&gt;</a:t>
            </a:r>
          </a:p>
          <a:p>
            <a:pPr marL="9525" indent="0">
              <a:spcBef>
                <a:spcPts val="400"/>
              </a:spcBef>
              <a:buNone/>
            </a:pPr>
            <a:r>
              <a:rPr lang="fr-FR" dirty="0"/>
              <a:t>&lt;</a:t>
            </a:r>
            <a:r>
              <a:rPr lang="fr-FR" dirty="0" err="1"/>
              <a:t>listAnnotation</a:t>
            </a:r>
            <a:r>
              <a:rPr lang="fr-FR" dirty="0"/>
              <a:t> type="</a:t>
            </a:r>
            <a:r>
              <a:rPr lang="fr-FR" dirty="0" err="1"/>
              <a:t>discourseEntities</a:t>
            </a:r>
            <a:r>
              <a:rPr lang="fr-FR" dirty="0"/>
              <a:t>"&gt;</a:t>
            </a:r>
          </a:p>
          <a:p>
            <a:pPr marL="447675" indent="0">
              <a:spcBef>
                <a:spcPts val="400"/>
              </a:spcBef>
              <a:buNone/>
            </a:pPr>
            <a:r>
              <a:rPr lang="fr-FR" dirty="0"/>
              <a:t>&lt;</a:t>
            </a:r>
            <a:r>
              <a:rPr lang="fr-FR" dirty="0" err="1"/>
              <a:t>interp</a:t>
            </a:r>
            <a:r>
              <a:rPr lang="fr-FR" dirty="0"/>
              <a:t> </a:t>
            </a:r>
            <a:r>
              <a:rPr lang="fr-FR" dirty="0" err="1"/>
              <a:t>xml:id</a:t>
            </a:r>
            <a:r>
              <a:rPr lang="fr-FR" dirty="0"/>
              <a:t>="e1" </a:t>
            </a:r>
            <a:r>
              <a:rPr lang="fr-FR" dirty="0" err="1"/>
              <a:t>inst</a:t>
            </a:r>
            <a:r>
              <a:rPr lang="fr-FR" dirty="0"/>
              <a:t>="#m1" type="</a:t>
            </a:r>
            <a:r>
              <a:rPr lang="fr-FR" dirty="0" err="1"/>
              <a:t>discourseEntity</a:t>
            </a:r>
            <a:r>
              <a:rPr lang="fr-FR" dirty="0"/>
              <a:t>"/&gt;</a:t>
            </a:r>
          </a:p>
          <a:p>
            <a:pPr marL="447675" indent="0">
              <a:spcBef>
                <a:spcPts val="400"/>
              </a:spcBef>
              <a:buNone/>
            </a:pPr>
            <a:r>
              <a:rPr lang="fr-FR" dirty="0"/>
              <a:t>&lt;</a:t>
            </a:r>
            <a:r>
              <a:rPr lang="fr-FR" dirty="0" err="1"/>
              <a:t>interp</a:t>
            </a:r>
            <a:r>
              <a:rPr lang="fr-FR" dirty="0"/>
              <a:t> </a:t>
            </a:r>
            <a:r>
              <a:rPr lang="fr-FR" dirty="0" err="1"/>
              <a:t>xml:id</a:t>
            </a:r>
            <a:r>
              <a:rPr lang="fr-FR" dirty="0"/>
              <a:t>="e2" </a:t>
            </a:r>
            <a:r>
              <a:rPr lang="fr-FR" dirty="0" err="1"/>
              <a:t>inst</a:t>
            </a:r>
            <a:r>
              <a:rPr lang="fr-FR" dirty="0"/>
              <a:t>="#m2" type="</a:t>
            </a:r>
            <a:r>
              <a:rPr lang="fr-FR" dirty="0" err="1"/>
              <a:t>discourseEntity</a:t>
            </a:r>
            <a:r>
              <a:rPr lang="fr-FR" dirty="0"/>
              <a:t>"/&gt;</a:t>
            </a:r>
          </a:p>
          <a:p>
            <a:pPr marL="9525" indent="0">
              <a:spcBef>
                <a:spcPts val="400"/>
              </a:spcBef>
              <a:buNone/>
            </a:pPr>
            <a:r>
              <a:rPr lang="fr-FR" dirty="0"/>
              <a:t>&lt;/</a:t>
            </a:r>
            <a:r>
              <a:rPr lang="fr-FR" dirty="0" err="1"/>
              <a:t>listAnnotation</a:t>
            </a:r>
            <a:r>
              <a:rPr lang="fr-FR" dirty="0"/>
              <a:t>&gt;</a:t>
            </a:r>
          </a:p>
          <a:p>
            <a:pPr marL="9525" indent="0">
              <a:spcBef>
                <a:spcPts val="400"/>
              </a:spcBef>
              <a:buNone/>
            </a:pPr>
            <a:r>
              <a:rPr lang="fr-FR" dirty="0"/>
              <a:t>&lt;</a:t>
            </a:r>
            <a:r>
              <a:rPr lang="fr-FR" dirty="0" err="1"/>
              <a:t>listAnnotation</a:t>
            </a:r>
            <a:r>
              <a:rPr lang="fr-FR" dirty="0"/>
              <a:t> type="</a:t>
            </a:r>
            <a:r>
              <a:rPr lang="fr-FR" dirty="0" err="1"/>
              <a:t>objectalRelations</a:t>
            </a:r>
            <a:r>
              <a:rPr lang="fr-FR" dirty="0"/>
              <a:t>"&gt; </a:t>
            </a:r>
          </a:p>
          <a:p>
            <a:pPr marL="447675" indent="0">
              <a:spcBef>
                <a:spcPts val="400"/>
              </a:spcBef>
              <a:buNone/>
            </a:pPr>
            <a:r>
              <a:rPr lang="fr-FR" dirty="0"/>
              <a:t>&lt;</a:t>
            </a:r>
            <a:r>
              <a:rPr lang="fr-FR" dirty="0" err="1"/>
              <a:t>link</a:t>
            </a:r>
            <a:r>
              <a:rPr lang="fr-FR" dirty="0"/>
              <a:t> </a:t>
            </a:r>
            <a:r>
              <a:rPr lang="fr-FR" dirty="0" err="1"/>
              <a:t>xml:id</a:t>
            </a:r>
            <a:r>
              <a:rPr lang="fr-FR" dirty="0"/>
              <a:t>="link1" ana="#fs1" </a:t>
            </a:r>
            <a:r>
              <a:rPr lang="fr-FR" dirty="0" err="1"/>
              <a:t>target</a:t>
            </a:r>
            <a:r>
              <a:rPr lang="fr-FR" dirty="0"/>
              <a:t>="#e2 #e1” type="</a:t>
            </a:r>
            <a:r>
              <a:rPr lang="fr-FR" dirty="0" err="1"/>
              <a:t>objectalRelation</a:t>
            </a:r>
            <a:r>
              <a:rPr lang="fr-FR" dirty="0"/>
              <a:t>"/&gt;</a:t>
            </a:r>
          </a:p>
          <a:p>
            <a:pPr marL="447675" indent="0">
              <a:spcBef>
                <a:spcPts val="400"/>
              </a:spcBef>
              <a:buNone/>
            </a:pPr>
            <a:r>
              <a:rPr lang="fr-FR" dirty="0"/>
              <a:t>&lt;</a:t>
            </a:r>
            <a:r>
              <a:rPr lang="fr-FR" dirty="0" err="1"/>
              <a:t>fs</a:t>
            </a:r>
            <a:r>
              <a:rPr lang="fr-FR" dirty="0"/>
              <a:t> </a:t>
            </a:r>
            <a:r>
              <a:rPr lang="fr-FR" dirty="0" err="1"/>
              <a:t>xml:id</a:t>
            </a:r>
            <a:r>
              <a:rPr lang="fr-FR" dirty="0"/>
              <a:t>="fs1"&gt;</a:t>
            </a:r>
          </a:p>
          <a:p>
            <a:pPr marL="895350" indent="0">
              <a:spcBef>
                <a:spcPts val="400"/>
              </a:spcBef>
              <a:buNone/>
            </a:pPr>
            <a:r>
              <a:rPr lang="fr-FR" dirty="0"/>
              <a:t>&lt;f </a:t>
            </a:r>
            <a:r>
              <a:rPr lang="fr-FR" dirty="0" err="1"/>
              <a:t>name</a:t>
            </a:r>
            <a:r>
              <a:rPr lang="fr-FR" dirty="0"/>
              <a:t>="</a:t>
            </a:r>
            <a:r>
              <a:rPr lang="fr-FR" dirty="0" err="1"/>
              <a:t>objectalRelation</a:t>
            </a:r>
            <a:r>
              <a:rPr lang="fr-FR" dirty="0"/>
              <a:t>"&gt;&lt;</a:t>
            </a:r>
            <a:r>
              <a:rPr lang="fr-FR" dirty="0" err="1"/>
              <a:t>symbol</a:t>
            </a:r>
            <a:r>
              <a:rPr lang="fr-FR" dirty="0"/>
              <a:t> value="</a:t>
            </a:r>
            <a:r>
              <a:rPr lang="fr-FR" dirty="0" err="1"/>
              <a:t>objectalIdentity</a:t>
            </a:r>
            <a:r>
              <a:rPr lang="fr-FR" dirty="0"/>
              <a:t>"/&gt;&lt;/f&gt;</a:t>
            </a:r>
          </a:p>
          <a:p>
            <a:pPr marL="447675" indent="0">
              <a:spcBef>
                <a:spcPts val="400"/>
              </a:spcBef>
              <a:buNone/>
            </a:pPr>
            <a:r>
              <a:rPr lang="fr-FR" dirty="0"/>
              <a:t>&lt;/</a:t>
            </a:r>
            <a:r>
              <a:rPr lang="fr-FR" dirty="0" err="1"/>
              <a:t>fs</a:t>
            </a:r>
            <a:r>
              <a:rPr lang="fr-FR" dirty="0"/>
              <a:t>&gt;</a:t>
            </a:r>
          </a:p>
          <a:p>
            <a:pPr marL="0" indent="0">
              <a:spcBef>
                <a:spcPts val="400"/>
              </a:spcBef>
              <a:buNone/>
            </a:pPr>
            <a:r>
              <a:rPr lang="fr-FR" dirty="0"/>
              <a:t>&lt;/</a:t>
            </a:r>
            <a:r>
              <a:rPr lang="fr-FR" dirty="0" err="1"/>
              <a:t>listAnnotation</a:t>
            </a:r>
            <a:r>
              <a:rPr lang="fr-FR" dirty="0"/>
              <a:t>&gt; </a:t>
            </a:r>
          </a:p>
        </p:txBody>
      </p:sp>
    </p:spTree>
    <p:extLst>
      <p:ext uri="{BB962C8B-B14F-4D97-AF65-F5344CB8AC3E}">
        <p14:creationId xmlns:p14="http://schemas.microsoft.com/office/powerpoint/2010/main" val="2266822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24586B-2FEB-064B-909A-5125D9A555FE}"/>
              </a:ext>
            </a:extLst>
          </p:cNvPr>
          <p:cNvSpPr>
            <a:spLocks noGrp="1"/>
          </p:cNvSpPr>
          <p:nvPr>
            <p:ph type="title"/>
          </p:nvPr>
        </p:nvSpPr>
        <p:spPr/>
        <p:txBody>
          <a:bodyPr/>
          <a:lstStyle/>
          <a:p>
            <a:pPr algn="ctr"/>
            <a:r>
              <a:rPr lang="fr-FR" dirty="0"/>
              <a:t>PRESENTATION PLAN</a:t>
            </a:r>
          </a:p>
        </p:txBody>
      </p:sp>
      <p:sp>
        <p:nvSpPr>
          <p:cNvPr id="3" name="Espace réservé du contenu 2">
            <a:extLst>
              <a:ext uri="{FF2B5EF4-FFF2-40B4-BE49-F238E27FC236}">
                <a16:creationId xmlns:a16="http://schemas.microsoft.com/office/drawing/2014/main" id="{B2055A4A-1F14-C942-81F9-D81E827EE1DE}"/>
              </a:ext>
            </a:extLst>
          </p:cNvPr>
          <p:cNvSpPr>
            <a:spLocks noGrp="1"/>
          </p:cNvSpPr>
          <p:nvPr>
            <p:ph idx="1"/>
          </p:nvPr>
        </p:nvSpPr>
        <p:spPr/>
        <p:txBody>
          <a:bodyPr/>
          <a:lstStyle/>
          <a:p>
            <a:r>
              <a:rPr lang="fr-FR" dirty="0" err="1"/>
              <a:t>What</a:t>
            </a:r>
            <a:r>
              <a:rPr lang="fr-FR" dirty="0"/>
              <a:t> are the TEI tags for </a:t>
            </a:r>
            <a:r>
              <a:rPr lang="fr-FR" dirty="0" err="1"/>
              <a:t>named</a:t>
            </a:r>
            <a:r>
              <a:rPr lang="fr-FR" dirty="0"/>
              <a:t> </a:t>
            </a:r>
            <a:r>
              <a:rPr lang="fr-FR" dirty="0" err="1"/>
              <a:t>entities</a:t>
            </a:r>
            <a:r>
              <a:rPr lang="fr-FR" dirty="0"/>
              <a:t>?</a:t>
            </a:r>
          </a:p>
          <a:p>
            <a:r>
              <a:rPr lang="fr-FR" dirty="0"/>
              <a:t>How to use the tags – </a:t>
            </a:r>
            <a:r>
              <a:rPr lang="fr-FR" dirty="0" err="1"/>
              <a:t>from</a:t>
            </a:r>
            <a:r>
              <a:rPr lang="fr-FR" dirty="0"/>
              <a:t> a simple to a more </a:t>
            </a:r>
            <a:r>
              <a:rPr lang="fr-FR" dirty="0" err="1"/>
              <a:t>elaborated</a:t>
            </a:r>
            <a:r>
              <a:rPr lang="fr-FR" dirty="0"/>
              <a:t> annotation</a:t>
            </a:r>
          </a:p>
          <a:p>
            <a:r>
              <a:rPr lang="fr-FR" dirty="0" err="1"/>
              <a:t>Converting</a:t>
            </a:r>
            <a:r>
              <a:rPr lang="fr-FR" dirty="0"/>
              <a:t> csv files </a:t>
            </a:r>
            <a:r>
              <a:rPr lang="fr-FR" dirty="0" err="1"/>
              <a:t>into</a:t>
            </a:r>
            <a:r>
              <a:rPr lang="fr-FR" dirty="0"/>
              <a:t> TEI/XML files</a:t>
            </a:r>
          </a:p>
        </p:txBody>
      </p:sp>
    </p:spTree>
    <p:extLst>
      <p:ext uri="{BB962C8B-B14F-4D97-AF65-F5344CB8AC3E}">
        <p14:creationId xmlns:p14="http://schemas.microsoft.com/office/powerpoint/2010/main" val="2462966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7BA6E4-CF50-8545-8C8D-9CAE04C5D661}"/>
              </a:ext>
            </a:extLst>
          </p:cNvPr>
          <p:cNvSpPr>
            <a:spLocks noGrp="1"/>
          </p:cNvSpPr>
          <p:nvPr>
            <p:ph type="title"/>
          </p:nvPr>
        </p:nvSpPr>
        <p:spPr/>
        <p:txBody>
          <a:bodyPr/>
          <a:lstStyle/>
          <a:p>
            <a:pPr algn="ctr"/>
            <a:r>
              <a:rPr lang="fr-FR" dirty="0" err="1"/>
              <a:t>Enriching</a:t>
            </a:r>
            <a:r>
              <a:rPr lang="fr-FR" dirty="0"/>
              <a:t> the TEI annotation: relations </a:t>
            </a:r>
            <a:r>
              <a:rPr lang="fr-FR" dirty="0" err="1"/>
              <a:t>between</a:t>
            </a:r>
            <a:r>
              <a:rPr lang="fr-FR" dirty="0"/>
              <a:t> the </a:t>
            </a:r>
            <a:r>
              <a:rPr lang="fr-FR" dirty="0" err="1"/>
              <a:t>discourse</a:t>
            </a:r>
            <a:r>
              <a:rPr lang="fr-FR" dirty="0"/>
              <a:t> </a:t>
            </a:r>
            <a:r>
              <a:rPr lang="fr-FR" dirty="0" err="1"/>
              <a:t>entities</a:t>
            </a:r>
            <a:endParaRPr lang="fr-FR" dirty="0"/>
          </a:p>
        </p:txBody>
      </p:sp>
      <p:sp>
        <p:nvSpPr>
          <p:cNvPr id="3" name="Espace réservé du contenu 2">
            <a:extLst>
              <a:ext uri="{FF2B5EF4-FFF2-40B4-BE49-F238E27FC236}">
                <a16:creationId xmlns:a16="http://schemas.microsoft.com/office/drawing/2014/main" id="{BA5ED3BC-345F-E647-BED3-D58EF17CB5F6}"/>
              </a:ext>
            </a:extLst>
          </p:cNvPr>
          <p:cNvSpPr>
            <a:spLocks noGrp="1"/>
          </p:cNvSpPr>
          <p:nvPr>
            <p:ph idx="1"/>
          </p:nvPr>
        </p:nvSpPr>
        <p:spPr/>
        <p:txBody>
          <a:bodyPr>
            <a:normAutofit/>
          </a:bodyPr>
          <a:lstStyle/>
          <a:p>
            <a:pPr marL="0" indent="0" algn="just">
              <a:buNone/>
            </a:pPr>
            <a:r>
              <a:rPr lang="fr-FR" dirty="0"/>
              <a:t>&lt;p&gt;‘</a:t>
            </a:r>
            <a:r>
              <a:rPr lang="fr-FR" b="1" dirty="0">
                <a:solidFill>
                  <a:srgbClr val="FF0000"/>
                </a:solidFill>
              </a:rPr>
              <a:t>&lt;</a:t>
            </a:r>
            <a:r>
              <a:rPr lang="fr-FR" b="1" dirty="0" err="1">
                <a:solidFill>
                  <a:srgbClr val="FF0000"/>
                </a:solidFill>
              </a:rPr>
              <a:t>rs</a:t>
            </a:r>
            <a:r>
              <a:rPr lang="fr-FR" b="1" dirty="0">
                <a:solidFill>
                  <a:srgbClr val="FF0000"/>
                </a:solidFill>
              </a:rPr>
              <a:t> key=‘SJ’&gt;</a:t>
            </a:r>
            <a:r>
              <a:rPr lang="fr-FR" b="1" dirty="0"/>
              <a:t>Girl </a:t>
            </a:r>
            <a:r>
              <a:rPr lang="fr-FR" b="1" dirty="0" err="1"/>
              <a:t>number</a:t>
            </a:r>
            <a:r>
              <a:rPr lang="fr-FR" b="1" dirty="0"/>
              <a:t> </a:t>
            </a:r>
            <a:r>
              <a:rPr lang="fr-FR" b="1" dirty="0" err="1"/>
              <a:t>twenty</a:t>
            </a:r>
            <a:r>
              <a:rPr lang="fr-FR" b="1" dirty="0">
                <a:solidFill>
                  <a:srgbClr val="FF0000"/>
                </a:solidFill>
              </a:rPr>
              <a:t>&lt;/</a:t>
            </a:r>
            <a:r>
              <a:rPr lang="fr-FR" b="1" dirty="0" err="1">
                <a:solidFill>
                  <a:srgbClr val="FF0000"/>
                </a:solidFill>
              </a:rPr>
              <a:t>rs</a:t>
            </a:r>
            <a:r>
              <a:rPr lang="fr-FR" b="1" dirty="0">
                <a:solidFill>
                  <a:srgbClr val="FF0000"/>
                </a:solidFill>
              </a:rPr>
              <a:t>&gt;</a:t>
            </a:r>
            <a:r>
              <a:rPr lang="fr-FR" dirty="0"/>
              <a:t>’,</a:t>
            </a:r>
            <a:r>
              <a:rPr lang="fr-FR" b="1" dirty="0">
                <a:solidFill>
                  <a:srgbClr val="FF0000"/>
                </a:solidFill>
              </a:rPr>
              <a:t> </a:t>
            </a:r>
            <a:r>
              <a:rPr lang="fr-FR" dirty="0" err="1"/>
              <a:t>said</a:t>
            </a:r>
            <a:r>
              <a:rPr lang="fr-FR" dirty="0"/>
              <a:t> Mr. </a:t>
            </a:r>
            <a:r>
              <a:rPr lang="fr-FR" dirty="0" err="1"/>
              <a:t>Gradgrind</a:t>
            </a:r>
            <a:r>
              <a:rPr lang="fr-FR" dirty="0"/>
              <a:t>, </a:t>
            </a:r>
            <a:r>
              <a:rPr lang="fr-FR" dirty="0" err="1"/>
              <a:t>squarely</a:t>
            </a:r>
            <a:r>
              <a:rPr lang="fr-FR" dirty="0"/>
              <a:t> </a:t>
            </a:r>
            <a:r>
              <a:rPr lang="fr-FR" dirty="0" err="1"/>
              <a:t>pointing</a:t>
            </a:r>
            <a:r>
              <a:rPr lang="fr-FR" dirty="0"/>
              <a:t> </a:t>
            </a:r>
            <a:r>
              <a:rPr lang="fr-FR" dirty="0" err="1"/>
              <a:t>with</a:t>
            </a:r>
            <a:r>
              <a:rPr lang="fr-FR" dirty="0"/>
              <a:t> </a:t>
            </a:r>
            <a:r>
              <a:rPr lang="fr-FR" dirty="0" err="1"/>
              <a:t>his</a:t>
            </a:r>
            <a:r>
              <a:rPr lang="fr-FR" dirty="0"/>
              <a:t> square </a:t>
            </a:r>
            <a:r>
              <a:rPr lang="fr-FR" dirty="0" err="1"/>
              <a:t>forefinger</a:t>
            </a:r>
            <a:r>
              <a:rPr lang="fr-FR" dirty="0"/>
              <a:t>, ‘I </a:t>
            </a:r>
            <a:r>
              <a:rPr lang="fr-FR" dirty="0" err="1"/>
              <a:t>don’t</a:t>
            </a:r>
            <a:r>
              <a:rPr lang="fr-FR" dirty="0"/>
              <a:t> know </a:t>
            </a:r>
            <a:r>
              <a:rPr lang="fr-FR" b="1" dirty="0">
                <a:solidFill>
                  <a:srgbClr val="FF0000"/>
                </a:solidFill>
              </a:rPr>
              <a:t>&lt;</a:t>
            </a:r>
            <a:r>
              <a:rPr lang="fr-FR" b="1" dirty="0" err="1">
                <a:solidFill>
                  <a:srgbClr val="FF0000"/>
                </a:solidFill>
              </a:rPr>
              <a:t>rs</a:t>
            </a:r>
            <a:r>
              <a:rPr lang="fr-FR" b="1" dirty="0">
                <a:solidFill>
                  <a:srgbClr val="FF0000"/>
                </a:solidFill>
              </a:rPr>
              <a:t> key=‘SJ’&gt;</a:t>
            </a:r>
            <a:r>
              <a:rPr lang="fr-FR" b="1" dirty="0" err="1"/>
              <a:t>that</a:t>
            </a:r>
            <a:r>
              <a:rPr lang="fr-FR" b="1" dirty="0"/>
              <a:t> girl</a:t>
            </a:r>
            <a:r>
              <a:rPr lang="fr-FR" b="1" dirty="0">
                <a:solidFill>
                  <a:srgbClr val="FF0000"/>
                </a:solidFill>
              </a:rPr>
              <a:t>&lt;/</a:t>
            </a:r>
            <a:r>
              <a:rPr lang="fr-FR" b="1" dirty="0" err="1">
                <a:solidFill>
                  <a:srgbClr val="FF0000"/>
                </a:solidFill>
              </a:rPr>
              <a:t>rs</a:t>
            </a:r>
            <a:r>
              <a:rPr lang="fr-FR" b="1" dirty="0">
                <a:solidFill>
                  <a:srgbClr val="FF0000"/>
                </a:solidFill>
              </a:rPr>
              <a:t>&gt;</a:t>
            </a:r>
            <a:r>
              <a:rPr lang="fr-FR" dirty="0"/>
              <a:t>.  </a:t>
            </a:r>
            <a:r>
              <a:rPr lang="fr-FR" dirty="0" err="1"/>
              <a:t>Who</a:t>
            </a:r>
            <a:r>
              <a:rPr lang="fr-FR" dirty="0"/>
              <a:t> </a:t>
            </a:r>
            <a:r>
              <a:rPr lang="fr-FR" dirty="0" err="1"/>
              <a:t>is</a:t>
            </a:r>
            <a:r>
              <a:rPr lang="fr-FR" dirty="0"/>
              <a:t> </a:t>
            </a:r>
            <a:r>
              <a:rPr lang="fr-FR" b="1" dirty="0">
                <a:solidFill>
                  <a:srgbClr val="FF0000"/>
                </a:solidFill>
              </a:rPr>
              <a:t>&lt;</a:t>
            </a:r>
            <a:r>
              <a:rPr lang="fr-FR" b="1" dirty="0" err="1">
                <a:solidFill>
                  <a:srgbClr val="FF0000"/>
                </a:solidFill>
              </a:rPr>
              <a:t>rs</a:t>
            </a:r>
            <a:r>
              <a:rPr lang="fr-FR" b="1" dirty="0">
                <a:solidFill>
                  <a:srgbClr val="FF0000"/>
                </a:solidFill>
              </a:rPr>
              <a:t> key=‘SJ’&gt;</a:t>
            </a:r>
            <a:r>
              <a:rPr lang="fr-FR" b="1" dirty="0" err="1"/>
              <a:t>that</a:t>
            </a:r>
            <a:r>
              <a:rPr lang="fr-FR" b="1" dirty="0"/>
              <a:t> girl</a:t>
            </a:r>
            <a:r>
              <a:rPr lang="fr-FR" b="1" dirty="0">
                <a:solidFill>
                  <a:srgbClr val="FF0000"/>
                </a:solidFill>
              </a:rPr>
              <a:t>&lt;/</a:t>
            </a:r>
            <a:r>
              <a:rPr lang="fr-FR" b="1" dirty="0" err="1">
                <a:solidFill>
                  <a:srgbClr val="FF0000"/>
                </a:solidFill>
              </a:rPr>
              <a:t>rs</a:t>
            </a:r>
            <a:r>
              <a:rPr lang="fr-FR" b="1" dirty="0">
                <a:solidFill>
                  <a:srgbClr val="FF0000"/>
                </a:solidFill>
              </a:rPr>
              <a:t>&gt;</a:t>
            </a:r>
            <a:r>
              <a:rPr lang="fr-FR" dirty="0"/>
              <a:t>?’&lt;/p&gt;</a:t>
            </a:r>
          </a:p>
          <a:p>
            <a:pPr marL="0" indent="0">
              <a:buNone/>
            </a:pPr>
            <a:r>
              <a:rPr lang="fr-FR" dirty="0"/>
              <a:t>&lt;p&gt;‘</a:t>
            </a:r>
            <a:r>
              <a:rPr lang="fr-FR" b="1" dirty="0">
                <a:solidFill>
                  <a:srgbClr val="FF0000"/>
                </a:solidFill>
              </a:rPr>
              <a:t>&lt;</a:t>
            </a:r>
            <a:r>
              <a:rPr lang="fr-FR" b="1" dirty="0" err="1">
                <a:solidFill>
                  <a:srgbClr val="FF0000"/>
                </a:solidFill>
              </a:rPr>
              <a:t>rs</a:t>
            </a:r>
            <a:r>
              <a:rPr lang="fr-FR" b="1" dirty="0">
                <a:solidFill>
                  <a:srgbClr val="FF0000"/>
                </a:solidFill>
              </a:rPr>
              <a:t> key=‘SJ’&gt;</a:t>
            </a:r>
            <a:r>
              <a:rPr lang="fr-FR" b="1" dirty="0" err="1"/>
              <a:t>Sissy</a:t>
            </a:r>
            <a:r>
              <a:rPr lang="fr-FR" b="1" dirty="0"/>
              <a:t> Jupe</a:t>
            </a:r>
            <a:r>
              <a:rPr lang="fr-FR" b="1" dirty="0">
                <a:solidFill>
                  <a:srgbClr val="FF0000"/>
                </a:solidFill>
              </a:rPr>
              <a:t>&lt;/</a:t>
            </a:r>
            <a:r>
              <a:rPr lang="fr-FR" b="1" dirty="0" err="1">
                <a:solidFill>
                  <a:srgbClr val="FF0000"/>
                </a:solidFill>
              </a:rPr>
              <a:t>rs</a:t>
            </a:r>
            <a:r>
              <a:rPr lang="fr-FR" b="1" dirty="0">
                <a:solidFill>
                  <a:srgbClr val="FF0000"/>
                </a:solidFill>
              </a:rPr>
              <a:t>&gt;</a:t>
            </a:r>
            <a:r>
              <a:rPr lang="fr-FR" dirty="0"/>
              <a:t>, sir,’ </a:t>
            </a:r>
            <a:r>
              <a:rPr lang="fr-FR" dirty="0" err="1"/>
              <a:t>explained</a:t>
            </a:r>
            <a:r>
              <a:rPr lang="fr-FR" dirty="0"/>
              <a:t> </a:t>
            </a:r>
            <a:r>
              <a:rPr lang="fr-FR" b="1" dirty="0">
                <a:solidFill>
                  <a:srgbClr val="FF0000"/>
                </a:solidFill>
              </a:rPr>
              <a:t>&lt;</a:t>
            </a:r>
            <a:r>
              <a:rPr lang="fr-FR" b="1" dirty="0" err="1">
                <a:solidFill>
                  <a:srgbClr val="FF0000"/>
                </a:solidFill>
              </a:rPr>
              <a:t>rs</a:t>
            </a:r>
            <a:r>
              <a:rPr lang="fr-FR" b="1" dirty="0">
                <a:solidFill>
                  <a:srgbClr val="FF0000"/>
                </a:solidFill>
              </a:rPr>
              <a:t> key=‘SJ’&gt;</a:t>
            </a:r>
            <a:r>
              <a:rPr lang="fr-FR" b="1" dirty="0" err="1"/>
              <a:t>number</a:t>
            </a:r>
            <a:r>
              <a:rPr lang="fr-FR" b="1" dirty="0"/>
              <a:t> </a:t>
            </a:r>
            <a:r>
              <a:rPr lang="fr-FR" b="1" dirty="0" err="1"/>
              <a:t>twenty</a:t>
            </a:r>
            <a:r>
              <a:rPr lang="fr-FR" b="1" dirty="0">
                <a:solidFill>
                  <a:srgbClr val="FF0000"/>
                </a:solidFill>
              </a:rPr>
              <a:t>&lt;/</a:t>
            </a:r>
            <a:r>
              <a:rPr lang="fr-FR" b="1" dirty="0" err="1">
                <a:solidFill>
                  <a:srgbClr val="FF0000"/>
                </a:solidFill>
              </a:rPr>
              <a:t>rs</a:t>
            </a:r>
            <a:r>
              <a:rPr lang="fr-FR" b="1" dirty="0">
                <a:solidFill>
                  <a:srgbClr val="FF0000"/>
                </a:solidFill>
              </a:rPr>
              <a:t>&gt;</a:t>
            </a:r>
            <a:r>
              <a:rPr lang="fr-FR" dirty="0"/>
              <a:t>, </a:t>
            </a:r>
            <a:r>
              <a:rPr lang="fr-FR" dirty="0" err="1"/>
              <a:t>blushing</a:t>
            </a:r>
            <a:r>
              <a:rPr lang="fr-FR" dirty="0"/>
              <a:t>, standing up, and </a:t>
            </a:r>
            <a:r>
              <a:rPr lang="fr-FR" dirty="0" err="1"/>
              <a:t>curtseying</a:t>
            </a:r>
            <a:r>
              <a:rPr lang="fr-FR" dirty="0"/>
              <a:t>.&lt;/p&gt;</a:t>
            </a:r>
          </a:p>
          <a:p>
            <a:pPr marL="0" indent="0">
              <a:buNone/>
            </a:pPr>
            <a:r>
              <a:rPr lang="fr-FR" dirty="0"/>
              <a:t>&lt;p&gt;‘</a:t>
            </a:r>
            <a:r>
              <a:rPr lang="fr-FR" dirty="0" err="1"/>
              <a:t>Sissy</a:t>
            </a:r>
            <a:r>
              <a:rPr lang="fr-FR" dirty="0"/>
              <a:t> </a:t>
            </a:r>
            <a:r>
              <a:rPr lang="fr-FR" dirty="0" err="1"/>
              <a:t>is</a:t>
            </a:r>
            <a:r>
              <a:rPr lang="fr-FR" dirty="0"/>
              <a:t> not a </a:t>
            </a:r>
            <a:r>
              <a:rPr lang="fr-FR" dirty="0" err="1"/>
              <a:t>name</a:t>
            </a:r>
            <a:r>
              <a:rPr lang="fr-FR" dirty="0"/>
              <a:t>,’ </a:t>
            </a:r>
            <a:r>
              <a:rPr lang="fr-FR" dirty="0" err="1"/>
              <a:t>said</a:t>
            </a:r>
            <a:r>
              <a:rPr lang="fr-FR" dirty="0"/>
              <a:t> Mr. </a:t>
            </a:r>
            <a:r>
              <a:rPr lang="fr-FR" dirty="0" err="1"/>
              <a:t>Gradgrind</a:t>
            </a:r>
            <a:r>
              <a:rPr lang="fr-FR" dirty="0"/>
              <a:t>.  ‘</a:t>
            </a:r>
            <a:r>
              <a:rPr lang="fr-FR" dirty="0" err="1"/>
              <a:t>Don’t</a:t>
            </a:r>
            <a:r>
              <a:rPr lang="fr-FR" dirty="0"/>
              <a:t> call </a:t>
            </a:r>
            <a:r>
              <a:rPr lang="fr-FR" dirty="0" err="1"/>
              <a:t>yourself</a:t>
            </a:r>
            <a:r>
              <a:rPr lang="fr-FR" dirty="0"/>
              <a:t> </a:t>
            </a:r>
            <a:r>
              <a:rPr lang="fr-FR" b="1" dirty="0">
                <a:solidFill>
                  <a:srgbClr val="FF0000"/>
                </a:solidFill>
              </a:rPr>
              <a:t>&lt;</a:t>
            </a:r>
            <a:r>
              <a:rPr lang="fr-FR" b="1" dirty="0" err="1">
                <a:solidFill>
                  <a:srgbClr val="FF0000"/>
                </a:solidFill>
              </a:rPr>
              <a:t>rs</a:t>
            </a:r>
            <a:r>
              <a:rPr lang="fr-FR" b="1" dirty="0">
                <a:solidFill>
                  <a:srgbClr val="FF0000"/>
                </a:solidFill>
              </a:rPr>
              <a:t> key=‘SJ’&gt;</a:t>
            </a:r>
            <a:r>
              <a:rPr lang="fr-FR" b="1" dirty="0" err="1"/>
              <a:t>Sissy</a:t>
            </a:r>
            <a:r>
              <a:rPr lang="fr-FR" b="1" dirty="0">
                <a:solidFill>
                  <a:srgbClr val="FF0000"/>
                </a:solidFill>
              </a:rPr>
              <a:t>&lt;/</a:t>
            </a:r>
            <a:r>
              <a:rPr lang="fr-FR" b="1" dirty="0" err="1">
                <a:solidFill>
                  <a:srgbClr val="FF0000"/>
                </a:solidFill>
              </a:rPr>
              <a:t>rs</a:t>
            </a:r>
            <a:r>
              <a:rPr lang="fr-FR" b="1" dirty="0">
                <a:solidFill>
                  <a:srgbClr val="FF0000"/>
                </a:solidFill>
              </a:rPr>
              <a:t>&gt;</a:t>
            </a:r>
            <a:r>
              <a:rPr lang="fr-FR" dirty="0"/>
              <a:t>.  Call </a:t>
            </a:r>
            <a:r>
              <a:rPr lang="fr-FR" dirty="0" err="1"/>
              <a:t>yourself</a:t>
            </a:r>
            <a:r>
              <a:rPr lang="fr-FR" dirty="0"/>
              <a:t> </a:t>
            </a:r>
            <a:r>
              <a:rPr lang="fr-FR" b="1" dirty="0">
                <a:solidFill>
                  <a:srgbClr val="FF0000"/>
                </a:solidFill>
              </a:rPr>
              <a:t>&lt;</a:t>
            </a:r>
            <a:r>
              <a:rPr lang="fr-FR" b="1" dirty="0" err="1">
                <a:solidFill>
                  <a:srgbClr val="FF0000"/>
                </a:solidFill>
              </a:rPr>
              <a:t>rs</a:t>
            </a:r>
            <a:r>
              <a:rPr lang="fr-FR" b="1" dirty="0">
                <a:solidFill>
                  <a:srgbClr val="FF0000"/>
                </a:solidFill>
              </a:rPr>
              <a:t> key=‘SJ’&gt;</a:t>
            </a:r>
            <a:r>
              <a:rPr lang="fr-FR" b="1" dirty="0"/>
              <a:t>Cecilia</a:t>
            </a:r>
            <a:r>
              <a:rPr lang="fr-FR" b="1" dirty="0">
                <a:solidFill>
                  <a:srgbClr val="FF0000"/>
                </a:solidFill>
              </a:rPr>
              <a:t>&lt;/</a:t>
            </a:r>
            <a:r>
              <a:rPr lang="fr-FR" b="1" dirty="0" err="1">
                <a:solidFill>
                  <a:srgbClr val="FF0000"/>
                </a:solidFill>
              </a:rPr>
              <a:t>rs</a:t>
            </a:r>
            <a:r>
              <a:rPr lang="fr-FR" b="1" dirty="0">
                <a:solidFill>
                  <a:srgbClr val="FF0000"/>
                </a:solidFill>
              </a:rPr>
              <a:t>&gt;</a:t>
            </a:r>
            <a:r>
              <a:rPr lang="fr-FR" dirty="0"/>
              <a:t>.’&lt;/p&gt;</a:t>
            </a:r>
          </a:p>
          <a:p>
            <a:pPr marL="0" indent="0">
              <a:buNone/>
            </a:pPr>
            <a:r>
              <a:rPr lang="fr-FR" dirty="0"/>
              <a:t>&lt;p&gt;‘</a:t>
            </a:r>
            <a:r>
              <a:rPr lang="fr-FR" dirty="0" err="1"/>
              <a:t>It’s</a:t>
            </a:r>
            <a:r>
              <a:rPr lang="fr-FR" dirty="0"/>
              <a:t> </a:t>
            </a:r>
            <a:r>
              <a:rPr lang="fr-FR" dirty="0" err="1"/>
              <a:t>father</a:t>
            </a:r>
            <a:r>
              <a:rPr lang="fr-FR" dirty="0"/>
              <a:t> as calls me </a:t>
            </a:r>
            <a:r>
              <a:rPr lang="fr-FR" b="1" dirty="0">
                <a:solidFill>
                  <a:srgbClr val="FF0000"/>
                </a:solidFill>
              </a:rPr>
              <a:t>&lt;</a:t>
            </a:r>
            <a:r>
              <a:rPr lang="fr-FR" b="1" dirty="0" err="1">
                <a:solidFill>
                  <a:srgbClr val="FF0000"/>
                </a:solidFill>
              </a:rPr>
              <a:t>rs</a:t>
            </a:r>
            <a:r>
              <a:rPr lang="fr-FR" b="1" dirty="0">
                <a:solidFill>
                  <a:srgbClr val="FF0000"/>
                </a:solidFill>
              </a:rPr>
              <a:t> key=‘SJ’&gt;</a:t>
            </a:r>
            <a:r>
              <a:rPr lang="fr-FR" b="1" dirty="0" err="1"/>
              <a:t>Sissy</a:t>
            </a:r>
            <a:r>
              <a:rPr lang="fr-FR" b="1" dirty="0">
                <a:solidFill>
                  <a:srgbClr val="FF0000"/>
                </a:solidFill>
              </a:rPr>
              <a:t>&lt;/</a:t>
            </a:r>
            <a:r>
              <a:rPr lang="fr-FR" b="1" dirty="0" err="1">
                <a:solidFill>
                  <a:srgbClr val="FF0000"/>
                </a:solidFill>
              </a:rPr>
              <a:t>rs</a:t>
            </a:r>
            <a:r>
              <a:rPr lang="fr-FR" b="1" dirty="0">
                <a:solidFill>
                  <a:srgbClr val="FF0000"/>
                </a:solidFill>
              </a:rPr>
              <a:t>&gt;</a:t>
            </a:r>
            <a:r>
              <a:rPr lang="fr-FR" dirty="0"/>
              <a:t>, sir,’ </a:t>
            </a:r>
            <a:r>
              <a:rPr lang="fr-FR" dirty="0" err="1"/>
              <a:t>returned</a:t>
            </a:r>
            <a:r>
              <a:rPr lang="fr-FR" dirty="0"/>
              <a:t> </a:t>
            </a:r>
            <a:r>
              <a:rPr lang="fr-FR" b="1" dirty="0">
                <a:solidFill>
                  <a:srgbClr val="FF0000"/>
                </a:solidFill>
              </a:rPr>
              <a:t>&lt;</a:t>
            </a:r>
            <a:r>
              <a:rPr lang="fr-FR" b="1" dirty="0" err="1">
                <a:solidFill>
                  <a:srgbClr val="FF0000"/>
                </a:solidFill>
              </a:rPr>
              <a:t>rs</a:t>
            </a:r>
            <a:r>
              <a:rPr lang="fr-FR" b="1" dirty="0">
                <a:solidFill>
                  <a:srgbClr val="FF0000"/>
                </a:solidFill>
              </a:rPr>
              <a:t> key=‘SJ’&gt;</a:t>
            </a:r>
            <a:r>
              <a:rPr lang="fr-FR" b="1" dirty="0"/>
              <a:t>the </a:t>
            </a:r>
            <a:r>
              <a:rPr lang="fr-FR" b="1" dirty="0" err="1"/>
              <a:t>young</a:t>
            </a:r>
            <a:r>
              <a:rPr lang="fr-FR" b="1" dirty="0"/>
              <a:t> girl</a:t>
            </a:r>
            <a:r>
              <a:rPr lang="fr-FR" b="1" dirty="0">
                <a:solidFill>
                  <a:srgbClr val="FF0000"/>
                </a:solidFill>
              </a:rPr>
              <a:t>&lt;/</a:t>
            </a:r>
            <a:r>
              <a:rPr lang="fr-FR" b="1" dirty="0" err="1">
                <a:solidFill>
                  <a:srgbClr val="FF0000"/>
                </a:solidFill>
              </a:rPr>
              <a:t>rs</a:t>
            </a:r>
            <a:r>
              <a:rPr lang="fr-FR" b="1" dirty="0">
                <a:solidFill>
                  <a:srgbClr val="FF0000"/>
                </a:solidFill>
              </a:rPr>
              <a:t>&gt;</a:t>
            </a:r>
            <a:r>
              <a:rPr lang="fr-FR" dirty="0"/>
              <a:t> in a </a:t>
            </a:r>
            <a:r>
              <a:rPr lang="fr-FR" dirty="0" err="1"/>
              <a:t>trembling</a:t>
            </a:r>
            <a:r>
              <a:rPr lang="fr-FR" dirty="0"/>
              <a:t> </a:t>
            </a:r>
            <a:r>
              <a:rPr lang="fr-FR" dirty="0" err="1"/>
              <a:t>voice</a:t>
            </a:r>
            <a:r>
              <a:rPr lang="fr-FR" dirty="0"/>
              <a:t>, and </a:t>
            </a:r>
            <a:r>
              <a:rPr lang="fr-FR" dirty="0" err="1"/>
              <a:t>with</a:t>
            </a:r>
            <a:r>
              <a:rPr lang="fr-FR" dirty="0"/>
              <a:t> </a:t>
            </a:r>
            <a:r>
              <a:rPr lang="fr-FR" dirty="0" err="1"/>
              <a:t>another</a:t>
            </a:r>
            <a:r>
              <a:rPr lang="fr-FR" dirty="0"/>
              <a:t> </a:t>
            </a:r>
            <a:r>
              <a:rPr lang="fr-FR" dirty="0" err="1"/>
              <a:t>curtsey</a:t>
            </a:r>
            <a:r>
              <a:rPr lang="fr-FR" dirty="0"/>
              <a:t>.&lt;/p&gt;</a:t>
            </a:r>
          </a:p>
          <a:p>
            <a:endParaRPr lang="fr-FR" b="1" dirty="0"/>
          </a:p>
          <a:p>
            <a:endParaRPr lang="fr-FR" dirty="0"/>
          </a:p>
          <a:p>
            <a:endParaRPr lang="fr-FR" dirty="0"/>
          </a:p>
        </p:txBody>
      </p:sp>
    </p:spTree>
    <p:extLst>
      <p:ext uri="{BB962C8B-B14F-4D97-AF65-F5344CB8AC3E}">
        <p14:creationId xmlns:p14="http://schemas.microsoft.com/office/powerpoint/2010/main" val="1531678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7BA6E4-CF50-8545-8C8D-9CAE04C5D661}"/>
              </a:ext>
            </a:extLst>
          </p:cNvPr>
          <p:cNvSpPr>
            <a:spLocks noGrp="1"/>
          </p:cNvSpPr>
          <p:nvPr>
            <p:ph type="title"/>
          </p:nvPr>
        </p:nvSpPr>
        <p:spPr/>
        <p:txBody>
          <a:bodyPr/>
          <a:lstStyle/>
          <a:p>
            <a:pPr algn="ctr"/>
            <a:r>
              <a:rPr lang="fr-FR" dirty="0" err="1"/>
              <a:t>Enriching</a:t>
            </a:r>
            <a:r>
              <a:rPr lang="fr-FR" dirty="0"/>
              <a:t> the TEI annotation: relations </a:t>
            </a:r>
            <a:r>
              <a:rPr lang="fr-FR" dirty="0" err="1"/>
              <a:t>between</a:t>
            </a:r>
            <a:r>
              <a:rPr lang="fr-FR" dirty="0"/>
              <a:t> the </a:t>
            </a:r>
            <a:r>
              <a:rPr lang="fr-FR" dirty="0" err="1"/>
              <a:t>discourse</a:t>
            </a:r>
            <a:r>
              <a:rPr lang="fr-FR" dirty="0"/>
              <a:t> </a:t>
            </a:r>
            <a:r>
              <a:rPr lang="fr-FR" dirty="0" err="1"/>
              <a:t>entities</a:t>
            </a:r>
            <a:endParaRPr lang="fr-FR" dirty="0"/>
          </a:p>
        </p:txBody>
      </p:sp>
      <p:sp>
        <p:nvSpPr>
          <p:cNvPr id="3" name="Espace réservé du contenu 2">
            <a:extLst>
              <a:ext uri="{FF2B5EF4-FFF2-40B4-BE49-F238E27FC236}">
                <a16:creationId xmlns:a16="http://schemas.microsoft.com/office/drawing/2014/main" id="{BA5ED3BC-345F-E647-BED3-D58EF17CB5F6}"/>
              </a:ext>
            </a:extLst>
          </p:cNvPr>
          <p:cNvSpPr>
            <a:spLocks noGrp="1"/>
          </p:cNvSpPr>
          <p:nvPr>
            <p:ph idx="1"/>
          </p:nvPr>
        </p:nvSpPr>
        <p:spPr/>
        <p:txBody>
          <a:bodyPr>
            <a:normAutofit fontScale="92500" lnSpcReduction="20000"/>
          </a:bodyPr>
          <a:lstStyle/>
          <a:p>
            <a:pPr marL="0" indent="0" algn="just">
              <a:buNone/>
            </a:pPr>
            <a:r>
              <a:rPr lang="fr-FR" dirty="0"/>
              <a:t>&lt;p&gt;‘</a:t>
            </a:r>
            <a:r>
              <a:rPr lang="fr-FR" b="1" dirty="0">
                <a:solidFill>
                  <a:srgbClr val="FF0000"/>
                </a:solidFill>
              </a:rPr>
              <a:t>&lt;</a:t>
            </a:r>
            <a:r>
              <a:rPr lang="fr-FR" b="1" dirty="0" err="1">
                <a:solidFill>
                  <a:srgbClr val="FF0000"/>
                </a:solidFill>
              </a:rPr>
              <a:t>rs</a:t>
            </a:r>
            <a:r>
              <a:rPr lang="fr-FR" b="1" dirty="0">
                <a:solidFill>
                  <a:srgbClr val="FF0000"/>
                </a:solidFill>
              </a:rPr>
              <a:t> key=‘SJ’ ana=‘</a:t>
            </a:r>
            <a:r>
              <a:rPr lang="fr-FR" b="1" dirty="0" err="1">
                <a:solidFill>
                  <a:srgbClr val="FF0000"/>
                </a:solidFill>
              </a:rPr>
              <a:t>hyperonym</a:t>
            </a:r>
            <a:r>
              <a:rPr lang="fr-FR" b="1" dirty="0">
                <a:solidFill>
                  <a:srgbClr val="FF0000"/>
                </a:solidFill>
              </a:rPr>
              <a:t> identifier’&gt;</a:t>
            </a:r>
            <a:r>
              <a:rPr lang="fr-FR" b="1" dirty="0"/>
              <a:t>Girl </a:t>
            </a:r>
            <a:r>
              <a:rPr lang="fr-FR" b="1" dirty="0" err="1"/>
              <a:t>number</a:t>
            </a:r>
            <a:r>
              <a:rPr lang="fr-FR" b="1" dirty="0"/>
              <a:t> </a:t>
            </a:r>
            <a:r>
              <a:rPr lang="fr-FR" b="1" dirty="0" err="1"/>
              <a:t>twenty</a:t>
            </a:r>
            <a:r>
              <a:rPr lang="fr-FR" b="1" dirty="0">
                <a:solidFill>
                  <a:srgbClr val="FF0000"/>
                </a:solidFill>
              </a:rPr>
              <a:t>&lt;/</a:t>
            </a:r>
            <a:r>
              <a:rPr lang="fr-FR" b="1" dirty="0" err="1">
                <a:solidFill>
                  <a:srgbClr val="FF0000"/>
                </a:solidFill>
              </a:rPr>
              <a:t>rs</a:t>
            </a:r>
            <a:r>
              <a:rPr lang="fr-FR" b="1" dirty="0">
                <a:solidFill>
                  <a:srgbClr val="FF0000"/>
                </a:solidFill>
              </a:rPr>
              <a:t>&gt;</a:t>
            </a:r>
            <a:r>
              <a:rPr lang="fr-FR" dirty="0"/>
              <a:t>’,</a:t>
            </a:r>
            <a:r>
              <a:rPr lang="fr-FR" b="1" dirty="0">
                <a:solidFill>
                  <a:srgbClr val="FF0000"/>
                </a:solidFill>
              </a:rPr>
              <a:t> </a:t>
            </a:r>
            <a:r>
              <a:rPr lang="fr-FR" dirty="0" err="1"/>
              <a:t>said</a:t>
            </a:r>
            <a:r>
              <a:rPr lang="fr-FR" dirty="0"/>
              <a:t> Mr. </a:t>
            </a:r>
            <a:r>
              <a:rPr lang="fr-FR" dirty="0" err="1"/>
              <a:t>Gradgrind</a:t>
            </a:r>
            <a:r>
              <a:rPr lang="fr-FR" dirty="0"/>
              <a:t>, </a:t>
            </a:r>
            <a:r>
              <a:rPr lang="fr-FR" dirty="0" err="1"/>
              <a:t>squarely</a:t>
            </a:r>
            <a:r>
              <a:rPr lang="fr-FR" dirty="0"/>
              <a:t> </a:t>
            </a:r>
            <a:r>
              <a:rPr lang="fr-FR" dirty="0" err="1"/>
              <a:t>pointing</a:t>
            </a:r>
            <a:r>
              <a:rPr lang="fr-FR" dirty="0"/>
              <a:t> </a:t>
            </a:r>
            <a:r>
              <a:rPr lang="fr-FR" dirty="0" err="1"/>
              <a:t>with</a:t>
            </a:r>
            <a:r>
              <a:rPr lang="fr-FR" dirty="0"/>
              <a:t> </a:t>
            </a:r>
            <a:r>
              <a:rPr lang="fr-FR" dirty="0" err="1"/>
              <a:t>his</a:t>
            </a:r>
            <a:r>
              <a:rPr lang="fr-FR" dirty="0"/>
              <a:t> square </a:t>
            </a:r>
            <a:r>
              <a:rPr lang="fr-FR" dirty="0" err="1"/>
              <a:t>forefinger</a:t>
            </a:r>
            <a:r>
              <a:rPr lang="fr-FR" dirty="0"/>
              <a:t>, ‘I </a:t>
            </a:r>
            <a:r>
              <a:rPr lang="fr-FR" dirty="0" err="1"/>
              <a:t>don’t</a:t>
            </a:r>
            <a:r>
              <a:rPr lang="fr-FR" dirty="0"/>
              <a:t> know </a:t>
            </a:r>
            <a:r>
              <a:rPr lang="fr-FR" b="1" dirty="0">
                <a:solidFill>
                  <a:srgbClr val="FF0000"/>
                </a:solidFill>
              </a:rPr>
              <a:t>&lt;</a:t>
            </a:r>
            <a:r>
              <a:rPr lang="fr-FR" b="1" dirty="0" err="1">
                <a:solidFill>
                  <a:srgbClr val="FF0000"/>
                </a:solidFill>
              </a:rPr>
              <a:t>rs</a:t>
            </a:r>
            <a:r>
              <a:rPr lang="fr-FR" b="1" dirty="0">
                <a:solidFill>
                  <a:srgbClr val="FF0000"/>
                </a:solidFill>
              </a:rPr>
              <a:t> key=‘SJ’ ana=‘</a:t>
            </a:r>
            <a:r>
              <a:rPr lang="fr-FR" b="1" dirty="0" err="1">
                <a:solidFill>
                  <a:srgbClr val="FF0000"/>
                </a:solidFill>
              </a:rPr>
              <a:t>hyperonym</a:t>
            </a:r>
            <a:r>
              <a:rPr lang="fr-FR" b="1" dirty="0">
                <a:solidFill>
                  <a:srgbClr val="FF0000"/>
                </a:solidFill>
              </a:rPr>
              <a:t>’&gt;</a:t>
            </a:r>
            <a:r>
              <a:rPr lang="fr-FR" b="1" dirty="0" err="1"/>
              <a:t>that</a:t>
            </a:r>
            <a:r>
              <a:rPr lang="fr-FR" b="1" dirty="0"/>
              <a:t> girl</a:t>
            </a:r>
            <a:r>
              <a:rPr lang="fr-FR" b="1" dirty="0">
                <a:solidFill>
                  <a:srgbClr val="FF0000"/>
                </a:solidFill>
              </a:rPr>
              <a:t>&lt;/</a:t>
            </a:r>
            <a:r>
              <a:rPr lang="fr-FR" b="1" dirty="0" err="1">
                <a:solidFill>
                  <a:srgbClr val="FF0000"/>
                </a:solidFill>
              </a:rPr>
              <a:t>rs</a:t>
            </a:r>
            <a:r>
              <a:rPr lang="fr-FR" b="1" dirty="0">
                <a:solidFill>
                  <a:srgbClr val="FF0000"/>
                </a:solidFill>
              </a:rPr>
              <a:t>&gt;</a:t>
            </a:r>
            <a:r>
              <a:rPr lang="fr-FR" dirty="0"/>
              <a:t>.  </a:t>
            </a:r>
            <a:r>
              <a:rPr lang="fr-FR" dirty="0" err="1"/>
              <a:t>Who</a:t>
            </a:r>
            <a:r>
              <a:rPr lang="fr-FR" dirty="0"/>
              <a:t> </a:t>
            </a:r>
            <a:r>
              <a:rPr lang="fr-FR" dirty="0" err="1"/>
              <a:t>is</a:t>
            </a:r>
            <a:r>
              <a:rPr lang="fr-FR" dirty="0"/>
              <a:t> </a:t>
            </a:r>
            <a:r>
              <a:rPr lang="fr-FR" b="1" dirty="0">
                <a:solidFill>
                  <a:srgbClr val="FF0000"/>
                </a:solidFill>
              </a:rPr>
              <a:t>&lt;</a:t>
            </a:r>
            <a:r>
              <a:rPr lang="fr-FR" b="1" dirty="0" err="1">
                <a:solidFill>
                  <a:srgbClr val="FF0000"/>
                </a:solidFill>
              </a:rPr>
              <a:t>rs</a:t>
            </a:r>
            <a:r>
              <a:rPr lang="fr-FR" b="1" dirty="0">
                <a:solidFill>
                  <a:srgbClr val="FF0000"/>
                </a:solidFill>
              </a:rPr>
              <a:t> key=‘SJ’ ana=‘</a:t>
            </a:r>
            <a:r>
              <a:rPr lang="fr-FR" b="1" dirty="0" err="1">
                <a:solidFill>
                  <a:srgbClr val="FF0000"/>
                </a:solidFill>
              </a:rPr>
              <a:t>hyperonym</a:t>
            </a:r>
            <a:r>
              <a:rPr lang="fr-FR" b="1" dirty="0">
                <a:solidFill>
                  <a:srgbClr val="FF0000"/>
                </a:solidFill>
              </a:rPr>
              <a:t>’&gt;</a:t>
            </a:r>
            <a:r>
              <a:rPr lang="fr-FR" b="1" dirty="0" err="1"/>
              <a:t>that</a:t>
            </a:r>
            <a:r>
              <a:rPr lang="fr-FR" b="1" dirty="0"/>
              <a:t> girl</a:t>
            </a:r>
            <a:r>
              <a:rPr lang="fr-FR" b="1" dirty="0">
                <a:solidFill>
                  <a:srgbClr val="FF0000"/>
                </a:solidFill>
              </a:rPr>
              <a:t>&lt;/</a:t>
            </a:r>
            <a:r>
              <a:rPr lang="fr-FR" b="1" dirty="0" err="1">
                <a:solidFill>
                  <a:srgbClr val="FF0000"/>
                </a:solidFill>
              </a:rPr>
              <a:t>rs</a:t>
            </a:r>
            <a:r>
              <a:rPr lang="fr-FR" b="1" dirty="0">
                <a:solidFill>
                  <a:srgbClr val="FF0000"/>
                </a:solidFill>
              </a:rPr>
              <a:t>&gt;</a:t>
            </a:r>
            <a:r>
              <a:rPr lang="fr-FR" dirty="0"/>
              <a:t>?’&lt;/p&gt;</a:t>
            </a:r>
          </a:p>
          <a:p>
            <a:pPr marL="0" indent="0">
              <a:buNone/>
            </a:pPr>
            <a:r>
              <a:rPr lang="fr-FR" dirty="0"/>
              <a:t>&lt;p&gt;‘</a:t>
            </a:r>
            <a:r>
              <a:rPr lang="fr-FR" b="1" dirty="0">
                <a:solidFill>
                  <a:srgbClr val="FF0000"/>
                </a:solidFill>
              </a:rPr>
              <a:t>&lt;</a:t>
            </a:r>
            <a:r>
              <a:rPr lang="fr-FR" b="1" dirty="0" err="1">
                <a:solidFill>
                  <a:srgbClr val="FF0000"/>
                </a:solidFill>
              </a:rPr>
              <a:t>rs</a:t>
            </a:r>
            <a:r>
              <a:rPr lang="fr-FR" b="1" dirty="0">
                <a:solidFill>
                  <a:srgbClr val="FF0000"/>
                </a:solidFill>
              </a:rPr>
              <a:t> key=‘SJ’ ana=‘</a:t>
            </a:r>
            <a:r>
              <a:rPr lang="fr-FR" b="1" dirty="0" err="1">
                <a:solidFill>
                  <a:srgbClr val="FF0000"/>
                </a:solidFill>
              </a:rPr>
              <a:t>fullName</a:t>
            </a:r>
            <a:r>
              <a:rPr lang="fr-FR" b="1" dirty="0">
                <a:solidFill>
                  <a:srgbClr val="FF0000"/>
                </a:solidFill>
              </a:rPr>
              <a:t>’&gt;</a:t>
            </a:r>
            <a:r>
              <a:rPr lang="fr-FR" b="1" dirty="0" err="1"/>
              <a:t>Sissy</a:t>
            </a:r>
            <a:r>
              <a:rPr lang="fr-FR" b="1" dirty="0"/>
              <a:t> Jupe</a:t>
            </a:r>
            <a:r>
              <a:rPr lang="fr-FR" b="1" dirty="0">
                <a:solidFill>
                  <a:srgbClr val="FF0000"/>
                </a:solidFill>
              </a:rPr>
              <a:t>&lt;/</a:t>
            </a:r>
            <a:r>
              <a:rPr lang="fr-FR" b="1" dirty="0" err="1">
                <a:solidFill>
                  <a:srgbClr val="FF0000"/>
                </a:solidFill>
              </a:rPr>
              <a:t>rs</a:t>
            </a:r>
            <a:r>
              <a:rPr lang="fr-FR" b="1" dirty="0">
                <a:solidFill>
                  <a:srgbClr val="FF0000"/>
                </a:solidFill>
              </a:rPr>
              <a:t>&gt;</a:t>
            </a:r>
            <a:r>
              <a:rPr lang="fr-FR" dirty="0"/>
              <a:t>, sir,’ </a:t>
            </a:r>
            <a:r>
              <a:rPr lang="fr-FR" dirty="0" err="1"/>
              <a:t>explained</a:t>
            </a:r>
            <a:r>
              <a:rPr lang="fr-FR" dirty="0"/>
              <a:t> </a:t>
            </a:r>
            <a:r>
              <a:rPr lang="fr-FR" b="1" dirty="0">
                <a:solidFill>
                  <a:srgbClr val="FF0000"/>
                </a:solidFill>
              </a:rPr>
              <a:t>&lt;</a:t>
            </a:r>
            <a:r>
              <a:rPr lang="fr-FR" b="1" dirty="0" err="1">
                <a:solidFill>
                  <a:srgbClr val="FF0000"/>
                </a:solidFill>
              </a:rPr>
              <a:t>rs</a:t>
            </a:r>
            <a:r>
              <a:rPr lang="fr-FR" b="1" dirty="0">
                <a:solidFill>
                  <a:srgbClr val="FF0000"/>
                </a:solidFill>
              </a:rPr>
              <a:t> key=‘SJ’ ana=‘identifier’&gt;</a:t>
            </a:r>
            <a:r>
              <a:rPr lang="fr-FR" b="1" dirty="0" err="1"/>
              <a:t>number</a:t>
            </a:r>
            <a:r>
              <a:rPr lang="fr-FR" b="1" dirty="0"/>
              <a:t> </a:t>
            </a:r>
            <a:r>
              <a:rPr lang="fr-FR" b="1" dirty="0" err="1"/>
              <a:t>twenty</a:t>
            </a:r>
            <a:r>
              <a:rPr lang="fr-FR" b="1" dirty="0">
                <a:solidFill>
                  <a:srgbClr val="FF0000"/>
                </a:solidFill>
              </a:rPr>
              <a:t>&lt;/</a:t>
            </a:r>
            <a:r>
              <a:rPr lang="fr-FR" b="1" dirty="0" err="1">
                <a:solidFill>
                  <a:srgbClr val="FF0000"/>
                </a:solidFill>
              </a:rPr>
              <a:t>rs</a:t>
            </a:r>
            <a:r>
              <a:rPr lang="fr-FR" b="1" dirty="0">
                <a:solidFill>
                  <a:srgbClr val="FF0000"/>
                </a:solidFill>
              </a:rPr>
              <a:t>&gt;</a:t>
            </a:r>
            <a:r>
              <a:rPr lang="fr-FR" dirty="0"/>
              <a:t>, </a:t>
            </a:r>
            <a:r>
              <a:rPr lang="fr-FR" dirty="0" err="1"/>
              <a:t>blushing</a:t>
            </a:r>
            <a:r>
              <a:rPr lang="fr-FR" dirty="0"/>
              <a:t>, standing up, and </a:t>
            </a:r>
            <a:r>
              <a:rPr lang="fr-FR" dirty="0" err="1"/>
              <a:t>curtseying</a:t>
            </a:r>
            <a:r>
              <a:rPr lang="fr-FR" dirty="0"/>
              <a:t>.&lt;/p&gt;</a:t>
            </a:r>
          </a:p>
          <a:p>
            <a:pPr marL="0" indent="0">
              <a:buNone/>
            </a:pPr>
            <a:r>
              <a:rPr lang="fr-FR" dirty="0"/>
              <a:t>&lt;p&gt;‘</a:t>
            </a:r>
            <a:r>
              <a:rPr lang="fr-FR" dirty="0" err="1"/>
              <a:t>Sissy</a:t>
            </a:r>
            <a:r>
              <a:rPr lang="fr-FR" dirty="0"/>
              <a:t> </a:t>
            </a:r>
            <a:r>
              <a:rPr lang="fr-FR" dirty="0" err="1"/>
              <a:t>is</a:t>
            </a:r>
            <a:r>
              <a:rPr lang="fr-FR" dirty="0"/>
              <a:t> not a </a:t>
            </a:r>
            <a:r>
              <a:rPr lang="fr-FR" dirty="0" err="1"/>
              <a:t>name</a:t>
            </a:r>
            <a:r>
              <a:rPr lang="fr-FR" dirty="0"/>
              <a:t>,’ </a:t>
            </a:r>
            <a:r>
              <a:rPr lang="fr-FR" dirty="0" err="1"/>
              <a:t>said</a:t>
            </a:r>
            <a:r>
              <a:rPr lang="fr-FR" dirty="0"/>
              <a:t> Mr. </a:t>
            </a:r>
            <a:r>
              <a:rPr lang="fr-FR" dirty="0" err="1"/>
              <a:t>Gradgrind</a:t>
            </a:r>
            <a:r>
              <a:rPr lang="fr-FR" dirty="0"/>
              <a:t>.  ‘</a:t>
            </a:r>
            <a:r>
              <a:rPr lang="fr-FR" dirty="0" err="1"/>
              <a:t>Don’t</a:t>
            </a:r>
            <a:r>
              <a:rPr lang="fr-FR" dirty="0"/>
              <a:t> call </a:t>
            </a:r>
            <a:r>
              <a:rPr lang="fr-FR" dirty="0" err="1"/>
              <a:t>yourself</a:t>
            </a:r>
            <a:r>
              <a:rPr lang="fr-FR" dirty="0"/>
              <a:t> </a:t>
            </a:r>
            <a:r>
              <a:rPr lang="fr-FR" b="1" dirty="0">
                <a:solidFill>
                  <a:srgbClr val="FF0000"/>
                </a:solidFill>
              </a:rPr>
              <a:t>&lt;</a:t>
            </a:r>
            <a:r>
              <a:rPr lang="fr-FR" b="1" dirty="0" err="1">
                <a:solidFill>
                  <a:srgbClr val="FF0000"/>
                </a:solidFill>
              </a:rPr>
              <a:t>rs</a:t>
            </a:r>
            <a:r>
              <a:rPr lang="fr-FR" b="1" dirty="0">
                <a:solidFill>
                  <a:srgbClr val="FF0000"/>
                </a:solidFill>
              </a:rPr>
              <a:t> key=‘SJ’ ana=‘</a:t>
            </a:r>
            <a:r>
              <a:rPr lang="fr-FR" b="1" dirty="0" err="1">
                <a:solidFill>
                  <a:srgbClr val="FF0000"/>
                </a:solidFill>
              </a:rPr>
              <a:t>forename</a:t>
            </a:r>
            <a:r>
              <a:rPr lang="fr-FR" b="1" dirty="0">
                <a:solidFill>
                  <a:srgbClr val="FF0000"/>
                </a:solidFill>
              </a:rPr>
              <a:t>’&gt;</a:t>
            </a:r>
            <a:r>
              <a:rPr lang="fr-FR" b="1" dirty="0" err="1"/>
              <a:t>Sissy</a:t>
            </a:r>
            <a:r>
              <a:rPr lang="fr-FR" b="1" dirty="0">
                <a:solidFill>
                  <a:srgbClr val="FF0000"/>
                </a:solidFill>
              </a:rPr>
              <a:t>&lt;/</a:t>
            </a:r>
            <a:r>
              <a:rPr lang="fr-FR" b="1" dirty="0" err="1">
                <a:solidFill>
                  <a:srgbClr val="FF0000"/>
                </a:solidFill>
              </a:rPr>
              <a:t>rs</a:t>
            </a:r>
            <a:r>
              <a:rPr lang="fr-FR" b="1" dirty="0">
                <a:solidFill>
                  <a:srgbClr val="FF0000"/>
                </a:solidFill>
              </a:rPr>
              <a:t>&gt;</a:t>
            </a:r>
            <a:r>
              <a:rPr lang="fr-FR" dirty="0"/>
              <a:t>.  Call </a:t>
            </a:r>
            <a:r>
              <a:rPr lang="fr-FR" dirty="0" err="1"/>
              <a:t>yourself</a:t>
            </a:r>
            <a:r>
              <a:rPr lang="fr-FR" dirty="0"/>
              <a:t> </a:t>
            </a:r>
            <a:r>
              <a:rPr lang="fr-FR" b="1" dirty="0">
                <a:solidFill>
                  <a:srgbClr val="FF0000"/>
                </a:solidFill>
              </a:rPr>
              <a:t>&lt;</a:t>
            </a:r>
            <a:r>
              <a:rPr lang="fr-FR" b="1" dirty="0" err="1">
                <a:solidFill>
                  <a:srgbClr val="FF0000"/>
                </a:solidFill>
              </a:rPr>
              <a:t>rs</a:t>
            </a:r>
            <a:r>
              <a:rPr lang="fr-FR" b="1" dirty="0">
                <a:solidFill>
                  <a:srgbClr val="FF0000"/>
                </a:solidFill>
              </a:rPr>
              <a:t> key=‘SJ’ ana=‘</a:t>
            </a:r>
            <a:r>
              <a:rPr lang="fr-FR" b="1" dirty="0" err="1">
                <a:solidFill>
                  <a:srgbClr val="FF0000"/>
                </a:solidFill>
              </a:rPr>
              <a:t>altname</a:t>
            </a:r>
            <a:r>
              <a:rPr lang="fr-FR" b="1" dirty="0">
                <a:solidFill>
                  <a:srgbClr val="FF0000"/>
                </a:solidFill>
              </a:rPr>
              <a:t>’&gt;</a:t>
            </a:r>
            <a:r>
              <a:rPr lang="fr-FR" b="1" dirty="0"/>
              <a:t>Cecilia</a:t>
            </a:r>
            <a:r>
              <a:rPr lang="fr-FR" b="1" dirty="0">
                <a:solidFill>
                  <a:srgbClr val="FF0000"/>
                </a:solidFill>
              </a:rPr>
              <a:t>&lt;/</a:t>
            </a:r>
            <a:r>
              <a:rPr lang="fr-FR" b="1" dirty="0" err="1">
                <a:solidFill>
                  <a:srgbClr val="FF0000"/>
                </a:solidFill>
              </a:rPr>
              <a:t>rs</a:t>
            </a:r>
            <a:r>
              <a:rPr lang="fr-FR" b="1" dirty="0">
                <a:solidFill>
                  <a:srgbClr val="FF0000"/>
                </a:solidFill>
              </a:rPr>
              <a:t>&gt;</a:t>
            </a:r>
            <a:r>
              <a:rPr lang="fr-FR" dirty="0"/>
              <a:t>.’&lt;/p&gt;</a:t>
            </a:r>
          </a:p>
          <a:p>
            <a:pPr marL="0" indent="0">
              <a:buNone/>
            </a:pPr>
            <a:r>
              <a:rPr lang="fr-FR" dirty="0"/>
              <a:t>&lt;p&gt;‘</a:t>
            </a:r>
            <a:r>
              <a:rPr lang="fr-FR" dirty="0" err="1"/>
              <a:t>It’s</a:t>
            </a:r>
            <a:r>
              <a:rPr lang="fr-FR" dirty="0"/>
              <a:t> </a:t>
            </a:r>
            <a:r>
              <a:rPr lang="fr-FR" dirty="0" err="1"/>
              <a:t>father</a:t>
            </a:r>
            <a:r>
              <a:rPr lang="fr-FR" dirty="0"/>
              <a:t> as calls me </a:t>
            </a:r>
            <a:r>
              <a:rPr lang="fr-FR" b="1" dirty="0">
                <a:solidFill>
                  <a:srgbClr val="FF0000"/>
                </a:solidFill>
              </a:rPr>
              <a:t>&lt;</a:t>
            </a:r>
            <a:r>
              <a:rPr lang="fr-FR" b="1" dirty="0" err="1">
                <a:solidFill>
                  <a:srgbClr val="FF0000"/>
                </a:solidFill>
              </a:rPr>
              <a:t>rs</a:t>
            </a:r>
            <a:r>
              <a:rPr lang="fr-FR" b="1" dirty="0">
                <a:solidFill>
                  <a:srgbClr val="FF0000"/>
                </a:solidFill>
              </a:rPr>
              <a:t> key=‘SJ’ ana=‘</a:t>
            </a:r>
            <a:r>
              <a:rPr lang="fr-FR" b="1" dirty="0" err="1">
                <a:solidFill>
                  <a:srgbClr val="FF0000"/>
                </a:solidFill>
              </a:rPr>
              <a:t>forename</a:t>
            </a:r>
            <a:r>
              <a:rPr lang="fr-FR" b="1" dirty="0">
                <a:solidFill>
                  <a:srgbClr val="FF0000"/>
                </a:solidFill>
              </a:rPr>
              <a:t>’&gt;</a:t>
            </a:r>
            <a:r>
              <a:rPr lang="fr-FR" b="1" dirty="0" err="1"/>
              <a:t>Sissy</a:t>
            </a:r>
            <a:r>
              <a:rPr lang="fr-FR" b="1" dirty="0">
                <a:solidFill>
                  <a:srgbClr val="FF0000"/>
                </a:solidFill>
              </a:rPr>
              <a:t>&lt;/</a:t>
            </a:r>
            <a:r>
              <a:rPr lang="fr-FR" b="1" dirty="0" err="1">
                <a:solidFill>
                  <a:srgbClr val="FF0000"/>
                </a:solidFill>
              </a:rPr>
              <a:t>rs</a:t>
            </a:r>
            <a:r>
              <a:rPr lang="fr-FR" b="1" dirty="0">
                <a:solidFill>
                  <a:srgbClr val="FF0000"/>
                </a:solidFill>
              </a:rPr>
              <a:t>&gt;</a:t>
            </a:r>
            <a:r>
              <a:rPr lang="fr-FR" dirty="0"/>
              <a:t>, sir,’ </a:t>
            </a:r>
            <a:r>
              <a:rPr lang="fr-FR" dirty="0" err="1"/>
              <a:t>returned</a:t>
            </a:r>
            <a:r>
              <a:rPr lang="fr-FR" dirty="0"/>
              <a:t> </a:t>
            </a:r>
            <a:r>
              <a:rPr lang="fr-FR" b="1" dirty="0">
                <a:solidFill>
                  <a:srgbClr val="FF0000"/>
                </a:solidFill>
              </a:rPr>
              <a:t>&lt;</a:t>
            </a:r>
            <a:r>
              <a:rPr lang="fr-FR" b="1" dirty="0" err="1">
                <a:solidFill>
                  <a:srgbClr val="FF0000"/>
                </a:solidFill>
              </a:rPr>
              <a:t>rs</a:t>
            </a:r>
            <a:r>
              <a:rPr lang="fr-FR" b="1" dirty="0">
                <a:solidFill>
                  <a:srgbClr val="FF0000"/>
                </a:solidFill>
              </a:rPr>
              <a:t> key=‘SJ’ ana=‘</a:t>
            </a:r>
            <a:r>
              <a:rPr lang="fr-FR" b="1" dirty="0" err="1">
                <a:solidFill>
                  <a:srgbClr val="FF0000"/>
                </a:solidFill>
              </a:rPr>
              <a:t>hyperonym</a:t>
            </a:r>
            <a:r>
              <a:rPr lang="fr-FR" b="1" dirty="0">
                <a:solidFill>
                  <a:srgbClr val="FF0000"/>
                </a:solidFill>
              </a:rPr>
              <a:t>’&gt;</a:t>
            </a:r>
            <a:r>
              <a:rPr lang="fr-FR" b="1" dirty="0"/>
              <a:t>the </a:t>
            </a:r>
            <a:r>
              <a:rPr lang="fr-FR" b="1" dirty="0" err="1"/>
              <a:t>young</a:t>
            </a:r>
            <a:r>
              <a:rPr lang="fr-FR" b="1" dirty="0"/>
              <a:t> girl</a:t>
            </a:r>
            <a:r>
              <a:rPr lang="fr-FR" b="1" dirty="0">
                <a:solidFill>
                  <a:srgbClr val="FF0000"/>
                </a:solidFill>
              </a:rPr>
              <a:t>&lt;/</a:t>
            </a:r>
            <a:r>
              <a:rPr lang="fr-FR" b="1" dirty="0" err="1">
                <a:solidFill>
                  <a:srgbClr val="FF0000"/>
                </a:solidFill>
              </a:rPr>
              <a:t>rs</a:t>
            </a:r>
            <a:r>
              <a:rPr lang="fr-FR" b="1" dirty="0">
                <a:solidFill>
                  <a:srgbClr val="FF0000"/>
                </a:solidFill>
              </a:rPr>
              <a:t>&gt;</a:t>
            </a:r>
            <a:r>
              <a:rPr lang="fr-FR" dirty="0"/>
              <a:t> in a </a:t>
            </a:r>
            <a:r>
              <a:rPr lang="fr-FR" dirty="0" err="1"/>
              <a:t>trembling</a:t>
            </a:r>
            <a:r>
              <a:rPr lang="fr-FR" dirty="0"/>
              <a:t> </a:t>
            </a:r>
            <a:r>
              <a:rPr lang="fr-FR" dirty="0" err="1"/>
              <a:t>voice</a:t>
            </a:r>
            <a:r>
              <a:rPr lang="fr-FR" dirty="0"/>
              <a:t>, and </a:t>
            </a:r>
            <a:r>
              <a:rPr lang="fr-FR" dirty="0" err="1"/>
              <a:t>with</a:t>
            </a:r>
            <a:r>
              <a:rPr lang="fr-FR" dirty="0"/>
              <a:t> </a:t>
            </a:r>
            <a:r>
              <a:rPr lang="fr-FR" dirty="0" err="1"/>
              <a:t>another</a:t>
            </a:r>
            <a:r>
              <a:rPr lang="fr-FR" dirty="0"/>
              <a:t> </a:t>
            </a:r>
            <a:r>
              <a:rPr lang="fr-FR" dirty="0" err="1"/>
              <a:t>curtsey</a:t>
            </a:r>
            <a:r>
              <a:rPr lang="fr-FR" dirty="0"/>
              <a:t>.&lt;/p&gt;</a:t>
            </a:r>
          </a:p>
          <a:p>
            <a:endParaRPr lang="fr-FR" b="1" dirty="0"/>
          </a:p>
          <a:p>
            <a:endParaRPr lang="fr-FR" dirty="0"/>
          </a:p>
          <a:p>
            <a:endParaRPr lang="fr-FR" dirty="0"/>
          </a:p>
        </p:txBody>
      </p:sp>
    </p:spTree>
    <p:extLst>
      <p:ext uri="{BB962C8B-B14F-4D97-AF65-F5344CB8AC3E}">
        <p14:creationId xmlns:p14="http://schemas.microsoft.com/office/powerpoint/2010/main" val="3212642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5D326A-CDA6-2F4B-8A59-ACC3642FB858}"/>
              </a:ext>
            </a:extLst>
          </p:cNvPr>
          <p:cNvSpPr>
            <a:spLocks noGrp="1"/>
          </p:cNvSpPr>
          <p:nvPr>
            <p:ph type="title"/>
          </p:nvPr>
        </p:nvSpPr>
        <p:spPr/>
        <p:txBody>
          <a:bodyPr/>
          <a:lstStyle/>
          <a:p>
            <a:pPr algn="ctr"/>
            <a:r>
              <a:rPr lang="fr-FR" dirty="0" err="1"/>
              <a:t>Enriching</a:t>
            </a:r>
            <a:r>
              <a:rPr lang="fr-FR" dirty="0"/>
              <a:t> the TEI: objectal relations</a:t>
            </a:r>
          </a:p>
        </p:txBody>
      </p:sp>
      <p:sp>
        <p:nvSpPr>
          <p:cNvPr id="3" name="Espace réservé du contenu 2">
            <a:extLst>
              <a:ext uri="{FF2B5EF4-FFF2-40B4-BE49-F238E27FC236}">
                <a16:creationId xmlns:a16="http://schemas.microsoft.com/office/drawing/2014/main" id="{B4A20C2D-340A-D349-A366-10C13BD6760F}"/>
              </a:ext>
            </a:extLst>
          </p:cNvPr>
          <p:cNvSpPr>
            <a:spLocks noGrp="1"/>
          </p:cNvSpPr>
          <p:nvPr>
            <p:ph idx="1"/>
          </p:nvPr>
        </p:nvSpPr>
        <p:spPr>
          <a:xfrm>
            <a:off x="838199" y="1825625"/>
            <a:ext cx="10715513" cy="4351338"/>
          </a:xfrm>
        </p:spPr>
        <p:txBody>
          <a:bodyPr>
            <a:normAutofit fontScale="92500" lnSpcReduction="10000"/>
          </a:bodyPr>
          <a:lstStyle/>
          <a:p>
            <a:pPr marL="0" indent="0" algn="just">
              <a:buNone/>
            </a:pPr>
            <a:r>
              <a:rPr lang="fr-FR" dirty="0"/>
              <a:t>&lt;p&gt;There </a:t>
            </a:r>
            <a:r>
              <a:rPr lang="fr-FR" dirty="0" err="1"/>
              <a:t>were</a:t>
            </a:r>
            <a:r>
              <a:rPr lang="fr-FR" dirty="0"/>
              <a:t> </a:t>
            </a:r>
            <a:r>
              <a:rPr lang="fr-FR" dirty="0">
                <a:solidFill>
                  <a:srgbClr val="FF0000"/>
                </a:solidFill>
              </a:rPr>
              <a:t>&lt;</a:t>
            </a:r>
            <a:r>
              <a:rPr lang="fr-FR" dirty="0" err="1">
                <a:solidFill>
                  <a:srgbClr val="FF0000"/>
                </a:solidFill>
              </a:rPr>
              <a:t>rs</a:t>
            </a:r>
            <a:r>
              <a:rPr lang="fr-FR" dirty="0">
                <a:solidFill>
                  <a:srgbClr val="FF0000"/>
                </a:solidFill>
              </a:rPr>
              <a:t> key="</a:t>
            </a:r>
            <a:r>
              <a:rPr lang="fr-FR" dirty="0" err="1">
                <a:solidFill>
                  <a:srgbClr val="FF0000"/>
                </a:solidFill>
              </a:rPr>
              <a:t>Gradgrinds</a:t>
            </a:r>
            <a:r>
              <a:rPr lang="fr-FR" dirty="0">
                <a:solidFill>
                  <a:srgbClr val="FF0000"/>
                </a:solidFill>
              </a:rPr>
              <a:t>" ana="</a:t>
            </a:r>
            <a:r>
              <a:rPr lang="fr-FR" dirty="0" err="1">
                <a:solidFill>
                  <a:srgbClr val="FF0000"/>
                </a:solidFill>
              </a:rPr>
              <a:t>name</a:t>
            </a:r>
            <a:r>
              <a:rPr lang="fr-FR" dirty="0">
                <a:solidFill>
                  <a:srgbClr val="FF0000"/>
                </a:solidFill>
              </a:rPr>
              <a:t>" </a:t>
            </a:r>
            <a:r>
              <a:rPr lang="fr-FR" dirty="0" err="1">
                <a:solidFill>
                  <a:srgbClr val="FF0000"/>
                </a:solidFill>
              </a:rPr>
              <a:t>corresp</a:t>
            </a:r>
            <a:r>
              <a:rPr lang="fr-FR" dirty="0">
                <a:solidFill>
                  <a:srgbClr val="FF0000"/>
                </a:solidFill>
              </a:rPr>
              <a:t>="#LG #TG" type="</a:t>
            </a:r>
            <a:r>
              <a:rPr lang="fr-FR" dirty="0" err="1">
                <a:solidFill>
                  <a:srgbClr val="FF0000"/>
                </a:solidFill>
              </a:rPr>
              <a:t>partial_corresp</a:t>
            </a:r>
            <a:r>
              <a:rPr lang="fr-FR" dirty="0">
                <a:solidFill>
                  <a:srgbClr val="FF0000"/>
                </a:solidFill>
              </a:rPr>
              <a:t>"&gt;</a:t>
            </a:r>
            <a:r>
              <a:rPr lang="fr-FR" b="1" dirty="0"/>
              <a:t>five </a:t>
            </a:r>
            <a:r>
              <a:rPr lang="fr-FR" b="1" dirty="0" err="1"/>
              <a:t>young</a:t>
            </a:r>
            <a:r>
              <a:rPr lang="fr-FR" b="1" dirty="0"/>
              <a:t> </a:t>
            </a:r>
            <a:r>
              <a:rPr lang="fr-FR" b="1" dirty="0" err="1"/>
              <a:t>Gradgrinds</a:t>
            </a:r>
            <a:r>
              <a:rPr lang="fr-FR" dirty="0">
                <a:solidFill>
                  <a:srgbClr val="FF0000"/>
                </a:solidFill>
              </a:rPr>
              <a:t>&lt;/</a:t>
            </a:r>
            <a:r>
              <a:rPr lang="fr-FR" dirty="0" err="1">
                <a:solidFill>
                  <a:srgbClr val="FF0000"/>
                </a:solidFill>
              </a:rPr>
              <a:t>rs</a:t>
            </a:r>
            <a:r>
              <a:rPr lang="fr-FR" dirty="0">
                <a:solidFill>
                  <a:srgbClr val="FF0000"/>
                </a:solidFill>
              </a:rPr>
              <a:t>&gt;</a:t>
            </a:r>
            <a:r>
              <a:rPr lang="fr-FR" dirty="0"/>
              <a:t>, and </a:t>
            </a:r>
            <a:r>
              <a:rPr lang="fr-FR" dirty="0" err="1"/>
              <a:t>they</a:t>
            </a:r>
            <a:r>
              <a:rPr lang="fr-FR" dirty="0"/>
              <a:t> </a:t>
            </a:r>
            <a:r>
              <a:rPr lang="fr-FR" dirty="0" err="1"/>
              <a:t>were</a:t>
            </a:r>
            <a:r>
              <a:rPr lang="fr-FR" dirty="0"/>
              <a:t> </a:t>
            </a:r>
            <a:r>
              <a:rPr lang="fr-FR" dirty="0" err="1"/>
              <a:t>models</a:t>
            </a:r>
            <a:r>
              <a:rPr lang="fr-FR" dirty="0"/>
              <a:t> </a:t>
            </a:r>
            <a:r>
              <a:rPr lang="fr-FR" dirty="0" err="1"/>
              <a:t>every</a:t>
            </a:r>
            <a:r>
              <a:rPr lang="fr-FR" dirty="0"/>
              <a:t> one.  [...]&lt;/p&gt;</a:t>
            </a:r>
          </a:p>
          <a:p>
            <a:pPr marL="0" indent="0" algn="just">
              <a:buNone/>
            </a:pPr>
            <a:r>
              <a:rPr lang="fr-FR" dirty="0"/>
              <a:t>&lt;p&gt;A </a:t>
            </a:r>
            <a:r>
              <a:rPr lang="fr-FR" dirty="0" err="1"/>
              <a:t>space</a:t>
            </a:r>
            <a:r>
              <a:rPr lang="fr-FR" dirty="0"/>
              <a:t> of </a:t>
            </a:r>
            <a:r>
              <a:rPr lang="fr-FR" dirty="0" err="1"/>
              <a:t>stunted</a:t>
            </a:r>
            <a:r>
              <a:rPr lang="fr-FR" dirty="0"/>
              <a:t> </a:t>
            </a:r>
            <a:r>
              <a:rPr lang="fr-FR" dirty="0" err="1"/>
              <a:t>grass</a:t>
            </a:r>
            <a:r>
              <a:rPr lang="fr-FR" dirty="0"/>
              <a:t> and dry </a:t>
            </a:r>
            <a:r>
              <a:rPr lang="fr-FR" dirty="0" err="1"/>
              <a:t>rubbish</a:t>
            </a:r>
            <a:r>
              <a:rPr lang="fr-FR" dirty="0"/>
              <a:t> </a:t>
            </a:r>
            <a:r>
              <a:rPr lang="fr-FR" dirty="0" err="1"/>
              <a:t>being</a:t>
            </a:r>
            <a:r>
              <a:rPr lang="fr-FR" dirty="0"/>
              <a:t> </a:t>
            </a:r>
            <a:r>
              <a:rPr lang="fr-FR" dirty="0" err="1"/>
              <a:t>between</a:t>
            </a:r>
            <a:r>
              <a:rPr lang="fr-FR" dirty="0"/>
              <a:t> </a:t>
            </a:r>
            <a:r>
              <a:rPr lang="fr-FR" dirty="0" err="1"/>
              <a:t>him</a:t>
            </a:r>
            <a:r>
              <a:rPr lang="fr-FR" dirty="0"/>
              <a:t> and the </a:t>
            </a:r>
            <a:r>
              <a:rPr lang="fr-FR" dirty="0" err="1"/>
              <a:t>young</a:t>
            </a:r>
            <a:r>
              <a:rPr lang="fr-FR" dirty="0"/>
              <a:t> </a:t>
            </a:r>
            <a:r>
              <a:rPr lang="fr-FR" dirty="0" err="1"/>
              <a:t>rabble</a:t>
            </a:r>
            <a:r>
              <a:rPr lang="fr-FR" dirty="0"/>
              <a:t>, </a:t>
            </a:r>
            <a:r>
              <a:rPr lang="fr-FR" dirty="0" err="1"/>
              <a:t>he</a:t>
            </a:r>
            <a:r>
              <a:rPr lang="fr-FR" dirty="0"/>
              <a:t> </a:t>
            </a:r>
            <a:r>
              <a:rPr lang="fr-FR" dirty="0" err="1"/>
              <a:t>took</a:t>
            </a:r>
            <a:r>
              <a:rPr lang="fr-FR" dirty="0"/>
              <a:t> </a:t>
            </a:r>
            <a:r>
              <a:rPr lang="fr-FR" dirty="0" err="1"/>
              <a:t>his</a:t>
            </a:r>
            <a:r>
              <a:rPr lang="fr-FR" dirty="0"/>
              <a:t> </a:t>
            </a:r>
            <a:r>
              <a:rPr lang="fr-FR" dirty="0" err="1"/>
              <a:t>eyeglass</a:t>
            </a:r>
            <a:r>
              <a:rPr lang="fr-FR" dirty="0"/>
              <a:t> out of </a:t>
            </a:r>
            <a:r>
              <a:rPr lang="fr-FR" dirty="0" err="1"/>
              <a:t>his</a:t>
            </a:r>
            <a:r>
              <a:rPr lang="fr-FR" dirty="0"/>
              <a:t> </a:t>
            </a:r>
            <a:r>
              <a:rPr lang="fr-FR" dirty="0" err="1"/>
              <a:t>waistcoat</a:t>
            </a:r>
            <a:r>
              <a:rPr lang="fr-FR" dirty="0"/>
              <a:t> to look for </a:t>
            </a:r>
            <a:r>
              <a:rPr lang="fr-FR" dirty="0">
                <a:solidFill>
                  <a:srgbClr val="FF0000"/>
                </a:solidFill>
              </a:rPr>
              <a:t>&lt;</a:t>
            </a:r>
            <a:r>
              <a:rPr lang="fr-FR" dirty="0" err="1">
                <a:solidFill>
                  <a:srgbClr val="FF0000"/>
                </a:solidFill>
              </a:rPr>
              <a:t>rs</a:t>
            </a:r>
            <a:r>
              <a:rPr lang="fr-FR" dirty="0">
                <a:solidFill>
                  <a:srgbClr val="FF0000"/>
                </a:solidFill>
              </a:rPr>
              <a:t> key="</a:t>
            </a:r>
            <a:r>
              <a:rPr lang="fr-FR" dirty="0" err="1">
                <a:solidFill>
                  <a:srgbClr val="FF0000"/>
                </a:solidFill>
              </a:rPr>
              <a:t>child</a:t>
            </a:r>
            <a:r>
              <a:rPr lang="fr-FR" dirty="0">
                <a:solidFill>
                  <a:srgbClr val="FF0000"/>
                </a:solidFill>
              </a:rPr>
              <a:t>" ana="</a:t>
            </a:r>
            <a:r>
              <a:rPr lang="fr-FR" dirty="0" err="1">
                <a:solidFill>
                  <a:srgbClr val="FF0000"/>
                </a:solidFill>
              </a:rPr>
              <a:t>hyperonym</a:t>
            </a:r>
            <a:r>
              <a:rPr lang="fr-FR" dirty="0">
                <a:solidFill>
                  <a:srgbClr val="FF0000"/>
                </a:solidFill>
              </a:rPr>
              <a:t>" </a:t>
            </a:r>
            <a:r>
              <a:rPr lang="fr-FR" dirty="0" err="1">
                <a:solidFill>
                  <a:srgbClr val="FF0000"/>
                </a:solidFill>
              </a:rPr>
              <a:t>corresp</a:t>
            </a:r>
            <a:r>
              <a:rPr lang="fr-FR" dirty="0">
                <a:solidFill>
                  <a:srgbClr val="FF0000"/>
                </a:solidFill>
              </a:rPr>
              <a:t>="#LG #TG" type="</a:t>
            </a:r>
            <a:r>
              <a:rPr lang="fr-FR" dirty="0" err="1">
                <a:solidFill>
                  <a:srgbClr val="FF0000"/>
                </a:solidFill>
              </a:rPr>
              <a:t>partial_corresp</a:t>
            </a:r>
            <a:r>
              <a:rPr lang="fr-FR" dirty="0">
                <a:solidFill>
                  <a:srgbClr val="FF0000"/>
                </a:solidFill>
              </a:rPr>
              <a:t>"&gt;</a:t>
            </a:r>
            <a:r>
              <a:rPr lang="fr-FR" b="1" dirty="0" err="1"/>
              <a:t>any</a:t>
            </a:r>
            <a:r>
              <a:rPr lang="fr-FR" b="1" dirty="0"/>
              <a:t> </a:t>
            </a:r>
            <a:r>
              <a:rPr lang="fr-FR" b="1" dirty="0" err="1"/>
              <a:t>child</a:t>
            </a:r>
            <a:r>
              <a:rPr lang="fr-FR" b="1" dirty="0"/>
              <a:t> </a:t>
            </a:r>
            <a:r>
              <a:rPr lang="fr-FR" b="1" dirty="0" err="1"/>
              <a:t>he</a:t>
            </a:r>
            <a:r>
              <a:rPr lang="fr-FR" b="1" dirty="0"/>
              <a:t> </a:t>
            </a:r>
            <a:r>
              <a:rPr lang="fr-FR" b="1" dirty="0" err="1"/>
              <a:t>knew</a:t>
            </a:r>
            <a:r>
              <a:rPr lang="fr-FR" b="1" dirty="0"/>
              <a:t> by </a:t>
            </a:r>
            <a:r>
              <a:rPr lang="fr-FR" b="1" dirty="0" err="1"/>
              <a:t>name</a:t>
            </a:r>
            <a:r>
              <a:rPr lang="fr-FR" b="1" dirty="0"/>
              <a:t>, and </a:t>
            </a:r>
            <a:r>
              <a:rPr lang="fr-FR" b="1" dirty="0" err="1"/>
              <a:t>might</a:t>
            </a:r>
            <a:r>
              <a:rPr lang="fr-FR" b="1" dirty="0"/>
              <a:t> </a:t>
            </a:r>
            <a:r>
              <a:rPr lang="fr-FR" b="1" dirty="0" err="1"/>
              <a:t>order</a:t>
            </a:r>
            <a:r>
              <a:rPr lang="fr-FR" b="1" dirty="0"/>
              <a:t> off</a:t>
            </a:r>
            <a:r>
              <a:rPr lang="fr-FR" dirty="0">
                <a:solidFill>
                  <a:srgbClr val="FF0000"/>
                </a:solidFill>
              </a:rPr>
              <a:t>&lt;/</a:t>
            </a:r>
            <a:r>
              <a:rPr lang="fr-FR" dirty="0" err="1">
                <a:solidFill>
                  <a:srgbClr val="FF0000"/>
                </a:solidFill>
              </a:rPr>
              <a:t>rs</a:t>
            </a:r>
            <a:r>
              <a:rPr lang="fr-FR" dirty="0">
                <a:solidFill>
                  <a:srgbClr val="FF0000"/>
                </a:solidFill>
              </a:rPr>
              <a:t>&gt;</a:t>
            </a:r>
            <a:r>
              <a:rPr lang="fr-FR" dirty="0"/>
              <a:t>. </a:t>
            </a:r>
            <a:r>
              <a:rPr lang="fr-FR" dirty="0" err="1"/>
              <a:t>Phenomenon</a:t>
            </a:r>
            <a:r>
              <a:rPr lang="fr-FR" dirty="0"/>
              <a:t> </a:t>
            </a:r>
            <a:r>
              <a:rPr lang="fr-FR" dirty="0" err="1"/>
              <a:t>almost</a:t>
            </a:r>
            <a:r>
              <a:rPr lang="fr-FR" dirty="0"/>
              <a:t> </a:t>
            </a:r>
            <a:r>
              <a:rPr lang="fr-FR" dirty="0" err="1"/>
              <a:t>incredible</a:t>
            </a:r>
            <a:r>
              <a:rPr lang="fr-FR" dirty="0"/>
              <a:t> </a:t>
            </a:r>
            <a:r>
              <a:rPr lang="fr-FR" dirty="0" err="1"/>
              <a:t>though</a:t>
            </a:r>
            <a:r>
              <a:rPr lang="fr-FR" dirty="0"/>
              <a:t> </a:t>
            </a:r>
            <a:r>
              <a:rPr lang="fr-FR" dirty="0" err="1"/>
              <a:t>distinctly</a:t>
            </a:r>
            <a:r>
              <a:rPr lang="fr-FR" dirty="0"/>
              <a:t> </a:t>
            </a:r>
            <a:r>
              <a:rPr lang="fr-FR" dirty="0" err="1"/>
              <a:t>seen</a:t>
            </a:r>
            <a:r>
              <a:rPr lang="fr-FR" dirty="0"/>
              <a:t>, </a:t>
            </a:r>
            <a:r>
              <a:rPr lang="fr-FR" dirty="0" err="1"/>
              <a:t>what</a:t>
            </a:r>
            <a:r>
              <a:rPr lang="fr-FR" dirty="0"/>
              <a:t> </a:t>
            </a:r>
            <a:r>
              <a:rPr lang="fr-FR" dirty="0" err="1"/>
              <a:t>did</a:t>
            </a:r>
            <a:r>
              <a:rPr lang="fr-FR" dirty="0"/>
              <a:t> </a:t>
            </a:r>
            <a:r>
              <a:rPr lang="fr-FR" dirty="0" err="1"/>
              <a:t>he</a:t>
            </a:r>
            <a:r>
              <a:rPr lang="fr-FR" dirty="0"/>
              <a:t> </a:t>
            </a:r>
            <a:r>
              <a:rPr lang="fr-FR" dirty="0" err="1"/>
              <a:t>then</a:t>
            </a:r>
            <a:r>
              <a:rPr lang="fr-FR" dirty="0"/>
              <a:t> </a:t>
            </a:r>
            <a:r>
              <a:rPr lang="fr-FR" dirty="0" err="1"/>
              <a:t>behold</a:t>
            </a:r>
            <a:r>
              <a:rPr lang="fr-FR" dirty="0"/>
              <a:t> but </a:t>
            </a:r>
            <a:r>
              <a:rPr lang="fr-FR" dirty="0">
                <a:solidFill>
                  <a:srgbClr val="FF0000"/>
                </a:solidFill>
              </a:rPr>
              <a:t>&lt;</a:t>
            </a:r>
            <a:r>
              <a:rPr lang="fr-FR" dirty="0" err="1">
                <a:solidFill>
                  <a:srgbClr val="FF0000"/>
                </a:solidFill>
              </a:rPr>
              <a:t>rs</a:t>
            </a:r>
            <a:r>
              <a:rPr lang="fr-FR" dirty="0">
                <a:solidFill>
                  <a:srgbClr val="FF0000"/>
                </a:solidFill>
              </a:rPr>
              <a:t> key="LG" ana="</a:t>
            </a:r>
            <a:r>
              <a:rPr lang="fr-FR" dirty="0" err="1">
                <a:solidFill>
                  <a:srgbClr val="FF0000"/>
                </a:solidFill>
              </a:rPr>
              <a:t>name</a:t>
            </a:r>
            <a:r>
              <a:rPr lang="fr-FR" dirty="0">
                <a:solidFill>
                  <a:srgbClr val="FF0000"/>
                </a:solidFill>
              </a:rPr>
              <a:t> qualifier" </a:t>
            </a:r>
            <a:r>
              <a:rPr lang="fr-FR" dirty="0" err="1">
                <a:solidFill>
                  <a:srgbClr val="FF0000"/>
                </a:solidFill>
              </a:rPr>
              <a:t>corresp</a:t>
            </a:r>
            <a:r>
              <a:rPr lang="fr-FR" dirty="0">
                <a:solidFill>
                  <a:srgbClr val="FF0000"/>
                </a:solidFill>
              </a:rPr>
              <a:t>="#LG" type="</a:t>
            </a:r>
            <a:r>
              <a:rPr lang="fr-FR" dirty="0" err="1">
                <a:solidFill>
                  <a:srgbClr val="FF0000"/>
                </a:solidFill>
              </a:rPr>
              <a:t>identity</a:t>
            </a:r>
            <a:r>
              <a:rPr lang="fr-FR" dirty="0">
                <a:solidFill>
                  <a:srgbClr val="FF0000"/>
                </a:solidFill>
              </a:rPr>
              <a:t>"&gt;</a:t>
            </a:r>
            <a:r>
              <a:rPr lang="fr-FR" b="1" dirty="0" err="1"/>
              <a:t>his</a:t>
            </a:r>
            <a:r>
              <a:rPr lang="fr-FR" b="1" dirty="0"/>
              <a:t> </a:t>
            </a:r>
            <a:r>
              <a:rPr lang="fr-FR" b="1" dirty="0" err="1"/>
              <a:t>own</a:t>
            </a:r>
            <a:r>
              <a:rPr lang="fr-FR" b="1" dirty="0"/>
              <a:t> </a:t>
            </a:r>
            <a:r>
              <a:rPr lang="fr-FR" b="1" dirty="0" err="1"/>
              <a:t>metallurgical</a:t>
            </a:r>
            <a:r>
              <a:rPr lang="fr-FR" b="1" dirty="0"/>
              <a:t> Louisa</a:t>
            </a:r>
            <a:r>
              <a:rPr lang="fr-FR" dirty="0">
                <a:solidFill>
                  <a:srgbClr val="FF0000"/>
                </a:solidFill>
              </a:rPr>
              <a:t>&lt;/</a:t>
            </a:r>
            <a:r>
              <a:rPr lang="fr-FR" dirty="0" err="1">
                <a:solidFill>
                  <a:srgbClr val="FF0000"/>
                </a:solidFill>
              </a:rPr>
              <a:t>rs</a:t>
            </a:r>
            <a:r>
              <a:rPr lang="fr-FR" dirty="0">
                <a:solidFill>
                  <a:srgbClr val="FF0000"/>
                </a:solidFill>
              </a:rPr>
              <a:t>&gt;</a:t>
            </a:r>
            <a:r>
              <a:rPr lang="fr-FR" dirty="0"/>
              <a:t>, </a:t>
            </a:r>
            <a:r>
              <a:rPr lang="fr-FR" dirty="0" err="1"/>
              <a:t>peeping</a:t>
            </a:r>
            <a:r>
              <a:rPr lang="fr-FR" dirty="0"/>
              <a:t> </a:t>
            </a:r>
            <a:r>
              <a:rPr lang="fr-FR" dirty="0" err="1"/>
              <a:t>with</a:t>
            </a:r>
            <a:r>
              <a:rPr lang="fr-FR" dirty="0"/>
              <a:t> all </a:t>
            </a:r>
            <a:r>
              <a:rPr lang="fr-FR" dirty="0" err="1"/>
              <a:t>her</a:t>
            </a:r>
            <a:r>
              <a:rPr lang="fr-FR" dirty="0"/>
              <a:t> </a:t>
            </a:r>
            <a:r>
              <a:rPr lang="fr-FR" dirty="0" err="1"/>
              <a:t>might</a:t>
            </a:r>
            <a:r>
              <a:rPr lang="fr-FR" dirty="0"/>
              <a:t> </a:t>
            </a:r>
            <a:r>
              <a:rPr lang="fr-FR" dirty="0" err="1"/>
              <a:t>through</a:t>
            </a:r>
            <a:r>
              <a:rPr lang="fr-FR" dirty="0"/>
              <a:t> a </a:t>
            </a:r>
            <a:r>
              <a:rPr lang="fr-FR" dirty="0" err="1"/>
              <a:t>hole</a:t>
            </a:r>
            <a:r>
              <a:rPr lang="fr-FR" dirty="0"/>
              <a:t> in a deal </a:t>
            </a:r>
            <a:r>
              <a:rPr lang="fr-FR" dirty="0" err="1"/>
              <a:t>board</a:t>
            </a:r>
            <a:r>
              <a:rPr lang="fr-FR" dirty="0"/>
              <a:t>, and </a:t>
            </a:r>
            <a:r>
              <a:rPr lang="fr-FR" dirty="0">
                <a:solidFill>
                  <a:srgbClr val="FF0000"/>
                </a:solidFill>
              </a:rPr>
              <a:t>&lt;</a:t>
            </a:r>
            <a:r>
              <a:rPr lang="fr-FR" dirty="0" err="1">
                <a:solidFill>
                  <a:srgbClr val="FF0000"/>
                </a:solidFill>
              </a:rPr>
              <a:t>rs</a:t>
            </a:r>
            <a:r>
              <a:rPr lang="fr-FR" dirty="0">
                <a:solidFill>
                  <a:srgbClr val="FF0000"/>
                </a:solidFill>
              </a:rPr>
              <a:t> key="TG" ana="</a:t>
            </a:r>
            <a:r>
              <a:rPr lang="fr-FR" dirty="0" err="1">
                <a:solidFill>
                  <a:srgbClr val="FF0000"/>
                </a:solidFill>
              </a:rPr>
              <a:t>name</a:t>
            </a:r>
            <a:r>
              <a:rPr lang="fr-FR" dirty="0">
                <a:solidFill>
                  <a:srgbClr val="FF0000"/>
                </a:solidFill>
              </a:rPr>
              <a:t> qualifier" </a:t>
            </a:r>
            <a:r>
              <a:rPr lang="fr-FR" dirty="0" err="1">
                <a:solidFill>
                  <a:srgbClr val="FF0000"/>
                </a:solidFill>
              </a:rPr>
              <a:t>corresp</a:t>
            </a:r>
            <a:r>
              <a:rPr lang="fr-FR" dirty="0">
                <a:solidFill>
                  <a:srgbClr val="FF0000"/>
                </a:solidFill>
              </a:rPr>
              <a:t>="#TG" type="</a:t>
            </a:r>
            <a:r>
              <a:rPr lang="fr-FR" dirty="0" err="1">
                <a:solidFill>
                  <a:srgbClr val="FF0000"/>
                </a:solidFill>
              </a:rPr>
              <a:t>identity</a:t>
            </a:r>
            <a:r>
              <a:rPr lang="fr-FR" dirty="0">
                <a:solidFill>
                  <a:srgbClr val="FF0000"/>
                </a:solidFill>
              </a:rPr>
              <a:t>"&gt;</a:t>
            </a:r>
            <a:r>
              <a:rPr lang="fr-FR" b="1" dirty="0" err="1"/>
              <a:t>his</a:t>
            </a:r>
            <a:r>
              <a:rPr lang="fr-FR" b="1" dirty="0"/>
              <a:t> </a:t>
            </a:r>
            <a:r>
              <a:rPr lang="fr-FR" b="1" dirty="0" err="1"/>
              <a:t>own</a:t>
            </a:r>
            <a:r>
              <a:rPr lang="fr-FR" b="1" dirty="0"/>
              <a:t> </a:t>
            </a:r>
            <a:r>
              <a:rPr lang="fr-FR" b="1" dirty="0" err="1"/>
              <a:t>mathematical</a:t>
            </a:r>
            <a:r>
              <a:rPr lang="fr-FR" b="1" dirty="0"/>
              <a:t> Thomas</a:t>
            </a:r>
            <a:r>
              <a:rPr lang="fr-FR" dirty="0">
                <a:solidFill>
                  <a:srgbClr val="FF0000"/>
                </a:solidFill>
              </a:rPr>
              <a:t>&lt;/</a:t>
            </a:r>
            <a:r>
              <a:rPr lang="fr-FR" dirty="0" err="1">
                <a:solidFill>
                  <a:srgbClr val="FF0000"/>
                </a:solidFill>
              </a:rPr>
              <a:t>rs</a:t>
            </a:r>
            <a:r>
              <a:rPr lang="fr-FR" dirty="0">
                <a:solidFill>
                  <a:srgbClr val="FF0000"/>
                </a:solidFill>
              </a:rPr>
              <a:t>&gt;</a:t>
            </a:r>
            <a:r>
              <a:rPr lang="fr-FR" dirty="0"/>
              <a:t> </a:t>
            </a:r>
            <a:r>
              <a:rPr lang="fr-FR" dirty="0" err="1"/>
              <a:t>abasing</a:t>
            </a:r>
            <a:r>
              <a:rPr lang="fr-FR" dirty="0"/>
              <a:t> </a:t>
            </a:r>
            <a:r>
              <a:rPr lang="fr-FR" dirty="0" err="1"/>
              <a:t>himself</a:t>
            </a:r>
            <a:r>
              <a:rPr lang="fr-FR" dirty="0"/>
              <a:t> on the </a:t>
            </a:r>
            <a:r>
              <a:rPr lang="fr-FR" dirty="0" err="1"/>
              <a:t>ground</a:t>
            </a:r>
            <a:r>
              <a:rPr lang="fr-FR" dirty="0"/>
              <a:t> to catch but a </a:t>
            </a:r>
            <a:r>
              <a:rPr lang="fr-FR" dirty="0" err="1"/>
              <a:t>hoof</a:t>
            </a:r>
            <a:r>
              <a:rPr lang="fr-FR" dirty="0"/>
              <a:t> of the </a:t>
            </a:r>
            <a:r>
              <a:rPr lang="fr-FR" dirty="0" err="1"/>
              <a:t>graceful</a:t>
            </a:r>
            <a:r>
              <a:rPr lang="fr-FR" dirty="0"/>
              <a:t> </a:t>
            </a:r>
            <a:r>
              <a:rPr lang="fr-FR" dirty="0" err="1"/>
              <a:t>equestrian</a:t>
            </a:r>
            <a:r>
              <a:rPr lang="fr-FR" dirty="0"/>
              <a:t> </a:t>
            </a:r>
            <a:r>
              <a:rPr lang="fr-FR" dirty="0" err="1"/>
              <a:t>Tyrolean</a:t>
            </a:r>
            <a:r>
              <a:rPr lang="fr-FR" dirty="0"/>
              <a:t> </a:t>
            </a:r>
            <a:r>
              <a:rPr lang="fr-FR" dirty="0" err="1"/>
              <a:t>flower-act</a:t>
            </a:r>
            <a:r>
              <a:rPr lang="fr-FR" dirty="0"/>
              <a:t>!&lt;/p&gt;</a:t>
            </a:r>
          </a:p>
          <a:p>
            <a:pPr marL="0" indent="0">
              <a:buNone/>
            </a:pPr>
            <a:endParaRPr lang="fr-FR" dirty="0"/>
          </a:p>
        </p:txBody>
      </p:sp>
    </p:spTree>
    <p:extLst>
      <p:ext uri="{BB962C8B-B14F-4D97-AF65-F5344CB8AC3E}">
        <p14:creationId xmlns:p14="http://schemas.microsoft.com/office/powerpoint/2010/main" val="1748409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6E5562-9837-1343-98D2-538383E90BF7}"/>
              </a:ext>
            </a:extLst>
          </p:cNvPr>
          <p:cNvSpPr>
            <a:spLocks noGrp="1"/>
          </p:cNvSpPr>
          <p:nvPr>
            <p:ph type="title"/>
          </p:nvPr>
        </p:nvSpPr>
        <p:spPr/>
        <p:txBody>
          <a:bodyPr/>
          <a:lstStyle/>
          <a:p>
            <a:pPr algn="ctr"/>
            <a:r>
              <a:rPr lang="fr-FR" dirty="0" err="1"/>
              <a:t>Enriching</a:t>
            </a:r>
            <a:r>
              <a:rPr lang="fr-FR" dirty="0"/>
              <a:t> the TEI: objectal relations</a:t>
            </a:r>
          </a:p>
        </p:txBody>
      </p:sp>
      <p:sp>
        <p:nvSpPr>
          <p:cNvPr id="3" name="Espace réservé du contenu 2">
            <a:extLst>
              <a:ext uri="{FF2B5EF4-FFF2-40B4-BE49-F238E27FC236}">
                <a16:creationId xmlns:a16="http://schemas.microsoft.com/office/drawing/2014/main" id="{3A8F91C7-E90B-9E4D-A5F0-5B5E5B578C48}"/>
              </a:ext>
            </a:extLst>
          </p:cNvPr>
          <p:cNvSpPr>
            <a:spLocks noGrp="1"/>
          </p:cNvSpPr>
          <p:nvPr>
            <p:ph idx="1"/>
          </p:nvPr>
        </p:nvSpPr>
        <p:spPr/>
        <p:txBody>
          <a:bodyPr>
            <a:normAutofit fontScale="85000" lnSpcReduction="10000"/>
          </a:bodyPr>
          <a:lstStyle/>
          <a:p>
            <a:pPr marL="0" indent="0">
              <a:buNone/>
            </a:pPr>
            <a:r>
              <a:rPr lang="fr-FR" dirty="0"/>
              <a:t>&lt;</a:t>
            </a:r>
            <a:r>
              <a:rPr lang="fr-FR" dirty="0" err="1"/>
              <a:t>profileDesc</a:t>
            </a:r>
            <a:r>
              <a:rPr lang="fr-FR" dirty="0"/>
              <a:t>&gt;</a:t>
            </a:r>
            <a:br>
              <a:rPr lang="fr-FR" dirty="0"/>
            </a:br>
            <a:r>
              <a:rPr lang="fr-FR" dirty="0"/>
              <a:t>        &lt;</a:t>
            </a:r>
            <a:r>
              <a:rPr lang="fr-FR" dirty="0" err="1"/>
              <a:t>particDesc</a:t>
            </a:r>
            <a:r>
              <a:rPr lang="fr-FR" dirty="0"/>
              <a:t>&gt;</a:t>
            </a:r>
            <a:br>
              <a:rPr lang="fr-FR" dirty="0"/>
            </a:br>
            <a:r>
              <a:rPr lang="fr-FR" dirty="0"/>
              <a:t>           &lt;</a:t>
            </a:r>
            <a:r>
              <a:rPr lang="fr-FR" dirty="0" err="1"/>
              <a:t>listPerson</a:t>
            </a:r>
            <a:r>
              <a:rPr lang="fr-FR" dirty="0"/>
              <a:t>&gt;</a:t>
            </a:r>
            <a:br>
              <a:rPr lang="fr-FR" dirty="0"/>
            </a:br>
            <a:r>
              <a:rPr lang="fr-FR" dirty="0"/>
              <a:t>              &lt;</a:t>
            </a:r>
            <a:r>
              <a:rPr lang="fr-FR" dirty="0" err="1"/>
              <a:t>person</a:t>
            </a:r>
            <a:r>
              <a:rPr lang="fr-FR" dirty="0"/>
              <a:t> </a:t>
            </a:r>
            <a:r>
              <a:rPr lang="fr-FR" dirty="0" err="1"/>
              <a:t>xml:id</a:t>
            </a:r>
            <a:r>
              <a:rPr lang="fr-FR" dirty="0"/>
              <a:t>="LG"&gt;</a:t>
            </a:r>
            <a:br>
              <a:rPr lang="fr-FR" dirty="0"/>
            </a:br>
            <a:r>
              <a:rPr lang="fr-FR" dirty="0"/>
              <a:t>                 &lt;</a:t>
            </a:r>
            <a:r>
              <a:rPr lang="fr-FR" dirty="0" err="1"/>
              <a:t>name</a:t>
            </a:r>
            <a:r>
              <a:rPr lang="fr-FR" dirty="0"/>
              <a:t>&gt;Louisa </a:t>
            </a:r>
            <a:r>
              <a:rPr lang="fr-FR" dirty="0" err="1"/>
              <a:t>Gradgrind</a:t>
            </a:r>
            <a:r>
              <a:rPr lang="fr-FR" dirty="0"/>
              <a:t>&lt;/</a:t>
            </a:r>
            <a:r>
              <a:rPr lang="fr-FR" dirty="0" err="1"/>
              <a:t>name</a:t>
            </a:r>
            <a:r>
              <a:rPr lang="fr-FR" dirty="0"/>
              <a:t>&gt;</a:t>
            </a:r>
            <a:br>
              <a:rPr lang="fr-FR" dirty="0"/>
            </a:br>
            <a:r>
              <a:rPr lang="fr-FR" dirty="0"/>
              <a:t>              &lt;/</a:t>
            </a:r>
            <a:r>
              <a:rPr lang="fr-FR" dirty="0" err="1"/>
              <a:t>person</a:t>
            </a:r>
            <a:r>
              <a:rPr lang="fr-FR" dirty="0"/>
              <a:t>&gt;</a:t>
            </a:r>
            <a:br>
              <a:rPr lang="fr-FR" dirty="0"/>
            </a:br>
            <a:r>
              <a:rPr lang="fr-FR" dirty="0"/>
              <a:t>              &lt;</a:t>
            </a:r>
            <a:r>
              <a:rPr lang="fr-FR" dirty="0" err="1"/>
              <a:t>person</a:t>
            </a:r>
            <a:r>
              <a:rPr lang="fr-FR" dirty="0"/>
              <a:t> </a:t>
            </a:r>
            <a:r>
              <a:rPr lang="fr-FR" dirty="0" err="1"/>
              <a:t>xml:id</a:t>
            </a:r>
            <a:r>
              <a:rPr lang="fr-FR" dirty="0"/>
              <a:t>="TG"&gt;</a:t>
            </a:r>
            <a:br>
              <a:rPr lang="fr-FR" dirty="0"/>
            </a:br>
            <a:r>
              <a:rPr lang="fr-FR" dirty="0"/>
              <a:t>                 &lt;</a:t>
            </a:r>
            <a:r>
              <a:rPr lang="fr-FR" dirty="0" err="1"/>
              <a:t>name</a:t>
            </a:r>
            <a:r>
              <a:rPr lang="fr-FR" dirty="0"/>
              <a:t>&gt;Thomas </a:t>
            </a:r>
            <a:r>
              <a:rPr lang="fr-FR" dirty="0" err="1"/>
              <a:t>Gradgrind</a:t>
            </a:r>
            <a:r>
              <a:rPr lang="fr-FR" dirty="0"/>
              <a:t>&lt;/</a:t>
            </a:r>
            <a:r>
              <a:rPr lang="fr-FR" dirty="0" err="1"/>
              <a:t>name</a:t>
            </a:r>
            <a:r>
              <a:rPr lang="fr-FR" dirty="0"/>
              <a:t>&gt;</a:t>
            </a:r>
            <a:br>
              <a:rPr lang="fr-FR" dirty="0"/>
            </a:br>
            <a:r>
              <a:rPr lang="fr-FR" dirty="0"/>
              <a:t>              &lt;/</a:t>
            </a:r>
            <a:r>
              <a:rPr lang="fr-FR" dirty="0" err="1"/>
              <a:t>person</a:t>
            </a:r>
            <a:r>
              <a:rPr lang="fr-FR" dirty="0"/>
              <a:t>&gt;</a:t>
            </a:r>
            <a:br>
              <a:rPr lang="fr-FR" dirty="0"/>
            </a:br>
            <a:r>
              <a:rPr lang="fr-FR" dirty="0"/>
              <a:t>           &lt;/</a:t>
            </a:r>
            <a:r>
              <a:rPr lang="fr-FR" dirty="0" err="1"/>
              <a:t>listPerson</a:t>
            </a:r>
            <a:r>
              <a:rPr lang="fr-FR" dirty="0"/>
              <a:t>&gt;</a:t>
            </a:r>
            <a:br>
              <a:rPr lang="fr-FR" dirty="0"/>
            </a:br>
            <a:r>
              <a:rPr lang="fr-FR" dirty="0"/>
              <a:t>        &lt;/</a:t>
            </a:r>
            <a:r>
              <a:rPr lang="fr-FR" dirty="0" err="1"/>
              <a:t>particDesc</a:t>
            </a:r>
            <a:r>
              <a:rPr lang="fr-FR" dirty="0"/>
              <a:t>&gt;</a:t>
            </a:r>
            <a:br>
              <a:rPr lang="fr-FR" dirty="0"/>
            </a:br>
            <a:r>
              <a:rPr lang="fr-FR" dirty="0"/>
              <a:t>   &lt;/</a:t>
            </a:r>
            <a:r>
              <a:rPr lang="fr-FR" dirty="0" err="1"/>
              <a:t>profileDesc</a:t>
            </a:r>
            <a:r>
              <a:rPr lang="fr-FR" dirty="0"/>
              <a:t>&gt;</a:t>
            </a:r>
          </a:p>
          <a:p>
            <a:r>
              <a:rPr lang="fr-FR" dirty="0" err="1"/>
              <a:t>See</a:t>
            </a:r>
            <a:r>
              <a:rPr lang="fr-FR" dirty="0"/>
              <a:t> </a:t>
            </a:r>
            <a:r>
              <a:rPr lang="fr-FR" dirty="0" err="1"/>
              <a:t>chapter</a:t>
            </a:r>
            <a:r>
              <a:rPr lang="fr-FR" dirty="0"/>
              <a:t> 16 of the Guidelines, « </a:t>
            </a:r>
            <a:r>
              <a:rPr lang="fr-FR" dirty="0" err="1"/>
              <a:t>Linking</a:t>
            </a:r>
            <a:r>
              <a:rPr lang="fr-FR" dirty="0"/>
              <a:t>, Segmentation and </a:t>
            </a:r>
            <a:r>
              <a:rPr lang="fr-FR" dirty="0" err="1"/>
              <a:t>Alignment</a:t>
            </a:r>
            <a:r>
              <a:rPr lang="fr-FR" dirty="0"/>
              <a:t> »: &lt;</a:t>
            </a:r>
            <a:r>
              <a:rPr lang="fr-FR" dirty="0" err="1"/>
              <a:t>title</a:t>
            </a:r>
            <a:r>
              <a:rPr lang="fr-FR" dirty="0"/>
              <a:t>&gt;, &lt;</a:t>
            </a:r>
            <a:r>
              <a:rPr lang="fr-FR" dirty="0" err="1"/>
              <a:t>name</a:t>
            </a:r>
            <a:r>
              <a:rPr lang="fr-FR" dirty="0"/>
              <a:t>&gt;, &lt;</a:t>
            </a:r>
            <a:r>
              <a:rPr lang="fr-FR" dirty="0" err="1"/>
              <a:t>seg</a:t>
            </a:r>
            <a:r>
              <a:rPr lang="fr-FR" dirty="0"/>
              <a:t>&gt; in the body + &lt;</a:t>
            </a:r>
            <a:r>
              <a:rPr lang="fr-FR" dirty="0" err="1"/>
              <a:t>linkGrp</a:t>
            </a:r>
            <a:r>
              <a:rPr lang="fr-FR" dirty="0"/>
              <a:t>&gt; in the back (or </a:t>
            </a:r>
            <a:r>
              <a:rPr lang="fr-FR" dirty="0" err="1"/>
              <a:t>other</a:t>
            </a:r>
            <a:r>
              <a:rPr lang="fr-FR" dirty="0"/>
              <a:t> document)</a:t>
            </a:r>
          </a:p>
          <a:p>
            <a:endParaRPr lang="fr-FR" dirty="0"/>
          </a:p>
        </p:txBody>
      </p:sp>
    </p:spTree>
    <p:extLst>
      <p:ext uri="{BB962C8B-B14F-4D97-AF65-F5344CB8AC3E}">
        <p14:creationId xmlns:p14="http://schemas.microsoft.com/office/powerpoint/2010/main" val="1352559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2060AE-97C0-2748-9DC0-0602CF56F0D5}"/>
              </a:ext>
            </a:extLst>
          </p:cNvPr>
          <p:cNvSpPr>
            <a:spLocks noGrp="1"/>
          </p:cNvSpPr>
          <p:nvPr>
            <p:ph type="title"/>
          </p:nvPr>
        </p:nvSpPr>
        <p:spPr/>
        <p:txBody>
          <a:bodyPr/>
          <a:lstStyle/>
          <a:p>
            <a:pPr algn="ctr"/>
            <a:r>
              <a:rPr lang="fr-FR" dirty="0" err="1"/>
              <a:t>Automatising</a:t>
            </a:r>
            <a:r>
              <a:rPr lang="fr-FR" dirty="0"/>
              <a:t> NE annotation</a:t>
            </a:r>
          </a:p>
        </p:txBody>
      </p:sp>
      <p:sp>
        <p:nvSpPr>
          <p:cNvPr id="3" name="Espace réservé du contenu 2">
            <a:extLst>
              <a:ext uri="{FF2B5EF4-FFF2-40B4-BE49-F238E27FC236}">
                <a16:creationId xmlns:a16="http://schemas.microsoft.com/office/drawing/2014/main" id="{A3D2E5AF-8DB5-714B-9939-DE3D9C2B7BCC}"/>
              </a:ext>
            </a:extLst>
          </p:cNvPr>
          <p:cNvSpPr>
            <a:spLocks noGrp="1"/>
          </p:cNvSpPr>
          <p:nvPr>
            <p:ph idx="1"/>
          </p:nvPr>
        </p:nvSpPr>
        <p:spPr/>
        <p:txBody>
          <a:bodyPr/>
          <a:lstStyle/>
          <a:p>
            <a:r>
              <a:rPr lang="fr-FR" dirty="0" err="1"/>
              <a:t>Various</a:t>
            </a:r>
            <a:r>
              <a:rPr lang="fr-FR" dirty="0"/>
              <a:t> </a:t>
            </a:r>
            <a:r>
              <a:rPr lang="fr-FR" dirty="0" err="1"/>
              <a:t>existing</a:t>
            </a:r>
            <a:r>
              <a:rPr lang="fr-FR" dirty="0"/>
              <a:t> </a:t>
            </a:r>
            <a:r>
              <a:rPr lang="fr-FR" dirty="0" err="1"/>
              <a:t>tools</a:t>
            </a:r>
            <a:r>
              <a:rPr lang="fr-FR" dirty="0"/>
              <a:t>: SEM (</a:t>
            </a:r>
            <a:r>
              <a:rPr lang="fr-FR" dirty="0" err="1"/>
              <a:t>sémantiseur</a:t>
            </a:r>
            <a:r>
              <a:rPr lang="fr-FR" dirty="0"/>
              <a:t>-étiqueteur markovien), Stanford NER, </a:t>
            </a:r>
            <a:r>
              <a:rPr lang="fr-FR" dirty="0" err="1"/>
              <a:t>SpaCy</a:t>
            </a:r>
            <a:r>
              <a:rPr lang="fr-FR" dirty="0"/>
              <a:t> (Python </a:t>
            </a:r>
            <a:r>
              <a:rPr lang="fr-FR" dirty="0" err="1"/>
              <a:t>library</a:t>
            </a:r>
            <a:r>
              <a:rPr lang="fr-FR" dirty="0"/>
              <a:t>)</a:t>
            </a:r>
          </a:p>
          <a:p>
            <a:r>
              <a:rPr lang="fr-FR" dirty="0"/>
              <a:t>Not all </a:t>
            </a:r>
            <a:r>
              <a:rPr lang="fr-FR" dirty="0" err="1"/>
              <a:t>languages</a:t>
            </a:r>
            <a:r>
              <a:rPr lang="fr-FR" dirty="0"/>
              <a:t> </a:t>
            </a:r>
            <a:r>
              <a:rPr lang="fr-FR" dirty="0" err="1"/>
              <a:t>covered</a:t>
            </a:r>
            <a:r>
              <a:rPr lang="fr-FR" dirty="0"/>
              <a:t> by </a:t>
            </a:r>
            <a:r>
              <a:rPr lang="fr-FR" dirty="0" err="1"/>
              <a:t>each</a:t>
            </a:r>
            <a:r>
              <a:rPr lang="fr-FR" dirty="0"/>
              <a:t> </a:t>
            </a:r>
            <a:r>
              <a:rPr lang="fr-FR" dirty="0" err="1"/>
              <a:t>tool</a:t>
            </a:r>
            <a:endParaRPr lang="fr-FR" dirty="0"/>
          </a:p>
          <a:p>
            <a:r>
              <a:rPr lang="fr-FR" dirty="0" err="1"/>
              <a:t>Two</a:t>
            </a:r>
            <a:r>
              <a:rPr lang="fr-FR" dirty="0"/>
              <a:t> of the </a:t>
            </a:r>
            <a:r>
              <a:rPr lang="fr-FR" dirty="0" err="1"/>
              <a:t>tools</a:t>
            </a:r>
            <a:r>
              <a:rPr lang="fr-FR" dirty="0"/>
              <a:t> </a:t>
            </a:r>
            <a:r>
              <a:rPr lang="fr-FR" dirty="0" err="1"/>
              <a:t>available</a:t>
            </a:r>
            <a:r>
              <a:rPr lang="fr-FR" dirty="0"/>
              <a:t> at </a:t>
            </a:r>
            <a:r>
              <a:rPr lang="fr-FR" u="sng" dirty="0">
                <a:hlinkClick r:id="rId2"/>
              </a:rPr>
              <a:t>http://nerbeyond.jerteh.rs/</a:t>
            </a:r>
            <a:endParaRPr lang="fr-FR" dirty="0"/>
          </a:p>
          <a:p>
            <a:pPr marL="0" indent="0">
              <a:buNone/>
            </a:pPr>
            <a:endParaRPr lang="fr-FR" dirty="0"/>
          </a:p>
        </p:txBody>
      </p:sp>
    </p:spTree>
    <p:extLst>
      <p:ext uri="{BB962C8B-B14F-4D97-AF65-F5344CB8AC3E}">
        <p14:creationId xmlns:p14="http://schemas.microsoft.com/office/powerpoint/2010/main" val="2000103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F4887-0265-2248-A7BA-E9EF6B95362C}"/>
              </a:ext>
            </a:extLst>
          </p:cNvPr>
          <p:cNvSpPr>
            <a:spLocks noGrp="1"/>
          </p:cNvSpPr>
          <p:nvPr>
            <p:ph type="title"/>
          </p:nvPr>
        </p:nvSpPr>
        <p:spPr/>
        <p:txBody>
          <a:bodyPr/>
          <a:lstStyle/>
          <a:p>
            <a:pPr algn="ctr"/>
            <a:r>
              <a:rPr lang="fr-FR" dirty="0" err="1"/>
              <a:t>Exercise</a:t>
            </a:r>
            <a:r>
              <a:rPr lang="fr-FR" dirty="0"/>
              <a:t> workflow</a:t>
            </a:r>
          </a:p>
        </p:txBody>
      </p:sp>
      <p:graphicFrame>
        <p:nvGraphicFramePr>
          <p:cNvPr id="4" name="Espace réservé du contenu 3">
            <a:extLst>
              <a:ext uri="{FF2B5EF4-FFF2-40B4-BE49-F238E27FC236}">
                <a16:creationId xmlns:a16="http://schemas.microsoft.com/office/drawing/2014/main" id="{85DB45C2-01A5-B845-9DFD-2F4739AFC741}"/>
              </a:ext>
            </a:extLst>
          </p:cNvPr>
          <p:cNvGraphicFramePr>
            <a:graphicFrameLocks noGrp="1"/>
          </p:cNvGraphicFramePr>
          <p:nvPr>
            <p:ph idx="1"/>
            <p:extLst>
              <p:ext uri="{D42A27DB-BD31-4B8C-83A1-F6EECF244321}">
                <p14:modId xmlns:p14="http://schemas.microsoft.com/office/powerpoint/2010/main" val="105808225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9730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1615A7-8A0D-ED46-81B0-11C34DB8D309}"/>
              </a:ext>
            </a:extLst>
          </p:cNvPr>
          <p:cNvSpPr>
            <a:spLocks noGrp="1"/>
          </p:cNvSpPr>
          <p:nvPr>
            <p:ph type="title"/>
          </p:nvPr>
        </p:nvSpPr>
        <p:spPr/>
        <p:txBody>
          <a:bodyPr/>
          <a:lstStyle/>
          <a:p>
            <a:pPr algn="ctr"/>
            <a:r>
              <a:rPr lang="fr-FR" dirty="0"/>
              <a:t>TEI about </a:t>
            </a:r>
            <a:r>
              <a:rPr lang="fr-FR" dirty="0" err="1"/>
              <a:t>Names</a:t>
            </a:r>
            <a:r>
              <a:rPr lang="fr-FR" dirty="0"/>
              <a:t>, Dates, People, Places</a:t>
            </a:r>
          </a:p>
        </p:txBody>
      </p:sp>
      <p:sp>
        <p:nvSpPr>
          <p:cNvPr id="3" name="Espace réservé du contenu 2">
            <a:extLst>
              <a:ext uri="{FF2B5EF4-FFF2-40B4-BE49-F238E27FC236}">
                <a16:creationId xmlns:a16="http://schemas.microsoft.com/office/drawing/2014/main" id="{2174B911-9FC7-0743-B533-8040D9A34260}"/>
              </a:ext>
            </a:extLst>
          </p:cNvPr>
          <p:cNvSpPr>
            <a:spLocks noGrp="1"/>
          </p:cNvSpPr>
          <p:nvPr>
            <p:ph idx="1"/>
          </p:nvPr>
        </p:nvSpPr>
        <p:spPr/>
        <p:txBody>
          <a:bodyPr/>
          <a:lstStyle/>
          <a:p>
            <a:r>
              <a:rPr lang="fr-FR" dirty="0"/>
              <a:t>2 sections:</a:t>
            </a:r>
          </a:p>
          <a:p>
            <a:pPr marL="266700" indent="-266700">
              <a:buNone/>
            </a:pPr>
            <a:r>
              <a:rPr lang="fr-FR" dirty="0"/>
              <a:t>- Section 3.5 « </a:t>
            </a:r>
            <a:r>
              <a:rPr lang="fr-FR" dirty="0" err="1"/>
              <a:t>Names</a:t>
            </a:r>
            <a:r>
              <a:rPr lang="fr-FR" dirty="0"/>
              <a:t>, </a:t>
            </a:r>
            <a:r>
              <a:rPr lang="fr-FR" dirty="0" err="1"/>
              <a:t>Numbers</a:t>
            </a:r>
            <a:r>
              <a:rPr lang="fr-FR" dirty="0"/>
              <a:t>, Dates, </a:t>
            </a:r>
            <a:r>
              <a:rPr lang="fr-FR" dirty="0" err="1"/>
              <a:t>Abbreviations</a:t>
            </a:r>
            <a:r>
              <a:rPr lang="fr-FR" dirty="0"/>
              <a:t>, and </a:t>
            </a:r>
            <a:r>
              <a:rPr lang="fr-FR" dirty="0" err="1"/>
              <a:t>Addresses</a:t>
            </a:r>
            <a:r>
              <a:rPr lang="fr-FR" dirty="0"/>
              <a:t> » </a:t>
            </a:r>
            <a:r>
              <a:rPr lang="fr-FR" dirty="0" err="1"/>
              <a:t>within</a:t>
            </a:r>
            <a:r>
              <a:rPr lang="fr-FR" dirty="0"/>
              <a:t> </a:t>
            </a:r>
            <a:r>
              <a:rPr lang="fr-FR" dirty="0" err="1"/>
              <a:t>chapter</a:t>
            </a:r>
            <a:r>
              <a:rPr lang="fr-FR" dirty="0"/>
              <a:t> 3 « </a:t>
            </a:r>
            <a:r>
              <a:rPr lang="fr-FR" dirty="0" err="1"/>
              <a:t>Elements</a:t>
            </a:r>
            <a:r>
              <a:rPr lang="fr-FR" dirty="0"/>
              <a:t> </a:t>
            </a:r>
            <a:r>
              <a:rPr lang="fr-FR" dirty="0" err="1"/>
              <a:t>available</a:t>
            </a:r>
            <a:r>
              <a:rPr lang="fr-FR" dirty="0"/>
              <a:t> in all TEI documents »</a:t>
            </a:r>
          </a:p>
          <a:p>
            <a:pPr>
              <a:buFontTx/>
              <a:buChar char="-"/>
            </a:pPr>
            <a:r>
              <a:rPr lang="fr-FR" dirty="0" err="1"/>
              <a:t>Chapter</a:t>
            </a:r>
            <a:r>
              <a:rPr lang="fr-FR" dirty="0"/>
              <a:t> 13: more in-</a:t>
            </a:r>
            <a:r>
              <a:rPr lang="fr-FR" dirty="0" err="1"/>
              <a:t>depth</a:t>
            </a:r>
            <a:r>
              <a:rPr lang="fr-FR" dirty="0"/>
              <a:t> </a:t>
            </a:r>
            <a:r>
              <a:rPr lang="fr-FR" dirty="0" err="1"/>
              <a:t>encoding</a:t>
            </a:r>
            <a:r>
              <a:rPr lang="fr-FR" dirty="0"/>
              <a:t> of « </a:t>
            </a:r>
            <a:r>
              <a:rPr lang="fr-FR" dirty="0" err="1"/>
              <a:t>Names</a:t>
            </a:r>
            <a:r>
              <a:rPr lang="fr-FR" dirty="0"/>
              <a:t>, Dates, People and Places  »</a:t>
            </a:r>
          </a:p>
          <a:p>
            <a:pPr algn="just">
              <a:buFontTx/>
              <a:buChar char="-"/>
            </a:pPr>
            <a:r>
              <a:rPr lang="fr-FR" dirty="0"/>
              <a:t>Most of the </a:t>
            </a:r>
            <a:r>
              <a:rPr lang="fr-FR" dirty="0" err="1"/>
              <a:t>above</a:t>
            </a:r>
            <a:r>
              <a:rPr lang="fr-FR" dirty="0"/>
              <a:t> are « </a:t>
            </a:r>
            <a:r>
              <a:rPr lang="fr-FR" dirty="0" err="1"/>
              <a:t>referring</a:t>
            </a:r>
            <a:r>
              <a:rPr lang="fr-FR" dirty="0"/>
              <a:t> strings », </a:t>
            </a:r>
            <a:r>
              <a:rPr lang="fr-FR" dirty="0" err="1"/>
              <a:t>that</a:t>
            </a:r>
            <a:r>
              <a:rPr lang="fr-FR" dirty="0"/>
              <a:t> </a:t>
            </a:r>
            <a:r>
              <a:rPr lang="fr-FR" dirty="0" err="1"/>
              <a:t>can</a:t>
            </a:r>
            <a:r>
              <a:rPr lang="fr-FR" dirty="0"/>
              <a:t> </a:t>
            </a:r>
            <a:r>
              <a:rPr lang="fr-FR" dirty="0" err="1"/>
              <a:t>be</a:t>
            </a:r>
            <a:r>
              <a:rPr lang="fr-FR" dirty="0"/>
              <a:t> </a:t>
            </a:r>
            <a:r>
              <a:rPr lang="fr-FR" dirty="0" err="1"/>
              <a:t>annotated</a:t>
            </a:r>
            <a:r>
              <a:rPr lang="fr-FR" dirty="0"/>
              <a:t> </a:t>
            </a:r>
            <a:r>
              <a:rPr lang="fr-FR" dirty="0" err="1"/>
              <a:t>with</a:t>
            </a:r>
            <a:r>
              <a:rPr lang="fr-FR" dirty="0"/>
              <a:t> « </a:t>
            </a:r>
            <a:r>
              <a:rPr lang="fr-FR" dirty="0" err="1"/>
              <a:t>referencing</a:t>
            </a:r>
            <a:r>
              <a:rPr lang="fr-FR" dirty="0"/>
              <a:t> strings », </a:t>
            </a:r>
            <a:r>
              <a:rPr lang="fr-FR" dirty="0" err="1"/>
              <a:t>aka</a:t>
            </a:r>
            <a:r>
              <a:rPr lang="fr-FR" dirty="0"/>
              <a:t> &lt;</a:t>
            </a:r>
            <a:r>
              <a:rPr lang="fr-FR" dirty="0" err="1"/>
              <a:t>rs</a:t>
            </a:r>
            <a:r>
              <a:rPr lang="fr-FR" dirty="0"/>
              <a:t>&gt;</a:t>
            </a:r>
          </a:p>
        </p:txBody>
      </p:sp>
    </p:spTree>
    <p:extLst>
      <p:ext uri="{BB962C8B-B14F-4D97-AF65-F5344CB8AC3E}">
        <p14:creationId xmlns:p14="http://schemas.microsoft.com/office/powerpoint/2010/main" val="1185829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48AB9D-DF11-BA4E-A6B4-9B1F43E613BE}"/>
              </a:ext>
            </a:extLst>
          </p:cNvPr>
          <p:cNvSpPr>
            <a:spLocks noGrp="1"/>
          </p:cNvSpPr>
          <p:nvPr>
            <p:ph type="title"/>
          </p:nvPr>
        </p:nvSpPr>
        <p:spPr/>
        <p:txBody>
          <a:bodyPr/>
          <a:lstStyle/>
          <a:p>
            <a:pPr algn="ctr"/>
            <a:r>
              <a:rPr lang="fr-FR" dirty="0"/>
              <a:t>TEI simple annotation</a:t>
            </a:r>
          </a:p>
        </p:txBody>
      </p:sp>
      <p:sp>
        <p:nvSpPr>
          <p:cNvPr id="3" name="Espace réservé du contenu 2">
            <a:extLst>
              <a:ext uri="{FF2B5EF4-FFF2-40B4-BE49-F238E27FC236}">
                <a16:creationId xmlns:a16="http://schemas.microsoft.com/office/drawing/2014/main" id="{2F4FBCEB-4CC5-F14A-9CAB-F7697A944243}"/>
              </a:ext>
            </a:extLst>
          </p:cNvPr>
          <p:cNvSpPr>
            <a:spLocks noGrp="1"/>
          </p:cNvSpPr>
          <p:nvPr>
            <p:ph idx="1"/>
          </p:nvPr>
        </p:nvSpPr>
        <p:spPr>
          <a:xfrm>
            <a:off x="1143000" y="1825625"/>
            <a:ext cx="10210800" cy="4351338"/>
          </a:xfrm>
        </p:spPr>
        <p:txBody>
          <a:bodyPr numCol="2"/>
          <a:lstStyle/>
          <a:p>
            <a:pPr marL="0" indent="0">
              <a:buNone/>
            </a:pPr>
            <a:r>
              <a:rPr lang="fr-FR" dirty="0"/>
              <a:t>&lt;</a:t>
            </a:r>
            <a:r>
              <a:rPr lang="fr-FR" dirty="0" err="1"/>
              <a:t>rs</a:t>
            </a:r>
            <a:r>
              <a:rPr lang="fr-FR" dirty="0"/>
              <a:t> type=‘PERS’&gt;Harry Potter&lt;/</a:t>
            </a:r>
            <a:r>
              <a:rPr lang="fr-FR" dirty="0" err="1"/>
              <a:t>rs</a:t>
            </a:r>
            <a:r>
              <a:rPr lang="fr-FR" dirty="0"/>
              <a:t>&gt;</a:t>
            </a:r>
          </a:p>
          <a:p>
            <a:pPr marL="0" indent="0">
              <a:buNone/>
            </a:pPr>
            <a:r>
              <a:rPr lang="fr-FR" dirty="0"/>
              <a:t>&lt;</a:t>
            </a:r>
            <a:r>
              <a:rPr lang="fr-FR" dirty="0" err="1"/>
              <a:t>rs</a:t>
            </a:r>
            <a:r>
              <a:rPr lang="fr-FR" dirty="0"/>
              <a:t> type=‘ROLE’&gt;</a:t>
            </a:r>
            <a:r>
              <a:rPr lang="fr-FR" dirty="0" err="1"/>
              <a:t>Her</a:t>
            </a:r>
            <a:r>
              <a:rPr lang="fr-FR" dirty="0"/>
              <a:t> </a:t>
            </a:r>
            <a:r>
              <a:rPr lang="fr-FR" dirty="0" err="1"/>
              <a:t>Majesty</a:t>
            </a:r>
            <a:r>
              <a:rPr lang="fr-FR" dirty="0"/>
              <a:t>&lt;/</a:t>
            </a:r>
            <a:r>
              <a:rPr lang="fr-FR" dirty="0" err="1"/>
              <a:t>rs</a:t>
            </a:r>
            <a:r>
              <a:rPr lang="fr-FR" dirty="0"/>
              <a:t>&gt;</a:t>
            </a:r>
          </a:p>
          <a:p>
            <a:pPr marL="1371600" indent="-1371600">
              <a:buNone/>
            </a:pPr>
            <a:r>
              <a:rPr lang="fr-FR" dirty="0"/>
              <a:t>&lt;</a:t>
            </a:r>
            <a:r>
              <a:rPr lang="fr-FR" dirty="0" err="1"/>
              <a:t>rs</a:t>
            </a:r>
            <a:r>
              <a:rPr lang="fr-FR" dirty="0"/>
              <a:t> type=‘ROLEMISC’&gt;</a:t>
            </a:r>
            <a:r>
              <a:rPr lang="fr-FR" dirty="0" err="1"/>
              <a:t>his</a:t>
            </a:r>
            <a:r>
              <a:rPr lang="fr-FR" dirty="0"/>
              <a:t> cousin&lt;/</a:t>
            </a:r>
            <a:r>
              <a:rPr lang="fr-FR" dirty="0" err="1"/>
              <a:t>rs</a:t>
            </a:r>
            <a:r>
              <a:rPr lang="fr-FR" dirty="0"/>
              <a:t>&gt;</a:t>
            </a:r>
          </a:p>
          <a:p>
            <a:pPr marL="2311400" indent="-2311400">
              <a:buNone/>
            </a:pPr>
            <a:r>
              <a:rPr lang="fr-FR" dirty="0"/>
              <a:t>&lt;</a:t>
            </a:r>
            <a:r>
              <a:rPr lang="fr-FR" dirty="0" err="1"/>
              <a:t>rs</a:t>
            </a:r>
            <a:r>
              <a:rPr lang="fr-FR" dirty="0"/>
              <a:t> type=‘ORG’&gt;the Ministry of </a:t>
            </a:r>
            <a:r>
              <a:rPr lang="fr-FR" dirty="0" err="1"/>
              <a:t>Magic</a:t>
            </a:r>
            <a:r>
              <a:rPr lang="fr-FR" dirty="0"/>
              <a:t>&lt;/</a:t>
            </a:r>
            <a:r>
              <a:rPr lang="fr-FR" dirty="0" err="1"/>
              <a:t>rs</a:t>
            </a:r>
            <a:r>
              <a:rPr lang="fr-FR" dirty="0"/>
              <a:t>&gt;</a:t>
            </a:r>
          </a:p>
          <a:p>
            <a:pPr marL="0" indent="0">
              <a:buNone/>
            </a:pPr>
            <a:r>
              <a:rPr lang="fr-FR" dirty="0"/>
              <a:t>&lt;</a:t>
            </a:r>
            <a:r>
              <a:rPr lang="fr-FR" dirty="0" err="1"/>
              <a:t>rs</a:t>
            </a:r>
            <a:r>
              <a:rPr lang="fr-FR" dirty="0"/>
              <a:t> type=‘PLACE’&gt;</a:t>
            </a:r>
            <a:r>
              <a:rPr lang="fr-FR" dirty="0" err="1"/>
              <a:t>Hogwarth</a:t>
            </a:r>
            <a:r>
              <a:rPr lang="fr-FR" dirty="0"/>
              <a:t>&lt;/</a:t>
            </a:r>
            <a:r>
              <a:rPr lang="fr-FR" dirty="0" err="1"/>
              <a:t>rs</a:t>
            </a:r>
            <a:r>
              <a:rPr lang="fr-FR" dirty="0"/>
              <a:t>&gt;</a:t>
            </a:r>
          </a:p>
          <a:p>
            <a:pPr marL="0" indent="0">
              <a:buNone/>
            </a:pPr>
            <a:endParaRPr lang="fr-FR" dirty="0"/>
          </a:p>
          <a:p>
            <a:pPr marL="0" indent="0">
              <a:buNone/>
            </a:pPr>
            <a:endParaRPr lang="fr-FR" dirty="0"/>
          </a:p>
          <a:p>
            <a:pPr marL="1371600" indent="-1371600">
              <a:buNone/>
            </a:pPr>
            <a:r>
              <a:rPr lang="fr-FR" dirty="0"/>
              <a:t>&lt;</a:t>
            </a:r>
            <a:r>
              <a:rPr lang="fr-FR" dirty="0" err="1"/>
              <a:t>rs</a:t>
            </a:r>
            <a:r>
              <a:rPr lang="fr-FR" dirty="0"/>
              <a:t> type=‘WORK’&gt;The Tales of </a:t>
            </a:r>
            <a:r>
              <a:rPr lang="fr-FR" dirty="0" err="1"/>
              <a:t>Beedle</a:t>
            </a:r>
            <a:r>
              <a:rPr lang="fr-FR" dirty="0"/>
              <a:t> the bard&lt;/</a:t>
            </a:r>
            <a:r>
              <a:rPr lang="fr-FR" dirty="0" err="1"/>
              <a:t>rs</a:t>
            </a:r>
            <a:r>
              <a:rPr lang="fr-FR" dirty="0"/>
              <a:t>&gt;</a:t>
            </a:r>
          </a:p>
          <a:p>
            <a:pPr marL="1460500" indent="-1460500">
              <a:buNone/>
              <a:tabLst>
                <a:tab pos="1422400" algn="l"/>
              </a:tabLst>
            </a:pPr>
            <a:r>
              <a:rPr lang="fr-FR" dirty="0"/>
              <a:t>&lt;</a:t>
            </a:r>
            <a:r>
              <a:rPr lang="fr-FR" dirty="0" err="1"/>
              <a:t>rs</a:t>
            </a:r>
            <a:r>
              <a:rPr lang="fr-FR" dirty="0"/>
              <a:t> type=‘EVENT’&gt;the </a:t>
            </a:r>
            <a:r>
              <a:rPr lang="fr-FR" dirty="0" err="1"/>
              <a:t>Yule</a:t>
            </a:r>
            <a:r>
              <a:rPr lang="fr-FR" dirty="0"/>
              <a:t> Ball&lt;/</a:t>
            </a:r>
            <a:r>
              <a:rPr lang="fr-FR" dirty="0" err="1"/>
              <a:t>rs</a:t>
            </a:r>
            <a:r>
              <a:rPr lang="fr-FR" dirty="0"/>
              <a:t>&gt;</a:t>
            </a:r>
          </a:p>
          <a:p>
            <a:pPr marL="1371600" indent="-1371600">
              <a:buNone/>
            </a:pPr>
            <a:r>
              <a:rPr lang="fr-FR" dirty="0"/>
              <a:t>&lt;</a:t>
            </a:r>
            <a:r>
              <a:rPr lang="fr-FR" dirty="0" err="1"/>
              <a:t>rs</a:t>
            </a:r>
            <a:r>
              <a:rPr lang="fr-FR" dirty="0"/>
              <a:t> type=‘FAC’&gt;</a:t>
            </a:r>
            <a:r>
              <a:rPr lang="fr-FR" dirty="0" err="1"/>
              <a:t>Astronomy</a:t>
            </a:r>
            <a:r>
              <a:rPr lang="fr-FR" dirty="0"/>
              <a:t> </a:t>
            </a:r>
            <a:r>
              <a:rPr lang="fr-FR" dirty="0" err="1"/>
              <a:t>tower</a:t>
            </a:r>
            <a:r>
              <a:rPr lang="fr-FR" dirty="0"/>
              <a:t>&lt;/</a:t>
            </a:r>
            <a:r>
              <a:rPr lang="fr-FR" dirty="0" err="1"/>
              <a:t>rs</a:t>
            </a:r>
            <a:r>
              <a:rPr lang="fr-FR" dirty="0"/>
              <a:t>&gt;</a:t>
            </a:r>
          </a:p>
          <a:p>
            <a:pPr marL="0" indent="0">
              <a:buNone/>
            </a:pPr>
            <a:r>
              <a:rPr lang="fr-FR" dirty="0"/>
              <a:t>&lt;</a:t>
            </a:r>
            <a:r>
              <a:rPr lang="fr-FR" dirty="0" err="1"/>
              <a:t>rs</a:t>
            </a:r>
            <a:r>
              <a:rPr lang="fr-FR" dirty="0"/>
              <a:t> type=‘MISC’&gt;</a:t>
            </a:r>
            <a:r>
              <a:rPr lang="fr-FR" dirty="0" err="1"/>
              <a:t>Monday</a:t>
            </a:r>
            <a:r>
              <a:rPr lang="fr-FR" dirty="0"/>
              <a:t>&lt;/</a:t>
            </a:r>
            <a:r>
              <a:rPr lang="fr-FR" dirty="0" err="1"/>
              <a:t>rs</a:t>
            </a:r>
            <a:r>
              <a:rPr lang="fr-FR" dirty="0"/>
              <a:t>&gt;</a:t>
            </a:r>
          </a:p>
          <a:p>
            <a:pPr marL="1244600" indent="-1244600">
              <a:buNone/>
            </a:pPr>
            <a:r>
              <a:rPr lang="fr-FR" dirty="0"/>
              <a:t>&lt;</a:t>
            </a:r>
            <a:r>
              <a:rPr lang="fr-FR" dirty="0" err="1"/>
              <a:t>rs</a:t>
            </a:r>
            <a:r>
              <a:rPr lang="fr-FR" dirty="0"/>
              <a:t> type=‘DEMO’&gt;the </a:t>
            </a:r>
            <a:r>
              <a:rPr lang="fr-FR" dirty="0" err="1"/>
              <a:t>Griffindors</a:t>
            </a:r>
            <a:r>
              <a:rPr lang="fr-FR" dirty="0"/>
              <a:t>&lt;/</a:t>
            </a:r>
            <a:r>
              <a:rPr lang="fr-FR" dirty="0" err="1"/>
              <a:t>rs</a:t>
            </a:r>
            <a:r>
              <a:rPr lang="fr-FR" dirty="0"/>
              <a:t>&gt;</a:t>
            </a:r>
          </a:p>
          <a:p>
            <a:pPr marL="0" indent="0">
              <a:buNone/>
            </a:pPr>
            <a:endParaRPr lang="fr-FR" dirty="0"/>
          </a:p>
        </p:txBody>
      </p:sp>
    </p:spTree>
    <p:extLst>
      <p:ext uri="{BB962C8B-B14F-4D97-AF65-F5344CB8AC3E}">
        <p14:creationId xmlns:p14="http://schemas.microsoft.com/office/powerpoint/2010/main" val="1315015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48AB9D-DF11-BA4E-A6B4-9B1F43E613BE}"/>
              </a:ext>
            </a:extLst>
          </p:cNvPr>
          <p:cNvSpPr>
            <a:spLocks noGrp="1"/>
          </p:cNvSpPr>
          <p:nvPr>
            <p:ph type="title"/>
          </p:nvPr>
        </p:nvSpPr>
        <p:spPr/>
        <p:txBody>
          <a:bodyPr/>
          <a:lstStyle/>
          <a:p>
            <a:pPr algn="ctr"/>
            <a:r>
              <a:rPr lang="fr-FR" dirty="0"/>
              <a:t>TEI simple annotation</a:t>
            </a:r>
          </a:p>
        </p:txBody>
      </p:sp>
      <p:sp>
        <p:nvSpPr>
          <p:cNvPr id="3" name="Espace réservé du contenu 2">
            <a:extLst>
              <a:ext uri="{FF2B5EF4-FFF2-40B4-BE49-F238E27FC236}">
                <a16:creationId xmlns:a16="http://schemas.microsoft.com/office/drawing/2014/main" id="{2F4FBCEB-4CC5-F14A-9CAB-F7697A944243}"/>
              </a:ext>
            </a:extLst>
          </p:cNvPr>
          <p:cNvSpPr>
            <a:spLocks noGrp="1"/>
          </p:cNvSpPr>
          <p:nvPr>
            <p:ph idx="1"/>
          </p:nvPr>
        </p:nvSpPr>
        <p:spPr>
          <a:xfrm>
            <a:off x="1143000" y="1825625"/>
            <a:ext cx="10210800" cy="4351338"/>
          </a:xfrm>
        </p:spPr>
        <p:txBody>
          <a:bodyPr numCol="1"/>
          <a:lstStyle/>
          <a:p>
            <a:pPr algn="just"/>
            <a:r>
              <a:rPr lang="fr-FR" dirty="0"/>
              <a:t>Do </a:t>
            </a:r>
            <a:r>
              <a:rPr lang="fr-FR" dirty="0" err="1"/>
              <a:t>we</a:t>
            </a:r>
            <a:r>
              <a:rPr lang="fr-FR" dirty="0"/>
              <a:t> </a:t>
            </a:r>
            <a:r>
              <a:rPr lang="fr-FR" dirty="0" err="1"/>
              <a:t>keep</a:t>
            </a:r>
            <a:r>
              <a:rPr lang="fr-FR" dirty="0"/>
              <a:t> the values of @type </a:t>
            </a:r>
            <a:r>
              <a:rPr lang="fr-FR" dirty="0" err="1"/>
              <a:t>identical</a:t>
            </a:r>
            <a:r>
              <a:rPr lang="fr-FR" dirty="0"/>
              <a:t> to </a:t>
            </a:r>
            <a:r>
              <a:rPr lang="fr-FR" dirty="0" err="1"/>
              <a:t>those</a:t>
            </a:r>
            <a:r>
              <a:rPr lang="fr-FR" dirty="0"/>
              <a:t> </a:t>
            </a:r>
            <a:r>
              <a:rPr lang="fr-FR" dirty="0" err="1"/>
              <a:t>used</a:t>
            </a:r>
            <a:r>
              <a:rPr lang="fr-FR" dirty="0"/>
              <a:t> in BRAT? (</a:t>
            </a:r>
            <a:r>
              <a:rPr lang="fr-FR" dirty="0" err="1"/>
              <a:t>typography</a:t>
            </a:r>
            <a:r>
              <a:rPr lang="fr-FR" dirty="0"/>
              <a:t>, </a:t>
            </a:r>
            <a:r>
              <a:rPr lang="fr-FR" dirty="0" err="1"/>
              <a:t>expressivity</a:t>
            </a:r>
            <a:r>
              <a:rPr lang="fr-FR" dirty="0"/>
              <a:t>, </a:t>
            </a:r>
            <a:r>
              <a:rPr lang="fr-FR" dirty="0" err="1"/>
              <a:t>alignment</a:t>
            </a:r>
            <a:r>
              <a:rPr lang="fr-FR" dirty="0"/>
              <a:t> </a:t>
            </a:r>
            <a:r>
              <a:rPr lang="fr-FR" dirty="0" err="1"/>
              <a:t>with</a:t>
            </a:r>
            <a:r>
              <a:rPr lang="fr-FR" dirty="0"/>
              <a:t> </a:t>
            </a:r>
            <a:r>
              <a:rPr lang="fr-FR" dirty="0" err="1"/>
              <a:t>other</a:t>
            </a:r>
            <a:r>
              <a:rPr lang="fr-FR" dirty="0"/>
              <a:t> taxonomies)</a:t>
            </a:r>
          </a:p>
          <a:p>
            <a:pPr algn="just"/>
            <a:r>
              <a:rPr lang="fr-FR" dirty="0"/>
              <a:t>&lt;</a:t>
            </a:r>
            <a:r>
              <a:rPr lang="fr-FR" dirty="0" err="1"/>
              <a:t>rs</a:t>
            </a:r>
            <a:r>
              <a:rPr lang="fr-FR" dirty="0"/>
              <a:t>&gt; </a:t>
            </a:r>
            <a:r>
              <a:rPr lang="fr-FR" dirty="0" err="1"/>
              <a:t>is</a:t>
            </a:r>
            <a:r>
              <a:rPr lang="fr-FR" dirty="0"/>
              <a:t> not the </a:t>
            </a:r>
            <a:r>
              <a:rPr lang="fr-FR" dirty="0" err="1"/>
              <a:t>only</a:t>
            </a:r>
            <a:r>
              <a:rPr lang="fr-FR" dirty="0"/>
              <a:t> tag </a:t>
            </a:r>
            <a:r>
              <a:rPr lang="fr-FR" dirty="0" err="1"/>
              <a:t>recommended</a:t>
            </a:r>
            <a:r>
              <a:rPr lang="fr-FR" dirty="0"/>
              <a:t> by TEI</a:t>
            </a:r>
          </a:p>
          <a:p>
            <a:pPr algn="just"/>
            <a:r>
              <a:rPr lang="fr-FR" dirty="0"/>
              <a:t>How do </a:t>
            </a:r>
            <a:r>
              <a:rPr lang="fr-FR" dirty="0" err="1"/>
              <a:t>we</a:t>
            </a:r>
            <a:r>
              <a:rPr lang="fr-FR" dirty="0"/>
              <a:t> </a:t>
            </a:r>
            <a:r>
              <a:rPr lang="fr-FR" dirty="0" err="1"/>
              <a:t>link</a:t>
            </a:r>
            <a:r>
              <a:rPr lang="fr-FR" dirty="0"/>
              <a:t> </a:t>
            </a:r>
            <a:r>
              <a:rPr lang="fr-FR" dirty="0" err="1"/>
              <a:t>entities</a:t>
            </a:r>
            <a:r>
              <a:rPr lang="fr-FR" dirty="0"/>
              <a:t> </a:t>
            </a:r>
            <a:r>
              <a:rPr lang="fr-FR" dirty="0" err="1"/>
              <a:t>pointing</a:t>
            </a:r>
            <a:r>
              <a:rPr lang="fr-FR" dirty="0"/>
              <a:t> to the </a:t>
            </a:r>
            <a:r>
              <a:rPr lang="fr-FR" dirty="0" err="1"/>
              <a:t>same</a:t>
            </a:r>
            <a:r>
              <a:rPr lang="fr-FR" dirty="0"/>
              <a:t> </a:t>
            </a:r>
            <a:r>
              <a:rPr lang="fr-FR" dirty="0" err="1"/>
              <a:t>referent</a:t>
            </a:r>
            <a:r>
              <a:rPr lang="fr-FR" dirty="0"/>
              <a:t>?</a:t>
            </a:r>
          </a:p>
        </p:txBody>
      </p:sp>
    </p:spTree>
    <p:extLst>
      <p:ext uri="{BB962C8B-B14F-4D97-AF65-F5344CB8AC3E}">
        <p14:creationId xmlns:p14="http://schemas.microsoft.com/office/powerpoint/2010/main" val="2792758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B9848B-B573-A745-BD14-7AFFAE381E47}"/>
              </a:ext>
            </a:extLst>
          </p:cNvPr>
          <p:cNvSpPr>
            <a:spLocks noGrp="1"/>
          </p:cNvSpPr>
          <p:nvPr>
            <p:ph type="title"/>
          </p:nvPr>
        </p:nvSpPr>
        <p:spPr/>
        <p:txBody>
          <a:bodyPr/>
          <a:lstStyle/>
          <a:p>
            <a:pPr algn="ctr"/>
            <a:r>
              <a:rPr lang="fr-FR" dirty="0"/>
              <a:t>TEI annotation: types of NE</a:t>
            </a:r>
          </a:p>
        </p:txBody>
      </p:sp>
      <p:sp>
        <p:nvSpPr>
          <p:cNvPr id="3" name="Espace réservé du contenu 2">
            <a:extLst>
              <a:ext uri="{FF2B5EF4-FFF2-40B4-BE49-F238E27FC236}">
                <a16:creationId xmlns:a16="http://schemas.microsoft.com/office/drawing/2014/main" id="{E078D361-63C7-204F-A731-A050904BF3EE}"/>
              </a:ext>
            </a:extLst>
          </p:cNvPr>
          <p:cNvSpPr>
            <a:spLocks noGrp="1"/>
          </p:cNvSpPr>
          <p:nvPr>
            <p:ph idx="1"/>
          </p:nvPr>
        </p:nvSpPr>
        <p:spPr>
          <a:xfrm>
            <a:off x="838200" y="1420009"/>
            <a:ext cx="10515600" cy="4756954"/>
          </a:xfrm>
        </p:spPr>
        <p:txBody>
          <a:bodyPr>
            <a:normAutofit fontScale="85000" lnSpcReduction="10000"/>
          </a:bodyPr>
          <a:lstStyle/>
          <a:p>
            <a:pPr>
              <a:lnSpc>
                <a:spcPct val="120000"/>
              </a:lnSpc>
              <a:spcBef>
                <a:spcPts val="0"/>
              </a:spcBef>
            </a:pPr>
            <a:r>
              <a:rPr lang="fr-FR" dirty="0" err="1"/>
              <a:t>Competing</a:t>
            </a:r>
            <a:r>
              <a:rPr lang="fr-FR" dirty="0"/>
              <a:t> classifications (</a:t>
            </a:r>
            <a:r>
              <a:rPr lang="fr-FR" dirty="0" err="1"/>
              <a:t>see</a:t>
            </a:r>
            <a:r>
              <a:rPr lang="fr-FR" dirty="0"/>
              <a:t> NER </a:t>
            </a:r>
            <a:r>
              <a:rPr lang="fr-FR" dirty="0" err="1"/>
              <a:t>campaigns</a:t>
            </a:r>
            <a:r>
              <a:rPr lang="fr-FR" dirty="0"/>
              <a:t>)</a:t>
            </a:r>
          </a:p>
          <a:p>
            <a:pPr>
              <a:lnSpc>
                <a:spcPct val="120000"/>
              </a:lnSpc>
              <a:spcBef>
                <a:spcPts val="0"/>
              </a:spcBef>
            </a:pPr>
            <a:r>
              <a:rPr lang="fr-FR" dirty="0"/>
              <a:t>Values of @type are not </a:t>
            </a:r>
            <a:r>
              <a:rPr lang="fr-FR" dirty="0" err="1"/>
              <a:t>constrained</a:t>
            </a:r>
            <a:r>
              <a:rPr lang="fr-FR" dirty="0"/>
              <a:t> in TEI &gt; </a:t>
            </a:r>
            <a:r>
              <a:rPr lang="fr-FR" dirty="0" err="1"/>
              <a:t>you</a:t>
            </a:r>
            <a:r>
              <a:rPr lang="fr-FR" dirty="0"/>
              <a:t> </a:t>
            </a:r>
            <a:r>
              <a:rPr lang="fr-FR" dirty="0" err="1"/>
              <a:t>can</a:t>
            </a:r>
            <a:r>
              <a:rPr lang="fr-FR" dirty="0"/>
              <a:t> </a:t>
            </a:r>
            <a:r>
              <a:rPr lang="fr-FR" dirty="0" err="1"/>
              <a:t>define</a:t>
            </a:r>
            <a:r>
              <a:rPr lang="fr-FR" dirty="0"/>
              <a:t> </a:t>
            </a:r>
            <a:r>
              <a:rPr lang="fr-FR" dirty="0" err="1"/>
              <a:t>your</a:t>
            </a:r>
            <a:r>
              <a:rPr lang="fr-FR" dirty="0"/>
              <a:t> </a:t>
            </a:r>
            <a:r>
              <a:rPr lang="fr-FR" dirty="0" err="1"/>
              <a:t>own</a:t>
            </a:r>
            <a:r>
              <a:rPr lang="fr-FR" dirty="0"/>
              <a:t> </a:t>
            </a:r>
            <a:r>
              <a:rPr lang="fr-FR" dirty="0" err="1"/>
              <a:t>when</a:t>
            </a:r>
            <a:r>
              <a:rPr lang="fr-FR" dirty="0"/>
              <a:t> </a:t>
            </a:r>
            <a:r>
              <a:rPr lang="fr-FR" dirty="0" err="1"/>
              <a:t>customizing</a:t>
            </a:r>
            <a:r>
              <a:rPr lang="fr-FR" dirty="0"/>
              <a:t> the </a:t>
            </a:r>
            <a:r>
              <a:rPr lang="fr-FR" dirty="0" err="1"/>
              <a:t>schema</a:t>
            </a:r>
            <a:endParaRPr lang="fr-FR" dirty="0"/>
          </a:p>
          <a:p>
            <a:pPr algn="just">
              <a:lnSpc>
                <a:spcPct val="120000"/>
              </a:lnSpc>
              <a:spcBef>
                <a:spcPts val="0"/>
              </a:spcBef>
            </a:pPr>
            <a:r>
              <a:rPr lang="fr-FR" dirty="0"/>
              <a:t>NER on </a:t>
            </a:r>
            <a:r>
              <a:rPr lang="fr-FR" dirty="0" err="1"/>
              <a:t>literary</a:t>
            </a:r>
            <a:r>
              <a:rPr lang="fr-FR" dirty="0"/>
              <a:t> </a:t>
            </a:r>
            <a:r>
              <a:rPr lang="fr-FR" dirty="0" err="1"/>
              <a:t>texts</a:t>
            </a:r>
            <a:r>
              <a:rPr lang="fr-FR" dirty="0"/>
              <a:t>: </a:t>
            </a:r>
            <a:r>
              <a:rPr lang="fr-FR" dirty="0" err="1"/>
              <a:t>problem</a:t>
            </a:r>
            <a:r>
              <a:rPr lang="fr-FR" dirty="0"/>
              <a:t> of the </a:t>
            </a:r>
            <a:r>
              <a:rPr lang="fr-FR" dirty="0" err="1"/>
              <a:t>purely</a:t>
            </a:r>
            <a:r>
              <a:rPr lang="fr-FR" dirty="0"/>
              <a:t> </a:t>
            </a:r>
            <a:r>
              <a:rPr lang="fr-FR" dirty="0" err="1"/>
              <a:t>fictitious</a:t>
            </a:r>
            <a:r>
              <a:rPr lang="fr-FR" dirty="0"/>
              <a:t>/ mixed </a:t>
            </a:r>
            <a:r>
              <a:rPr lang="fr-FR" dirty="0" err="1"/>
              <a:t>characters</a:t>
            </a:r>
            <a:r>
              <a:rPr lang="fr-FR" dirty="0"/>
              <a:t>, places, </a:t>
            </a:r>
            <a:r>
              <a:rPr lang="fr-FR" dirty="0" err="1"/>
              <a:t>events</a:t>
            </a:r>
            <a:r>
              <a:rPr lang="fr-FR" dirty="0"/>
              <a:t>, </a:t>
            </a:r>
            <a:r>
              <a:rPr lang="fr-FR" dirty="0" err="1"/>
              <a:t>roles</a:t>
            </a:r>
            <a:r>
              <a:rPr lang="fr-FR" dirty="0"/>
              <a:t>, etc.</a:t>
            </a:r>
          </a:p>
          <a:p>
            <a:pPr marL="714375" indent="-266700" algn="just">
              <a:lnSpc>
                <a:spcPct val="120000"/>
              </a:lnSpc>
              <a:spcBef>
                <a:spcPts val="0"/>
              </a:spcBef>
              <a:buFont typeface="+mj-lt"/>
              <a:buAutoNum type="arabicPeriod"/>
            </a:pPr>
            <a:r>
              <a:rPr lang="fr-FR" dirty="0"/>
              <a:t>&lt;</a:t>
            </a:r>
            <a:r>
              <a:rPr lang="fr-FR" dirty="0" err="1"/>
              <a:t>rs</a:t>
            </a:r>
            <a:r>
              <a:rPr lang="fr-FR" dirty="0"/>
              <a:t> type=‘PERS’&gt;Harry&lt;/</a:t>
            </a:r>
            <a:r>
              <a:rPr lang="fr-FR" dirty="0" err="1"/>
              <a:t>rs</a:t>
            </a:r>
            <a:r>
              <a:rPr lang="fr-FR" dirty="0"/>
              <a:t>&gt; </a:t>
            </a:r>
            <a:r>
              <a:rPr lang="fr-FR" dirty="0" err="1"/>
              <a:t>stopped</a:t>
            </a:r>
            <a:r>
              <a:rPr lang="fr-FR" dirty="0"/>
              <a:t> </a:t>
            </a:r>
            <a:r>
              <a:rPr lang="fr-FR" dirty="0" err="1"/>
              <a:t>under</a:t>
            </a:r>
            <a:r>
              <a:rPr lang="fr-FR" dirty="0"/>
              <a:t> the </a:t>
            </a:r>
            <a:r>
              <a:rPr lang="fr-FR" dirty="0" err="1"/>
              <a:t>big</a:t>
            </a:r>
            <a:r>
              <a:rPr lang="fr-FR" dirty="0"/>
              <a:t> statue of &lt;</a:t>
            </a:r>
            <a:r>
              <a:rPr lang="fr-FR" dirty="0" err="1"/>
              <a:t>rs</a:t>
            </a:r>
            <a:r>
              <a:rPr lang="fr-FR" dirty="0"/>
              <a:t> type=‘PERS’&gt;</a:t>
            </a:r>
            <a:r>
              <a:rPr lang="fr-FR" dirty="0" err="1"/>
              <a:t>Queen</a:t>
            </a:r>
            <a:r>
              <a:rPr lang="fr-FR" dirty="0"/>
              <a:t> Victoria&lt;/</a:t>
            </a:r>
            <a:r>
              <a:rPr lang="fr-FR" dirty="0" err="1"/>
              <a:t>rs</a:t>
            </a:r>
            <a:r>
              <a:rPr lang="fr-FR" dirty="0"/>
              <a:t>&gt;.</a:t>
            </a:r>
          </a:p>
          <a:p>
            <a:pPr marL="714375" indent="-266700" algn="just">
              <a:lnSpc>
                <a:spcPct val="120000"/>
              </a:lnSpc>
              <a:spcBef>
                <a:spcPts val="0"/>
              </a:spcBef>
              <a:buFont typeface="+mj-lt"/>
              <a:buAutoNum type="arabicPeriod"/>
            </a:pPr>
            <a:r>
              <a:rPr lang="fr-FR" dirty="0"/>
              <a:t>&lt;</a:t>
            </a:r>
            <a:r>
              <a:rPr lang="fr-FR" dirty="0" err="1"/>
              <a:t>rs</a:t>
            </a:r>
            <a:r>
              <a:rPr lang="fr-FR" dirty="0"/>
              <a:t> type=‘</a:t>
            </a:r>
            <a:r>
              <a:rPr lang="fr-FR" dirty="0" err="1"/>
              <a:t>litchar</a:t>
            </a:r>
            <a:r>
              <a:rPr lang="fr-FR" dirty="0"/>
              <a:t>’&gt;Harry&lt;/</a:t>
            </a:r>
            <a:r>
              <a:rPr lang="fr-FR" dirty="0" err="1"/>
              <a:t>rs</a:t>
            </a:r>
            <a:r>
              <a:rPr lang="fr-FR" dirty="0"/>
              <a:t>&gt; </a:t>
            </a:r>
            <a:r>
              <a:rPr lang="fr-FR" dirty="0" err="1"/>
              <a:t>stopped</a:t>
            </a:r>
            <a:r>
              <a:rPr lang="fr-FR" dirty="0"/>
              <a:t> </a:t>
            </a:r>
            <a:r>
              <a:rPr lang="fr-FR" dirty="0" err="1"/>
              <a:t>under</a:t>
            </a:r>
            <a:r>
              <a:rPr lang="fr-FR" dirty="0"/>
              <a:t> the </a:t>
            </a:r>
            <a:r>
              <a:rPr lang="fr-FR" dirty="0" err="1"/>
              <a:t>big</a:t>
            </a:r>
            <a:r>
              <a:rPr lang="fr-FR" dirty="0"/>
              <a:t> statue of &lt;</a:t>
            </a:r>
            <a:r>
              <a:rPr lang="fr-FR" dirty="0" err="1"/>
              <a:t>rs</a:t>
            </a:r>
            <a:r>
              <a:rPr lang="fr-FR" dirty="0"/>
              <a:t> type=‘</a:t>
            </a:r>
            <a:r>
              <a:rPr lang="fr-FR" dirty="0" err="1"/>
              <a:t>histchar</a:t>
            </a:r>
            <a:r>
              <a:rPr lang="fr-FR" dirty="0"/>
              <a:t>’&gt;</a:t>
            </a:r>
            <a:r>
              <a:rPr lang="fr-FR" dirty="0" err="1"/>
              <a:t>Queen</a:t>
            </a:r>
            <a:r>
              <a:rPr lang="fr-FR" dirty="0"/>
              <a:t> Victoria&lt;/</a:t>
            </a:r>
            <a:r>
              <a:rPr lang="fr-FR" dirty="0" err="1"/>
              <a:t>rs</a:t>
            </a:r>
            <a:r>
              <a:rPr lang="fr-FR" dirty="0"/>
              <a:t>&gt;.</a:t>
            </a:r>
          </a:p>
          <a:p>
            <a:pPr marL="714375" indent="-266700" algn="just">
              <a:lnSpc>
                <a:spcPct val="120000"/>
              </a:lnSpc>
              <a:spcBef>
                <a:spcPts val="0"/>
              </a:spcBef>
              <a:buFont typeface="+mj-lt"/>
              <a:buAutoNum type="arabicPeriod"/>
            </a:pPr>
            <a:r>
              <a:rPr lang="fr-FR" dirty="0"/>
              <a:t> &lt;</a:t>
            </a:r>
            <a:r>
              <a:rPr lang="fr-FR" dirty="0" err="1"/>
              <a:t>rs</a:t>
            </a:r>
            <a:r>
              <a:rPr lang="fr-FR" dirty="0"/>
              <a:t> type=‘PERS’&gt;Harry&lt;/</a:t>
            </a:r>
            <a:r>
              <a:rPr lang="fr-FR" dirty="0" err="1"/>
              <a:t>rs</a:t>
            </a:r>
            <a:r>
              <a:rPr lang="fr-FR" dirty="0"/>
              <a:t>&gt; </a:t>
            </a:r>
            <a:r>
              <a:rPr lang="fr-FR" dirty="0" err="1"/>
              <a:t>stopped</a:t>
            </a:r>
            <a:r>
              <a:rPr lang="fr-FR" dirty="0"/>
              <a:t> </a:t>
            </a:r>
            <a:r>
              <a:rPr lang="fr-FR" dirty="0" err="1"/>
              <a:t>under</a:t>
            </a:r>
            <a:r>
              <a:rPr lang="fr-FR" dirty="0"/>
              <a:t> &lt;</a:t>
            </a:r>
            <a:r>
              <a:rPr lang="fr-FR" dirty="0" err="1"/>
              <a:t>rs</a:t>
            </a:r>
            <a:r>
              <a:rPr lang="fr-FR" dirty="0"/>
              <a:t> type=‘WORK’&gt;the </a:t>
            </a:r>
            <a:r>
              <a:rPr lang="fr-FR" dirty="0" err="1"/>
              <a:t>big</a:t>
            </a:r>
            <a:r>
              <a:rPr lang="fr-FR" dirty="0"/>
              <a:t> statue of &lt;</a:t>
            </a:r>
            <a:r>
              <a:rPr lang="fr-FR" dirty="0" err="1"/>
              <a:t>rs</a:t>
            </a:r>
            <a:r>
              <a:rPr lang="fr-FR" dirty="0"/>
              <a:t> type=‘ROLE’&gt;</a:t>
            </a:r>
            <a:r>
              <a:rPr lang="fr-FR" dirty="0" err="1"/>
              <a:t>Queen</a:t>
            </a:r>
            <a:r>
              <a:rPr lang="fr-FR" dirty="0"/>
              <a:t>&lt;/</a:t>
            </a:r>
            <a:r>
              <a:rPr lang="fr-FR" dirty="0" err="1"/>
              <a:t>rs</a:t>
            </a:r>
            <a:r>
              <a:rPr lang="fr-FR" dirty="0"/>
              <a:t>&gt; &lt;</a:t>
            </a:r>
            <a:r>
              <a:rPr lang="fr-FR" dirty="0" err="1"/>
              <a:t>rs</a:t>
            </a:r>
            <a:r>
              <a:rPr lang="fr-FR" dirty="0"/>
              <a:t> type=‘PERS’&gt;Victoria&lt;/</a:t>
            </a:r>
            <a:r>
              <a:rPr lang="fr-FR" dirty="0" err="1"/>
              <a:t>rs</a:t>
            </a:r>
            <a:r>
              <a:rPr lang="fr-FR" dirty="0"/>
              <a:t>&gt;&lt;/</a:t>
            </a:r>
            <a:r>
              <a:rPr lang="fr-FR" dirty="0" err="1"/>
              <a:t>rs</a:t>
            </a:r>
            <a:r>
              <a:rPr lang="fr-FR" dirty="0"/>
              <a:t>&gt;.</a:t>
            </a:r>
          </a:p>
          <a:p>
            <a:pPr marL="447675" indent="0" algn="just">
              <a:lnSpc>
                <a:spcPct val="120000"/>
              </a:lnSpc>
              <a:spcBef>
                <a:spcPts val="0"/>
              </a:spcBef>
              <a:buNone/>
            </a:pPr>
            <a:endParaRPr lang="fr-FR" dirty="0"/>
          </a:p>
          <a:p>
            <a:pPr marL="0" indent="0" algn="just">
              <a:lnSpc>
                <a:spcPct val="120000"/>
              </a:lnSpc>
              <a:spcBef>
                <a:spcPts val="0"/>
              </a:spcBef>
              <a:buNone/>
            </a:pPr>
            <a:endParaRPr lang="fr-FR" dirty="0"/>
          </a:p>
        </p:txBody>
      </p:sp>
    </p:spTree>
    <p:extLst>
      <p:ext uri="{BB962C8B-B14F-4D97-AF65-F5344CB8AC3E}">
        <p14:creationId xmlns:p14="http://schemas.microsoft.com/office/powerpoint/2010/main" val="3079413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B9848B-B573-A745-BD14-7AFFAE381E47}"/>
              </a:ext>
            </a:extLst>
          </p:cNvPr>
          <p:cNvSpPr>
            <a:spLocks noGrp="1"/>
          </p:cNvSpPr>
          <p:nvPr>
            <p:ph type="title"/>
          </p:nvPr>
        </p:nvSpPr>
        <p:spPr/>
        <p:txBody>
          <a:bodyPr/>
          <a:lstStyle/>
          <a:p>
            <a:pPr algn="ctr"/>
            <a:r>
              <a:rPr lang="fr-FR" dirty="0"/>
              <a:t>TEI annotation: types of NE</a:t>
            </a:r>
          </a:p>
        </p:txBody>
      </p:sp>
      <p:sp>
        <p:nvSpPr>
          <p:cNvPr id="3" name="Espace réservé du contenu 2">
            <a:extLst>
              <a:ext uri="{FF2B5EF4-FFF2-40B4-BE49-F238E27FC236}">
                <a16:creationId xmlns:a16="http://schemas.microsoft.com/office/drawing/2014/main" id="{E078D361-63C7-204F-A731-A050904BF3EE}"/>
              </a:ext>
            </a:extLst>
          </p:cNvPr>
          <p:cNvSpPr>
            <a:spLocks noGrp="1"/>
          </p:cNvSpPr>
          <p:nvPr>
            <p:ph idx="1"/>
          </p:nvPr>
        </p:nvSpPr>
        <p:spPr>
          <a:xfrm>
            <a:off x="838200" y="1484555"/>
            <a:ext cx="10515600" cy="4692408"/>
          </a:xfrm>
        </p:spPr>
        <p:txBody>
          <a:bodyPr>
            <a:normAutofit fontScale="70000" lnSpcReduction="20000"/>
          </a:bodyPr>
          <a:lstStyle/>
          <a:p>
            <a:pPr>
              <a:lnSpc>
                <a:spcPct val="120000"/>
              </a:lnSpc>
              <a:spcBef>
                <a:spcPts val="0"/>
              </a:spcBef>
            </a:pPr>
            <a:r>
              <a:rPr lang="fr-FR" dirty="0" err="1"/>
              <a:t>Whatever</a:t>
            </a:r>
            <a:r>
              <a:rPr lang="fr-FR" dirty="0"/>
              <a:t> the </a:t>
            </a:r>
            <a:r>
              <a:rPr lang="fr-FR" dirty="0" err="1"/>
              <a:t>choice</a:t>
            </a:r>
            <a:r>
              <a:rPr lang="fr-FR" dirty="0"/>
              <a:t>, the values of @type </a:t>
            </a:r>
            <a:r>
              <a:rPr lang="fr-FR" dirty="0" err="1"/>
              <a:t>should</a:t>
            </a:r>
            <a:r>
              <a:rPr lang="fr-FR" dirty="0"/>
              <a:t> </a:t>
            </a:r>
            <a:r>
              <a:rPr lang="fr-FR" dirty="0" err="1"/>
              <a:t>be</a:t>
            </a:r>
            <a:r>
              <a:rPr lang="fr-FR" dirty="0"/>
              <a:t> </a:t>
            </a:r>
            <a:r>
              <a:rPr lang="fr-FR" dirty="0" err="1"/>
              <a:t>documented</a:t>
            </a:r>
            <a:r>
              <a:rPr lang="fr-FR" dirty="0"/>
              <a:t> in the header</a:t>
            </a:r>
          </a:p>
          <a:p>
            <a:pPr marL="266700" indent="0" algn="just">
              <a:lnSpc>
                <a:spcPct val="120000"/>
              </a:lnSpc>
              <a:spcBef>
                <a:spcPts val="0"/>
              </a:spcBef>
              <a:buNone/>
            </a:pPr>
            <a:r>
              <a:rPr lang="fr-FR" dirty="0"/>
              <a:t>&lt;</a:t>
            </a:r>
            <a:r>
              <a:rPr lang="fr-FR" dirty="0" err="1"/>
              <a:t>tagUsage</a:t>
            </a:r>
            <a:r>
              <a:rPr lang="fr-FR" dirty="0"/>
              <a:t> gi=‘</a:t>
            </a:r>
            <a:r>
              <a:rPr lang="fr-FR" dirty="0" err="1"/>
              <a:t>rs</a:t>
            </a:r>
            <a:r>
              <a:rPr lang="fr-FR" dirty="0"/>
              <a:t>’&gt;This </a:t>
            </a:r>
            <a:r>
              <a:rPr lang="fr-FR" dirty="0" err="1"/>
              <a:t>element</a:t>
            </a:r>
            <a:r>
              <a:rPr lang="fr-FR" dirty="0"/>
              <a:t> </a:t>
            </a:r>
            <a:r>
              <a:rPr lang="fr-FR" dirty="0" err="1"/>
              <a:t>is</a:t>
            </a:r>
            <a:r>
              <a:rPr lang="fr-FR" dirty="0"/>
              <a:t> </a:t>
            </a:r>
            <a:r>
              <a:rPr lang="fr-FR" dirty="0" err="1"/>
              <a:t>used</a:t>
            </a:r>
            <a:r>
              <a:rPr lang="fr-FR" dirty="0"/>
              <a:t> for </a:t>
            </a:r>
            <a:r>
              <a:rPr lang="fr-FR" dirty="0" err="1"/>
              <a:t>marking</a:t>
            </a:r>
            <a:r>
              <a:rPr lang="fr-FR" dirty="0"/>
              <a:t> up all </a:t>
            </a:r>
            <a:r>
              <a:rPr lang="fr-FR" dirty="0" err="1"/>
              <a:t>named</a:t>
            </a:r>
            <a:r>
              <a:rPr lang="fr-FR" dirty="0"/>
              <a:t> </a:t>
            </a:r>
            <a:r>
              <a:rPr lang="fr-FR" dirty="0" err="1"/>
              <a:t>entities</a:t>
            </a:r>
            <a:r>
              <a:rPr lang="fr-FR" dirty="0"/>
              <a:t> in the </a:t>
            </a:r>
            <a:r>
              <a:rPr lang="fr-FR" dirty="0" err="1"/>
              <a:t>text</a:t>
            </a:r>
            <a:r>
              <a:rPr lang="fr-FR" dirty="0"/>
              <a:t>. The type </a:t>
            </a:r>
            <a:r>
              <a:rPr lang="fr-FR" dirty="0" err="1"/>
              <a:t>attribute</a:t>
            </a:r>
            <a:r>
              <a:rPr lang="fr-FR" dirty="0"/>
              <a:t> on on </a:t>
            </a:r>
            <a:r>
              <a:rPr lang="fr-FR" dirty="0" err="1"/>
              <a:t>this</a:t>
            </a:r>
            <a:r>
              <a:rPr lang="fr-FR" dirty="0"/>
              <a:t> </a:t>
            </a:r>
            <a:r>
              <a:rPr lang="fr-FR" dirty="0" err="1"/>
              <a:t>element</a:t>
            </a:r>
            <a:r>
              <a:rPr lang="fr-FR" dirty="0"/>
              <a:t> </a:t>
            </a:r>
            <a:r>
              <a:rPr lang="fr-FR" dirty="0" err="1"/>
              <a:t>takes</a:t>
            </a:r>
            <a:r>
              <a:rPr lang="fr-FR" dirty="0"/>
              <a:t> one or more of the </a:t>
            </a:r>
            <a:r>
              <a:rPr lang="fr-FR" dirty="0" err="1"/>
              <a:t>following</a:t>
            </a:r>
            <a:r>
              <a:rPr lang="fr-FR" dirty="0"/>
              <a:t> values:</a:t>
            </a:r>
          </a:p>
          <a:p>
            <a:pPr marL="266700" indent="0" algn="just">
              <a:lnSpc>
                <a:spcPct val="120000"/>
              </a:lnSpc>
              <a:spcBef>
                <a:spcPts val="0"/>
              </a:spcBef>
              <a:buNone/>
            </a:pPr>
            <a:r>
              <a:rPr lang="fr-FR" dirty="0"/>
              <a:t>&lt;</a:t>
            </a:r>
            <a:r>
              <a:rPr lang="fr-FR" dirty="0" err="1"/>
              <a:t>list</a:t>
            </a:r>
            <a:r>
              <a:rPr lang="fr-FR" dirty="0"/>
              <a:t> type="gloss"&gt;</a:t>
            </a:r>
          </a:p>
          <a:p>
            <a:pPr marL="671513" indent="0" algn="just">
              <a:lnSpc>
                <a:spcPct val="120000"/>
              </a:lnSpc>
              <a:spcBef>
                <a:spcPts val="0"/>
              </a:spcBef>
              <a:buNone/>
            </a:pPr>
            <a:r>
              <a:rPr lang="fr-FR" dirty="0"/>
              <a:t>&lt;label&gt;PERS&lt;/label&gt;</a:t>
            </a:r>
          </a:p>
          <a:p>
            <a:pPr marL="671513" indent="0" algn="just">
              <a:buNone/>
            </a:pPr>
            <a:r>
              <a:rPr lang="fr-FR" dirty="0"/>
              <a:t>&lt;item&gt;</a:t>
            </a:r>
            <a:r>
              <a:rPr lang="en-US" dirty="0"/>
              <a:t>Proper names of people including first names, last names, individual or family names, fictional names and unique nicknames. This applies also to gods. Generational markers (Jr., VIII), and royal titles (Queen, Sir are included). Honorific titles (Mr., Mrs., Miss, </a:t>
            </a:r>
            <a:r>
              <a:rPr lang="en-US" dirty="0" err="1"/>
              <a:t>Ms</a:t>
            </a:r>
            <a:r>
              <a:rPr lang="en-US" dirty="0"/>
              <a:t>, Dr, Prof) are included when they  occur followed by the proper name. </a:t>
            </a:r>
            <a:r>
              <a:rPr lang="fr-FR" dirty="0"/>
              <a:t> </a:t>
            </a:r>
            <a:r>
              <a:rPr lang="en-US" dirty="0"/>
              <a:t>Category to be used for named animals too.</a:t>
            </a:r>
            <a:r>
              <a:rPr lang="fr-FR" dirty="0"/>
              <a:t> &lt;/item&gt;</a:t>
            </a:r>
          </a:p>
          <a:p>
            <a:pPr marL="671513" indent="0" algn="just">
              <a:lnSpc>
                <a:spcPct val="120000"/>
              </a:lnSpc>
              <a:spcBef>
                <a:spcPts val="0"/>
              </a:spcBef>
              <a:buNone/>
            </a:pPr>
            <a:r>
              <a:rPr lang="fr-FR" dirty="0"/>
              <a:t>&lt;label&gt;ORG&lt;/label&gt;</a:t>
            </a:r>
          </a:p>
          <a:p>
            <a:pPr marL="671513" indent="0" algn="just">
              <a:lnSpc>
                <a:spcPct val="120000"/>
              </a:lnSpc>
              <a:spcBef>
                <a:spcPts val="0"/>
              </a:spcBef>
              <a:buNone/>
            </a:pPr>
            <a:r>
              <a:rPr lang="fr-FR" dirty="0"/>
              <a:t>&lt;item&gt;</a:t>
            </a:r>
            <a:r>
              <a:rPr lang="fr-FR" dirty="0" err="1"/>
              <a:t>Names</a:t>
            </a:r>
            <a:r>
              <a:rPr lang="fr-FR" dirty="0"/>
              <a:t> of </a:t>
            </a:r>
            <a:r>
              <a:rPr lang="fr-FR" dirty="0" err="1"/>
              <a:t>companies</a:t>
            </a:r>
            <a:r>
              <a:rPr lang="fr-FR" dirty="0"/>
              <a:t>, </a:t>
            </a:r>
            <a:r>
              <a:rPr lang="fr-FR" dirty="0" err="1"/>
              <a:t>political</a:t>
            </a:r>
            <a:r>
              <a:rPr lang="fr-FR" dirty="0"/>
              <a:t> parties, </a:t>
            </a:r>
            <a:r>
              <a:rPr lang="fr-FR" dirty="0" err="1"/>
              <a:t>educational</a:t>
            </a:r>
            <a:r>
              <a:rPr lang="fr-FR" dirty="0"/>
              <a:t> institutions, sport teams, </a:t>
            </a:r>
            <a:r>
              <a:rPr lang="fr-FR" dirty="0" err="1"/>
              <a:t>hospitals</a:t>
            </a:r>
            <a:r>
              <a:rPr lang="fr-FR" dirty="0"/>
              <a:t>, </a:t>
            </a:r>
            <a:r>
              <a:rPr lang="fr-FR" dirty="0" err="1"/>
              <a:t>museums</a:t>
            </a:r>
            <a:r>
              <a:rPr lang="fr-FR" dirty="0"/>
              <a:t>, </a:t>
            </a:r>
            <a:r>
              <a:rPr lang="fr-FR" dirty="0" err="1"/>
              <a:t>libraries</a:t>
            </a:r>
            <a:r>
              <a:rPr lang="fr-FR" dirty="0"/>
              <a:t> etc.  </a:t>
            </a:r>
            <a:r>
              <a:rPr lang="fr-FR" dirty="0" err="1"/>
              <a:t>Especially</a:t>
            </a:r>
            <a:r>
              <a:rPr lang="fr-FR" dirty="0"/>
              <a:t>, </a:t>
            </a:r>
            <a:r>
              <a:rPr lang="fr-FR" dirty="0" err="1"/>
              <a:t>hotels</a:t>
            </a:r>
            <a:r>
              <a:rPr lang="fr-FR" dirty="0"/>
              <a:t>, </a:t>
            </a:r>
            <a:r>
              <a:rPr lang="fr-FR" dirty="0" err="1"/>
              <a:t>museums</a:t>
            </a:r>
            <a:r>
              <a:rPr lang="fr-FR" dirty="0"/>
              <a:t>, </a:t>
            </a:r>
            <a:r>
              <a:rPr lang="fr-FR" dirty="0" err="1"/>
              <a:t>hospitals</a:t>
            </a:r>
            <a:r>
              <a:rPr lang="fr-FR" dirty="0"/>
              <a:t>, </a:t>
            </a:r>
            <a:r>
              <a:rPr lang="fr-FR" dirty="0" err="1"/>
              <a:t>libraries</a:t>
            </a:r>
            <a:r>
              <a:rPr lang="fr-FR" dirty="0"/>
              <a:t>, </a:t>
            </a:r>
            <a:r>
              <a:rPr lang="fr-FR" dirty="0" err="1"/>
              <a:t>churches</a:t>
            </a:r>
            <a:r>
              <a:rPr lang="fr-FR" dirty="0"/>
              <a:t> and temples, commercial </a:t>
            </a:r>
            <a:r>
              <a:rPr lang="fr-FR" dirty="0" err="1"/>
              <a:t>facilities</a:t>
            </a:r>
            <a:r>
              <a:rPr lang="fr-FR" dirty="0"/>
              <a:t>, ... &lt;/item&gt;</a:t>
            </a:r>
          </a:p>
          <a:p>
            <a:pPr marL="671513" indent="0" algn="just">
              <a:lnSpc>
                <a:spcPct val="120000"/>
              </a:lnSpc>
              <a:spcBef>
                <a:spcPts val="0"/>
              </a:spcBef>
              <a:buNone/>
            </a:pPr>
            <a:r>
              <a:rPr lang="fr-FR" dirty="0"/>
              <a:t>Etc.</a:t>
            </a:r>
          </a:p>
          <a:p>
            <a:pPr marL="319088" indent="0" algn="just">
              <a:lnSpc>
                <a:spcPct val="120000"/>
              </a:lnSpc>
              <a:spcBef>
                <a:spcPts val="0"/>
              </a:spcBef>
              <a:buNone/>
            </a:pPr>
            <a:r>
              <a:rPr lang="fr-FR" dirty="0"/>
              <a:t>&lt;/</a:t>
            </a:r>
            <a:r>
              <a:rPr lang="fr-FR" dirty="0" err="1"/>
              <a:t>list</a:t>
            </a:r>
            <a:r>
              <a:rPr lang="fr-FR" dirty="0"/>
              <a:t>&gt;</a:t>
            </a:r>
          </a:p>
        </p:txBody>
      </p:sp>
    </p:spTree>
    <p:extLst>
      <p:ext uri="{BB962C8B-B14F-4D97-AF65-F5344CB8AC3E}">
        <p14:creationId xmlns:p14="http://schemas.microsoft.com/office/powerpoint/2010/main" val="859970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1615A7-8A0D-ED46-81B0-11C34DB8D309}"/>
              </a:ext>
            </a:extLst>
          </p:cNvPr>
          <p:cNvSpPr>
            <a:spLocks noGrp="1"/>
          </p:cNvSpPr>
          <p:nvPr>
            <p:ph type="title"/>
          </p:nvPr>
        </p:nvSpPr>
        <p:spPr/>
        <p:txBody>
          <a:bodyPr/>
          <a:lstStyle/>
          <a:p>
            <a:pPr algn="ctr"/>
            <a:r>
              <a:rPr lang="fr-FR" dirty="0"/>
              <a:t>TEI alternatives</a:t>
            </a:r>
          </a:p>
        </p:txBody>
      </p:sp>
      <p:graphicFrame>
        <p:nvGraphicFramePr>
          <p:cNvPr id="4" name="Tableau 4">
            <a:extLst>
              <a:ext uri="{FF2B5EF4-FFF2-40B4-BE49-F238E27FC236}">
                <a16:creationId xmlns:a16="http://schemas.microsoft.com/office/drawing/2014/main" id="{196EAF25-9D4B-1A4B-9786-DFA36D41E373}"/>
              </a:ext>
            </a:extLst>
          </p:cNvPr>
          <p:cNvGraphicFramePr>
            <a:graphicFrameLocks noGrp="1"/>
          </p:cNvGraphicFramePr>
          <p:nvPr>
            <p:ph idx="1"/>
            <p:extLst>
              <p:ext uri="{D42A27DB-BD31-4B8C-83A1-F6EECF244321}">
                <p14:modId xmlns:p14="http://schemas.microsoft.com/office/powerpoint/2010/main" val="3766966449"/>
              </p:ext>
            </p:extLst>
          </p:nvPr>
        </p:nvGraphicFramePr>
        <p:xfrm>
          <a:off x="838200" y="1482725"/>
          <a:ext cx="10515600" cy="48869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328179560"/>
                    </a:ext>
                  </a:extLst>
                </a:gridCol>
                <a:gridCol w="5257800">
                  <a:extLst>
                    <a:ext uri="{9D8B030D-6E8A-4147-A177-3AD203B41FA5}">
                      <a16:colId xmlns:a16="http://schemas.microsoft.com/office/drawing/2014/main" val="800103205"/>
                    </a:ext>
                  </a:extLst>
                </a:gridCol>
              </a:tblGrid>
              <a:tr h="370840">
                <a:tc>
                  <a:txBody>
                    <a:bodyPr/>
                    <a:lstStyle/>
                    <a:p>
                      <a:pPr algn="ctr"/>
                      <a:r>
                        <a:rPr lang="fr-FR" dirty="0" err="1"/>
                        <a:t>Eltec</a:t>
                      </a:r>
                      <a:r>
                        <a:rPr lang="fr-FR" dirty="0"/>
                        <a:t> BRAT annotation values</a:t>
                      </a:r>
                    </a:p>
                  </a:txBody>
                  <a:tcPr/>
                </a:tc>
                <a:tc>
                  <a:txBody>
                    <a:bodyPr/>
                    <a:lstStyle/>
                    <a:p>
                      <a:pPr algn="ctr"/>
                      <a:r>
                        <a:rPr lang="fr-FR" dirty="0"/>
                        <a:t>TEI </a:t>
                      </a:r>
                      <a:r>
                        <a:rPr lang="fr-FR" dirty="0" err="1"/>
                        <a:t>potential</a:t>
                      </a:r>
                      <a:r>
                        <a:rPr lang="fr-FR" dirty="0"/>
                        <a:t> « translations »</a:t>
                      </a:r>
                    </a:p>
                  </a:txBody>
                  <a:tcPr/>
                </a:tc>
                <a:extLst>
                  <a:ext uri="{0D108BD9-81ED-4DB2-BD59-A6C34878D82A}">
                    <a16:rowId xmlns:a16="http://schemas.microsoft.com/office/drawing/2014/main" val="1901199861"/>
                  </a:ext>
                </a:extLst>
              </a:tr>
              <a:tr h="370840">
                <a:tc>
                  <a:txBody>
                    <a:bodyPr/>
                    <a:lstStyle/>
                    <a:p>
                      <a:r>
                        <a:rPr lang="fr-FR" dirty="0"/>
                        <a:t>PERS (</a:t>
                      </a:r>
                      <a:r>
                        <a:rPr lang="fr-FR" dirty="0" err="1"/>
                        <a:t>person</a:t>
                      </a:r>
                      <a:r>
                        <a:rPr lang="fr-FR" dirty="0"/>
                        <a:t> </a:t>
                      </a:r>
                      <a:r>
                        <a:rPr lang="fr-FR" dirty="0" err="1"/>
                        <a:t>names</a:t>
                      </a:r>
                      <a:r>
                        <a:rPr lang="fr-FR" dirty="0"/>
                        <a:t>)</a:t>
                      </a:r>
                    </a:p>
                  </a:txBody>
                  <a:tcPr/>
                </a:tc>
                <a:tc>
                  <a:txBody>
                    <a:bodyPr/>
                    <a:lstStyle/>
                    <a:p>
                      <a:r>
                        <a:rPr lang="fr-FR" dirty="0"/>
                        <a:t>&lt;</a:t>
                      </a:r>
                      <a:r>
                        <a:rPr lang="fr-FR" dirty="0" err="1"/>
                        <a:t>name</a:t>
                      </a:r>
                      <a:r>
                        <a:rPr lang="fr-FR" dirty="0"/>
                        <a:t>&gt;, &lt;</a:t>
                      </a:r>
                      <a:r>
                        <a:rPr lang="fr-FR" dirty="0" err="1"/>
                        <a:t>persName</a:t>
                      </a:r>
                      <a:r>
                        <a:rPr lang="fr-FR" dirty="0"/>
                        <a:t>&gt; or &lt;</a:t>
                      </a:r>
                      <a:r>
                        <a:rPr lang="fr-FR" dirty="0" err="1"/>
                        <a:t>rs</a:t>
                      </a:r>
                      <a:r>
                        <a:rPr lang="fr-FR" dirty="0"/>
                        <a:t> type=‘</a:t>
                      </a:r>
                      <a:r>
                        <a:rPr lang="fr-FR" dirty="0" err="1"/>
                        <a:t>person</a:t>
                      </a:r>
                      <a:r>
                        <a:rPr lang="fr-FR" dirty="0"/>
                        <a:t>’&gt;</a:t>
                      </a:r>
                    </a:p>
                  </a:txBody>
                  <a:tcPr/>
                </a:tc>
                <a:extLst>
                  <a:ext uri="{0D108BD9-81ED-4DB2-BD59-A6C34878D82A}">
                    <a16:rowId xmlns:a16="http://schemas.microsoft.com/office/drawing/2014/main" val="3689885072"/>
                  </a:ext>
                </a:extLst>
              </a:tr>
              <a:tr h="370840">
                <a:tc>
                  <a:txBody>
                    <a:bodyPr/>
                    <a:lstStyle/>
                    <a:p>
                      <a:r>
                        <a:rPr lang="fr-FR" dirty="0"/>
                        <a:t>ROLE (profession, </a:t>
                      </a:r>
                      <a:r>
                        <a:rPr lang="fr-FR" dirty="0" err="1"/>
                        <a:t>nobility</a:t>
                      </a:r>
                      <a:r>
                        <a:rPr lang="fr-FR" dirty="0"/>
                        <a:t>, office)</a:t>
                      </a:r>
                    </a:p>
                  </a:txBody>
                  <a:tcPr/>
                </a:tc>
                <a:tc>
                  <a:txBody>
                    <a:bodyPr/>
                    <a:lstStyle/>
                    <a:p>
                      <a:r>
                        <a:rPr lang="fr-FR" dirty="0"/>
                        <a:t>&lt;</a:t>
                      </a:r>
                      <a:r>
                        <a:rPr lang="fr-FR" dirty="0" err="1"/>
                        <a:t>roleName</a:t>
                      </a:r>
                      <a:r>
                        <a:rPr lang="fr-FR" dirty="0"/>
                        <a:t>&gt; or &lt;</a:t>
                      </a:r>
                      <a:r>
                        <a:rPr lang="fr-FR" dirty="0" err="1"/>
                        <a:t>rs</a:t>
                      </a:r>
                      <a:r>
                        <a:rPr lang="fr-FR" dirty="0"/>
                        <a:t> type=‘</a:t>
                      </a:r>
                      <a:r>
                        <a:rPr lang="fr-FR" dirty="0" err="1"/>
                        <a:t>role</a:t>
                      </a:r>
                      <a:r>
                        <a:rPr lang="fr-FR" dirty="0"/>
                        <a:t>’&gt;</a:t>
                      </a:r>
                    </a:p>
                  </a:txBody>
                  <a:tcPr/>
                </a:tc>
                <a:extLst>
                  <a:ext uri="{0D108BD9-81ED-4DB2-BD59-A6C34878D82A}">
                    <a16:rowId xmlns:a16="http://schemas.microsoft.com/office/drawing/2014/main" val="3968238251"/>
                  </a:ext>
                </a:extLst>
              </a:tr>
              <a:tr h="370840">
                <a:tc>
                  <a:txBody>
                    <a:bodyPr/>
                    <a:lstStyle/>
                    <a:p>
                      <a:r>
                        <a:rPr lang="fr-FR" dirty="0"/>
                        <a:t>ROLEMISC (</a:t>
                      </a:r>
                      <a:r>
                        <a:rPr lang="fr-FR" dirty="0" err="1"/>
                        <a:t>family</a:t>
                      </a:r>
                      <a:r>
                        <a:rPr lang="fr-FR" dirty="0"/>
                        <a:t>, </a:t>
                      </a:r>
                      <a:r>
                        <a:rPr lang="fr-FR" dirty="0" err="1"/>
                        <a:t>epithet</a:t>
                      </a:r>
                      <a:r>
                        <a:rPr lang="fr-FR" dirty="0"/>
                        <a:t>)</a:t>
                      </a:r>
                    </a:p>
                  </a:txBody>
                  <a:tcPr/>
                </a:tc>
                <a:tc>
                  <a:txBody>
                    <a:bodyPr/>
                    <a:lstStyle/>
                    <a:p>
                      <a:r>
                        <a:rPr lang="fr-FR" dirty="0"/>
                        <a:t>&lt;</a:t>
                      </a:r>
                      <a:r>
                        <a:rPr lang="fr-FR" dirty="0" err="1"/>
                        <a:t>rs</a:t>
                      </a:r>
                      <a:r>
                        <a:rPr lang="fr-FR" dirty="0"/>
                        <a:t> type=‘</a:t>
                      </a:r>
                      <a:r>
                        <a:rPr lang="fr-FR" dirty="0" err="1"/>
                        <a:t>family</a:t>
                      </a:r>
                      <a:r>
                        <a:rPr lang="fr-FR" dirty="0"/>
                        <a:t>’&gt;for the first, &lt;</a:t>
                      </a:r>
                      <a:r>
                        <a:rPr lang="fr-FR" dirty="0" err="1"/>
                        <a:t>roleName</a:t>
                      </a:r>
                      <a:r>
                        <a:rPr lang="fr-FR" dirty="0"/>
                        <a:t>&gt; for the second</a:t>
                      </a:r>
                    </a:p>
                  </a:txBody>
                  <a:tcPr/>
                </a:tc>
                <a:extLst>
                  <a:ext uri="{0D108BD9-81ED-4DB2-BD59-A6C34878D82A}">
                    <a16:rowId xmlns:a16="http://schemas.microsoft.com/office/drawing/2014/main" val="504229064"/>
                  </a:ext>
                </a:extLst>
              </a:tr>
              <a:tr h="370840">
                <a:tc>
                  <a:txBody>
                    <a:bodyPr/>
                    <a:lstStyle/>
                    <a:p>
                      <a:r>
                        <a:rPr lang="fr-FR" dirty="0"/>
                        <a:t>ORG (</a:t>
                      </a:r>
                      <a:r>
                        <a:rPr lang="fr-FR" dirty="0" err="1"/>
                        <a:t>organizations</a:t>
                      </a:r>
                      <a:r>
                        <a:rPr lang="fr-FR" dirty="0"/>
                        <a:t>, </a:t>
                      </a:r>
                      <a:r>
                        <a:rPr lang="fr-FR" dirty="0" err="1"/>
                        <a:t>political</a:t>
                      </a:r>
                      <a:r>
                        <a:rPr lang="fr-FR" dirty="0"/>
                        <a:t> parties, </a:t>
                      </a:r>
                      <a:r>
                        <a:rPr lang="fr-FR" dirty="0" err="1"/>
                        <a:t>companies</a:t>
                      </a:r>
                      <a:r>
                        <a:rPr lang="fr-FR" dirty="0"/>
                        <a:t>…)</a:t>
                      </a:r>
                    </a:p>
                  </a:txBody>
                  <a:tcPr/>
                </a:tc>
                <a:tc>
                  <a:txBody>
                    <a:bodyPr/>
                    <a:lstStyle/>
                    <a:p>
                      <a:r>
                        <a:rPr lang="fr-FR" dirty="0"/>
                        <a:t>&lt;</a:t>
                      </a:r>
                      <a:r>
                        <a:rPr lang="fr-FR" dirty="0" err="1"/>
                        <a:t>orgName</a:t>
                      </a:r>
                      <a:r>
                        <a:rPr lang="fr-FR" dirty="0"/>
                        <a:t>&gt;, &lt;</a:t>
                      </a:r>
                      <a:r>
                        <a:rPr lang="fr-FR" dirty="0" err="1"/>
                        <a:t>name</a:t>
                      </a:r>
                      <a:r>
                        <a:rPr lang="fr-FR" dirty="0"/>
                        <a:t> type=‘organisation’&gt; or &lt;</a:t>
                      </a:r>
                      <a:r>
                        <a:rPr lang="fr-FR" dirty="0" err="1"/>
                        <a:t>rs</a:t>
                      </a:r>
                      <a:r>
                        <a:rPr lang="fr-FR" dirty="0"/>
                        <a:t> type=‘organisation’&gt;</a:t>
                      </a:r>
                    </a:p>
                  </a:txBody>
                  <a:tcPr/>
                </a:tc>
                <a:extLst>
                  <a:ext uri="{0D108BD9-81ED-4DB2-BD59-A6C34878D82A}">
                    <a16:rowId xmlns:a16="http://schemas.microsoft.com/office/drawing/2014/main" val="3385600270"/>
                  </a:ext>
                </a:extLst>
              </a:tr>
              <a:tr h="370840">
                <a:tc>
                  <a:txBody>
                    <a:bodyPr/>
                    <a:lstStyle/>
                    <a:p>
                      <a:r>
                        <a:rPr lang="fr-FR" dirty="0"/>
                        <a:t>PLACE (all types of locations)</a:t>
                      </a:r>
                    </a:p>
                  </a:txBody>
                  <a:tcPr/>
                </a:tc>
                <a:tc>
                  <a:txBody>
                    <a:bodyPr/>
                    <a:lstStyle/>
                    <a:p>
                      <a:r>
                        <a:rPr lang="fr-FR" dirty="0"/>
                        <a:t>&lt;</a:t>
                      </a:r>
                      <a:r>
                        <a:rPr lang="fr-FR" dirty="0" err="1"/>
                        <a:t>placeName</a:t>
                      </a:r>
                      <a:r>
                        <a:rPr lang="fr-FR" dirty="0"/>
                        <a:t>&gt;, &lt;</a:t>
                      </a:r>
                      <a:r>
                        <a:rPr lang="fr-FR" dirty="0" err="1"/>
                        <a:t>geogName</a:t>
                      </a:r>
                      <a:r>
                        <a:rPr lang="fr-FR" dirty="0"/>
                        <a:t>&gt;, &lt;</a:t>
                      </a:r>
                      <a:r>
                        <a:rPr lang="fr-FR" dirty="0" err="1"/>
                        <a:t>name</a:t>
                      </a:r>
                      <a:r>
                        <a:rPr lang="fr-FR" dirty="0"/>
                        <a:t> type=‘place’&gt; or &lt;</a:t>
                      </a:r>
                      <a:r>
                        <a:rPr lang="fr-FR" dirty="0" err="1"/>
                        <a:t>rs</a:t>
                      </a:r>
                      <a:r>
                        <a:rPr lang="fr-FR" dirty="0"/>
                        <a:t> type=‘place’&gt;</a:t>
                      </a:r>
                    </a:p>
                  </a:txBody>
                  <a:tcPr/>
                </a:tc>
                <a:extLst>
                  <a:ext uri="{0D108BD9-81ED-4DB2-BD59-A6C34878D82A}">
                    <a16:rowId xmlns:a16="http://schemas.microsoft.com/office/drawing/2014/main" val="398739616"/>
                  </a:ext>
                </a:extLst>
              </a:tr>
              <a:tr h="370840">
                <a:tc>
                  <a:txBody>
                    <a:bodyPr/>
                    <a:lstStyle/>
                    <a:p>
                      <a:r>
                        <a:rPr lang="fr-FR" dirty="0"/>
                        <a:t>WORK (</a:t>
                      </a:r>
                      <a:r>
                        <a:rPr lang="fr-FR" dirty="0" err="1"/>
                        <a:t>titles</a:t>
                      </a:r>
                      <a:r>
                        <a:rPr lang="fr-FR" dirty="0"/>
                        <a:t> of art </a:t>
                      </a:r>
                      <a:r>
                        <a:rPr lang="fr-FR" dirty="0" err="1"/>
                        <a:t>works</a:t>
                      </a:r>
                      <a:r>
                        <a:rPr lang="fr-FR" dirty="0"/>
                        <a:t>)</a:t>
                      </a:r>
                    </a:p>
                  </a:txBody>
                  <a:tcPr/>
                </a:tc>
                <a:tc>
                  <a:txBody>
                    <a:bodyPr/>
                    <a:lstStyle/>
                    <a:p>
                      <a:r>
                        <a:rPr lang="fr-FR" dirty="0"/>
                        <a:t>&lt;</a:t>
                      </a:r>
                      <a:r>
                        <a:rPr lang="fr-FR" dirty="0" err="1"/>
                        <a:t>title</a:t>
                      </a:r>
                      <a:r>
                        <a:rPr lang="fr-FR" dirty="0"/>
                        <a:t>&gt; or &lt;</a:t>
                      </a:r>
                      <a:r>
                        <a:rPr lang="fr-FR" dirty="0" err="1"/>
                        <a:t>rs</a:t>
                      </a:r>
                      <a:r>
                        <a:rPr lang="fr-FR" dirty="0"/>
                        <a:t> type=‘</a:t>
                      </a:r>
                      <a:r>
                        <a:rPr lang="fr-FR" dirty="0" err="1"/>
                        <a:t>title</a:t>
                      </a:r>
                      <a:r>
                        <a:rPr lang="fr-FR" dirty="0"/>
                        <a:t>’&gt;</a:t>
                      </a:r>
                    </a:p>
                  </a:txBody>
                  <a:tcPr/>
                </a:tc>
                <a:extLst>
                  <a:ext uri="{0D108BD9-81ED-4DB2-BD59-A6C34878D82A}">
                    <a16:rowId xmlns:a16="http://schemas.microsoft.com/office/drawing/2014/main" val="3642399227"/>
                  </a:ext>
                </a:extLst>
              </a:tr>
              <a:tr h="370840">
                <a:tc>
                  <a:txBody>
                    <a:bodyPr/>
                    <a:lstStyle/>
                    <a:p>
                      <a:r>
                        <a:rPr lang="fr-FR" dirty="0"/>
                        <a:t>EVENT</a:t>
                      </a:r>
                    </a:p>
                  </a:txBody>
                  <a:tcPr/>
                </a:tc>
                <a:tc>
                  <a:txBody>
                    <a:bodyPr/>
                    <a:lstStyle/>
                    <a:p>
                      <a:r>
                        <a:rPr lang="fr-FR" dirty="0"/>
                        <a:t>&lt;</a:t>
                      </a:r>
                      <a:r>
                        <a:rPr lang="fr-FR" dirty="0" err="1"/>
                        <a:t>rs</a:t>
                      </a:r>
                      <a:r>
                        <a:rPr lang="fr-FR" dirty="0"/>
                        <a:t> type=‘</a:t>
                      </a:r>
                      <a:r>
                        <a:rPr lang="fr-FR" dirty="0" err="1"/>
                        <a:t>event</a:t>
                      </a:r>
                      <a:r>
                        <a:rPr lang="fr-FR" dirty="0"/>
                        <a:t>’&gt; (not &lt;</a:t>
                      </a:r>
                      <a:r>
                        <a:rPr lang="fr-FR" dirty="0" err="1"/>
                        <a:t>event</a:t>
                      </a:r>
                      <a:r>
                        <a:rPr lang="fr-FR" dirty="0"/>
                        <a:t>&gt;!!!)</a:t>
                      </a:r>
                    </a:p>
                  </a:txBody>
                  <a:tcPr/>
                </a:tc>
                <a:extLst>
                  <a:ext uri="{0D108BD9-81ED-4DB2-BD59-A6C34878D82A}">
                    <a16:rowId xmlns:a16="http://schemas.microsoft.com/office/drawing/2014/main" val="1716102342"/>
                  </a:ext>
                </a:extLst>
              </a:tr>
              <a:tr h="370840">
                <a:tc>
                  <a:txBody>
                    <a:bodyPr/>
                    <a:lstStyle/>
                    <a:p>
                      <a:r>
                        <a:rPr lang="fr-FR" dirty="0"/>
                        <a:t>FAC (infrastructure, superstructure, transportation)</a:t>
                      </a:r>
                    </a:p>
                  </a:txBody>
                  <a:tcPr/>
                </a:tc>
                <a:tc>
                  <a:txBody>
                    <a:bodyPr/>
                    <a:lstStyle/>
                    <a:p>
                      <a:r>
                        <a:rPr lang="fr-FR" dirty="0"/>
                        <a:t>&lt;</a:t>
                      </a:r>
                      <a:r>
                        <a:rPr lang="fr-FR" dirty="0" err="1"/>
                        <a:t>rs</a:t>
                      </a:r>
                      <a:r>
                        <a:rPr lang="fr-FR" dirty="0"/>
                        <a:t> type=‘</a:t>
                      </a:r>
                      <a:r>
                        <a:rPr lang="fr-FR" dirty="0" err="1"/>
                        <a:t>facility</a:t>
                      </a:r>
                      <a:r>
                        <a:rPr lang="fr-FR" dirty="0"/>
                        <a:t>’&gt;</a:t>
                      </a:r>
                    </a:p>
                  </a:txBody>
                  <a:tcPr/>
                </a:tc>
                <a:extLst>
                  <a:ext uri="{0D108BD9-81ED-4DB2-BD59-A6C34878D82A}">
                    <a16:rowId xmlns:a16="http://schemas.microsoft.com/office/drawing/2014/main" val="531229585"/>
                  </a:ext>
                </a:extLst>
              </a:tr>
              <a:tr h="370840">
                <a:tc>
                  <a:txBody>
                    <a:bodyPr/>
                    <a:lstStyle/>
                    <a:p>
                      <a:r>
                        <a:rPr lang="fr-FR" dirty="0"/>
                        <a:t>MISC (dates, times, </a:t>
                      </a:r>
                      <a:r>
                        <a:rPr lang="fr-FR" dirty="0" err="1"/>
                        <a:t>measures</a:t>
                      </a:r>
                      <a:r>
                        <a:rPr lang="fr-FR" dirty="0"/>
                        <a:t>)</a:t>
                      </a:r>
                    </a:p>
                  </a:txBody>
                  <a:tcPr/>
                </a:tc>
                <a:tc>
                  <a:txBody>
                    <a:bodyPr/>
                    <a:lstStyle/>
                    <a:p>
                      <a:r>
                        <a:rPr lang="fr-FR" dirty="0"/>
                        <a:t>&lt;date&gt;, &lt;time&gt;</a:t>
                      </a:r>
                    </a:p>
                  </a:txBody>
                  <a:tcPr/>
                </a:tc>
                <a:extLst>
                  <a:ext uri="{0D108BD9-81ED-4DB2-BD59-A6C34878D82A}">
                    <a16:rowId xmlns:a16="http://schemas.microsoft.com/office/drawing/2014/main" val="2848642528"/>
                  </a:ext>
                </a:extLst>
              </a:tr>
              <a:tr h="370840">
                <a:tc>
                  <a:txBody>
                    <a:bodyPr/>
                    <a:lstStyle/>
                    <a:p>
                      <a:r>
                        <a:rPr lang="fr-FR" dirty="0"/>
                        <a:t>DEMO (</a:t>
                      </a:r>
                      <a:r>
                        <a:rPr lang="fr-FR" dirty="0" err="1"/>
                        <a:t>names</a:t>
                      </a:r>
                      <a:r>
                        <a:rPr lang="fr-FR" dirty="0"/>
                        <a:t> of </a:t>
                      </a:r>
                      <a:r>
                        <a:rPr lang="fr-FR" dirty="0" err="1"/>
                        <a:t>kinds</a:t>
                      </a:r>
                      <a:r>
                        <a:rPr lang="fr-FR" dirty="0"/>
                        <a:t> of people)</a:t>
                      </a:r>
                    </a:p>
                  </a:txBody>
                  <a:tcPr/>
                </a:tc>
                <a:tc>
                  <a:txBody>
                    <a:bodyPr/>
                    <a:lstStyle/>
                    <a:p>
                      <a:r>
                        <a:rPr lang="fr-FR" dirty="0"/>
                        <a:t>&lt;</a:t>
                      </a:r>
                      <a:r>
                        <a:rPr lang="fr-FR" dirty="0" err="1"/>
                        <a:t>rs</a:t>
                      </a:r>
                      <a:r>
                        <a:rPr lang="fr-FR" dirty="0"/>
                        <a:t> type=‘</a:t>
                      </a:r>
                      <a:r>
                        <a:rPr lang="fr-FR" dirty="0" err="1"/>
                        <a:t>demonym</a:t>
                      </a:r>
                      <a:r>
                        <a:rPr lang="fr-FR" dirty="0"/>
                        <a:t>’&gt;</a:t>
                      </a:r>
                    </a:p>
                  </a:txBody>
                  <a:tcPr/>
                </a:tc>
                <a:extLst>
                  <a:ext uri="{0D108BD9-81ED-4DB2-BD59-A6C34878D82A}">
                    <a16:rowId xmlns:a16="http://schemas.microsoft.com/office/drawing/2014/main" val="474645632"/>
                  </a:ext>
                </a:extLst>
              </a:tr>
            </a:tbl>
          </a:graphicData>
        </a:graphic>
      </p:graphicFrame>
    </p:spTree>
    <p:extLst>
      <p:ext uri="{BB962C8B-B14F-4D97-AF65-F5344CB8AC3E}">
        <p14:creationId xmlns:p14="http://schemas.microsoft.com/office/powerpoint/2010/main" val="1789906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86FA4D-0D46-394D-8AF4-2474F8268EE2}"/>
              </a:ext>
            </a:extLst>
          </p:cNvPr>
          <p:cNvSpPr>
            <a:spLocks noGrp="1"/>
          </p:cNvSpPr>
          <p:nvPr>
            <p:ph type="title"/>
          </p:nvPr>
        </p:nvSpPr>
        <p:spPr/>
        <p:txBody>
          <a:bodyPr/>
          <a:lstStyle/>
          <a:p>
            <a:pPr algn="ctr"/>
            <a:r>
              <a:rPr lang="fr-FR" dirty="0"/>
              <a:t>TEI alternatives: </a:t>
            </a:r>
            <a:r>
              <a:rPr lang="fr-FR" dirty="0" err="1"/>
              <a:t>person</a:t>
            </a:r>
            <a:r>
              <a:rPr lang="fr-FR" dirty="0"/>
              <a:t> </a:t>
            </a:r>
            <a:r>
              <a:rPr lang="fr-FR" dirty="0" err="1"/>
              <a:t>names</a:t>
            </a:r>
            <a:endParaRPr lang="fr-FR" dirty="0"/>
          </a:p>
        </p:txBody>
      </p:sp>
      <p:sp>
        <p:nvSpPr>
          <p:cNvPr id="3" name="Espace réservé du contenu 2">
            <a:extLst>
              <a:ext uri="{FF2B5EF4-FFF2-40B4-BE49-F238E27FC236}">
                <a16:creationId xmlns:a16="http://schemas.microsoft.com/office/drawing/2014/main" id="{8107EC34-B498-F64A-93AC-7A02B131AE15}"/>
              </a:ext>
            </a:extLst>
          </p:cNvPr>
          <p:cNvSpPr>
            <a:spLocks noGrp="1"/>
          </p:cNvSpPr>
          <p:nvPr>
            <p:ph idx="1"/>
          </p:nvPr>
        </p:nvSpPr>
        <p:spPr>
          <a:xfrm>
            <a:off x="838200" y="1825625"/>
            <a:ext cx="10515600" cy="2022475"/>
          </a:xfrm>
        </p:spPr>
        <p:txBody>
          <a:bodyPr>
            <a:normAutofit fontScale="92500" lnSpcReduction="20000"/>
          </a:bodyPr>
          <a:lstStyle/>
          <a:p>
            <a:r>
              <a:rPr lang="fr-FR" dirty="0"/>
              <a:t>Harry Potter</a:t>
            </a:r>
          </a:p>
          <a:p>
            <a:pPr marL="1155700" indent="0">
              <a:buNone/>
            </a:pPr>
            <a:r>
              <a:rPr lang="fr-FR" dirty="0"/>
              <a:t>&lt;</a:t>
            </a:r>
            <a:r>
              <a:rPr lang="fr-FR" dirty="0" err="1"/>
              <a:t>persName</a:t>
            </a:r>
            <a:r>
              <a:rPr lang="fr-FR" dirty="0"/>
              <a:t>&gt;</a:t>
            </a:r>
          </a:p>
          <a:p>
            <a:pPr marL="1955800" indent="0">
              <a:buNone/>
            </a:pPr>
            <a:r>
              <a:rPr lang="fr-FR" dirty="0"/>
              <a:t>&lt;</a:t>
            </a:r>
            <a:r>
              <a:rPr lang="fr-FR" dirty="0" err="1"/>
              <a:t>forename</a:t>
            </a:r>
            <a:r>
              <a:rPr lang="fr-FR" dirty="0"/>
              <a:t>&gt;Harry&lt;/</a:t>
            </a:r>
            <a:r>
              <a:rPr lang="fr-FR" dirty="0" err="1"/>
              <a:t>surname</a:t>
            </a:r>
            <a:r>
              <a:rPr lang="fr-FR" dirty="0"/>
              <a:t>&gt;</a:t>
            </a:r>
          </a:p>
          <a:p>
            <a:pPr marL="1955800" indent="0">
              <a:buNone/>
            </a:pPr>
            <a:r>
              <a:rPr lang="fr-FR" dirty="0"/>
              <a:t>&lt;</a:t>
            </a:r>
            <a:r>
              <a:rPr lang="fr-FR" dirty="0" err="1"/>
              <a:t>surname</a:t>
            </a:r>
            <a:r>
              <a:rPr lang="fr-FR" dirty="0"/>
              <a:t>&gt;Potter&lt;/</a:t>
            </a:r>
            <a:r>
              <a:rPr lang="fr-FR" dirty="0" err="1"/>
              <a:t>surname</a:t>
            </a:r>
            <a:r>
              <a:rPr lang="fr-FR" dirty="0"/>
              <a:t>&gt;</a:t>
            </a:r>
          </a:p>
          <a:p>
            <a:pPr marL="1155700" indent="0">
              <a:buNone/>
            </a:pPr>
            <a:r>
              <a:rPr lang="fr-FR" dirty="0"/>
              <a:t>&lt;/</a:t>
            </a:r>
            <a:r>
              <a:rPr lang="fr-FR" dirty="0" err="1"/>
              <a:t>persName</a:t>
            </a:r>
            <a:r>
              <a:rPr lang="fr-FR" dirty="0"/>
              <a:t>&gt;</a:t>
            </a:r>
          </a:p>
          <a:p>
            <a:pPr marL="0" indent="0">
              <a:buNone/>
            </a:pPr>
            <a:endParaRPr lang="fr-FR" dirty="0"/>
          </a:p>
        </p:txBody>
      </p:sp>
      <p:sp>
        <p:nvSpPr>
          <p:cNvPr id="4" name="ZoneTexte 3">
            <a:extLst>
              <a:ext uri="{FF2B5EF4-FFF2-40B4-BE49-F238E27FC236}">
                <a16:creationId xmlns:a16="http://schemas.microsoft.com/office/drawing/2014/main" id="{25E6E132-12FF-0F46-AF26-29DED12F9C4E}"/>
              </a:ext>
            </a:extLst>
          </p:cNvPr>
          <p:cNvSpPr txBox="1"/>
          <p:nvPr/>
        </p:nvSpPr>
        <p:spPr>
          <a:xfrm>
            <a:off x="749300" y="3995678"/>
            <a:ext cx="10744200" cy="2246769"/>
          </a:xfrm>
          <a:prstGeom prst="rect">
            <a:avLst/>
          </a:prstGeom>
          <a:noFill/>
        </p:spPr>
        <p:txBody>
          <a:bodyPr wrap="square" numCol="2" rtlCol="0">
            <a:spAutoFit/>
          </a:bodyPr>
          <a:lstStyle/>
          <a:p>
            <a:pPr>
              <a:buFont typeface="Arial" panose="020B0604020202020204" pitchFamily="34" charset="0"/>
              <a:buChar char="•"/>
            </a:pPr>
            <a:r>
              <a:rPr lang="fr-FR" sz="2000" dirty="0"/>
              <a:t> Tom </a:t>
            </a:r>
            <a:r>
              <a:rPr lang="fr-FR" sz="2000" dirty="0" err="1"/>
              <a:t>Riddle</a:t>
            </a:r>
            <a:r>
              <a:rPr lang="fr-FR" sz="2000" dirty="0"/>
              <a:t>, Lord Voldemort</a:t>
            </a:r>
          </a:p>
          <a:p>
            <a:endParaRPr lang="fr-FR" sz="2000" dirty="0"/>
          </a:p>
          <a:p>
            <a:r>
              <a:rPr lang="fr-FR" sz="2000" dirty="0"/>
              <a:t>&lt;</a:t>
            </a:r>
            <a:r>
              <a:rPr lang="fr-FR" sz="2000" dirty="0" err="1"/>
              <a:t>persName</a:t>
            </a:r>
            <a:r>
              <a:rPr lang="fr-FR" sz="2000" dirty="0"/>
              <a:t>&gt;</a:t>
            </a:r>
          </a:p>
          <a:p>
            <a:pPr marL="571500"/>
            <a:r>
              <a:rPr lang="fr-FR" sz="2000" dirty="0"/>
              <a:t>&lt;</a:t>
            </a:r>
            <a:r>
              <a:rPr lang="fr-FR" sz="2000" dirty="0" err="1"/>
              <a:t>forename</a:t>
            </a:r>
            <a:r>
              <a:rPr lang="fr-FR" sz="2000" dirty="0"/>
              <a:t>&gt;Tom&lt;/</a:t>
            </a:r>
            <a:r>
              <a:rPr lang="fr-FR" sz="2000" dirty="0" err="1"/>
              <a:t>forename</a:t>
            </a:r>
            <a:r>
              <a:rPr lang="fr-FR" sz="2000" dirty="0"/>
              <a:t>&gt;</a:t>
            </a:r>
          </a:p>
          <a:p>
            <a:pPr marL="571500"/>
            <a:r>
              <a:rPr lang="fr-FR" sz="2000" dirty="0"/>
              <a:t>&lt;</a:t>
            </a:r>
            <a:r>
              <a:rPr lang="fr-FR" sz="2000" dirty="0" err="1"/>
              <a:t>surname</a:t>
            </a:r>
            <a:r>
              <a:rPr lang="fr-FR" sz="2000" dirty="0"/>
              <a:t>&gt;</a:t>
            </a:r>
            <a:r>
              <a:rPr lang="fr-FR" sz="2000" dirty="0" err="1"/>
              <a:t>Riddle</a:t>
            </a:r>
            <a:r>
              <a:rPr lang="fr-FR" sz="2000" dirty="0"/>
              <a:t>&lt;/</a:t>
            </a:r>
            <a:r>
              <a:rPr lang="fr-FR" sz="2000" dirty="0" err="1"/>
              <a:t>surname</a:t>
            </a:r>
            <a:r>
              <a:rPr lang="fr-FR" sz="2000" dirty="0"/>
              <a:t>&gt;</a:t>
            </a:r>
          </a:p>
          <a:p>
            <a:pPr marL="571500"/>
            <a:r>
              <a:rPr lang="fr-FR" sz="2000" dirty="0"/>
              <a:t>&lt;</a:t>
            </a:r>
            <a:r>
              <a:rPr lang="fr-FR" sz="2000" dirty="0" err="1"/>
              <a:t>addName</a:t>
            </a:r>
            <a:r>
              <a:rPr lang="fr-FR" sz="2000" dirty="0"/>
              <a:t>&gt;lord Voldemort&lt;/</a:t>
            </a:r>
            <a:r>
              <a:rPr lang="fr-FR" sz="2000" dirty="0" err="1"/>
              <a:t>addName</a:t>
            </a:r>
            <a:r>
              <a:rPr lang="fr-FR" sz="2000" dirty="0"/>
              <a:t>&gt;</a:t>
            </a:r>
          </a:p>
          <a:p>
            <a:r>
              <a:rPr lang="fr-FR" sz="2000" dirty="0"/>
              <a:t>&lt;/</a:t>
            </a:r>
            <a:r>
              <a:rPr lang="fr-FR" sz="2000" dirty="0" err="1"/>
              <a:t>persName</a:t>
            </a:r>
            <a:r>
              <a:rPr lang="fr-FR" sz="2000" dirty="0"/>
              <a:t>&gt;</a:t>
            </a:r>
          </a:p>
          <a:p>
            <a:pPr algn="ctr"/>
            <a:r>
              <a:rPr lang="fr-FR" sz="2000" dirty="0"/>
              <a:t>Or</a:t>
            </a:r>
          </a:p>
          <a:p>
            <a:r>
              <a:rPr lang="fr-FR" sz="2000" dirty="0"/>
              <a:t>&lt;</a:t>
            </a:r>
            <a:r>
              <a:rPr lang="fr-FR" sz="2000" dirty="0" err="1"/>
              <a:t>persName</a:t>
            </a:r>
            <a:r>
              <a:rPr lang="fr-FR" sz="2000" dirty="0"/>
              <a:t>&gt;</a:t>
            </a:r>
          </a:p>
          <a:p>
            <a:pPr marL="571500"/>
            <a:r>
              <a:rPr lang="fr-FR" sz="2000" dirty="0"/>
              <a:t>&lt;</a:t>
            </a:r>
            <a:r>
              <a:rPr lang="fr-FR" sz="2000" dirty="0" err="1"/>
              <a:t>forename</a:t>
            </a:r>
            <a:r>
              <a:rPr lang="fr-FR" sz="2000" dirty="0"/>
              <a:t>&gt;Tom&lt;/</a:t>
            </a:r>
            <a:r>
              <a:rPr lang="fr-FR" sz="2000" dirty="0" err="1"/>
              <a:t>forename</a:t>
            </a:r>
            <a:r>
              <a:rPr lang="fr-FR" sz="2000" dirty="0"/>
              <a:t>&gt;</a:t>
            </a:r>
          </a:p>
          <a:p>
            <a:pPr marL="571500"/>
            <a:r>
              <a:rPr lang="fr-FR" sz="2000" dirty="0"/>
              <a:t>&lt;</a:t>
            </a:r>
            <a:r>
              <a:rPr lang="fr-FR" sz="2000" dirty="0" err="1"/>
              <a:t>surname</a:t>
            </a:r>
            <a:r>
              <a:rPr lang="fr-FR" sz="2000" dirty="0"/>
              <a:t>&gt;</a:t>
            </a:r>
            <a:r>
              <a:rPr lang="fr-FR" sz="2000" dirty="0" err="1"/>
              <a:t>Riddle</a:t>
            </a:r>
            <a:r>
              <a:rPr lang="fr-FR" sz="2000" dirty="0"/>
              <a:t>&lt;/</a:t>
            </a:r>
            <a:r>
              <a:rPr lang="fr-FR" sz="2000" dirty="0" err="1"/>
              <a:t>surname</a:t>
            </a:r>
            <a:r>
              <a:rPr lang="fr-FR" sz="2000" dirty="0"/>
              <a:t>&gt;</a:t>
            </a:r>
          </a:p>
          <a:p>
            <a:pPr marL="571500"/>
            <a:r>
              <a:rPr lang="fr-FR" sz="2000" dirty="0"/>
              <a:t>&lt;</a:t>
            </a:r>
            <a:r>
              <a:rPr lang="fr-FR" sz="2000" dirty="0" err="1"/>
              <a:t>roleName</a:t>
            </a:r>
            <a:r>
              <a:rPr lang="fr-FR" sz="2000" dirty="0"/>
              <a:t>&gt;lord&lt;/</a:t>
            </a:r>
            <a:r>
              <a:rPr lang="fr-FR" sz="2000" dirty="0" err="1"/>
              <a:t>addName</a:t>
            </a:r>
            <a:r>
              <a:rPr lang="fr-FR" sz="2000" dirty="0"/>
              <a:t>&gt;</a:t>
            </a:r>
          </a:p>
          <a:p>
            <a:pPr marL="571500"/>
            <a:r>
              <a:rPr lang="fr-FR" sz="2000" dirty="0"/>
              <a:t>&lt;</a:t>
            </a:r>
            <a:r>
              <a:rPr lang="fr-FR" sz="2000" dirty="0" err="1"/>
              <a:t>addName</a:t>
            </a:r>
            <a:r>
              <a:rPr lang="fr-FR" sz="2000" dirty="0"/>
              <a:t>&gt;Voldemort&lt;/</a:t>
            </a:r>
            <a:r>
              <a:rPr lang="fr-FR" sz="2000" dirty="0" err="1"/>
              <a:t>addName</a:t>
            </a:r>
            <a:r>
              <a:rPr lang="fr-FR" sz="2000" dirty="0"/>
              <a:t>&gt;</a:t>
            </a:r>
          </a:p>
          <a:p>
            <a:r>
              <a:rPr lang="fr-FR" sz="2000" dirty="0"/>
              <a:t>&lt;/</a:t>
            </a:r>
            <a:r>
              <a:rPr lang="fr-FR" sz="2000" dirty="0" err="1"/>
              <a:t>persName</a:t>
            </a:r>
            <a:r>
              <a:rPr lang="fr-FR" sz="2000" dirty="0"/>
              <a:t>&gt;</a:t>
            </a:r>
          </a:p>
        </p:txBody>
      </p:sp>
    </p:spTree>
    <p:extLst>
      <p:ext uri="{BB962C8B-B14F-4D97-AF65-F5344CB8AC3E}">
        <p14:creationId xmlns:p14="http://schemas.microsoft.com/office/powerpoint/2010/main" val="419410026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698</TotalTime>
  <Words>2867</Words>
  <Application>Microsoft Macintosh PowerPoint</Application>
  <PresentationFormat>Grand écran</PresentationFormat>
  <Paragraphs>208</Paragraphs>
  <Slides>25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25</vt:i4>
      </vt:variant>
    </vt:vector>
  </HeadingPairs>
  <TitlesOfParts>
    <vt:vector size="29" baseType="lpstr">
      <vt:lpstr>Arial</vt:lpstr>
      <vt:lpstr>Calibri</vt:lpstr>
      <vt:lpstr>Calibri Light</vt:lpstr>
      <vt:lpstr>Thème Office</vt:lpstr>
      <vt:lpstr>Annotating Named  Entities in TEI</vt:lpstr>
      <vt:lpstr>PRESENTATION PLAN</vt:lpstr>
      <vt:lpstr>TEI about Names, Dates, People, Places</vt:lpstr>
      <vt:lpstr>TEI simple annotation</vt:lpstr>
      <vt:lpstr>TEI simple annotation</vt:lpstr>
      <vt:lpstr>TEI annotation: types of NE</vt:lpstr>
      <vt:lpstr>TEI annotation: types of NE</vt:lpstr>
      <vt:lpstr>TEI alternatives</vt:lpstr>
      <vt:lpstr>TEI alternatives: person names</vt:lpstr>
      <vt:lpstr>TEI alternatives: roles</vt:lpstr>
      <vt:lpstr>TEI alternatives: place names</vt:lpstr>
      <vt:lpstr>TEI alternatives: place names</vt:lpstr>
      <vt:lpstr>TEI alternatives: events</vt:lpstr>
      <vt:lpstr>TEI alternatives: dates, time, measures</vt:lpstr>
      <vt:lpstr>TEI alternatives: works of art</vt:lpstr>
      <vt:lpstr>Enriching the TEI annotation</vt:lpstr>
      <vt:lpstr>Enriching the TEI annotation</vt:lpstr>
      <vt:lpstr>Enriching the TEI annotation</vt:lpstr>
      <vt:lpstr>Enriching the TEI annotation</vt:lpstr>
      <vt:lpstr>Enriching the TEI annotation: relations between the discourse entities</vt:lpstr>
      <vt:lpstr>Enriching the TEI annotation: relations between the discourse entities</vt:lpstr>
      <vt:lpstr>Enriching the TEI: objectal relations</vt:lpstr>
      <vt:lpstr>Enriching the TEI: objectal relations</vt:lpstr>
      <vt:lpstr>Automatising NE annotation</vt:lpstr>
      <vt:lpstr>Exercise workflow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Annotating NE in TEI</dc:title>
  <dc:creator>Microsoft Office User</dc:creator>
  <cp:lastModifiedBy>Microsoft Office User</cp:lastModifiedBy>
  <cp:revision>37</cp:revision>
  <dcterms:created xsi:type="dcterms:W3CDTF">2021-03-08T07:08:29Z</dcterms:created>
  <dcterms:modified xsi:type="dcterms:W3CDTF">2021-03-18T08:38:58Z</dcterms:modified>
</cp:coreProperties>
</file>