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7"/>
  </p:notesMasterIdLst>
  <p:sldIdLst>
    <p:sldId id="256" r:id="rId2"/>
    <p:sldId id="257" r:id="rId3"/>
    <p:sldId id="259" r:id="rId4"/>
    <p:sldId id="258"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307" r:id="rId28"/>
    <p:sldId id="308" r:id="rId29"/>
    <p:sldId id="309" r:id="rId30"/>
    <p:sldId id="310" r:id="rId31"/>
    <p:sldId id="311"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2" r:id="rId51"/>
    <p:sldId id="301" r:id="rId52"/>
    <p:sldId id="303" r:id="rId53"/>
    <p:sldId id="304" r:id="rId54"/>
    <p:sldId id="305" r:id="rId55"/>
    <p:sldId id="306"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47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B19A6-C9A3-4385-8D5E-82C57C0E1C64}" type="datetimeFigureOut">
              <a:rPr lang="en-US" smtClean="0"/>
              <a:t>3/17/2022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C160D-9ACE-47B2-A028-B528061A6D4C}" type="slidenum">
              <a:rPr lang="en-US" smtClean="0"/>
              <a:t>‹#›</a:t>
            </a:fld>
            <a:endParaRPr lang="en-US"/>
          </a:p>
        </p:txBody>
      </p:sp>
    </p:spTree>
    <p:extLst>
      <p:ext uri="{BB962C8B-B14F-4D97-AF65-F5344CB8AC3E}">
        <p14:creationId xmlns:p14="http://schemas.microsoft.com/office/powerpoint/2010/main" val="210654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0DE019-9F94-46C7-874E-E60D258599F4}"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23988-0112-4951-8308-7244049C86F9}" type="slidenum">
              <a:rPr lang="en-US" smtClean="0"/>
              <a:t>‹#›</a:t>
            </a:fld>
            <a:endParaRPr lang="en-US"/>
          </a:p>
        </p:txBody>
      </p:sp>
    </p:spTree>
    <p:extLst>
      <p:ext uri="{BB962C8B-B14F-4D97-AF65-F5344CB8AC3E}">
        <p14:creationId xmlns:p14="http://schemas.microsoft.com/office/powerpoint/2010/main" val="176115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3EEC7-9819-4F89-B72D-F185E2EC04CA}"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23988-0112-4951-8308-7244049C86F9}" type="slidenum">
              <a:rPr lang="en-US" smtClean="0"/>
              <a:t>‹#›</a:t>
            </a:fld>
            <a:endParaRPr lang="en-US"/>
          </a:p>
        </p:txBody>
      </p:sp>
    </p:spTree>
    <p:extLst>
      <p:ext uri="{BB962C8B-B14F-4D97-AF65-F5344CB8AC3E}">
        <p14:creationId xmlns:p14="http://schemas.microsoft.com/office/powerpoint/2010/main" val="310770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B6C94-00E4-4DAE-A882-1DA2B01C68B7}"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23988-0112-4951-8308-7244049C86F9}" type="slidenum">
              <a:rPr lang="en-US" smtClean="0"/>
              <a:t>‹#›</a:t>
            </a:fld>
            <a:endParaRPr lang="en-US"/>
          </a:p>
        </p:txBody>
      </p:sp>
    </p:spTree>
    <p:extLst>
      <p:ext uri="{BB962C8B-B14F-4D97-AF65-F5344CB8AC3E}">
        <p14:creationId xmlns:p14="http://schemas.microsoft.com/office/powerpoint/2010/main" val="283843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FBC02-799D-460C-91FB-A52DB1A83F71}"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23988-0112-4951-8308-7244049C86F9}" type="slidenum">
              <a:rPr lang="en-US" smtClean="0"/>
              <a:t>‹#›</a:t>
            </a:fld>
            <a:endParaRPr lang="en-US"/>
          </a:p>
        </p:txBody>
      </p:sp>
    </p:spTree>
    <p:extLst>
      <p:ext uri="{BB962C8B-B14F-4D97-AF65-F5344CB8AC3E}">
        <p14:creationId xmlns:p14="http://schemas.microsoft.com/office/powerpoint/2010/main" val="261666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8C875-51BA-4B06-9355-FDA261842B2B}"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23988-0112-4951-8308-7244049C86F9}" type="slidenum">
              <a:rPr lang="en-US" smtClean="0"/>
              <a:t>‹#›</a:t>
            </a:fld>
            <a:endParaRPr lang="en-US"/>
          </a:p>
        </p:txBody>
      </p:sp>
    </p:spTree>
    <p:extLst>
      <p:ext uri="{BB962C8B-B14F-4D97-AF65-F5344CB8AC3E}">
        <p14:creationId xmlns:p14="http://schemas.microsoft.com/office/powerpoint/2010/main" val="125093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B3B68D-2423-4C63-A2EF-81B480CDE739}" type="datetime1">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23988-0112-4951-8308-7244049C86F9}" type="slidenum">
              <a:rPr lang="en-US" smtClean="0"/>
              <a:t>‹#›</a:t>
            </a:fld>
            <a:endParaRPr lang="en-US"/>
          </a:p>
        </p:txBody>
      </p:sp>
    </p:spTree>
    <p:extLst>
      <p:ext uri="{BB962C8B-B14F-4D97-AF65-F5344CB8AC3E}">
        <p14:creationId xmlns:p14="http://schemas.microsoft.com/office/powerpoint/2010/main" val="1559046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E7CD4A-B477-4594-87CF-A7B7A58C76C9}" type="datetime1">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23988-0112-4951-8308-7244049C86F9}" type="slidenum">
              <a:rPr lang="en-US" smtClean="0"/>
              <a:t>‹#›</a:t>
            </a:fld>
            <a:endParaRPr lang="en-US"/>
          </a:p>
        </p:txBody>
      </p:sp>
    </p:spTree>
    <p:extLst>
      <p:ext uri="{BB962C8B-B14F-4D97-AF65-F5344CB8AC3E}">
        <p14:creationId xmlns:p14="http://schemas.microsoft.com/office/powerpoint/2010/main" val="2854412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84FE39-18A9-4A9F-B007-A30C72C8DA02}" type="datetime1">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23988-0112-4951-8308-7244049C86F9}" type="slidenum">
              <a:rPr lang="en-US" smtClean="0"/>
              <a:t>‹#›</a:t>
            </a:fld>
            <a:endParaRPr lang="en-US"/>
          </a:p>
        </p:txBody>
      </p:sp>
    </p:spTree>
    <p:extLst>
      <p:ext uri="{BB962C8B-B14F-4D97-AF65-F5344CB8AC3E}">
        <p14:creationId xmlns:p14="http://schemas.microsoft.com/office/powerpoint/2010/main" val="349148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E60F4-6927-48F8-B3E9-A499C218127D}" type="datetime1">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23988-0112-4951-8308-7244049C86F9}" type="slidenum">
              <a:rPr lang="en-US" smtClean="0"/>
              <a:t>‹#›</a:t>
            </a:fld>
            <a:endParaRPr lang="en-US"/>
          </a:p>
        </p:txBody>
      </p:sp>
    </p:spTree>
    <p:extLst>
      <p:ext uri="{BB962C8B-B14F-4D97-AF65-F5344CB8AC3E}">
        <p14:creationId xmlns:p14="http://schemas.microsoft.com/office/powerpoint/2010/main" val="4222669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8549A-792F-4A71-BACD-9126BACECC12}" type="datetime1">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23988-0112-4951-8308-7244049C86F9}" type="slidenum">
              <a:rPr lang="en-US" smtClean="0"/>
              <a:t>‹#›</a:t>
            </a:fld>
            <a:endParaRPr lang="en-US"/>
          </a:p>
        </p:txBody>
      </p:sp>
    </p:spTree>
    <p:extLst>
      <p:ext uri="{BB962C8B-B14F-4D97-AF65-F5344CB8AC3E}">
        <p14:creationId xmlns:p14="http://schemas.microsoft.com/office/powerpoint/2010/main" val="219445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4A1EDB-007D-4818-9D89-0A2AF1743BB3}" type="datetime1">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23988-0112-4951-8308-7244049C86F9}" type="slidenum">
              <a:rPr lang="en-US" smtClean="0"/>
              <a:t>‹#›</a:t>
            </a:fld>
            <a:endParaRPr lang="en-US"/>
          </a:p>
        </p:txBody>
      </p:sp>
    </p:spTree>
    <p:extLst>
      <p:ext uri="{BB962C8B-B14F-4D97-AF65-F5344CB8AC3E}">
        <p14:creationId xmlns:p14="http://schemas.microsoft.com/office/powerpoint/2010/main" val="375517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EE06E-CCF6-4AE1-A0E8-B6BCC92D5EEB}" type="datetime1">
              <a:rPr lang="en-US" smtClean="0"/>
              <a:t>3/17/2022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23988-0112-4951-8308-7244049C86F9}" type="slidenum">
              <a:rPr lang="en-US" smtClean="0"/>
              <a:t>‹#›</a:t>
            </a:fld>
            <a:endParaRPr lang="en-US"/>
          </a:p>
        </p:txBody>
      </p:sp>
    </p:spTree>
    <p:extLst>
      <p:ext uri="{BB962C8B-B14F-4D97-AF65-F5344CB8AC3E}">
        <p14:creationId xmlns:p14="http://schemas.microsoft.com/office/powerpoint/2010/main" val="29080734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unitexgramlab.org/releases/3.1/man/Unitex-GramLab-3.1-usermanual-en.pdf"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E3B7053-AACC-4772-AA19-2A92979CF3C3}"/>
              </a:ext>
            </a:extLst>
          </p:cNvPr>
          <p:cNvSpPr>
            <a:spLocks noGrp="1"/>
          </p:cNvSpPr>
          <p:nvPr>
            <p:ph type="ctrTitle"/>
          </p:nvPr>
        </p:nvSpPr>
        <p:spPr>
          <a:xfrm>
            <a:off x="986118" y="735106"/>
            <a:ext cx="7540322" cy="2928470"/>
          </a:xfrm>
        </p:spPr>
        <p:txBody>
          <a:bodyPr anchor="b">
            <a:normAutofit/>
          </a:bodyPr>
          <a:lstStyle/>
          <a:p>
            <a:pPr algn="l"/>
            <a:r>
              <a:rPr lang="sr-Latn-RS" sz="4200">
                <a:solidFill>
                  <a:srgbClr val="FFFFFF"/>
                </a:solidFill>
              </a:rPr>
              <a:t>UNITEX for NER</a:t>
            </a:r>
            <a:endParaRPr lang="en-US" sz="4200">
              <a:solidFill>
                <a:srgbClr val="FFFFFF"/>
              </a:solidFill>
            </a:endParaRPr>
          </a:p>
        </p:txBody>
      </p:sp>
      <p:sp>
        <p:nvSpPr>
          <p:cNvPr id="3" name="Subtitle 2">
            <a:extLst>
              <a:ext uri="{FF2B5EF4-FFF2-40B4-BE49-F238E27FC236}">
                <a16:creationId xmlns:a16="http://schemas.microsoft.com/office/drawing/2014/main" id="{76B5E0BA-A1EE-47BF-B1B2-81F3977C7B7D}"/>
              </a:ext>
            </a:extLst>
          </p:cNvPr>
          <p:cNvSpPr>
            <a:spLocks noGrp="1"/>
          </p:cNvSpPr>
          <p:nvPr>
            <p:ph type="subTitle" idx="1"/>
          </p:nvPr>
        </p:nvSpPr>
        <p:spPr>
          <a:xfrm>
            <a:off x="1013011" y="4870824"/>
            <a:ext cx="7504463" cy="1458258"/>
          </a:xfrm>
        </p:spPr>
        <p:txBody>
          <a:bodyPr anchor="ctr">
            <a:normAutofit/>
          </a:bodyPr>
          <a:lstStyle/>
          <a:p>
            <a:pPr algn="l"/>
            <a:r>
              <a:rPr lang="sr-Latn-RS"/>
              <a:t>Cvetana Krstev, JeRTeH &amp; University of Belgrade</a:t>
            </a:r>
          </a:p>
          <a:p>
            <a:pPr algn="l"/>
            <a:r>
              <a:rPr lang="sr-Latn-RS"/>
              <a:t>Denis Maurel, </a:t>
            </a:r>
            <a:r>
              <a:rPr lang="en-US"/>
              <a:t>Université de Tours</a:t>
            </a:r>
            <a:r>
              <a:rPr lang="sr-Latn-RS"/>
              <a:t>, Lifat</a:t>
            </a:r>
            <a:endParaRPr lang="en-US"/>
          </a:p>
        </p:txBody>
      </p:sp>
      <p:sp>
        <p:nvSpPr>
          <p:cNvPr id="4" name="Slide Number Placeholder 3">
            <a:extLst>
              <a:ext uri="{FF2B5EF4-FFF2-40B4-BE49-F238E27FC236}">
                <a16:creationId xmlns:a16="http://schemas.microsoft.com/office/drawing/2014/main" id="{18837527-E129-49A2-80A3-9BB3D1C6C541}"/>
              </a:ext>
            </a:extLst>
          </p:cNvPr>
          <p:cNvSpPr>
            <a:spLocks noGrp="1"/>
          </p:cNvSpPr>
          <p:nvPr>
            <p:ph type="sldNum" sz="quarter" idx="12"/>
          </p:nvPr>
        </p:nvSpPr>
        <p:spPr/>
        <p:txBody>
          <a:bodyPr/>
          <a:lstStyle/>
          <a:p>
            <a:fld id="{9EE23988-0112-4951-8308-7244049C86F9}" type="slidenum">
              <a:rPr lang="en-US" smtClean="0"/>
              <a:t>1</a:t>
            </a:fld>
            <a:endParaRPr lang="en-US"/>
          </a:p>
        </p:txBody>
      </p:sp>
    </p:spTree>
    <p:extLst>
      <p:ext uri="{BB962C8B-B14F-4D97-AF65-F5344CB8AC3E}">
        <p14:creationId xmlns:p14="http://schemas.microsoft.com/office/powerpoint/2010/main" val="201997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fontScale="90000"/>
          </a:bodyPr>
          <a:lstStyle/>
          <a:p>
            <a:r>
              <a:rPr lang="sr-Latn-RS" sz="3500">
                <a:solidFill>
                  <a:srgbClr val="FFFFFF"/>
                </a:solidFill>
              </a:rPr>
              <a:t>Can a NER system rely on dictionaries only?</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1597433"/>
          </a:xfrm>
        </p:spPr>
        <p:txBody>
          <a:bodyPr anchor="ctr">
            <a:normAutofit/>
          </a:bodyPr>
          <a:lstStyle/>
          <a:p>
            <a:r>
              <a:rPr lang="en-US" sz="1800"/>
              <a:t>Would lexical masks like these be enough to recognize NEs in a text with high recall and precision?</a:t>
            </a:r>
          </a:p>
        </p:txBody>
      </p:sp>
      <p:graphicFrame>
        <p:nvGraphicFramePr>
          <p:cNvPr id="11" name="Table 4">
            <a:extLst>
              <a:ext uri="{FF2B5EF4-FFF2-40B4-BE49-F238E27FC236}">
                <a16:creationId xmlns:a16="http://schemas.microsoft.com/office/drawing/2014/main" id="{2FB36034-FC40-4BAA-8059-47FD167C6983}"/>
              </a:ext>
            </a:extLst>
          </p:cNvPr>
          <p:cNvGraphicFramePr>
            <a:graphicFrameLocks/>
          </p:cNvGraphicFramePr>
          <p:nvPr>
            <p:extLst>
              <p:ext uri="{D42A27DB-BD31-4B8C-83A1-F6EECF244321}">
                <p14:modId xmlns:p14="http://schemas.microsoft.com/office/powerpoint/2010/main" val="1145875468"/>
              </p:ext>
            </p:extLst>
          </p:nvPr>
        </p:nvGraphicFramePr>
        <p:xfrm>
          <a:off x="1028699" y="3429000"/>
          <a:ext cx="7293022" cy="1478280"/>
        </p:xfrm>
        <a:graphic>
          <a:graphicData uri="http://schemas.openxmlformats.org/drawingml/2006/table">
            <a:tbl>
              <a:tblPr firstRow="1" bandRow="1">
                <a:tableStyleId>{5940675A-B579-460E-94D1-54222C63F5DA}</a:tableStyleId>
              </a:tblPr>
              <a:tblGrid>
                <a:gridCol w="3016828">
                  <a:extLst>
                    <a:ext uri="{9D8B030D-6E8A-4147-A177-3AD203B41FA5}">
                      <a16:colId xmlns:a16="http://schemas.microsoft.com/office/drawing/2014/main" val="4018408210"/>
                    </a:ext>
                  </a:extLst>
                </a:gridCol>
                <a:gridCol w="2235200">
                  <a:extLst>
                    <a:ext uri="{9D8B030D-6E8A-4147-A177-3AD203B41FA5}">
                      <a16:colId xmlns:a16="http://schemas.microsoft.com/office/drawing/2014/main" val="2341004879"/>
                    </a:ext>
                  </a:extLst>
                </a:gridCol>
                <a:gridCol w="2040994">
                  <a:extLst>
                    <a:ext uri="{9D8B030D-6E8A-4147-A177-3AD203B41FA5}">
                      <a16:colId xmlns:a16="http://schemas.microsoft.com/office/drawing/2014/main" val="1949004982"/>
                    </a:ext>
                  </a:extLst>
                </a:gridCol>
              </a:tblGrid>
              <a:tr h="286961">
                <a:tc>
                  <a:txBody>
                    <a:bodyPr/>
                    <a:lstStyle/>
                    <a:p>
                      <a:r>
                        <a:rPr lang="sr-Latn-RS">
                          <a:solidFill>
                            <a:schemeClr val="bg1"/>
                          </a:solidFill>
                        </a:rPr>
                        <a:t>French</a:t>
                      </a:r>
                      <a:endParaRPr lang="en-US">
                        <a:solidFill>
                          <a:schemeClr val="bg1"/>
                        </a:solidFill>
                      </a:endParaRPr>
                    </a:p>
                  </a:txBody>
                  <a:tcPr>
                    <a:solidFill>
                      <a:schemeClr val="accent1"/>
                    </a:solidFill>
                  </a:tcPr>
                </a:tc>
                <a:tc>
                  <a:txBody>
                    <a:bodyPr/>
                    <a:lstStyle/>
                    <a:p>
                      <a:r>
                        <a:rPr lang="sr-Latn-RS">
                          <a:solidFill>
                            <a:schemeClr val="bg1"/>
                          </a:solidFill>
                        </a:rPr>
                        <a:t>Serbian</a:t>
                      </a:r>
                      <a:endParaRPr lang="en-US">
                        <a:solidFill>
                          <a:schemeClr val="bg1"/>
                        </a:solidFill>
                      </a:endParaRPr>
                    </a:p>
                  </a:txBody>
                  <a:tcPr>
                    <a:solidFill>
                      <a:schemeClr val="accent1"/>
                    </a:solidFill>
                  </a:tcPr>
                </a:tc>
                <a:tc>
                  <a:txBody>
                    <a:bodyPr/>
                    <a:lstStyle/>
                    <a:p>
                      <a:r>
                        <a:rPr lang="sr-Latn-RS">
                          <a:solidFill>
                            <a:schemeClr val="bg1"/>
                          </a:solidFill>
                        </a:rPr>
                        <a:t>NE type</a:t>
                      </a:r>
                      <a:endParaRPr lang="en-US">
                        <a:solidFill>
                          <a:schemeClr val="bg1"/>
                        </a:solidFill>
                      </a:endParaRPr>
                    </a:p>
                  </a:txBody>
                  <a:tcPr>
                    <a:solidFill>
                      <a:schemeClr val="accent1"/>
                    </a:solidFill>
                  </a:tcPr>
                </a:tc>
                <a:extLst>
                  <a:ext uri="{0D108BD9-81ED-4DB2-BD59-A6C34878D82A}">
                    <a16:rowId xmlns:a16="http://schemas.microsoft.com/office/drawing/2014/main" val="3270924824"/>
                  </a:ext>
                </a:extLst>
              </a:tr>
              <a:tr h="370840">
                <a:tc>
                  <a:txBody>
                    <a:bodyPr/>
                    <a:lstStyle/>
                    <a:p>
                      <a:r>
                        <a:rPr lang="sr-Latn-RS" sz="1600" b="0"/>
                        <a:t>&lt;N+PR+</a:t>
                      </a:r>
                      <a:r>
                        <a:rPr lang="en-US" sz="1600" b="0"/>
                        <a:t>Toponyme+Hydronyme</a:t>
                      </a:r>
                      <a:r>
                        <a:rPr lang="sr-Latn-RS" sz="1600" b="0"/>
                        <a:t>&gt;</a:t>
                      </a:r>
                      <a:endParaRPr lang="en-US" sz="1600" b="0"/>
                    </a:p>
                  </a:txBody>
                  <a:tcPr/>
                </a:tc>
                <a:tc>
                  <a:txBody>
                    <a:bodyPr/>
                    <a:lstStyle/>
                    <a:p>
                      <a:r>
                        <a:rPr lang="sr-Latn-RS" sz="1600"/>
                        <a:t>&lt;N+NProp+Hum+Hyd&gt;</a:t>
                      </a:r>
                      <a:endParaRPr lang="en-US" sz="1600"/>
                    </a:p>
                  </a:txBody>
                  <a:tcPr/>
                </a:tc>
                <a:tc>
                  <a:txBody>
                    <a:bodyPr/>
                    <a:lstStyle/>
                    <a:p>
                      <a:r>
                        <a:rPr lang="sr-Latn-RS"/>
                        <a:t>hydronym</a:t>
                      </a:r>
                      <a:endParaRPr lang="en-US"/>
                    </a:p>
                  </a:txBody>
                  <a:tcPr/>
                </a:tc>
                <a:extLst>
                  <a:ext uri="{0D108BD9-81ED-4DB2-BD59-A6C34878D82A}">
                    <a16:rowId xmlns:a16="http://schemas.microsoft.com/office/drawing/2014/main" val="3539680673"/>
                  </a:ext>
                </a:extLst>
              </a:tr>
              <a:tr h="370840">
                <a:tc>
                  <a:txBody>
                    <a:bodyPr/>
                    <a:lstStyle/>
                    <a:p>
                      <a:r>
                        <a:rPr lang="sr-Latn-RS" sz="1600"/>
                        <a:t>&lt;N+Groupement+Organisation&gt;</a:t>
                      </a:r>
                      <a:endParaRPr lang="en-US" sz="1600"/>
                    </a:p>
                  </a:txBody>
                  <a:tcPr/>
                </a:tc>
                <a:tc>
                  <a:txBody>
                    <a:bodyPr/>
                    <a:lstStyle/>
                    <a:p>
                      <a:r>
                        <a:rPr lang="sr-Latn-RS" sz="1600"/>
                        <a:t>&lt;N+NProp+Org&gt;</a:t>
                      </a:r>
                      <a:endParaRPr lang="en-US" sz="1600"/>
                    </a:p>
                  </a:txBody>
                  <a:tcPr/>
                </a:tc>
                <a:tc>
                  <a:txBody>
                    <a:bodyPr/>
                    <a:lstStyle/>
                    <a:p>
                      <a:r>
                        <a:rPr lang="sr-Latn-RS"/>
                        <a:t>organization</a:t>
                      </a:r>
                      <a:endParaRPr lang="en-US"/>
                    </a:p>
                  </a:txBody>
                  <a:tcPr/>
                </a:tc>
                <a:extLst>
                  <a:ext uri="{0D108BD9-81ED-4DB2-BD59-A6C34878D82A}">
                    <a16:rowId xmlns:a16="http://schemas.microsoft.com/office/drawing/2014/main" val="2495123866"/>
                  </a:ext>
                </a:extLst>
              </a:tr>
              <a:tr h="370840">
                <a:tc>
                  <a:txBody>
                    <a:bodyPr/>
                    <a:lstStyle/>
                    <a:p>
                      <a:r>
                        <a:rPr lang="sr-Latn-RS" sz="1600"/>
                        <a:t>&lt;N+Prenom&gt; &lt;N+Prenom&gt;</a:t>
                      </a:r>
                      <a:endParaRPr lang="en-US" sz="1600"/>
                    </a:p>
                  </a:txBody>
                  <a:tcPr/>
                </a:tc>
                <a:tc>
                  <a:txBody>
                    <a:bodyPr/>
                    <a:lstStyle/>
                    <a:p>
                      <a:r>
                        <a:rPr lang="sr-Latn-RS" sz="1600"/>
                        <a:t>&lt;N+First&gt; &lt;N+Last&gt;</a:t>
                      </a:r>
                      <a:endParaRPr lang="en-US" sz="1600"/>
                    </a:p>
                  </a:txBody>
                  <a:tcPr/>
                </a:tc>
                <a:tc>
                  <a:txBody>
                    <a:bodyPr/>
                    <a:lstStyle/>
                    <a:p>
                      <a:r>
                        <a:rPr lang="sr-Latn-RS"/>
                        <a:t>person’s full name</a:t>
                      </a:r>
                      <a:endParaRPr lang="en-US"/>
                    </a:p>
                  </a:txBody>
                  <a:tcPr/>
                </a:tc>
                <a:extLst>
                  <a:ext uri="{0D108BD9-81ED-4DB2-BD59-A6C34878D82A}">
                    <a16:rowId xmlns:a16="http://schemas.microsoft.com/office/drawing/2014/main" val="1404823400"/>
                  </a:ext>
                </a:extLst>
              </a:tr>
            </a:tbl>
          </a:graphicData>
        </a:graphic>
      </p:graphicFrame>
      <p:sp>
        <p:nvSpPr>
          <p:cNvPr id="4" name="Slide Number Placeholder 3">
            <a:extLst>
              <a:ext uri="{FF2B5EF4-FFF2-40B4-BE49-F238E27FC236}">
                <a16:creationId xmlns:a16="http://schemas.microsoft.com/office/drawing/2014/main" id="{B41459B8-23D9-4EF0-B3BF-3E6EBA42431B}"/>
              </a:ext>
            </a:extLst>
          </p:cNvPr>
          <p:cNvSpPr>
            <a:spLocks noGrp="1"/>
          </p:cNvSpPr>
          <p:nvPr>
            <p:ph type="sldNum" sz="quarter" idx="12"/>
          </p:nvPr>
        </p:nvSpPr>
        <p:spPr/>
        <p:txBody>
          <a:bodyPr/>
          <a:lstStyle/>
          <a:p>
            <a:fld id="{9EE23988-0112-4951-8308-7244049C86F9}" type="slidenum">
              <a:rPr lang="en-US" smtClean="0"/>
              <a:t>10</a:t>
            </a:fld>
            <a:endParaRPr lang="en-US"/>
          </a:p>
        </p:txBody>
      </p:sp>
    </p:spTree>
    <p:extLst>
      <p:ext uri="{BB962C8B-B14F-4D97-AF65-F5344CB8AC3E}">
        <p14:creationId xmlns:p14="http://schemas.microsoft.com/office/powerpoint/2010/main" val="44808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a:bodyPr>
          <a:lstStyle/>
          <a:p>
            <a:r>
              <a:rPr lang="sr-Latn-RS" sz="3500">
                <a:solidFill>
                  <a:srgbClr val="FFFFFF"/>
                </a:solidFill>
              </a:rPr>
              <a:t>Dictionaries are not enough, why?</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556130"/>
          </a:xfrm>
        </p:spPr>
        <p:txBody>
          <a:bodyPr anchor="ctr">
            <a:normAutofit/>
          </a:bodyPr>
          <a:lstStyle/>
          <a:p>
            <a:r>
              <a:rPr lang="en-US" sz="1800"/>
              <a:t>Dictionaries can never cover all named entities (names of people, toponyms, organization names, etc.).</a:t>
            </a:r>
            <a:r>
              <a:rPr lang="sr-Cyrl-RS" sz="1800"/>
              <a:t> (</a:t>
            </a:r>
            <a:r>
              <a:rPr lang="sr-Latn-RS" sz="1800"/>
              <a:t>recall drops)</a:t>
            </a:r>
            <a:endParaRPr lang="en-US" sz="1800"/>
          </a:p>
          <a:p>
            <a:r>
              <a:rPr lang="en-US" sz="1800"/>
              <a:t>This is especially true for temporal expressions that can be written in various format</a:t>
            </a:r>
            <a:r>
              <a:rPr lang="sr-Latn-RS" sz="1800"/>
              <a:t>s</a:t>
            </a:r>
            <a:r>
              <a:rPr lang="en-US" sz="1800"/>
              <a:t> and numerical expressions (measures, money...) that use numerals written with digits, words and ther combination.</a:t>
            </a:r>
          </a:p>
          <a:p>
            <a:r>
              <a:rPr lang="en-US" sz="1800"/>
              <a:t>Moreover, word forms are ambiguous that may lead to false recognitions.</a:t>
            </a:r>
            <a:r>
              <a:rPr lang="sr-Latn-RS" sz="1800"/>
              <a:t> (precision drops)</a:t>
            </a:r>
            <a:endParaRPr lang="en-US" sz="1800"/>
          </a:p>
        </p:txBody>
      </p:sp>
      <p:sp>
        <p:nvSpPr>
          <p:cNvPr id="4" name="Slide Number Placeholder 3">
            <a:extLst>
              <a:ext uri="{FF2B5EF4-FFF2-40B4-BE49-F238E27FC236}">
                <a16:creationId xmlns:a16="http://schemas.microsoft.com/office/drawing/2014/main" id="{AE969E21-8175-4F72-A62C-F7C0A29C5D22}"/>
              </a:ext>
            </a:extLst>
          </p:cNvPr>
          <p:cNvSpPr>
            <a:spLocks noGrp="1"/>
          </p:cNvSpPr>
          <p:nvPr>
            <p:ph type="sldNum" sz="quarter" idx="12"/>
          </p:nvPr>
        </p:nvSpPr>
        <p:spPr/>
        <p:txBody>
          <a:bodyPr/>
          <a:lstStyle/>
          <a:p>
            <a:fld id="{9EE23988-0112-4951-8308-7244049C86F9}" type="slidenum">
              <a:rPr lang="en-US" smtClean="0"/>
              <a:t>11</a:t>
            </a:fld>
            <a:endParaRPr lang="en-US"/>
          </a:p>
        </p:txBody>
      </p:sp>
    </p:spTree>
    <p:extLst>
      <p:ext uri="{BB962C8B-B14F-4D97-AF65-F5344CB8AC3E}">
        <p14:creationId xmlns:p14="http://schemas.microsoft.com/office/powerpoint/2010/main" val="186129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fontScale="90000"/>
          </a:bodyPr>
          <a:lstStyle/>
          <a:p>
            <a:r>
              <a:rPr lang="sr-Latn-RS" sz="3500">
                <a:solidFill>
                  <a:srgbClr val="FFFFFF"/>
                </a:solidFill>
              </a:rPr>
              <a:t>A date graph, can that be described by a dictionary?</a:t>
            </a:r>
            <a:endParaRPr lang="en-US" sz="3500">
              <a:solidFill>
                <a:srgbClr val="FFFFFF"/>
              </a:solidFill>
            </a:endParaRPr>
          </a:p>
        </p:txBody>
      </p:sp>
      <p:pic>
        <p:nvPicPr>
          <p:cNvPr id="9" name="Image 5">
            <a:extLst>
              <a:ext uri="{FF2B5EF4-FFF2-40B4-BE49-F238E27FC236}">
                <a16:creationId xmlns:a16="http://schemas.microsoft.com/office/drawing/2014/main" id="{7526F36B-DD88-40B0-8E2A-ED6CDC859CCF}"/>
              </a:ext>
            </a:extLst>
          </p:cNvPr>
          <p:cNvPicPr>
            <a:picLocks noGrp="1" noChangeAspect="1"/>
          </p:cNvPicPr>
          <p:nvPr>
            <p:ph idx="1"/>
          </p:nvPr>
        </p:nvPicPr>
        <p:blipFill>
          <a:blip r:embed="rId2" cstate="print"/>
          <a:stretch>
            <a:fillRect/>
          </a:stretch>
        </p:blipFill>
        <p:spPr>
          <a:xfrm>
            <a:off x="1393825" y="2557462"/>
            <a:ext cx="6562725" cy="3076575"/>
          </a:xfrm>
          <a:prstGeom prst="rect">
            <a:avLst/>
          </a:prstGeom>
        </p:spPr>
      </p:pic>
      <p:sp>
        <p:nvSpPr>
          <p:cNvPr id="4" name="Arrow: Down 3">
            <a:extLst>
              <a:ext uri="{FF2B5EF4-FFF2-40B4-BE49-F238E27FC236}">
                <a16:creationId xmlns:a16="http://schemas.microsoft.com/office/drawing/2014/main" id="{1B9ABB7F-8E4D-4DAE-97F6-2484007ED282}"/>
              </a:ext>
            </a:extLst>
          </p:cNvPr>
          <p:cNvSpPr/>
          <p:nvPr/>
        </p:nvSpPr>
        <p:spPr>
          <a:xfrm>
            <a:off x="4087366" y="287404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12A3E646-2AF3-4D7D-B85B-6A9340A580B6}"/>
              </a:ext>
            </a:extLst>
          </p:cNvPr>
          <p:cNvSpPr/>
          <p:nvPr/>
        </p:nvSpPr>
        <p:spPr>
          <a:xfrm>
            <a:off x="4923407" y="287404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Arrow: Down 12">
            <a:extLst>
              <a:ext uri="{FF2B5EF4-FFF2-40B4-BE49-F238E27FC236}">
                <a16:creationId xmlns:a16="http://schemas.microsoft.com/office/drawing/2014/main" id="{885750A3-3402-4CDC-BDA3-22EDC3317404}"/>
              </a:ext>
            </a:extLst>
          </p:cNvPr>
          <p:cNvSpPr/>
          <p:nvPr/>
        </p:nvSpPr>
        <p:spPr>
          <a:xfrm>
            <a:off x="6559548" y="287404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6BE53-CBAC-40F4-A211-2FBD95D6320A}"/>
              </a:ext>
            </a:extLst>
          </p:cNvPr>
          <p:cNvSpPr/>
          <p:nvPr/>
        </p:nvSpPr>
        <p:spPr>
          <a:xfrm>
            <a:off x="5237018" y="2124364"/>
            <a:ext cx="1237673" cy="433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a:t>number</a:t>
            </a:r>
            <a:endParaRPr lang="en-US"/>
          </a:p>
        </p:txBody>
      </p:sp>
      <p:sp>
        <p:nvSpPr>
          <p:cNvPr id="6" name="TextBox 5">
            <a:extLst>
              <a:ext uri="{FF2B5EF4-FFF2-40B4-BE49-F238E27FC236}">
                <a16:creationId xmlns:a16="http://schemas.microsoft.com/office/drawing/2014/main" id="{C34F32DC-820A-4CBB-9A89-D809A0888503}"/>
              </a:ext>
            </a:extLst>
          </p:cNvPr>
          <p:cNvSpPr txBox="1"/>
          <p:nvPr/>
        </p:nvSpPr>
        <p:spPr>
          <a:xfrm>
            <a:off x="7358761" y="3178582"/>
            <a:ext cx="1673856" cy="369332"/>
          </a:xfrm>
          <a:prstGeom prst="rect">
            <a:avLst/>
          </a:prstGeom>
          <a:solidFill>
            <a:schemeClr val="accent1"/>
          </a:solidFill>
        </p:spPr>
        <p:txBody>
          <a:bodyPr wrap="none" rtlCol="0">
            <a:spAutoFit/>
          </a:bodyPr>
          <a:lstStyle/>
          <a:p>
            <a:r>
              <a:rPr lang="sr-Latn-RS">
                <a:solidFill>
                  <a:schemeClr val="bg1"/>
                </a:solidFill>
              </a:rPr>
              <a:t>4-digits number</a:t>
            </a:r>
            <a:endParaRPr lang="en-US">
              <a:solidFill>
                <a:schemeClr val="bg1"/>
              </a:solidFill>
            </a:endParaRPr>
          </a:p>
        </p:txBody>
      </p:sp>
      <p:sp>
        <p:nvSpPr>
          <p:cNvPr id="3" name="Slide Number Placeholder 2">
            <a:extLst>
              <a:ext uri="{FF2B5EF4-FFF2-40B4-BE49-F238E27FC236}">
                <a16:creationId xmlns:a16="http://schemas.microsoft.com/office/drawing/2014/main" id="{3B6ABC28-9812-4857-83CC-92BB988E050E}"/>
              </a:ext>
            </a:extLst>
          </p:cNvPr>
          <p:cNvSpPr>
            <a:spLocks noGrp="1"/>
          </p:cNvSpPr>
          <p:nvPr>
            <p:ph type="sldNum" sz="quarter" idx="12"/>
          </p:nvPr>
        </p:nvSpPr>
        <p:spPr/>
        <p:txBody>
          <a:bodyPr/>
          <a:lstStyle/>
          <a:p>
            <a:fld id="{9EE23988-0112-4951-8308-7244049C86F9}" type="slidenum">
              <a:rPr lang="en-US" smtClean="0"/>
              <a:t>12</a:t>
            </a:fld>
            <a:endParaRPr lang="en-US"/>
          </a:p>
        </p:txBody>
      </p:sp>
    </p:spTree>
    <p:extLst>
      <p:ext uri="{BB962C8B-B14F-4D97-AF65-F5344CB8AC3E}">
        <p14:creationId xmlns:p14="http://schemas.microsoft.com/office/powerpoint/2010/main" val="212016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a:bodyPr>
          <a:lstStyle/>
          <a:p>
            <a:r>
              <a:rPr lang="sr-Latn-RS" sz="3500">
                <a:solidFill>
                  <a:srgbClr val="FFFFFF"/>
                </a:solidFill>
              </a:rPr>
              <a:t>Examples of ambiguity</a:t>
            </a:r>
            <a:endParaRPr lang="en-US" sz="3500">
              <a:solidFill>
                <a:srgbClr val="FFFFFF"/>
              </a:solidFill>
            </a:endParaRPr>
          </a:p>
        </p:txBody>
      </p:sp>
      <p:sp>
        <p:nvSpPr>
          <p:cNvPr id="7" name="Content Placeholder 6">
            <a:extLst>
              <a:ext uri="{FF2B5EF4-FFF2-40B4-BE49-F238E27FC236}">
                <a16:creationId xmlns:a16="http://schemas.microsoft.com/office/drawing/2014/main" id="{76C40DC1-1553-4D70-A4AA-9F90AEC72445}"/>
              </a:ext>
            </a:extLst>
          </p:cNvPr>
          <p:cNvSpPr>
            <a:spLocks noGrp="1"/>
          </p:cNvSpPr>
          <p:nvPr>
            <p:ph idx="1"/>
          </p:nvPr>
        </p:nvSpPr>
        <p:spPr>
          <a:xfrm>
            <a:off x="628648" y="1948775"/>
            <a:ext cx="7886700" cy="4351338"/>
          </a:xfrm>
        </p:spPr>
        <p:txBody>
          <a:bodyPr>
            <a:normAutofit/>
          </a:bodyPr>
          <a:lstStyle/>
          <a:p>
            <a:r>
              <a:rPr lang="sr-Latn-RS" sz="1800"/>
              <a:t>some names are used to designate several things: </a:t>
            </a:r>
            <a:r>
              <a:rPr lang="sr-Latn-RS" sz="1800" b="1" i="1">
                <a:solidFill>
                  <a:srgbClr val="0070C0"/>
                </a:solidFill>
              </a:rPr>
              <a:t>Balkan</a:t>
            </a:r>
            <a:r>
              <a:rPr lang="sr-Latn-RS" sz="1800" b="1" i="1"/>
              <a:t> </a:t>
            </a:r>
            <a:r>
              <a:rPr lang="sr-Latn-RS" sz="1800"/>
              <a:t>– a mountain and a superregion; </a:t>
            </a:r>
            <a:r>
              <a:rPr lang="sr-Latn-RS" sz="1800" b="1" i="1"/>
              <a:t>Congo</a:t>
            </a:r>
            <a:r>
              <a:rPr lang="sr-Latn-RS" sz="1800"/>
              <a:t> (</a:t>
            </a:r>
            <a:r>
              <a:rPr lang="sr-Latn-RS" sz="1800" b="1" i="1">
                <a:solidFill>
                  <a:srgbClr val="0070C0"/>
                </a:solidFill>
              </a:rPr>
              <a:t>Kongo</a:t>
            </a:r>
            <a:r>
              <a:rPr lang="sr-Latn-RS" sz="1800"/>
              <a:t>) – a river and a country</a:t>
            </a:r>
          </a:p>
          <a:p>
            <a:pPr>
              <a:defRPr/>
            </a:pPr>
            <a:endParaRPr lang="sr-Latn-RS" altLang="en-US" sz="1800"/>
          </a:p>
          <a:p>
            <a:pPr>
              <a:defRPr/>
            </a:pPr>
            <a:r>
              <a:rPr lang="sr-Latn-RS" altLang="en-US" sz="1800"/>
              <a:t>geographic names: </a:t>
            </a:r>
            <a:r>
              <a:rPr lang="sr-Latn-RS" altLang="en-US" sz="1800" b="1" i="1"/>
              <a:t>Aden </a:t>
            </a:r>
            <a:r>
              <a:rPr lang="sr-Latn-RS" altLang="en-US" sz="1800"/>
              <a:t>– a city and a personal name; </a:t>
            </a:r>
            <a:r>
              <a:rPr lang="sr-Latn-RS" altLang="en-US" sz="1800" b="1" i="1"/>
              <a:t>Amazon</a:t>
            </a:r>
            <a:r>
              <a:rPr lang="sr-Latn-RS" altLang="en-US" sz="1800" i="1"/>
              <a:t> – </a:t>
            </a:r>
            <a:r>
              <a:rPr lang="sr-Latn-RS" altLang="en-US" sz="1800"/>
              <a:t>a river, an ethnonym, an organization</a:t>
            </a:r>
          </a:p>
          <a:p>
            <a:pPr>
              <a:defRPr/>
            </a:pPr>
            <a:endParaRPr lang="sr-Latn-RS" altLang="en-US" sz="1800"/>
          </a:p>
          <a:p>
            <a:pPr>
              <a:defRPr/>
            </a:pPr>
            <a:r>
              <a:rPr lang="en-US" altLang="en-US" sz="1800"/>
              <a:t>geographic names: </a:t>
            </a:r>
            <a:r>
              <a:rPr lang="en-US" altLang="en-US" sz="1800" b="1" i="1">
                <a:solidFill>
                  <a:srgbClr val="0070C0"/>
                </a:solidFill>
              </a:rPr>
              <a:t>Una</a:t>
            </a:r>
            <a:r>
              <a:rPr lang="en-US" altLang="en-US" sz="1800" i="1">
                <a:solidFill>
                  <a:schemeClr val="accent2">
                    <a:lumMod val="75000"/>
                  </a:schemeClr>
                </a:solidFill>
              </a:rPr>
              <a:t> </a:t>
            </a:r>
            <a:r>
              <a:rPr lang="en-US" altLang="en-US" sz="1800"/>
              <a:t>– a river and a feminine name, </a:t>
            </a:r>
            <a:r>
              <a:rPr lang="en-US" altLang="en-US" sz="1800" b="1" i="1">
                <a:solidFill>
                  <a:srgbClr val="0070C0"/>
                </a:solidFill>
              </a:rPr>
              <a:t>Sava</a:t>
            </a:r>
            <a:r>
              <a:rPr lang="en-US" altLang="en-US" sz="1800">
                <a:solidFill>
                  <a:schemeClr val="accent2">
                    <a:lumMod val="75000"/>
                  </a:schemeClr>
                </a:solidFill>
              </a:rPr>
              <a:t> </a:t>
            </a:r>
            <a:r>
              <a:rPr lang="en-US" altLang="en-US" sz="1800"/>
              <a:t>– a river and a masculine name and a feminine name; </a:t>
            </a:r>
            <a:r>
              <a:rPr lang="en-US" altLang="en-US" sz="1800" b="1" i="1">
                <a:solidFill>
                  <a:srgbClr val="0070C0"/>
                </a:solidFill>
              </a:rPr>
              <a:t>Jelica</a:t>
            </a:r>
            <a:r>
              <a:rPr lang="en-US" altLang="en-US" sz="1800" b="1" i="1"/>
              <a:t> </a:t>
            </a:r>
            <a:r>
              <a:rPr lang="en-US" altLang="en-US" sz="1800"/>
              <a:t>– a mount</a:t>
            </a:r>
            <a:r>
              <a:rPr lang="sr-Latn-RS" altLang="en-US" sz="1800"/>
              <a:t>a</a:t>
            </a:r>
            <a:r>
              <a:rPr lang="en-US" altLang="en-US" sz="1800"/>
              <a:t>in and a feminine name</a:t>
            </a:r>
          </a:p>
          <a:p>
            <a:pPr>
              <a:defRPr/>
            </a:pPr>
            <a:r>
              <a:rPr lang="en-US" altLang="en-US" sz="1800"/>
              <a:t>personal names: </a:t>
            </a:r>
            <a:r>
              <a:rPr lang="en-US" altLang="en-US" sz="1800" b="1" i="1">
                <a:solidFill>
                  <a:srgbClr val="0070C0"/>
                </a:solidFill>
              </a:rPr>
              <a:t>Miloš </a:t>
            </a:r>
            <a:r>
              <a:rPr lang="en-US" altLang="en-US" sz="1800"/>
              <a:t>– a first name and a surname;</a:t>
            </a:r>
            <a:endParaRPr lang="en-US" altLang="en-US" sz="1800" b="1">
              <a:solidFill>
                <a:srgbClr val="0070C0"/>
              </a:solidFill>
            </a:endParaRPr>
          </a:p>
          <a:p>
            <a:pPr>
              <a:defRPr/>
            </a:pPr>
            <a:r>
              <a:rPr lang="en-US" altLang="en-US" sz="1800"/>
              <a:t>common nouns: </a:t>
            </a:r>
            <a:r>
              <a:rPr lang="en-US" altLang="en-US" sz="1800" b="1" i="1">
                <a:solidFill>
                  <a:srgbClr val="0070C0"/>
                </a:solidFill>
              </a:rPr>
              <a:t>Višnja</a:t>
            </a:r>
            <a:r>
              <a:rPr lang="en-US" altLang="en-US" sz="1800" i="1">
                <a:solidFill>
                  <a:schemeClr val="accent2">
                    <a:lumMod val="75000"/>
                  </a:schemeClr>
                </a:solidFill>
              </a:rPr>
              <a:t> </a:t>
            </a:r>
            <a:r>
              <a:rPr lang="en-US" altLang="en-US" sz="1800" i="1"/>
              <a:t>– </a:t>
            </a:r>
            <a:r>
              <a:rPr lang="en-US" altLang="en-US" sz="1800"/>
              <a:t>a feminine first name and a common noun (sour cherry), </a:t>
            </a:r>
            <a:r>
              <a:rPr lang="en-US" altLang="en-US" sz="1800" b="1" i="1">
                <a:solidFill>
                  <a:srgbClr val="0070C0"/>
                </a:solidFill>
              </a:rPr>
              <a:t>Ali</a:t>
            </a:r>
            <a:r>
              <a:rPr lang="en-US" altLang="en-US" sz="1800"/>
              <a:t> – a masculine first name but aslo; a conjunction (but);</a:t>
            </a:r>
          </a:p>
        </p:txBody>
      </p:sp>
      <p:sp>
        <p:nvSpPr>
          <p:cNvPr id="3" name="Slide Number Placeholder 2">
            <a:extLst>
              <a:ext uri="{FF2B5EF4-FFF2-40B4-BE49-F238E27FC236}">
                <a16:creationId xmlns:a16="http://schemas.microsoft.com/office/drawing/2014/main" id="{5274DE04-AF07-4E97-B045-2A260A65CDD6}"/>
              </a:ext>
            </a:extLst>
          </p:cNvPr>
          <p:cNvSpPr>
            <a:spLocks noGrp="1"/>
          </p:cNvSpPr>
          <p:nvPr>
            <p:ph type="sldNum" sz="quarter" idx="12"/>
          </p:nvPr>
        </p:nvSpPr>
        <p:spPr/>
        <p:txBody>
          <a:bodyPr/>
          <a:lstStyle/>
          <a:p>
            <a:fld id="{9EE23988-0112-4951-8308-7244049C86F9}" type="slidenum">
              <a:rPr lang="en-US" smtClean="0"/>
              <a:t>13</a:t>
            </a:fld>
            <a:endParaRPr lang="en-US"/>
          </a:p>
        </p:txBody>
      </p:sp>
    </p:spTree>
    <p:extLst>
      <p:ext uri="{BB962C8B-B14F-4D97-AF65-F5344CB8AC3E}">
        <p14:creationId xmlns:p14="http://schemas.microsoft.com/office/powerpoint/2010/main" val="391096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a:bodyPr>
          <a:lstStyle/>
          <a:p>
            <a:r>
              <a:rPr lang="sr-Latn-RS" sz="3500">
                <a:solidFill>
                  <a:srgbClr val="FFFFFF"/>
                </a:solidFill>
              </a:rPr>
              <a:t>The ambiguity of forms</a:t>
            </a:r>
            <a:endParaRPr lang="en-US" sz="3500">
              <a:solidFill>
                <a:srgbClr val="FFFFFF"/>
              </a:solidFill>
            </a:endParaRPr>
          </a:p>
        </p:txBody>
      </p:sp>
      <p:graphicFrame>
        <p:nvGraphicFramePr>
          <p:cNvPr id="3" name="Table 3">
            <a:extLst>
              <a:ext uri="{FF2B5EF4-FFF2-40B4-BE49-F238E27FC236}">
                <a16:creationId xmlns:a16="http://schemas.microsoft.com/office/drawing/2014/main" id="{1BF7920A-6D95-4845-9E7A-68D49C05606B}"/>
              </a:ext>
            </a:extLst>
          </p:cNvPr>
          <p:cNvGraphicFramePr>
            <a:graphicFrameLocks noGrp="1"/>
          </p:cNvGraphicFramePr>
          <p:nvPr>
            <p:ph idx="1"/>
            <p:extLst>
              <p:ext uri="{D42A27DB-BD31-4B8C-83A1-F6EECF244321}">
                <p14:modId xmlns:p14="http://schemas.microsoft.com/office/powerpoint/2010/main" val="2049125569"/>
              </p:ext>
            </p:extLst>
          </p:nvPr>
        </p:nvGraphicFramePr>
        <p:xfrm>
          <a:off x="628650" y="1825625"/>
          <a:ext cx="7886700" cy="296672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1248990464"/>
                    </a:ext>
                  </a:extLst>
                </a:gridCol>
                <a:gridCol w="2628900">
                  <a:extLst>
                    <a:ext uri="{9D8B030D-6E8A-4147-A177-3AD203B41FA5}">
                      <a16:colId xmlns:a16="http://schemas.microsoft.com/office/drawing/2014/main" val="3831615381"/>
                    </a:ext>
                  </a:extLst>
                </a:gridCol>
                <a:gridCol w="2628900">
                  <a:extLst>
                    <a:ext uri="{9D8B030D-6E8A-4147-A177-3AD203B41FA5}">
                      <a16:colId xmlns:a16="http://schemas.microsoft.com/office/drawing/2014/main" val="3378928944"/>
                    </a:ext>
                  </a:extLst>
                </a:gridCol>
              </a:tblGrid>
              <a:tr h="370840">
                <a:tc>
                  <a:txBody>
                    <a:bodyPr/>
                    <a:lstStyle/>
                    <a:p>
                      <a:endParaRPr lang="en-US">
                        <a:solidFill>
                          <a:schemeClr val="bg1"/>
                        </a:solidFill>
                      </a:endParaRPr>
                    </a:p>
                  </a:txBody>
                  <a:tcPr>
                    <a:solidFill>
                      <a:schemeClr val="accent1"/>
                    </a:solidFill>
                  </a:tcPr>
                </a:tc>
                <a:tc>
                  <a:txBody>
                    <a:bodyPr/>
                    <a:lstStyle/>
                    <a:p>
                      <a:r>
                        <a:rPr lang="sr-Latn-RS">
                          <a:solidFill>
                            <a:schemeClr val="bg1"/>
                          </a:solidFill>
                        </a:rPr>
                        <a:t>Ivan (masculine)</a:t>
                      </a:r>
                      <a:endParaRPr lang="en-US">
                        <a:solidFill>
                          <a:schemeClr val="bg1"/>
                        </a:solidFill>
                      </a:endParaRPr>
                    </a:p>
                  </a:txBody>
                  <a:tcPr>
                    <a:solidFill>
                      <a:schemeClr val="accent1"/>
                    </a:solidFill>
                  </a:tcPr>
                </a:tc>
                <a:tc>
                  <a:txBody>
                    <a:bodyPr/>
                    <a:lstStyle/>
                    <a:p>
                      <a:r>
                        <a:rPr lang="sr-Latn-RS">
                          <a:solidFill>
                            <a:schemeClr val="bg1"/>
                          </a:solidFill>
                        </a:rPr>
                        <a:t>Ivana (feminine)</a:t>
                      </a:r>
                      <a:endParaRPr lang="en-US">
                        <a:solidFill>
                          <a:schemeClr val="bg1"/>
                        </a:solidFill>
                      </a:endParaRPr>
                    </a:p>
                  </a:txBody>
                  <a:tcPr>
                    <a:solidFill>
                      <a:schemeClr val="accent1"/>
                    </a:solidFill>
                  </a:tcPr>
                </a:tc>
                <a:extLst>
                  <a:ext uri="{0D108BD9-81ED-4DB2-BD59-A6C34878D82A}">
                    <a16:rowId xmlns:a16="http://schemas.microsoft.com/office/drawing/2014/main" val="2243793279"/>
                  </a:ext>
                </a:extLst>
              </a:tr>
              <a:tr h="370840">
                <a:tc>
                  <a:txBody>
                    <a:bodyPr/>
                    <a:lstStyle/>
                    <a:p>
                      <a:r>
                        <a:rPr lang="sr-Latn-RS"/>
                        <a:t>nominative</a:t>
                      </a:r>
                    </a:p>
                  </a:txBody>
                  <a:tcPr/>
                </a:tc>
                <a:tc>
                  <a:txBody>
                    <a:bodyPr/>
                    <a:lstStyle/>
                    <a:p>
                      <a:r>
                        <a:rPr lang="sr-Latn-RS"/>
                        <a:t>Ivan</a:t>
                      </a:r>
                      <a:endParaRPr lang="en-US"/>
                    </a:p>
                  </a:txBody>
                  <a:tcPr/>
                </a:tc>
                <a:tc>
                  <a:txBody>
                    <a:bodyPr/>
                    <a:lstStyle/>
                    <a:p>
                      <a:r>
                        <a:rPr lang="sr-Latn-RS"/>
                        <a:t>Ivana</a:t>
                      </a:r>
                      <a:endParaRPr lang="en-US"/>
                    </a:p>
                  </a:txBody>
                  <a:tcPr>
                    <a:solidFill>
                      <a:srgbClr val="FFC000"/>
                    </a:solidFill>
                  </a:tcPr>
                </a:tc>
                <a:extLst>
                  <a:ext uri="{0D108BD9-81ED-4DB2-BD59-A6C34878D82A}">
                    <a16:rowId xmlns:a16="http://schemas.microsoft.com/office/drawing/2014/main" val="1906650406"/>
                  </a:ext>
                </a:extLst>
              </a:tr>
              <a:tr h="370840">
                <a:tc>
                  <a:txBody>
                    <a:bodyPr/>
                    <a:lstStyle/>
                    <a:p>
                      <a:r>
                        <a:rPr lang="sr-Latn-RS"/>
                        <a:t>genitive</a:t>
                      </a:r>
                      <a:endParaRPr lang="en-US"/>
                    </a:p>
                  </a:txBody>
                  <a:tcPr/>
                </a:tc>
                <a:tc>
                  <a:txBody>
                    <a:bodyPr/>
                    <a:lstStyle/>
                    <a:p>
                      <a:r>
                        <a:rPr lang="sr-Latn-RS"/>
                        <a:t>Ivana</a:t>
                      </a:r>
                      <a:endParaRPr lang="en-US"/>
                    </a:p>
                  </a:txBody>
                  <a:tcPr>
                    <a:solidFill>
                      <a:srgbClr val="FFC000"/>
                    </a:solidFill>
                  </a:tcPr>
                </a:tc>
                <a:tc>
                  <a:txBody>
                    <a:bodyPr/>
                    <a:lstStyle/>
                    <a:p>
                      <a:r>
                        <a:rPr lang="sr-Latn-RS"/>
                        <a:t>Ivane</a:t>
                      </a:r>
                      <a:endParaRPr lang="en-US"/>
                    </a:p>
                  </a:txBody>
                  <a:tcPr>
                    <a:solidFill>
                      <a:srgbClr val="92D050"/>
                    </a:solidFill>
                  </a:tcPr>
                </a:tc>
                <a:extLst>
                  <a:ext uri="{0D108BD9-81ED-4DB2-BD59-A6C34878D82A}">
                    <a16:rowId xmlns:a16="http://schemas.microsoft.com/office/drawing/2014/main" val="824819387"/>
                  </a:ext>
                </a:extLst>
              </a:tr>
              <a:tr h="370840">
                <a:tc>
                  <a:txBody>
                    <a:bodyPr/>
                    <a:lstStyle/>
                    <a:p>
                      <a:r>
                        <a:rPr lang="sr-Latn-RS"/>
                        <a:t>dative</a:t>
                      </a:r>
                      <a:endParaRPr lang="en-US"/>
                    </a:p>
                  </a:txBody>
                  <a:tcPr/>
                </a:tc>
                <a:tc>
                  <a:txBody>
                    <a:bodyPr/>
                    <a:lstStyle/>
                    <a:p>
                      <a:r>
                        <a:rPr lang="sr-Latn-RS"/>
                        <a:t>Ivanu</a:t>
                      </a:r>
                      <a:endParaRPr lang="en-US"/>
                    </a:p>
                  </a:txBody>
                  <a:tcPr>
                    <a:solidFill>
                      <a:srgbClr val="00B0F0"/>
                    </a:solidFill>
                  </a:tcPr>
                </a:tc>
                <a:tc>
                  <a:txBody>
                    <a:bodyPr/>
                    <a:lstStyle/>
                    <a:p>
                      <a:r>
                        <a:rPr lang="sr-Latn-RS"/>
                        <a:t>Ivani</a:t>
                      </a:r>
                      <a:endParaRPr lang="en-US"/>
                    </a:p>
                  </a:txBody>
                  <a:tcPr/>
                </a:tc>
                <a:extLst>
                  <a:ext uri="{0D108BD9-81ED-4DB2-BD59-A6C34878D82A}">
                    <a16:rowId xmlns:a16="http://schemas.microsoft.com/office/drawing/2014/main" val="1715972192"/>
                  </a:ext>
                </a:extLst>
              </a:tr>
              <a:tr h="370840">
                <a:tc>
                  <a:txBody>
                    <a:bodyPr/>
                    <a:lstStyle/>
                    <a:p>
                      <a:r>
                        <a:rPr lang="sr-Latn-RS"/>
                        <a:t>accusative</a:t>
                      </a:r>
                      <a:endParaRPr lang="en-US"/>
                    </a:p>
                  </a:txBody>
                  <a:tcPr/>
                </a:tc>
                <a:tc>
                  <a:txBody>
                    <a:bodyPr/>
                    <a:lstStyle/>
                    <a:p>
                      <a:r>
                        <a:rPr lang="sr-Latn-RS"/>
                        <a:t>Ivana</a:t>
                      </a:r>
                      <a:endParaRPr lang="en-US"/>
                    </a:p>
                  </a:txBody>
                  <a:tcPr>
                    <a:solidFill>
                      <a:srgbClr val="FFC000"/>
                    </a:solidFill>
                  </a:tcPr>
                </a:tc>
                <a:tc>
                  <a:txBody>
                    <a:bodyPr/>
                    <a:lstStyle/>
                    <a:p>
                      <a:r>
                        <a:rPr lang="sr-Latn-RS"/>
                        <a:t>Ivanu</a:t>
                      </a:r>
                      <a:endParaRPr lang="en-US"/>
                    </a:p>
                  </a:txBody>
                  <a:tcPr>
                    <a:solidFill>
                      <a:srgbClr val="00B0F0"/>
                    </a:solidFill>
                  </a:tcPr>
                </a:tc>
                <a:extLst>
                  <a:ext uri="{0D108BD9-81ED-4DB2-BD59-A6C34878D82A}">
                    <a16:rowId xmlns:a16="http://schemas.microsoft.com/office/drawing/2014/main" val="3950403293"/>
                  </a:ext>
                </a:extLst>
              </a:tr>
              <a:tr h="370840">
                <a:tc>
                  <a:txBody>
                    <a:bodyPr/>
                    <a:lstStyle/>
                    <a:p>
                      <a:r>
                        <a:rPr lang="sr-Latn-RS"/>
                        <a:t>vocative</a:t>
                      </a:r>
                      <a:endParaRPr lang="en-US"/>
                    </a:p>
                  </a:txBody>
                  <a:tcPr/>
                </a:tc>
                <a:tc>
                  <a:txBody>
                    <a:bodyPr/>
                    <a:lstStyle/>
                    <a:p>
                      <a:r>
                        <a:rPr lang="sr-Latn-RS"/>
                        <a:t>Ivane</a:t>
                      </a:r>
                      <a:endParaRPr lang="en-US"/>
                    </a:p>
                  </a:txBody>
                  <a:tcPr>
                    <a:solidFill>
                      <a:srgbClr val="92D050"/>
                    </a:solidFill>
                  </a:tcPr>
                </a:tc>
                <a:tc>
                  <a:txBody>
                    <a:bodyPr/>
                    <a:lstStyle/>
                    <a:p>
                      <a:r>
                        <a:rPr lang="sr-Latn-RS"/>
                        <a:t>Ivana</a:t>
                      </a:r>
                      <a:endParaRPr lang="en-US"/>
                    </a:p>
                  </a:txBody>
                  <a:tcPr>
                    <a:solidFill>
                      <a:srgbClr val="FFC000"/>
                    </a:solidFill>
                  </a:tcPr>
                </a:tc>
                <a:extLst>
                  <a:ext uri="{0D108BD9-81ED-4DB2-BD59-A6C34878D82A}">
                    <a16:rowId xmlns:a16="http://schemas.microsoft.com/office/drawing/2014/main" val="3177279427"/>
                  </a:ext>
                </a:extLst>
              </a:tr>
              <a:tr h="370840">
                <a:tc>
                  <a:txBody>
                    <a:bodyPr/>
                    <a:lstStyle/>
                    <a:p>
                      <a:r>
                        <a:rPr lang="sr-Latn-RS"/>
                        <a:t>instrumental</a:t>
                      </a:r>
                      <a:endParaRPr lang="en-US"/>
                    </a:p>
                  </a:txBody>
                  <a:tcPr/>
                </a:tc>
                <a:tc>
                  <a:txBody>
                    <a:bodyPr/>
                    <a:lstStyle/>
                    <a:p>
                      <a:r>
                        <a:rPr lang="sr-Latn-RS"/>
                        <a:t>Ivanom</a:t>
                      </a:r>
                      <a:endParaRPr lang="en-US"/>
                    </a:p>
                  </a:txBody>
                  <a:tcPr>
                    <a:solidFill>
                      <a:srgbClr val="FFFF00"/>
                    </a:solidFill>
                  </a:tcPr>
                </a:tc>
                <a:tc>
                  <a:txBody>
                    <a:bodyPr/>
                    <a:lstStyle/>
                    <a:p>
                      <a:r>
                        <a:rPr lang="sr-Latn-RS"/>
                        <a:t>Ivanom</a:t>
                      </a:r>
                      <a:endParaRPr lang="en-US"/>
                    </a:p>
                  </a:txBody>
                  <a:tcPr>
                    <a:solidFill>
                      <a:srgbClr val="FFFF00"/>
                    </a:solidFill>
                  </a:tcPr>
                </a:tc>
                <a:extLst>
                  <a:ext uri="{0D108BD9-81ED-4DB2-BD59-A6C34878D82A}">
                    <a16:rowId xmlns:a16="http://schemas.microsoft.com/office/drawing/2014/main" val="801423381"/>
                  </a:ext>
                </a:extLst>
              </a:tr>
              <a:tr h="370840">
                <a:tc>
                  <a:txBody>
                    <a:bodyPr/>
                    <a:lstStyle/>
                    <a:p>
                      <a:r>
                        <a:rPr lang="sr-Latn-RS"/>
                        <a:t>locative</a:t>
                      </a:r>
                      <a:endParaRPr lang="en-US"/>
                    </a:p>
                  </a:txBody>
                  <a:tcPr/>
                </a:tc>
                <a:tc>
                  <a:txBody>
                    <a:bodyPr/>
                    <a:lstStyle/>
                    <a:p>
                      <a:r>
                        <a:rPr lang="sr-Latn-RS"/>
                        <a:t>Ivanu</a:t>
                      </a:r>
                      <a:endParaRPr lang="en-US"/>
                    </a:p>
                  </a:txBody>
                  <a:tcPr>
                    <a:solidFill>
                      <a:srgbClr val="00B0F0"/>
                    </a:solidFill>
                  </a:tcPr>
                </a:tc>
                <a:tc>
                  <a:txBody>
                    <a:bodyPr/>
                    <a:lstStyle/>
                    <a:p>
                      <a:r>
                        <a:rPr lang="sr-Latn-RS"/>
                        <a:t>Ivani</a:t>
                      </a:r>
                      <a:endParaRPr lang="en-US"/>
                    </a:p>
                  </a:txBody>
                  <a:tcPr/>
                </a:tc>
                <a:extLst>
                  <a:ext uri="{0D108BD9-81ED-4DB2-BD59-A6C34878D82A}">
                    <a16:rowId xmlns:a16="http://schemas.microsoft.com/office/drawing/2014/main" val="3575058701"/>
                  </a:ext>
                </a:extLst>
              </a:tr>
            </a:tbl>
          </a:graphicData>
        </a:graphic>
      </p:graphicFrame>
      <p:sp>
        <p:nvSpPr>
          <p:cNvPr id="4" name="Slide Number Placeholder 3">
            <a:extLst>
              <a:ext uri="{FF2B5EF4-FFF2-40B4-BE49-F238E27FC236}">
                <a16:creationId xmlns:a16="http://schemas.microsoft.com/office/drawing/2014/main" id="{E0806CB0-446F-4940-85CD-7A69B660FCAA}"/>
              </a:ext>
            </a:extLst>
          </p:cNvPr>
          <p:cNvSpPr>
            <a:spLocks noGrp="1"/>
          </p:cNvSpPr>
          <p:nvPr>
            <p:ph type="sldNum" sz="quarter" idx="12"/>
          </p:nvPr>
        </p:nvSpPr>
        <p:spPr/>
        <p:txBody>
          <a:bodyPr/>
          <a:lstStyle/>
          <a:p>
            <a:fld id="{9EE23988-0112-4951-8308-7244049C86F9}" type="slidenum">
              <a:rPr lang="en-US" smtClean="0"/>
              <a:t>14</a:t>
            </a:fld>
            <a:endParaRPr lang="en-US"/>
          </a:p>
        </p:txBody>
      </p:sp>
    </p:spTree>
    <p:extLst>
      <p:ext uri="{BB962C8B-B14F-4D97-AF65-F5344CB8AC3E}">
        <p14:creationId xmlns:p14="http://schemas.microsoft.com/office/powerpoint/2010/main" val="4205373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fontScale="90000"/>
          </a:bodyPr>
          <a:lstStyle/>
          <a:p>
            <a:r>
              <a:rPr lang="sr-Latn-RS" sz="3500">
                <a:solidFill>
                  <a:srgbClr val="FFFFFF"/>
                </a:solidFill>
              </a:rPr>
              <a:t>Graphs can help to solve many of these problems, how?</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556130"/>
          </a:xfrm>
        </p:spPr>
        <p:txBody>
          <a:bodyPr anchor="ctr">
            <a:normAutofit lnSpcReduction="10000"/>
          </a:bodyPr>
          <a:lstStyle/>
          <a:p>
            <a:r>
              <a:rPr lang="sr-Latn-RS" sz="1800" b="1">
                <a:solidFill>
                  <a:srgbClr val="0070C0"/>
                </a:solidFill>
              </a:rPr>
              <a:t>1:</a:t>
            </a:r>
          </a:p>
          <a:p>
            <a:r>
              <a:rPr lang="sr-Latn-RS" sz="1800"/>
              <a:t>They can descibe different forms a certain NE can appear in;</a:t>
            </a:r>
          </a:p>
          <a:p>
            <a:r>
              <a:rPr lang="sr-Latn-RS" sz="1800"/>
              <a:t>For example, a full name of a person as it appears in a text can consists of:</a:t>
            </a:r>
          </a:p>
          <a:p>
            <a:pPr lvl="1"/>
            <a:r>
              <a:rPr lang="en-US" sz="1600">
                <a:latin typeface="Calibri" panose="020F0502020204030204" pitchFamily="34" charset="0"/>
                <a:cs typeface="Calibri" panose="020F0502020204030204" pitchFamily="34" charset="0"/>
              </a:rPr>
              <a:t>First name</a:t>
            </a:r>
          </a:p>
          <a:p>
            <a:pPr lvl="1"/>
            <a:r>
              <a:rPr lang="en-US" sz="1600">
                <a:latin typeface="Calibri" panose="020F0502020204030204" pitchFamily="34" charset="0"/>
                <a:cs typeface="Calibri" panose="020F0502020204030204" pitchFamily="34" charset="0"/>
              </a:rPr>
              <a:t>Last name</a:t>
            </a:r>
          </a:p>
          <a:p>
            <a:pPr lvl="1"/>
            <a:r>
              <a:rPr lang="en-US" sz="1600">
                <a:latin typeface="Calibri" panose="020F0502020204030204" pitchFamily="34" charset="0"/>
                <a:cs typeface="Calibri" panose="020F0502020204030204" pitchFamily="34" charset="0"/>
              </a:rPr>
              <a:t>Additional last name</a:t>
            </a:r>
          </a:p>
          <a:p>
            <a:pPr lvl="1"/>
            <a:r>
              <a:rPr lang="en-US" sz="1600">
                <a:latin typeface="Calibri" panose="020F0502020204030204" pitchFamily="34" charset="0"/>
                <a:cs typeface="Calibri" panose="020F0502020204030204" pitchFamily="34" charset="0"/>
              </a:rPr>
              <a:t>Middle name or initial</a:t>
            </a:r>
            <a:endParaRPr lang="sr-Latn-RS" sz="1600">
              <a:latin typeface="Calibri" panose="020F0502020204030204" pitchFamily="34" charset="0"/>
              <a:cs typeface="Calibri" panose="020F0502020204030204" pitchFamily="34" charset="0"/>
            </a:endParaRPr>
          </a:p>
          <a:p>
            <a:pPr lvl="1"/>
            <a:r>
              <a:rPr lang="sr-Latn-RS" sz="1600">
                <a:latin typeface="Calibri" panose="020F0502020204030204" pitchFamily="34" charset="0"/>
                <a:cs typeface="Calibri" panose="020F0502020204030204" pitchFamily="34" charset="0"/>
              </a:rPr>
              <a:t>Nick name</a:t>
            </a:r>
            <a:endParaRPr lang="en-US" sz="1600">
              <a:latin typeface="Calibri" panose="020F0502020204030204" pitchFamily="34" charset="0"/>
              <a:cs typeface="Calibri" panose="020F0502020204030204" pitchFamily="34" charset="0"/>
            </a:endParaRPr>
          </a:p>
          <a:p>
            <a:pPr lvl="1"/>
            <a:r>
              <a:rPr lang="en-US" sz="1600">
                <a:latin typeface="Calibri" panose="020F0502020204030204" pitchFamily="34" charset="0"/>
                <a:cs typeface="Calibri" panose="020F0502020204030204" pitchFamily="34" charset="0"/>
              </a:rPr>
              <a:t>Title</a:t>
            </a:r>
          </a:p>
          <a:p>
            <a:r>
              <a:rPr lang="en-US" sz="2000">
                <a:latin typeface="Calibri" panose="020F0502020204030204" pitchFamily="34" charset="0"/>
                <a:cs typeface="Calibri" panose="020F0502020204030204" pitchFamily="34" charset="0"/>
              </a:rPr>
              <a:t>Various orders of components</a:t>
            </a:r>
            <a:r>
              <a:rPr lang="sr-Latn-RS" sz="2000">
                <a:latin typeface="Calibri" panose="020F0502020204030204" pitchFamily="34" charset="0"/>
                <a:cs typeface="Calibri" panose="020F0502020204030204" pitchFamily="34" charset="0"/>
              </a:rPr>
              <a:t>; some components are optional</a:t>
            </a:r>
          </a:p>
          <a:p>
            <a:r>
              <a:rPr lang="sr-Latn-RS" sz="2000">
                <a:latin typeface="Calibri" panose="020F0502020204030204" pitchFamily="34" charset="0"/>
                <a:cs typeface="Calibri" panose="020F0502020204030204" pitchFamily="34" charset="0"/>
              </a:rPr>
              <a:t>The recognized information is an output, e.g. the text is modified;</a:t>
            </a:r>
            <a:endParaRPr lang="en-US" sz="2000">
              <a:latin typeface="Calibri" panose="020F0502020204030204" pitchFamily="34" charset="0"/>
              <a:cs typeface="Calibri" panose="020F0502020204030204" pitchFamily="34" charset="0"/>
            </a:endParaRPr>
          </a:p>
          <a:p>
            <a:endParaRPr lang="en-US" sz="1800"/>
          </a:p>
        </p:txBody>
      </p:sp>
      <p:sp>
        <p:nvSpPr>
          <p:cNvPr id="4" name="Slide Number Placeholder 3">
            <a:extLst>
              <a:ext uri="{FF2B5EF4-FFF2-40B4-BE49-F238E27FC236}">
                <a16:creationId xmlns:a16="http://schemas.microsoft.com/office/drawing/2014/main" id="{9A189DA4-9D43-431A-88AE-4F7D2034B00B}"/>
              </a:ext>
            </a:extLst>
          </p:cNvPr>
          <p:cNvSpPr>
            <a:spLocks noGrp="1"/>
          </p:cNvSpPr>
          <p:nvPr>
            <p:ph type="sldNum" sz="quarter" idx="12"/>
          </p:nvPr>
        </p:nvSpPr>
        <p:spPr/>
        <p:txBody>
          <a:bodyPr/>
          <a:lstStyle/>
          <a:p>
            <a:fld id="{9EE23988-0112-4951-8308-7244049C86F9}" type="slidenum">
              <a:rPr lang="en-US" smtClean="0"/>
              <a:t>15</a:t>
            </a:fld>
            <a:endParaRPr lang="en-US"/>
          </a:p>
        </p:txBody>
      </p:sp>
    </p:spTree>
    <p:extLst>
      <p:ext uri="{BB962C8B-B14F-4D97-AF65-F5344CB8AC3E}">
        <p14:creationId xmlns:p14="http://schemas.microsoft.com/office/powerpoint/2010/main" val="127397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fontScale="90000"/>
          </a:bodyPr>
          <a:lstStyle/>
          <a:p>
            <a:r>
              <a:rPr lang="sr-Latn-RS" sz="3600">
                <a:solidFill>
                  <a:schemeClr val="bg1"/>
                </a:solidFill>
              </a:rPr>
              <a:t>Feminine personal names in the genitive case (Serbian)</a:t>
            </a:r>
            <a:endParaRPr lang="en-US" sz="3500">
              <a:solidFill>
                <a:schemeClr val="bg1"/>
              </a:solidFill>
            </a:endParaRPr>
          </a:p>
        </p:txBody>
      </p:sp>
      <p:pic>
        <p:nvPicPr>
          <p:cNvPr id="17" name="Content Placeholder 5">
            <a:extLst>
              <a:ext uri="{FF2B5EF4-FFF2-40B4-BE49-F238E27FC236}">
                <a16:creationId xmlns:a16="http://schemas.microsoft.com/office/drawing/2014/main" id="{7D470813-79D8-4DCC-9FAD-5EE7E932A9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344096"/>
            <a:ext cx="7886700" cy="3771595"/>
          </a:xfrm>
        </p:spPr>
      </p:pic>
      <p:sp>
        <p:nvSpPr>
          <p:cNvPr id="15" name="Arrow: Right 14">
            <a:extLst>
              <a:ext uri="{FF2B5EF4-FFF2-40B4-BE49-F238E27FC236}">
                <a16:creationId xmlns:a16="http://schemas.microsoft.com/office/drawing/2014/main" id="{74274B17-C1F0-4F66-BBD3-6E84A6268651}"/>
              </a:ext>
            </a:extLst>
          </p:cNvPr>
          <p:cNvSpPr/>
          <p:nvPr/>
        </p:nvSpPr>
        <p:spPr>
          <a:xfrm>
            <a:off x="205221" y="4904509"/>
            <a:ext cx="11888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a:t>first+last</a:t>
            </a:r>
            <a:endParaRPr lang="en-US"/>
          </a:p>
        </p:txBody>
      </p:sp>
      <p:pic>
        <p:nvPicPr>
          <p:cNvPr id="20" name="Picture 19">
            <a:extLst>
              <a:ext uri="{FF2B5EF4-FFF2-40B4-BE49-F238E27FC236}">
                <a16:creationId xmlns:a16="http://schemas.microsoft.com/office/drawing/2014/main" id="{AEDA9DD4-D0AC-41B7-86C1-ADB639EA2D4A}"/>
              </a:ext>
            </a:extLst>
          </p:cNvPr>
          <p:cNvPicPr>
            <a:picLocks noChangeAspect="1"/>
          </p:cNvPicPr>
          <p:nvPr/>
        </p:nvPicPr>
        <p:blipFill>
          <a:blip r:embed="rId3"/>
          <a:stretch>
            <a:fillRect/>
          </a:stretch>
        </p:blipFill>
        <p:spPr>
          <a:xfrm>
            <a:off x="205221" y="2190500"/>
            <a:ext cx="1188823" cy="542591"/>
          </a:xfrm>
          <a:prstGeom prst="rect">
            <a:avLst/>
          </a:prstGeom>
        </p:spPr>
      </p:pic>
      <p:sp>
        <p:nvSpPr>
          <p:cNvPr id="21" name="Arrow: Down 20">
            <a:extLst>
              <a:ext uri="{FF2B5EF4-FFF2-40B4-BE49-F238E27FC236}">
                <a16:creationId xmlns:a16="http://schemas.microsoft.com/office/drawing/2014/main" id="{5D41B971-1D47-4C57-B6ED-AE44C024C77D}"/>
              </a:ext>
            </a:extLst>
          </p:cNvPr>
          <p:cNvSpPr/>
          <p:nvPr/>
        </p:nvSpPr>
        <p:spPr>
          <a:xfrm>
            <a:off x="909412" y="2954370"/>
            <a:ext cx="484632" cy="9492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output</a:t>
            </a:r>
            <a:endParaRPr lang="en-US"/>
          </a:p>
        </p:txBody>
      </p:sp>
      <p:sp>
        <p:nvSpPr>
          <p:cNvPr id="22" name="Arrow: Down 21">
            <a:extLst>
              <a:ext uri="{FF2B5EF4-FFF2-40B4-BE49-F238E27FC236}">
                <a16:creationId xmlns:a16="http://schemas.microsoft.com/office/drawing/2014/main" id="{0AE57373-0A3C-48A0-9C5C-564E1DA1B369}"/>
              </a:ext>
            </a:extLst>
          </p:cNvPr>
          <p:cNvSpPr/>
          <p:nvPr/>
        </p:nvSpPr>
        <p:spPr>
          <a:xfrm>
            <a:off x="7896721" y="2954369"/>
            <a:ext cx="484632" cy="9492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output</a:t>
            </a:r>
            <a:endParaRPr lang="en-US"/>
          </a:p>
        </p:txBody>
      </p:sp>
      <p:sp>
        <p:nvSpPr>
          <p:cNvPr id="3" name="Slide Number Placeholder 2">
            <a:extLst>
              <a:ext uri="{FF2B5EF4-FFF2-40B4-BE49-F238E27FC236}">
                <a16:creationId xmlns:a16="http://schemas.microsoft.com/office/drawing/2014/main" id="{F20EE32B-1B2A-4C5A-A497-E18469FC3419}"/>
              </a:ext>
            </a:extLst>
          </p:cNvPr>
          <p:cNvSpPr>
            <a:spLocks noGrp="1"/>
          </p:cNvSpPr>
          <p:nvPr>
            <p:ph type="sldNum" sz="quarter" idx="12"/>
          </p:nvPr>
        </p:nvSpPr>
        <p:spPr/>
        <p:txBody>
          <a:bodyPr/>
          <a:lstStyle/>
          <a:p>
            <a:fld id="{9EE23988-0112-4951-8308-7244049C86F9}" type="slidenum">
              <a:rPr lang="en-US" smtClean="0"/>
              <a:t>16</a:t>
            </a:fld>
            <a:endParaRPr lang="en-US"/>
          </a:p>
        </p:txBody>
      </p:sp>
    </p:spTree>
    <p:extLst>
      <p:ext uri="{BB962C8B-B14F-4D97-AF65-F5344CB8AC3E}">
        <p14:creationId xmlns:p14="http://schemas.microsoft.com/office/powerpoint/2010/main" val="361166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561119" cy="1033669"/>
          </a:xfrm>
        </p:spPr>
        <p:txBody>
          <a:bodyPr>
            <a:normAutofit fontScale="90000"/>
          </a:bodyPr>
          <a:lstStyle/>
          <a:p>
            <a:r>
              <a:rPr lang="sr-Latn-RS" sz="3500">
                <a:solidFill>
                  <a:srgbClr val="FFFFFF"/>
                </a:solidFill>
              </a:rPr>
              <a:t>Names that would be recognized by some of these graphs (m/f; nominative, genitive...) </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556130"/>
          </a:xfrm>
        </p:spPr>
        <p:txBody>
          <a:bodyPr anchor="ctr">
            <a:normAutofit/>
          </a:bodyPr>
          <a:lstStyle/>
          <a:p>
            <a:r>
              <a:rPr lang="sr-Latn-RS" sz="1800" b="1">
                <a:solidFill>
                  <a:srgbClr val="0070C0"/>
                </a:solidFill>
              </a:rPr>
              <a:t>dr Milan Jovanović Batut</a:t>
            </a:r>
            <a:r>
              <a:rPr lang="sr-Latn-RS" sz="1800"/>
              <a:t> – title, first, last, nick (m/nom);</a:t>
            </a:r>
          </a:p>
          <a:p>
            <a:r>
              <a:rPr lang="sr-Latn-RS" sz="1800" b="1">
                <a:solidFill>
                  <a:srgbClr val="0070C0"/>
                </a:solidFill>
              </a:rPr>
              <a:t>Bojana Petrović-Popović </a:t>
            </a:r>
            <a:r>
              <a:rPr lang="sr-Latn-RS" sz="1800"/>
              <a:t>– first, last,hyphen,last (f/nom);</a:t>
            </a:r>
          </a:p>
          <a:p>
            <a:r>
              <a:rPr lang="sr-Latn-RS" sz="1800" b="1">
                <a:solidFill>
                  <a:srgbClr val="0070C0"/>
                </a:solidFill>
              </a:rPr>
              <a:t>Milan Gale Muškatirević </a:t>
            </a:r>
            <a:r>
              <a:rPr lang="sr-Latn-RS" sz="1800"/>
              <a:t>– first, nick, last (m/nom);</a:t>
            </a:r>
          </a:p>
          <a:p>
            <a:r>
              <a:rPr lang="sr-Latn-RS" sz="1800" b="1">
                <a:solidFill>
                  <a:srgbClr val="0070C0"/>
                </a:solidFill>
              </a:rPr>
              <a:t>Mahtija Ahtisarija </a:t>
            </a:r>
            <a:r>
              <a:rPr lang="sr-Latn-RS" sz="1800"/>
              <a:t>–  first, last  (m/gen);</a:t>
            </a:r>
          </a:p>
          <a:p>
            <a:r>
              <a:rPr lang="sr-Latn-RS" sz="1800" b="1">
                <a:solidFill>
                  <a:srgbClr val="0070C0"/>
                </a:solidFill>
              </a:rPr>
              <a:t>Mirjana R. Milenković </a:t>
            </a:r>
            <a:r>
              <a:rPr lang="sr-Latn-RS" sz="1800"/>
              <a:t>– first, initial, last (f/nom);</a:t>
            </a:r>
          </a:p>
          <a:p>
            <a:r>
              <a:rPr lang="sr-Latn-RS" sz="1800" b="1">
                <a:solidFill>
                  <a:srgbClr val="0070C0"/>
                </a:solidFill>
              </a:rPr>
              <a:t>prof. dr Dragan Radovanović </a:t>
            </a:r>
            <a:r>
              <a:rPr lang="sr-Latn-RS" sz="1800"/>
              <a:t>– title, title, first, last (m/nom);</a:t>
            </a:r>
          </a:p>
          <a:p>
            <a:r>
              <a:rPr lang="sr-Latn-RS" sz="1800" b="1">
                <a:solidFill>
                  <a:srgbClr val="0070C0"/>
                </a:solidFill>
              </a:rPr>
              <a:t>Aleksandar-Kristijan Golubović </a:t>
            </a:r>
            <a:r>
              <a:rPr lang="sr-Latn-RS" sz="1800"/>
              <a:t>– first, hyphen, first, last (m/nom);</a:t>
            </a:r>
          </a:p>
          <a:p>
            <a:r>
              <a:rPr lang="sr-Latn-RS" sz="1800" b="1">
                <a:solidFill>
                  <a:srgbClr val="0070C0"/>
                </a:solidFill>
              </a:rPr>
              <a:t>Prof. Jovana Hadži-Đokića </a:t>
            </a:r>
            <a:r>
              <a:rPr lang="sr-Latn-RS" sz="1800"/>
              <a:t>– title, first, link, hyphen, last (m/gen);</a:t>
            </a:r>
          </a:p>
          <a:p>
            <a:r>
              <a:rPr lang="sr-Latn-RS" sz="1800" b="1">
                <a:solidFill>
                  <a:srgbClr val="0070C0"/>
                </a:solidFill>
              </a:rPr>
              <a:t>Tešić Zoran </a:t>
            </a:r>
            <a:r>
              <a:rPr lang="sr-Latn-RS" sz="1800"/>
              <a:t>– last, first (m/nom).</a:t>
            </a:r>
            <a:endParaRPr lang="en-US" sz="1800"/>
          </a:p>
        </p:txBody>
      </p:sp>
      <p:sp>
        <p:nvSpPr>
          <p:cNvPr id="4" name="Slide Number Placeholder 3">
            <a:extLst>
              <a:ext uri="{FF2B5EF4-FFF2-40B4-BE49-F238E27FC236}">
                <a16:creationId xmlns:a16="http://schemas.microsoft.com/office/drawing/2014/main" id="{42BB9313-D4ED-4ED1-B5B8-C31846BAA4EA}"/>
              </a:ext>
            </a:extLst>
          </p:cNvPr>
          <p:cNvSpPr>
            <a:spLocks noGrp="1"/>
          </p:cNvSpPr>
          <p:nvPr>
            <p:ph type="sldNum" sz="quarter" idx="12"/>
          </p:nvPr>
        </p:nvSpPr>
        <p:spPr/>
        <p:txBody>
          <a:bodyPr/>
          <a:lstStyle/>
          <a:p>
            <a:fld id="{9EE23988-0112-4951-8308-7244049C86F9}" type="slidenum">
              <a:rPr lang="en-US" smtClean="0"/>
              <a:t>17</a:t>
            </a:fld>
            <a:endParaRPr lang="en-US"/>
          </a:p>
        </p:txBody>
      </p:sp>
    </p:spTree>
    <p:extLst>
      <p:ext uri="{BB962C8B-B14F-4D97-AF65-F5344CB8AC3E}">
        <p14:creationId xmlns:p14="http://schemas.microsoft.com/office/powerpoint/2010/main" val="3987173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fontScale="90000"/>
          </a:bodyPr>
          <a:lstStyle/>
          <a:p>
            <a:r>
              <a:rPr lang="sr-Latn-RS" sz="3500">
                <a:solidFill>
                  <a:srgbClr val="FFFFFF"/>
                </a:solidFill>
              </a:rPr>
              <a:t>2: How can graphs help with false recognitions?</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556130"/>
          </a:xfrm>
        </p:spPr>
        <p:txBody>
          <a:bodyPr anchor="ctr">
            <a:normAutofit lnSpcReduction="10000"/>
          </a:bodyPr>
          <a:lstStyle/>
          <a:p>
            <a:r>
              <a:rPr lang="sr-Latn-RS" sz="1800"/>
              <a:t>Some lexical masks can be restricted if there is an unwanted ambiguity;</a:t>
            </a:r>
          </a:p>
          <a:p>
            <a:r>
              <a:rPr lang="sr-Latn-RS" sz="1800"/>
              <a:t>Some concordance lines obtained with the lexical mask </a:t>
            </a:r>
            <a:r>
              <a:rPr lang="sr-Latn-RS" sz="1800" b="1">
                <a:solidFill>
                  <a:srgbClr val="0070C0"/>
                </a:solidFill>
              </a:rPr>
              <a:t>&lt;N+NProp+Hyd&gt;</a:t>
            </a:r>
            <a:r>
              <a:rPr lang="sr-Latn-RS" sz="1800"/>
              <a:t> on a Serbian text:</a:t>
            </a:r>
          </a:p>
          <a:p>
            <a:pPr marL="0" indent="0">
              <a:buNone/>
            </a:pPr>
            <a:endParaRPr lang="sr-Latn-RS" sz="1800"/>
          </a:p>
          <a:p>
            <a:endParaRPr lang="sr-Latn-RS" sz="2000">
              <a:latin typeface="Calibri" panose="020F0502020204030204" pitchFamily="34" charset="0"/>
              <a:cs typeface="Calibri" panose="020F0502020204030204" pitchFamily="34" charset="0"/>
            </a:endParaRPr>
          </a:p>
          <a:p>
            <a:endParaRPr lang="sr-Latn-RS" sz="2000">
              <a:latin typeface="Calibri" panose="020F0502020204030204" pitchFamily="34" charset="0"/>
              <a:cs typeface="Calibri" panose="020F0502020204030204" pitchFamily="34" charset="0"/>
            </a:endParaRPr>
          </a:p>
          <a:p>
            <a:endParaRPr lang="sr-Latn-RS" sz="2000">
              <a:latin typeface="Calibri" panose="020F0502020204030204" pitchFamily="34" charset="0"/>
              <a:cs typeface="Calibri" panose="020F0502020204030204" pitchFamily="34" charset="0"/>
            </a:endParaRPr>
          </a:p>
          <a:p>
            <a:r>
              <a:rPr lang="sr-Latn-RS" sz="1800">
                <a:latin typeface="Calibri" panose="020F0502020204030204" pitchFamily="34" charset="0"/>
                <a:cs typeface="Calibri" panose="020F0502020204030204" pitchFamily="34" charset="0"/>
              </a:rPr>
              <a:t>There are false recognitions because </a:t>
            </a:r>
          </a:p>
          <a:p>
            <a:pPr lvl="1"/>
            <a:r>
              <a:rPr lang="sr-Latn-RS" sz="1400" b="1" i="1">
                <a:solidFill>
                  <a:srgbClr val="0070C0"/>
                </a:solidFill>
                <a:latin typeface="Calibri" panose="020F0502020204030204" pitchFamily="34" charset="0"/>
                <a:cs typeface="Calibri" panose="020F0502020204030204" pitchFamily="34" charset="0"/>
              </a:rPr>
              <a:t>Oko</a:t>
            </a:r>
            <a:r>
              <a:rPr lang="sr-Latn-RS" sz="1400">
                <a:latin typeface="Calibri" panose="020F0502020204030204" pitchFamily="34" charset="0"/>
                <a:cs typeface="Calibri" panose="020F0502020204030204" pitchFamily="34" charset="0"/>
              </a:rPr>
              <a:t> is a form of </a:t>
            </a:r>
            <a:r>
              <a:rPr lang="sr-Latn-RS" sz="1400" b="1" i="1">
                <a:solidFill>
                  <a:srgbClr val="0070C0"/>
                </a:solidFill>
                <a:latin typeface="Calibri" panose="020F0502020204030204" pitchFamily="34" charset="0"/>
                <a:cs typeface="Calibri" panose="020F0502020204030204" pitchFamily="34" charset="0"/>
              </a:rPr>
              <a:t>Oka</a:t>
            </a:r>
            <a:r>
              <a:rPr lang="sr-Latn-RS" sz="1400">
                <a:latin typeface="Calibri" panose="020F0502020204030204" pitchFamily="34" charset="0"/>
                <a:cs typeface="Calibri" panose="020F0502020204030204" pitchFamily="34" charset="0"/>
              </a:rPr>
              <a:t>, a river in Russia and also a preposition </a:t>
            </a:r>
            <a:r>
              <a:rPr lang="sr-Latn-RS" sz="1400" b="1" i="1">
                <a:solidFill>
                  <a:srgbClr val="0070C0"/>
                </a:solidFill>
                <a:latin typeface="Calibri" panose="020F0502020204030204" pitchFamily="34" charset="0"/>
                <a:cs typeface="Calibri" panose="020F0502020204030204" pitchFamily="34" charset="0"/>
              </a:rPr>
              <a:t>oko</a:t>
            </a:r>
            <a:r>
              <a:rPr lang="sr-Latn-RS" sz="1400">
                <a:latin typeface="Calibri" panose="020F0502020204030204" pitchFamily="34" charset="0"/>
                <a:cs typeface="Calibri" panose="020F0502020204030204" pitchFamily="34" charset="0"/>
              </a:rPr>
              <a:t> and a form of a noun (eye);</a:t>
            </a:r>
            <a:r>
              <a:rPr lang="en-US" sz="1400">
                <a:latin typeface="Calibri" panose="020F0502020204030204" pitchFamily="34" charset="0"/>
                <a:cs typeface="Calibri" panose="020F0502020204030204" pitchFamily="34" charset="0"/>
              </a:rPr>
              <a:t> </a:t>
            </a:r>
            <a:endParaRPr lang="sr-Latn-RS" sz="1400">
              <a:latin typeface="Calibri" panose="020F0502020204030204" pitchFamily="34" charset="0"/>
              <a:cs typeface="Calibri" panose="020F0502020204030204" pitchFamily="34" charset="0"/>
            </a:endParaRPr>
          </a:p>
          <a:p>
            <a:pPr lvl="1"/>
            <a:r>
              <a:rPr lang="sr-Latn-RS" sz="1400" b="1" i="1">
                <a:solidFill>
                  <a:srgbClr val="0070C0"/>
                </a:solidFill>
                <a:latin typeface="Calibri" panose="020F0502020204030204" pitchFamily="34" charset="0"/>
                <a:cs typeface="Calibri" panose="020F0502020204030204" pitchFamily="34" charset="0"/>
              </a:rPr>
              <a:t>Po</a:t>
            </a:r>
            <a:r>
              <a:rPr lang="sr-Latn-RS" sz="1400">
                <a:latin typeface="Calibri" panose="020F0502020204030204" pitchFamily="34" charset="0"/>
                <a:cs typeface="Calibri" panose="020F0502020204030204" pitchFamily="34" charset="0"/>
              </a:rPr>
              <a:t> is a river in Italy, and a preposition </a:t>
            </a:r>
            <a:r>
              <a:rPr lang="sr-Latn-RS" sz="1400" b="1" i="1">
                <a:solidFill>
                  <a:srgbClr val="0070C0"/>
                </a:solidFill>
                <a:latin typeface="Calibri" panose="020F0502020204030204" pitchFamily="34" charset="0"/>
                <a:cs typeface="Calibri" panose="020F0502020204030204" pitchFamily="34" charset="0"/>
              </a:rPr>
              <a:t>po</a:t>
            </a:r>
            <a:r>
              <a:rPr lang="sr-Latn-RS" sz="1400">
                <a:latin typeface="Calibri" panose="020F0502020204030204" pitchFamily="34" charset="0"/>
                <a:cs typeface="Calibri" panose="020F0502020204030204" pitchFamily="34" charset="0"/>
              </a:rPr>
              <a:t>.</a:t>
            </a:r>
            <a:endParaRPr lang="en-US" sz="1400">
              <a:latin typeface="Calibri" panose="020F0502020204030204" pitchFamily="34" charset="0"/>
              <a:cs typeface="Calibri" panose="020F0502020204030204" pitchFamily="34" charset="0"/>
            </a:endParaRPr>
          </a:p>
          <a:p>
            <a:endParaRPr lang="en-US" sz="1800"/>
          </a:p>
        </p:txBody>
      </p:sp>
      <p:graphicFrame>
        <p:nvGraphicFramePr>
          <p:cNvPr id="4" name="Table 4">
            <a:extLst>
              <a:ext uri="{FF2B5EF4-FFF2-40B4-BE49-F238E27FC236}">
                <a16:creationId xmlns:a16="http://schemas.microsoft.com/office/drawing/2014/main" id="{54A767D9-B925-4F5D-A10C-15C919E70B8A}"/>
              </a:ext>
            </a:extLst>
          </p:cNvPr>
          <p:cNvGraphicFramePr>
            <a:graphicFrameLocks noGrp="1"/>
          </p:cNvGraphicFramePr>
          <p:nvPr>
            <p:extLst>
              <p:ext uri="{D42A27DB-BD31-4B8C-83A1-F6EECF244321}">
                <p14:modId xmlns:p14="http://schemas.microsoft.com/office/powerpoint/2010/main" val="2759366693"/>
              </p:ext>
            </p:extLst>
          </p:nvPr>
        </p:nvGraphicFramePr>
        <p:xfrm>
          <a:off x="1028699" y="3151909"/>
          <a:ext cx="7293024" cy="1483360"/>
        </p:xfrm>
        <a:graphic>
          <a:graphicData uri="http://schemas.openxmlformats.org/drawingml/2006/table">
            <a:tbl>
              <a:tblPr firstRow="1" bandRow="1">
                <a:tableStyleId>{5940675A-B579-460E-94D1-54222C63F5DA}</a:tableStyleId>
              </a:tblPr>
              <a:tblGrid>
                <a:gridCol w="3607956">
                  <a:extLst>
                    <a:ext uri="{9D8B030D-6E8A-4147-A177-3AD203B41FA5}">
                      <a16:colId xmlns:a16="http://schemas.microsoft.com/office/drawing/2014/main" val="4286215956"/>
                    </a:ext>
                  </a:extLst>
                </a:gridCol>
                <a:gridCol w="1254060">
                  <a:extLst>
                    <a:ext uri="{9D8B030D-6E8A-4147-A177-3AD203B41FA5}">
                      <a16:colId xmlns:a16="http://schemas.microsoft.com/office/drawing/2014/main" val="309371856"/>
                    </a:ext>
                  </a:extLst>
                </a:gridCol>
                <a:gridCol w="2431008">
                  <a:extLst>
                    <a:ext uri="{9D8B030D-6E8A-4147-A177-3AD203B41FA5}">
                      <a16:colId xmlns:a16="http://schemas.microsoft.com/office/drawing/2014/main" val="587125792"/>
                    </a:ext>
                  </a:extLst>
                </a:gridCol>
              </a:tblGrid>
              <a:tr h="370840">
                <a:tc>
                  <a:txBody>
                    <a:bodyPr/>
                    <a:lstStyle/>
                    <a:p>
                      <a:pPr algn="r"/>
                      <a:r>
                        <a:rPr lang="sr-Latn-RS" sz="1600"/>
                        <a:t>povećanje vodostaja na</a:t>
                      </a:r>
                      <a:endParaRPr lang="en-US" sz="1600"/>
                    </a:p>
                  </a:txBody>
                  <a:tcPr/>
                </a:tc>
                <a:tc>
                  <a:txBody>
                    <a:bodyPr/>
                    <a:lstStyle/>
                    <a:p>
                      <a:r>
                        <a:rPr lang="sr-Latn-RS" sz="1600" b="1">
                          <a:solidFill>
                            <a:srgbClr val="0070C0"/>
                          </a:solidFill>
                        </a:rPr>
                        <a:t>Nišavi</a:t>
                      </a:r>
                      <a:endParaRPr lang="en-US" sz="1600" b="1">
                        <a:solidFill>
                          <a:srgbClr val="0070C0"/>
                        </a:solidFill>
                      </a:endParaRPr>
                    </a:p>
                  </a:txBody>
                  <a:tcPr/>
                </a:tc>
                <a:tc>
                  <a:txBody>
                    <a:bodyPr/>
                    <a:lstStyle/>
                    <a:p>
                      <a:r>
                        <a:rPr lang="sr-Latn-RS" sz="1600"/>
                        <a:t>, ali i na planinskim</a:t>
                      </a:r>
                      <a:endParaRPr lang="en-US" sz="1600"/>
                    </a:p>
                  </a:txBody>
                  <a:tcPr/>
                </a:tc>
                <a:extLst>
                  <a:ext uri="{0D108BD9-81ED-4DB2-BD59-A6C34878D82A}">
                    <a16:rowId xmlns:a16="http://schemas.microsoft.com/office/drawing/2014/main" val="3961761251"/>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sr-Latn-RS" sz="1600"/>
                        <a:t>DOSTIGAO</a:t>
                      </a:r>
                      <a:r>
                        <a:rPr lang="en-US" sz="1600"/>
                        <a:t> JE JU</a:t>
                      </a:r>
                      <a:r>
                        <a:rPr lang="sr-Latn-RS" sz="1600"/>
                        <a:t>ČE</a:t>
                      </a:r>
                      <a:endParaRPr lang="en-US" sz="1600"/>
                    </a:p>
                  </a:txBody>
                  <a:tcPr/>
                </a:tc>
                <a:tc>
                  <a:txBody>
                    <a:bodyPr/>
                    <a:lstStyle/>
                    <a:p>
                      <a:r>
                        <a:rPr lang="sr-Latn-RS" sz="1600" b="1">
                          <a:solidFill>
                            <a:srgbClr val="FF0000"/>
                          </a:solidFill>
                        </a:rPr>
                        <a:t>OKO</a:t>
                      </a:r>
                      <a:endParaRPr lang="en-US" sz="1600" b="1">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600"/>
                        <a:t>PODNE VRH NAKON ČEGA</a:t>
                      </a:r>
                      <a:endParaRPr lang="en-US" sz="1600"/>
                    </a:p>
                  </a:txBody>
                  <a:tcPr/>
                </a:tc>
                <a:extLst>
                  <a:ext uri="{0D108BD9-81ED-4DB2-BD59-A6C34878D82A}">
                    <a16:rowId xmlns:a16="http://schemas.microsoft.com/office/drawing/2014/main" val="424951866"/>
                  </a:ext>
                </a:extLst>
              </a:tr>
              <a:tr h="370840">
                <a:tc>
                  <a:txBody>
                    <a:bodyPr/>
                    <a:lstStyle/>
                    <a:p>
                      <a:pPr algn="r"/>
                      <a:r>
                        <a:rPr lang="sr-Latn-RS" sz="1600"/>
                        <a:t>ali i plastenike.</a:t>
                      </a:r>
                      <a:endParaRPr lang="en-US" sz="1600"/>
                    </a:p>
                  </a:txBody>
                  <a:tcPr/>
                </a:tc>
                <a:tc>
                  <a:txBody>
                    <a:bodyPr/>
                    <a:lstStyle/>
                    <a:p>
                      <a:r>
                        <a:rPr lang="sr-Latn-RS" sz="1600" b="1">
                          <a:solidFill>
                            <a:srgbClr val="FF0000"/>
                          </a:solidFill>
                        </a:rPr>
                        <a:t>Po</a:t>
                      </a:r>
                      <a:endParaRPr lang="en-US" sz="1600" b="1">
                        <a:solidFill>
                          <a:srgbClr val="FF0000"/>
                        </a:solidFill>
                      </a:endParaRPr>
                    </a:p>
                  </a:txBody>
                  <a:tcPr/>
                </a:tc>
                <a:tc>
                  <a:txBody>
                    <a:bodyPr/>
                    <a:lstStyle/>
                    <a:p>
                      <a:r>
                        <a:rPr lang="sr-Latn-RS" sz="1600"/>
                        <a:t>rečima mnogobrojnih </a:t>
                      </a:r>
                      <a:endParaRPr lang="en-US" sz="1600"/>
                    </a:p>
                  </a:txBody>
                  <a:tcPr/>
                </a:tc>
                <a:extLst>
                  <a:ext uri="{0D108BD9-81ED-4DB2-BD59-A6C34878D82A}">
                    <a16:rowId xmlns:a16="http://schemas.microsoft.com/office/drawing/2014/main" val="1103110801"/>
                  </a:ext>
                </a:extLst>
              </a:tr>
              <a:tr h="370840">
                <a:tc>
                  <a:txBody>
                    <a:bodyPr/>
                    <a:lstStyle/>
                    <a:p>
                      <a:pPr algn="r"/>
                      <a:r>
                        <a:rPr lang="sr-Latn-RS" sz="1600"/>
                        <a:t>zbog izlivanja</a:t>
                      </a:r>
                      <a:endParaRPr lang="en-US" sz="1600"/>
                    </a:p>
                  </a:txBody>
                  <a:tcPr/>
                </a:tc>
                <a:tc>
                  <a:txBody>
                    <a:bodyPr/>
                    <a:lstStyle/>
                    <a:p>
                      <a:r>
                        <a:rPr lang="sr-Latn-RS" sz="1600" b="1">
                          <a:solidFill>
                            <a:srgbClr val="0070C0"/>
                          </a:solidFill>
                        </a:rPr>
                        <a:t>Rasine</a:t>
                      </a:r>
                      <a:endParaRPr lang="en-US" sz="1600" b="1">
                        <a:solidFill>
                          <a:srgbClr val="0070C0"/>
                        </a:solidFill>
                      </a:endParaRPr>
                    </a:p>
                  </a:txBody>
                  <a:tcPr/>
                </a:tc>
                <a:tc>
                  <a:txBody>
                    <a:bodyPr/>
                    <a:lstStyle/>
                    <a:p>
                      <a:r>
                        <a:rPr lang="sr-Latn-RS" sz="1600"/>
                        <a:t>, te Zapadne i Južne</a:t>
                      </a:r>
                      <a:endParaRPr lang="en-US" sz="1600"/>
                    </a:p>
                  </a:txBody>
                  <a:tcPr/>
                </a:tc>
                <a:extLst>
                  <a:ext uri="{0D108BD9-81ED-4DB2-BD59-A6C34878D82A}">
                    <a16:rowId xmlns:a16="http://schemas.microsoft.com/office/drawing/2014/main" val="2396187682"/>
                  </a:ext>
                </a:extLst>
              </a:tr>
            </a:tbl>
          </a:graphicData>
        </a:graphic>
      </p:graphicFrame>
      <p:sp>
        <p:nvSpPr>
          <p:cNvPr id="5" name="Slide Number Placeholder 4">
            <a:extLst>
              <a:ext uri="{FF2B5EF4-FFF2-40B4-BE49-F238E27FC236}">
                <a16:creationId xmlns:a16="http://schemas.microsoft.com/office/drawing/2014/main" id="{7F9FAF30-FEDD-4A86-9A28-0BCD866F73D8}"/>
              </a:ext>
            </a:extLst>
          </p:cNvPr>
          <p:cNvSpPr>
            <a:spLocks noGrp="1"/>
          </p:cNvSpPr>
          <p:nvPr>
            <p:ph type="sldNum" sz="quarter" idx="12"/>
          </p:nvPr>
        </p:nvSpPr>
        <p:spPr/>
        <p:txBody>
          <a:bodyPr/>
          <a:lstStyle/>
          <a:p>
            <a:fld id="{9EE23988-0112-4951-8308-7244049C86F9}" type="slidenum">
              <a:rPr lang="en-US" smtClean="0"/>
              <a:t>18</a:t>
            </a:fld>
            <a:endParaRPr lang="en-US"/>
          </a:p>
        </p:txBody>
      </p:sp>
    </p:spTree>
    <p:extLst>
      <p:ext uri="{BB962C8B-B14F-4D97-AF65-F5344CB8AC3E}">
        <p14:creationId xmlns:p14="http://schemas.microsoft.com/office/powerpoint/2010/main" val="1455879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a:bodyPr>
          <a:lstStyle/>
          <a:p>
            <a:r>
              <a:rPr lang="sr-Latn-RS" sz="3600">
                <a:solidFill>
                  <a:schemeClr val="bg1"/>
                </a:solidFill>
              </a:rPr>
              <a:t>Rejecting false recognitions</a:t>
            </a:r>
            <a:endParaRPr lang="en-US" sz="3500">
              <a:solidFill>
                <a:schemeClr val="bg1"/>
              </a:solidFill>
            </a:endParaRPr>
          </a:p>
        </p:txBody>
      </p:sp>
      <p:pic>
        <p:nvPicPr>
          <p:cNvPr id="6" name="Content Placeholder 5" descr="Diagram&#10;&#10;Description automatically generated">
            <a:extLst>
              <a:ext uri="{FF2B5EF4-FFF2-40B4-BE49-F238E27FC236}">
                <a16:creationId xmlns:a16="http://schemas.microsoft.com/office/drawing/2014/main" id="{96F85A38-470C-4C33-AD27-33758C3F1F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452862"/>
            <a:ext cx="7886700" cy="3319113"/>
          </a:xfrm>
        </p:spPr>
      </p:pic>
      <p:sp>
        <p:nvSpPr>
          <p:cNvPr id="7" name="Arrow: Down 6">
            <a:extLst>
              <a:ext uri="{FF2B5EF4-FFF2-40B4-BE49-F238E27FC236}">
                <a16:creationId xmlns:a16="http://schemas.microsoft.com/office/drawing/2014/main" id="{D92EA47B-0D3B-434C-8C23-C1505E0D7C94}"/>
              </a:ext>
            </a:extLst>
          </p:cNvPr>
          <p:cNvSpPr/>
          <p:nvPr/>
        </p:nvSpPr>
        <p:spPr>
          <a:xfrm>
            <a:off x="5634182" y="2088742"/>
            <a:ext cx="1607127" cy="2009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solidFill>
                  <a:schemeClr val="bg1"/>
                </a:solidFill>
              </a:rPr>
              <a:t>lexical mask that recognizes hydronyms</a:t>
            </a:r>
            <a:endParaRPr lang="en-US">
              <a:solidFill>
                <a:schemeClr val="bg1"/>
              </a:solidFill>
            </a:endParaRPr>
          </a:p>
        </p:txBody>
      </p:sp>
      <p:sp>
        <p:nvSpPr>
          <p:cNvPr id="9" name="Arrow: Up 8">
            <a:extLst>
              <a:ext uri="{FF2B5EF4-FFF2-40B4-BE49-F238E27FC236}">
                <a16:creationId xmlns:a16="http://schemas.microsoft.com/office/drawing/2014/main" id="{B03E715B-036B-4AB2-AD63-63AD174CA8CD}"/>
              </a:ext>
            </a:extLst>
          </p:cNvPr>
          <p:cNvSpPr/>
          <p:nvPr/>
        </p:nvSpPr>
        <p:spPr>
          <a:xfrm>
            <a:off x="-2" y="4816980"/>
            <a:ext cx="2955059" cy="18104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a:t>but only if it is not some other proper name or other POS</a:t>
            </a:r>
            <a:endParaRPr lang="en-US"/>
          </a:p>
        </p:txBody>
      </p:sp>
      <p:sp>
        <p:nvSpPr>
          <p:cNvPr id="3" name="Slide Number Placeholder 2">
            <a:extLst>
              <a:ext uri="{FF2B5EF4-FFF2-40B4-BE49-F238E27FC236}">
                <a16:creationId xmlns:a16="http://schemas.microsoft.com/office/drawing/2014/main" id="{33253776-8AB1-4DF4-ADE3-0AD374EAFDEB}"/>
              </a:ext>
            </a:extLst>
          </p:cNvPr>
          <p:cNvSpPr>
            <a:spLocks noGrp="1"/>
          </p:cNvSpPr>
          <p:nvPr>
            <p:ph type="sldNum" sz="quarter" idx="12"/>
          </p:nvPr>
        </p:nvSpPr>
        <p:spPr/>
        <p:txBody>
          <a:bodyPr/>
          <a:lstStyle/>
          <a:p>
            <a:fld id="{9EE23988-0112-4951-8308-7244049C86F9}" type="slidenum">
              <a:rPr lang="en-US" smtClean="0"/>
              <a:t>19</a:t>
            </a:fld>
            <a:endParaRPr lang="en-US"/>
          </a:p>
        </p:txBody>
      </p:sp>
    </p:spTree>
    <p:extLst>
      <p:ext uri="{BB962C8B-B14F-4D97-AF65-F5344CB8AC3E}">
        <p14:creationId xmlns:p14="http://schemas.microsoft.com/office/powerpoint/2010/main" val="203562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08C76-D133-421B-8381-7CB5D8652B74}"/>
              </a:ext>
            </a:extLst>
          </p:cNvPr>
          <p:cNvSpPr>
            <a:spLocks noGrp="1"/>
          </p:cNvSpPr>
          <p:nvPr>
            <p:ph type="title"/>
          </p:nvPr>
        </p:nvSpPr>
        <p:spPr>
          <a:xfrm>
            <a:off x="1028699" y="294538"/>
            <a:ext cx="7421963" cy="1033669"/>
          </a:xfrm>
        </p:spPr>
        <p:txBody>
          <a:bodyPr>
            <a:normAutofit/>
          </a:bodyPr>
          <a:lstStyle/>
          <a:p>
            <a:r>
              <a:rPr lang="sr-Latn-RS" sz="3500">
                <a:solidFill>
                  <a:srgbClr val="FFFFFF"/>
                </a:solidFill>
              </a:rPr>
              <a:t>Outline of this presentation</a:t>
            </a:r>
            <a:endParaRPr lang="en-US" sz="3500">
              <a:solidFill>
                <a:srgbClr val="FFFFFF"/>
              </a:solidFill>
            </a:endParaRPr>
          </a:p>
        </p:txBody>
      </p:sp>
      <p:sp>
        <p:nvSpPr>
          <p:cNvPr id="3" name="Content Placeholder 2">
            <a:extLst>
              <a:ext uri="{FF2B5EF4-FFF2-40B4-BE49-F238E27FC236}">
                <a16:creationId xmlns:a16="http://schemas.microsoft.com/office/drawing/2014/main" id="{A7B80E69-C99C-4F9B-AC9B-26E698AF0643}"/>
              </a:ext>
            </a:extLst>
          </p:cNvPr>
          <p:cNvSpPr>
            <a:spLocks noGrp="1"/>
          </p:cNvSpPr>
          <p:nvPr>
            <p:ph idx="1"/>
          </p:nvPr>
        </p:nvSpPr>
        <p:spPr>
          <a:xfrm>
            <a:off x="1028699" y="2318197"/>
            <a:ext cx="7293023" cy="3683358"/>
          </a:xfrm>
        </p:spPr>
        <p:txBody>
          <a:bodyPr anchor="ctr">
            <a:normAutofit/>
          </a:bodyPr>
          <a:lstStyle/>
          <a:p>
            <a:r>
              <a:rPr lang="en-US" sz="1700"/>
              <a:t>Why Unitex for NER?</a:t>
            </a:r>
          </a:p>
          <a:p>
            <a:r>
              <a:rPr lang="en-US" sz="1700"/>
              <a:t>Why using dictionaries?</a:t>
            </a:r>
          </a:p>
          <a:p>
            <a:r>
              <a:rPr lang="en-US" sz="1700"/>
              <a:t>Why using graphs?</a:t>
            </a:r>
          </a:p>
          <a:p>
            <a:r>
              <a:rPr lang="en-US" sz="1700"/>
              <a:t>What can graphs in Unitex do?</a:t>
            </a:r>
          </a:p>
          <a:p>
            <a:r>
              <a:rPr lang="en-US" sz="1700"/>
              <a:t>Why using cascades?</a:t>
            </a:r>
          </a:p>
          <a:p>
            <a:pPr marL="0" indent="0">
              <a:buNone/>
            </a:pPr>
            <a:endParaRPr lang="en-US" sz="1700" dirty="0"/>
          </a:p>
        </p:txBody>
      </p:sp>
      <p:sp>
        <p:nvSpPr>
          <p:cNvPr id="4" name="Slide Number Placeholder 3">
            <a:extLst>
              <a:ext uri="{FF2B5EF4-FFF2-40B4-BE49-F238E27FC236}">
                <a16:creationId xmlns:a16="http://schemas.microsoft.com/office/drawing/2014/main" id="{57ED3EFB-37EF-4046-B630-3D4C4D72A0D8}"/>
              </a:ext>
            </a:extLst>
          </p:cNvPr>
          <p:cNvSpPr>
            <a:spLocks noGrp="1"/>
          </p:cNvSpPr>
          <p:nvPr>
            <p:ph type="sldNum" sz="quarter" idx="12"/>
          </p:nvPr>
        </p:nvSpPr>
        <p:spPr/>
        <p:txBody>
          <a:bodyPr/>
          <a:lstStyle/>
          <a:p>
            <a:fld id="{9EE23988-0112-4951-8308-7244049C86F9}" type="slidenum">
              <a:rPr lang="en-US" smtClean="0"/>
              <a:t>2</a:t>
            </a:fld>
            <a:endParaRPr lang="en-US"/>
          </a:p>
        </p:txBody>
      </p:sp>
    </p:spTree>
    <p:extLst>
      <p:ext uri="{BB962C8B-B14F-4D97-AF65-F5344CB8AC3E}">
        <p14:creationId xmlns:p14="http://schemas.microsoft.com/office/powerpoint/2010/main" val="4125152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a:bodyPr>
          <a:lstStyle/>
          <a:p>
            <a:r>
              <a:rPr lang="sr-Latn-RS" sz="3500">
                <a:solidFill>
                  <a:srgbClr val="FFFFFF"/>
                </a:solidFill>
              </a:rPr>
              <a:t>The „right context“</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556130"/>
          </a:xfrm>
        </p:spPr>
        <p:txBody>
          <a:bodyPr anchor="ctr">
            <a:normAutofit/>
          </a:bodyPr>
          <a:lstStyle/>
          <a:p>
            <a:r>
              <a:rPr lang="sr-Latn-RS" sz="1800"/>
              <a:t>Green brackets introduce so called „right context“;</a:t>
            </a:r>
          </a:p>
          <a:p>
            <a:r>
              <a:rPr lang="sr-Latn-RS" sz="1800">
                <a:latin typeface="Calibri" panose="020F0502020204030204" pitchFamily="34" charset="0"/>
                <a:cs typeface="Calibri" panose="020F0502020204030204" pitchFamily="34" charset="0"/>
              </a:rPr>
              <a:t>The context can be „positive“ if you want the pattern inside the bracket to match the analysed text at the current position, or „negative“ otherwise;</a:t>
            </a:r>
          </a:p>
          <a:p>
            <a:r>
              <a:rPr lang="sr-Latn-RS" sz="1800">
                <a:latin typeface="Calibri" panose="020F0502020204030204" pitchFamily="34" charset="0"/>
                <a:cs typeface="Calibri" panose="020F0502020204030204" pitchFamily="34" charset="0"/>
              </a:rPr>
              <a:t>Suprisingly, the „right context“ can appear at the beging of the graph (as in our example), in which case it proceeds only if at the current position the pattern inside brackets is matched (positive) or not (negative).</a:t>
            </a:r>
            <a:endParaRPr lang="en-US" sz="200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C56BF39-0228-4E7B-A556-98844BF27503}"/>
              </a:ext>
            </a:extLst>
          </p:cNvPr>
          <p:cNvSpPr>
            <a:spLocks noGrp="1"/>
          </p:cNvSpPr>
          <p:nvPr>
            <p:ph type="sldNum" sz="quarter" idx="12"/>
          </p:nvPr>
        </p:nvSpPr>
        <p:spPr/>
        <p:txBody>
          <a:bodyPr/>
          <a:lstStyle/>
          <a:p>
            <a:fld id="{9EE23988-0112-4951-8308-7244049C86F9}" type="slidenum">
              <a:rPr lang="en-US" smtClean="0"/>
              <a:t>20</a:t>
            </a:fld>
            <a:endParaRPr lang="en-US"/>
          </a:p>
        </p:txBody>
      </p:sp>
    </p:spTree>
    <p:extLst>
      <p:ext uri="{BB962C8B-B14F-4D97-AF65-F5344CB8AC3E}">
        <p14:creationId xmlns:p14="http://schemas.microsoft.com/office/powerpoint/2010/main" val="2047274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fontScale="90000"/>
          </a:bodyPr>
          <a:lstStyle/>
          <a:p>
            <a:r>
              <a:rPr lang="sr-Latn-RS" sz="3500">
                <a:solidFill>
                  <a:srgbClr val="FFFFFF"/>
                </a:solidFill>
              </a:rPr>
              <a:t>This can be rather restrictive and reject many true positives</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556130"/>
          </a:xfrm>
        </p:spPr>
        <p:txBody>
          <a:bodyPr anchor="ctr">
            <a:normAutofit/>
          </a:bodyPr>
          <a:lstStyle/>
          <a:p>
            <a:r>
              <a:rPr lang="sr-Latn-RS" sz="1800"/>
              <a:t>This graph would reject all ocurrences of the river </a:t>
            </a:r>
            <a:r>
              <a:rPr lang="sr-Latn-RS" sz="1800" b="1" i="1">
                <a:solidFill>
                  <a:srgbClr val="0070C0"/>
                </a:solidFill>
              </a:rPr>
              <a:t>Sava</a:t>
            </a:r>
            <a:r>
              <a:rPr lang="sr-Latn-RS" sz="1800" b="1" i="1"/>
              <a:t> </a:t>
            </a:r>
            <a:r>
              <a:rPr lang="sr-Latn-RS" sz="1800"/>
              <a:t>because it is ambiguous with the first name</a:t>
            </a:r>
          </a:p>
          <a:p>
            <a:r>
              <a:rPr lang="sr-Latn-RS" sz="1800"/>
              <a:t>It will reject all ocurrences of the river </a:t>
            </a:r>
            <a:r>
              <a:rPr lang="sr-Latn-RS" sz="1800" b="1" i="1">
                <a:solidFill>
                  <a:srgbClr val="0070C0"/>
                </a:solidFill>
              </a:rPr>
              <a:t>Kolubara</a:t>
            </a:r>
            <a:r>
              <a:rPr lang="sr-Latn-RS" sz="1800"/>
              <a:t> because </a:t>
            </a:r>
            <a:r>
              <a:rPr lang="sr-Latn-RS" sz="1800" b="1" i="1">
                <a:solidFill>
                  <a:srgbClr val="0070C0"/>
                </a:solidFill>
              </a:rPr>
              <a:t>kolubara</a:t>
            </a:r>
            <a:r>
              <a:rPr lang="sr-Latn-RS" sz="1800"/>
              <a:t> is an ergonym, e.g. a trade name of a coal.</a:t>
            </a:r>
            <a:endParaRPr lang="en-US" sz="1600">
              <a:latin typeface="Calibri" panose="020F0502020204030204" pitchFamily="34" charset="0"/>
              <a:cs typeface="Calibri" panose="020F0502020204030204" pitchFamily="34" charset="0"/>
            </a:endParaRPr>
          </a:p>
          <a:p>
            <a:r>
              <a:rPr lang="sr-Latn-RS" sz="1800">
                <a:latin typeface="Calibri" panose="020F0502020204030204" pitchFamily="34" charset="0"/>
                <a:cs typeface="Calibri" panose="020F0502020204030204" pitchFamily="34" charset="0"/>
              </a:rPr>
              <a:t>It will reject all ocurrences of the river </a:t>
            </a:r>
            <a:r>
              <a:rPr lang="sr-Latn-RS" sz="1800" b="1" i="1">
                <a:solidFill>
                  <a:srgbClr val="0070C0"/>
                </a:solidFill>
                <a:latin typeface="Calibri" panose="020F0502020204030204" pitchFamily="34" charset="0"/>
                <a:cs typeface="Calibri" panose="020F0502020204030204" pitchFamily="34" charset="0"/>
              </a:rPr>
              <a:t>Gradac</a:t>
            </a:r>
            <a:r>
              <a:rPr lang="sr-Latn-RS" sz="1800">
                <a:latin typeface="Calibri" panose="020F0502020204030204" pitchFamily="34" charset="0"/>
                <a:cs typeface="Calibri" panose="020F0502020204030204" pitchFamily="34" charset="0"/>
              </a:rPr>
              <a:t> because it is also the name of numerous villages in Serbia, Croatia, Bosna and Hercegovina, Montenegro, Slovenia, ... and a diminutive of </a:t>
            </a:r>
            <a:r>
              <a:rPr lang="sr-Latn-RS" sz="1800" b="1" i="1">
                <a:solidFill>
                  <a:srgbClr val="0070C0"/>
                </a:solidFill>
                <a:latin typeface="Calibri" panose="020F0502020204030204" pitchFamily="34" charset="0"/>
                <a:cs typeface="Calibri" panose="020F0502020204030204" pitchFamily="34" charset="0"/>
              </a:rPr>
              <a:t>grad</a:t>
            </a:r>
            <a:r>
              <a:rPr lang="sr-Latn-RS" sz="1800">
                <a:latin typeface="Calibri" panose="020F0502020204030204" pitchFamily="34" charset="0"/>
                <a:cs typeface="Calibri" panose="020F0502020204030204" pitchFamily="34" charset="0"/>
              </a:rPr>
              <a:t> (city)</a:t>
            </a:r>
          </a:p>
          <a:p>
            <a:r>
              <a:rPr lang="sr-Latn-RS" sz="1800">
                <a:latin typeface="Calibri" panose="020F0502020204030204" pitchFamily="34" charset="0"/>
                <a:cs typeface="Calibri" panose="020F0502020204030204" pitchFamily="34" charset="0"/>
              </a:rPr>
              <a:t>Can this be mended?</a:t>
            </a:r>
            <a:endParaRPr lang="en-US" sz="180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0D05770-C294-4199-86DD-2B74D4815BC4}"/>
              </a:ext>
            </a:extLst>
          </p:cNvPr>
          <p:cNvSpPr>
            <a:spLocks noGrp="1"/>
          </p:cNvSpPr>
          <p:nvPr>
            <p:ph type="sldNum" sz="quarter" idx="12"/>
          </p:nvPr>
        </p:nvSpPr>
        <p:spPr/>
        <p:txBody>
          <a:bodyPr/>
          <a:lstStyle/>
          <a:p>
            <a:fld id="{9EE23988-0112-4951-8308-7244049C86F9}" type="slidenum">
              <a:rPr lang="en-US" smtClean="0"/>
              <a:t>21</a:t>
            </a:fld>
            <a:endParaRPr lang="en-US"/>
          </a:p>
        </p:txBody>
      </p:sp>
    </p:spTree>
    <p:extLst>
      <p:ext uri="{BB962C8B-B14F-4D97-AF65-F5344CB8AC3E}">
        <p14:creationId xmlns:p14="http://schemas.microsoft.com/office/powerpoint/2010/main" val="3403117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a:bodyPr>
          <a:lstStyle/>
          <a:p>
            <a:r>
              <a:rPr lang="sr-Latn-RS" sz="3600">
                <a:solidFill>
                  <a:schemeClr val="bg1"/>
                </a:solidFill>
              </a:rPr>
              <a:t>3. Recovering false rejections</a:t>
            </a:r>
            <a:endParaRPr lang="en-US" sz="3500">
              <a:solidFill>
                <a:schemeClr val="bg1"/>
              </a:solidFill>
            </a:endParaRPr>
          </a:p>
        </p:txBody>
      </p:sp>
      <p:pic>
        <p:nvPicPr>
          <p:cNvPr id="11" name="Content Placeholder 10" descr="Diagram, schematic&#10;&#10;Description automatically generated">
            <a:extLst>
              <a:ext uri="{FF2B5EF4-FFF2-40B4-BE49-F238E27FC236}">
                <a16:creationId xmlns:a16="http://schemas.microsoft.com/office/drawing/2014/main" id="{6C054261-4848-4588-BA09-73694648EB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015405"/>
            <a:ext cx="7886700" cy="3971778"/>
          </a:xfrm>
        </p:spPr>
      </p:pic>
      <p:sp>
        <p:nvSpPr>
          <p:cNvPr id="15" name="Arrow: Down 14">
            <a:extLst>
              <a:ext uri="{FF2B5EF4-FFF2-40B4-BE49-F238E27FC236}">
                <a16:creationId xmlns:a16="http://schemas.microsoft.com/office/drawing/2014/main" id="{03BB60C3-168A-441B-8CD4-7BB65293E5CD}"/>
              </a:ext>
            </a:extLst>
          </p:cNvPr>
          <p:cNvSpPr/>
          <p:nvPr/>
        </p:nvSpPr>
        <p:spPr>
          <a:xfrm>
            <a:off x="4230255" y="1028158"/>
            <a:ext cx="1607127" cy="2009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solidFill>
                  <a:schemeClr val="bg1"/>
                </a:solidFill>
              </a:rPr>
              <a:t>lexical masks that recognize hydronyms</a:t>
            </a:r>
            <a:endParaRPr lang="en-US">
              <a:solidFill>
                <a:schemeClr val="bg1"/>
              </a:solidFill>
            </a:endParaRPr>
          </a:p>
        </p:txBody>
      </p:sp>
      <p:sp>
        <p:nvSpPr>
          <p:cNvPr id="17" name="Arrow: Up 16">
            <a:extLst>
              <a:ext uri="{FF2B5EF4-FFF2-40B4-BE49-F238E27FC236}">
                <a16:creationId xmlns:a16="http://schemas.microsoft.com/office/drawing/2014/main" id="{092B2498-BF61-4AC6-A053-D3B93D3DABB4}"/>
              </a:ext>
            </a:extLst>
          </p:cNvPr>
          <p:cNvSpPr/>
          <p:nvPr/>
        </p:nvSpPr>
        <p:spPr>
          <a:xfrm>
            <a:off x="1565707" y="5081970"/>
            <a:ext cx="2955059" cy="18104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a:t>but only if  preceded with the specified context</a:t>
            </a:r>
            <a:endParaRPr lang="en-US"/>
          </a:p>
        </p:txBody>
      </p:sp>
      <p:sp>
        <p:nvSpPr>
          <p:cNvPr id="3" name="Slide Number Placeholder 2">
            <a:extLst>
              <a:ext uri="{FF2B5EF4-FFF2-40B4-BE49-F238E27FC236}">
                <a16:creationId xmlns:a16="http://schemas.microsoft.com/office/drawing/2014/main" id="{75AE0CCA-AD48-44FD-A69F-8AF3E13AC661}"/>
              </a:ext>
            </a:extLst>
          </p:cNvPr>
          <p:cNvSpPr>
            <a:spLocks noGrp="1"/>
          </p:cNvSpPr>
          <p:nvPr>
            <p:ph type="sldNum" sz="quarter" idx="12"/>
          </p:nvPr>
        </p:nvSpPr>
        <p:spPr/>
        <p:txBody>
          <a:bodyPr/>
          <a:lstStyle/>
          <a:p>
            <a:fld id="{9EE23988-0112-4951-8308-7244049C86F9}" type="slidenum">
              <a:rPr lang="en-US" smtClean="0"/>
              <a:t>22</a:t>
            </a:fld>
            <a:endParaRPr lang="en-US"/>
          </a:p>
        </p:txBody>
      </p:sp>
    </p:spTree>
    <p:extLst>
      <p:ext uri="{BB962C8B-B14F-4D97-AF65-F5344CB8AC3E}">
        <p14:creationId xmlns:p14="http://schemas.microsoft.com/office/powerpoint/2010/main" val="354167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fontScale="90000"/>
          </a:bodyPr>
          <a:lstStyle/>
          <a:p>
            <a:r>
              <a:rPr lang="sr-Latn-RS" sz="3500">
                <a:solidFill>
                  <a:srgbClr val="FFFFFF"/>
                </a:solidFill>
              </a:rPr>
              <a:t>What would be recognized and tagged by this graph?</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556130"/>
          </a:xfrm>
        </p:spPr>
        <p:txBody>
          <a:bodyPr anchor="ctr">
            <a:normAutofit/>
          </a:bodyPr>
          <a:lstStyle/>
          <a:p>
            <a:pPr marL="0" indent="0">
              <a:buNone/>
            </a:pPr>
            <a:endParaRPr lang="sr-Latn-RS" sz="1800"/>
          </a:p>
          <a:p>
            <a:endParaRPr lang="sr-Latn-RS" sz="2000">
              <a:latin typeface="Calibri" panose="020F0502020204030204" pitchFamily="34" charset="0"/>
              <a:cs typeface="Calibri" panose="020F0502020204030204" pitchFamily="34" charset="0"/>
            </a:endParaRPr>
          </a:p>
          <a:p>
            <a:pPr marL="0" indent="0">
              <a:buNone/>
            </a:pPr>
            <a:endParaRPr lang="sr-Latn-RS" sz="2000">
              <a:latin typeface="Calibri" panose="020F0502020204030204" pitchFamily="34" charset="0"/>
              <a:cs typeface="Calibri" panose="020F0502020204030204" pitchFamily="34" charset="0"/>
            </a:endParaRPr>
          </a:p>
          <a:p>
            <a:endParaRPr lang="sr-Latn-RS" sz="2000">
              <a:latin typeface="Calibri" panose="020F0502020204030204" pitchFamily="34" charset="0"/>
              <a:cs typeface="Calibri" panose="020F0502020204030204" pitchFamily="34" charset="0"/>
            </a:endParaRPr>
          </a:p>
          <a:p>
            <a:endParaRPr lang="en-US" sz="1800"/>
          </a:p>
        </p:txBody>
      </p:sp>
      <p:graphicFrame>
        <p:nvGraphicFramePr>
          <p:cNvPr id="5" name="Table 5">
            <a:extLst>
              <a:ext uri="{FF2B5EF4-FFF2-40B4-BE49-F238E27FC236}">
                <a16:creationId xmlns:a16="http://schemas.microsoft.com/office/drawing/2014/main" id="{D0B0727D-AFB9-4BE3-94F5-886066DE6B97}"/>
              </a:ext>
            </a:extLst>
          </p:cNvPr>
          <p:cNvGraphicFramePr>
            <a:graphicFrameLocks noGrp="1"/>
          </p:cNvGraphicFramePr>
          <p:nvPr>
            <p:extLst>
              <p:ext uri="{D42A27DB-BD31-4B8C-83A1-F6EECF244321}">
                <p14:modId xmlns:p14="http://schemas.microsoft.com/office/powerpoint/2010/main" val="715166210"/>
              </p:ext>
            </p:extLst>
          </p:nvPr>
        </p:nvGraphicFramePr>
        <p:xfrm>
          <a:off x="1523998" y="3354582"/>
          <a:ext cx="6096000" cy="1854200"/>
        </p:xfrm>
        <a:graphic>
          <a:graphicData uri="http://schemas.openxmlformats.org/drawingml/2006/table">
            <a:tbl>
              <a:tblPr firstRow="1" bandRow="1">
                <a:tableStyleId>{5940675A-B579-460E-94D1-54222C63F5DA}</a:tableStyleId>
              </a:tblPr>
              <a:tblGrid>
                <a:gridCol w="1981347">
                  <a:extLst>
                    <a:ext uri="{9D8B030D-6E8A-4147-A177-3AD203B41FA5}">
                      <a16:colId xmlns:a16="http://schemas.microsoft.com/office/drawing/2014/main" val="47244441"/>
                    </a:ext>
                  </a:extLst>
                </a:gridCol>
                <a:gridCol w="674254">
                  <a:extLst>
                    <a:ext uri="{9D8B030D-6E8A-4147-A177-3AD203B41FA5}">
                      <a16:colId xmlns:a16="http://schemas.microsoft.com/office/drawing/2014/main" val="1925643437"/>
                    </a:ext>
                  </a:extLst>
                </a:gridCol>
                <a:gridCol w="858982">
                  <a:extLst>
                    <a:ext uri="{9D8B030D-6E8A-4147-A177-3AD203B41FA5}">
                      <a16:colId xmlns:a16="http://schemas.microsoft.com/office/drawing/2014/main" val="4249044451"/>
                    </a:ext>
                  </a:extLst>
                </a:gridCol>
                <a:gridCol w="766618">
                  <a:extLst>
                    <a:ext uri="{9D8B030D-6E8A-4147-A177-3AD203B41FA5}">
                      <a16:colId xmlns:a16="http://schemas.microsoft.com/office/drawing/2014/main" val="4270712021"/>
                    </a:ext>
                  </a:extLst>
                </a:gridCol>
                <a:gridCol w="1814799">
                  <a:extLst>
                    <a:ext uri="{9D8B030D-6E8A-4147-A177-3AD203B41FA5}">
                      <a16:colId xmlns:a16="http://schemas.microsoft.com/office/drawing/2014/main" val="2097293449"/>
                    </a:ext>
                  </a:extLst>
                </a:gridCol>
              </a:tblGrid>
              <a:tr h="370840">
                <a:tc>
                  <a:txBody>
                    <a:bodyPr/>
                    <a:lstStyle/>
                    <a:p>
                      <a:pPr algn="r"/>
                      <a:r>
                        <a:rPr lang="sr-Latn-RS" sz="1700" b="1">
                          <a:solidFill>
                            <a:srgbClr val="00B050"/>
                          </a:solidFill>
                        </a:rPr>
                        <a:t>s druge strane</a:t>
                      </a:r>
                      <a:endParaRPr lang="en-US" sz="1700" b="1">
                        <a:solidFill>
                          <a:srgbClr val="00B050"/>
                        </a:solidFill>
                      </a:endParaRPr>
                    </a:p>
                  </a:txBody>
                  <a:tcPr/>
                </a:tc>
                <a:tc>
                  <a:txBody>
                    <a:bodyPr/>
                    <a:lstStyle/>
                    <a:p>
                      <a:r>
                        <a:rPr lang="sr-Latn-RS" sz="1700"/>
                        <a:t>&lt;h2&gt;</a:t>
                      </a:r>
                      <a:endParaRPr lang="en-US" sz="1700"/>
                    </a:p>
                  </a:txBody>
                  <a:tcPr/>
                </a:tc>
                <a:tc>
                  <a:txBody>
                    <a:bodyPr/>
                    <a:lstStyle/>
                    <a:p>
                      <a:pPr algn="ctr"/>
                      <a:r>
                        <a:rPr lang="sr-Latn-RS" sz="1600" b="1">
                          <a:solidFill>
                            <a:srgbClr val="0070C0"/>
                          </a:solidFill>
                        </a:rPr>
                        <a:t>Drine</a:t>
                      </a:r>
                      <a:endParaRPr lang="en-US" sz="1600" b="1">
                        <a:solidFill>
                          <a:srgbClr val="0070C0"/>
                        </a:solidFill>
                      </a:endParaRPr>
                    </a:p>
                  </a:txBody>
                  <a:tcPr/>
                </a:tc>
                <a:tc>
                  <a:txBody>
                    <a:bodyPr/>
                    <a:lstStyle/>
                    <a:p>
                      <a:r>
                        <a:rPr lang="sr-Latn-RS" sz="1700"/>
                        <a:t>&lt;/h2&gt;</a:t>
                      </a:r>
                      <a:endParaRPr lang="en-US" sz="1700"/>
                    </a:p>
                  </a:txBody>
                  <a:tcPr/>
                </a:tc>
                <a:tc>
                  <a:txBody>
                    <a:bodyPr/>
                    <a:lstStyle/>
                    <a:p>
                      <a:r>
                        <a:rPr lang="sr-Latn-RS" sz="1700"/>
                        <a:t>da se „dignu“</a:t>
                      </a:r>
                      <a:endParaRPr lang="en-US" sz="1700"/>
                    </a:p>
                  </a:txBody>
                  <a:tcPr/>
                </a:tc>
                <a:extLst>
                  <a:ext uri="{0D108BD9-81ED-4DB2-BD59-A6C34878D82A}">
                    <a16:rowId xmlns:a16="http://schemas.microsoft.com/office/drawing/2014/main" val="2909532161"/>
                  </a:ext>
                </a:extLst>
              </a:tr>
              <a:tr h="370840">
                <a:tc>
                  <a:txBody>
                    <a:bodyPr/>
                    <a:lstStyle/>
                    <a:p>
                      <a:pPr algn="r"/>
                      <a:r>
                        <a:rPr lang="sr-Latn-RS" sz="1700"/>
                        <a:t>za </a:t>
                      </a:r>
                      <a:r>
                        <a:rPr lang="sr-Latn-RS" sz="1700" b="1">
                          <a:solidFill>
                            <a:srgbClr val="00B050"/>
                          </a:solidFill>
                        </a:rPr>
                        <a:t>most preko</a:t>
                      </a:r>
                      <a:endParaRPr lang="en-US" sz="1700" b="1">
                        <a:solidFill>
                          <a:srgbClr val="00B050"/>
                        </a:solidFill>
                      </a:endParaRPr>
                    </a:p>
                  </a:txBody>
                  <a:tcPr/>
                </a:tc>
                <a:tc>
                  <a:txBody>
                    <a:bodyPr/>
                    <a:lstStyle/>
                    <a:p>
                      <a:r>
                        <a:rPr lang="sr-Latn-RS" sz="1700"/>
                        <a:t>&lt;h2&gt;</a:t>
                      </a:r>
                      <a:endParaRPr lang="en-US" sz="1700"/>
                    </a:p>
                  </a:txBody>
                  <a:tcPr/>
                </a:tc>
                <a:tc>
                  <a:txBody>
                    <a:bodyPr/>
                    <a:lstStyle/>
                    <a:p>
                      <a:pPr algn="ctr"/>
                      <a:r>
                        <a:rPr lang="sr-Latn-RS" sz="1600" b="1">
                          <a:solidFill>
                            <a:srgbClr val="0070C0"/>
                          </a:solidFill>
                        </a:rPr>
                        <a:t>Dunava</a:t>
                      </a:r>
                      <a:endParaRPr lang="en-US" sz="1600" b="1">
                        <a:solidFill>
                          <a:srgbClr val="0070C0"/>
                        </a:solidFill>
                      </a:endParaRPr>
                    </a:p>
                  </a:txBody>
                  <a:tcPr/>
                </a:tc>
                <a:tc>
                  <a:txBody>
                    <a:bodyPr/>
                    <a:lstStyle/>
                    <a:p>
                      <a:r>
                        <a:rPr lang="sr-Latn-RS" sz="1700"/>
                        <a:t>&lt;/h2&gt;</a:t>
                      </a:r>
                      <a:endParaRPr lang="en-US" sz="1700"/>
                    </a:p>
                  </a:txBody>
                  <a:tcPr/>
                </a:tc>
                <a:tc>
                  <a:txBody>
                    <a:bodyPr/>
                    <a:lstStyle/>
                    <a:p>
                      <a:r>
                        <a:rPr lang="sr-Latn-RS" sz="1700"/>
                        <a:t>, u prostorijama</a:t>
                      </a:r>
                      <a:endParaRPr lang="en-US" sz="1700"/>
                    </a:p>
                  </a:txBody>
                  <a:tcPr/>
                </a:tc>
                <a:extLst>
                  <a:ext uri="{0D108BD9-81ED-4DB2-BD59-A6C34878D82A}">
                    <a16:rowId xmlns:a16="http://schemas.microsoft.com/office/drawing/2014/main" val="90647686"/>
                  </a:ext>
                </a:extLst>
              </a:tr>
              <a:tr h="370840">
                <a:tc>
                  <a:txBody>
                    <a:bodyPr/>
                    <a:lstStyle/>
                    <a:p>
                      <a:pPr algn="r"/>
                      <a:r>
                        <a:rPr lang="sr-Latn-RS" sz="1700"/>
                        <a:t>na granici </a:t>
                      </a:r>
                      <a:r>
                        <a:rPr lang="sr-Latn-RS" sz="1700" b="1">
                          <a:solidFill>
                            <a:srgbClr val="00B050"/>
                          </a:solidFill>
                        </a:rPr>
                        <a:t>duž</a:t>
                      </a:r>
                      <a:endParaRPr lang="en-US" sz="1700" b="1">
                        <a:solidFill>
                          <a:srgbClr val="00B050"/>
                        </a:solidFill>
                      </a:endParaRPr>
                    </a:p>
                  </a:txBody>
                  <a:tcPr/>
                </a:tc>
                <a:tc>
                  <a:txBody>
                    <a:bodyPr/>
                    <a:lstStyle/>
                    <a:p>
                      <a:r>
                        <a:rPr lang="sr-Latn-RS" sz="1700"/>
                        <a:t>&lt;h2&gt;</a:t>
                      </a:r>
                      <a:endParaRPr lang="en-US" sz="1700"/>
                    </a:p>
                  </a:txBody>
                  <a:tcPr/>
                </a:tc>
                <a:tc>
                  <a:txBody>
                    <a:bodyPr/>
                    <a:lstStyle/>
                    <a:p>
                      <a:pPr algn="ctr"/>
                      <a:r>
                        <a:rPr lang="sr-Latn-RS" sz="1600" b="1">
                          <a:solidFill>
                            <a:srgbClr val="0070C0"/>
                          </a:solidFill>
                        </a:rPr>
                        <a:t>Dunava</a:t>
                      </a:r>
                      <a:endParaRPr lang="en-US" sz="1600" b="1">
                        <a:solidFill>
                          <a:srgbClr val="0070C0"/>
                        </a:solidFill>
                      </a:endParaRPr>
                    </a:p>
                  </a:txBody>
                  <a:tcPr/>
                </a:tc>
                <a:tc>
                  <a:txBody>
                    <a:bodyPr/>
                    <a:lstStyle/>
                    <a:p>
                      <a:r>
                        <a:rPr lang="sr-Latn-RS" sz="1700"/>
                        <a:t>&lt;/h2&gt;</a:t>
                      </a:r>
                      <a:endParaRPr lang="en-US" sz="1700"/>
                    </a:p>
                  </a:txBody>
                  <a:tcPr/>
                </a:tc>
                <a:tc>
                  <a:txBody>
                    <a:bodyPr/>
                    <a:lstStyle/>
                    <a:p>
                      <a:r>
                        <a:rPr lang="sr-Latn-RS" sz="1700"/>
                        <a:t>rešiće se</a:t>
                      </a:r>
                      <a:endParaRPr lang="en-US" sz="1700"/>
                    </a:p>
                  </a:txBody>
                  <a:tcPr/>
                </a:tc>
                <a:extLst>
                  <a:ext uri="{0D108BD9-81ED-4DB2-BD59-A6C34878D82A}">
                    <a16:rowId xmlns:a16="http://schemas.microsoft.com/office/drawing/2014/main" val="262942255"/>
                  </a:ext>
                </a:extLst>
              </a:tr>
              <a:tr h="370840">
                <a:tc>
                  <a:txBody>
                    <a:bodyPr/>
                    <a:lstStyle/>
                    <a:p>
                      <a:pPr algn="r"/>
                      <a:r>
                        <a:rPr lang="sr-Latn-RS" sz="1700"/>
                        <a:t>splav u </a:t>
                      </a:r>
                      <a:r>
                        <a:rPr lang="sr-Latn-RS" sz="1700" b="1">
                          <a:solidFill>
                            <a:srgbClr val="00B050"/>
                          </a:solidFill>
                        </a:rPr>
                        <a:t>Beogradu na</a:t>
                      </a:r>
                      <a:endParaRPr lang="en-US" sz="1700" b="1">
                        <a:solidFill>
                          <a:srgbClr val="00B050"/>
                        </a:solidFill>
                      </a:endParaRPr>
                    </a:p>
                  </a:txBody>
                  <a:tcPr/>
                </a:tc>
                <a:tc>
                  <a:txBody>
                    <a:bodyPr/>
                    <a:lstStyle/>
                    <a:p>
                      <a:r>
                        <a:rPr lang="sr-Latn-RS" sz="1700"/>
                        <a:t>&lt;h7&gt;</a:t>
                      </a:r>
                      <a:endParaRPr lang="en-US" sz="1700"/>
                    </a:p>
                  </a:txBody>
                  <a:tcPr/>
                </a:tc>
                <a:tc>
                  <a:txBody>
                    <a:bodyPr/>
                    <a:lstStyle/>
                    <a:p>
                      <a:pPr algn="ctr"/>
                      <a:r>
                        <a:rPr lang="sr-Latn-RS" sz="1600" b="1">
                          <a:solidFill>
                            <a:srgbClr val="0070C0"/>
                          </a:solidFill>
                        </a:rPr>
                        <a:t>Savi</a:t>
                      </a:r>
                      <a:endParaRPr lang="en-US" sz="1600" b="1">
                        <a:solidFill>
                          <a:srgbClr val="0070C0"/>
                        </a:solidFill>
                      </a:endParaRPr>
                    </a:p>
                  </a:txBody>
                  <a:tcPr/>
                </a:tc>
                <a:tc>
                  <a:txBody>
                    <a:bodyPr/>
                    <a:lstStyle/>
                    <a:p>
                      <a:r>
                        <a:rPr lang="sr-Latn-RS" sz="1700"/>
                        <a:t>&lt;/h7&gt;</a:t>
                      </a:r>
                      <a:endParaRPr lang="en-US" sz="1700"/>
                    </a:p>
                  </a:txBody>
                  <a:tcPr/>
                </a:tc>
                <a:tc>
                  <a:txBody>
                    <a:bodyPr/>
                    <a:lstStyle/>
                    <a:p>
                      <a:r>
                        <a:rPr lang="sr-Latn-RS" sz="1700"/>
                        <a:t>odakle je krenuo</a:t>
                      </a:r>
                      <a:endParaRPr lang="en-US" sz="1700"/>
                    </a:p>
                  </a:txBody>
                  <a:tcPr/>
                </a:tc>
                <a:extLst>
                  <a:ext uri="{0D108BD9-81ED-4DB2-BD59-A6C34878D82A}">
                    <a16:rowId xmlns:a16="http://schemas.microsoft.com/office/drawing/2014/main" val="3554713120"/>
                  </a:ext>
                </a:extLst>
              </a:tr>
              <a:tr h="370840">
                <a:tc>
                  <a:txBody>
                    <a:bodyPr/>
                    <a:lstStyle/>
                    <a:p>
                      <a:pPr algn="r"/>
                      <a:r>
                        <a:rPr lang="sr-Latn-RS" sz="1700" b="1">
                          <a:solidFill>
                            <a:srgbClr val="00B050"/>
                          </a:solidFill>
                        </a:rPr>
                        <a:t>Na obali</a:t>
                      </a:r>
                      <a:endParaRPr lang="en-US" sz="1700" b="1">
                        <a:solidFill>
                          <a:srgbClr val="00B050"/>
                        </a:solidFill>
                      </a:endParaRPr>
                    </a:p>
                  </a:txBody>
                  <a:tcPr/>
                </a:tc>
                <a:tc>
                  <a:txBody>
                    <a:bodyPr/>
                    <a:lstStyle/>
                    <a:p>
                      <a:r>
                        <a:rPr lang="sr-Latn-RS" sz="1700"/>
                        <a:t>&lt;h2&gt;</a:t>
                      </a:r>
                      <a:endParaRPr lang="en-US" sz="1700"/>
                    </a:p>
                  </a:txBody>
                  <a:tcPr/>
                </a:tc>
                <a:tc>
                  <a:txBody>
                    <a:bodyPr/>
                    <a:lstStyle/>
                    <a:p>
                      <a:pPr algn="ctr"/>
                      <a:r>
                        <a:rPr lang="sr-Latn-RS" sz="1600" b="1">
                          <a:solidFill>
                            <a:srgbClr val="0070C0"/>
                          </a:solidFill>
                        </a:rPr>
                        <a:t>Dunava</a:t>
                      </a:r>
                      <a:endParaRPr lang="en-US" sz="1600" b="1">
                        <a:solidFill>
                          <a:srgbClr val="0070C0"/>
                        </a:solidFill>
                      </a:endParaRPr>
                    </a:p>
                  </a:txBody>
                  <a:tcPr/>
                </a:tc>
                <a:tc>
                  <a:txBody>
                    <a:bodyPr/>
                    <a:lstStyle/>
                    <a:p>
                      <a:r>
                        <a:rPr lang="sr-Latn-RS" sz="1700"/>
                        <a:t>&lt;/h2&gt;</a:t>
                      </a:r>
                      <a:endParaRPr lang="en-US" sz="1700"/>
                    </a:p>
                  </a:txBody>
                  <a:tcPr/>
                </a:tc>
                <a:tc>
                  <a:txBody>
                    <a:bodyPr/>
                    <a:lstStyle/>
                    <a:p>
                      <a:r>
                        <a:rPr lang="sr-Latn-RS" sz="1700"/>
                        <a:t>pojali su</a:t>
                      </a:r>
                      <a:endParaRPr lang="en-US" sz="1700"/>
                    </a:p>
                  </a:txBody>
                  <a:tcPr/>
                </a:tc>
                <a:extLst>
                  <a:ext uri="{0D108BD9-81ED-4DB2-BD59-A6C34878D82A}">
                    <a16:rowId xmlns:a16="http://schemas.microsoft.com/office/drawing/2014/main" val="3752829668"/>
                  </a:ext>
                </a:extLst>
              </a:tr>
            </a:tbl>
          </a:graphicData>
        </a:graphic>
      </p:graphicFrame>
      <p:sp>
        <p:nvSpPr>
          <p:cNvPr id="6" name="Arrow: Down 5">
            <a:extLst>
              <a:ext uri="{FF2B5EF4-FFF2-40B4-BE49-F238E27FC236}">
                <a16:creationId xmlns:a16="http://schemas.microsoft.com/office/drawing/2014/main" id="{4713A579-8D38-4119-B891-036B070DAB91}"/>
              </a:ext>
            </a:extLst>
          </p:cNvPr>
          <p:cNvSpPr/>
          <p:nvPr/>
        </p:nvSpPr>
        <p:spPr>
          <a:xfrm>
            <a:off x="4224547" y="1764747"/>
            <a:ext cx="694901" cy="14627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hydronyms</a:t>
            </a:r>
            <a:endParaRPr lang="en-US"/>
          </a:p>
        </p:txBody>
      </p:sp>
      <p:sp>
        <p:nvSpPr>
          <p:cNvPr id="7" name="Arrow: Up 6">
            <a:extLst>
              <a:ext uri="{FF2B5EF4-FFF2-40B4-BE49-F238E27FC236}">
                <a16:creationId xmlns:a16="http://schemas.microsoft.com/office/drawing/2014/main" id="{6111D230-4E53-4CBD-BC1E-59A9389E4E30}"/>
              </a:ext>
            </a:extLst>
          </p:cNvPr>
          <p:cNvSpPr/>
          <p:nvPr/>
        </p:nvSpPr>
        <p:spPr>
          <a:xfrm>
            <a:off x="3268861" y="5208782"/>
            <a:ext cx="955686" cy="11032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inserted tags</a:t>
            </a:r>
            <a:endParaRPr lang="en-US"/>
          </a:p>
        </p:txBody>
      </p:sp>
      <p:sp>
        <p:nvSpPr>
          <p:cNvPr id="13" name="Arrow: Up 12">
            <a:extLst>
              <a:ext uri="{FF2B5EF4-FFF2-40B4-BE49-F238E27FC236}">
                <a16:creationId xmlns:a16="http://schemas.microsoft.com/office/drawing/2014/main" id="{8675E0C1-35C9-40E5-B09A-D37C9CB9D242}"/>
              </a:ext>
            </a:extLst>
          </p:cNvPr>
          <p:cNvSpPr/>
          <p:nvPr/>
        </p:nvSpPr>
        <p:spPr>
          <a:xfrm>
            <a:off x="4919448" y="5208782"/>
            <a:ext cx="955686" cy="11032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inserted tags</a:t>
            </a:r>
            <a:endParaRPr lang="en-US"/>
          </a:p>
        </p:txBody>
      </p:sp>
      <p:sp>
        <p:nvSpPr>
          <p:cNvPr id="9" name="Arrow: Down 8">
            <a:extLst>
              <a:ext uri="{FF2B5EF4-FFF2-40B4-BE49-F238E27FC236}">
                <a16:creationId xmlns:a16="http://schemas.microsoft.com/office/drawing/2014/main" id="{C4FD3026-29A3-47FE-99C0-115967A1F7D2}"/>
              </a:ext>
            </a:extLst>
          </p:cNvPr>
          <p:cNvSpPr/>
          <p:nvPr/>
        </p:nvSpPr>
        <p:spPr>
          <a:xfrm>
            <a:off x="2311258" y="1748283"/>
            <a:ext cx="694901" cy="1289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triggers</a:t>
            </a:r>
            <a:endParaRPr lang="en-US"/>
          </a:p>
        </p:txBody>
      </p:sp>
      <p:sp>
        <p:nvSpPr>
          <p:cNvPr id="4" name="Slide Number Placeholder 3">
            <a:extLst>
              <a:ext uri="{FF2B5EF4-FFF2-40B4-BE49-F238E27FC236}">
                <a16:creationId xmlns:a16="http://schemas.microsoft.com/office/drawing/2014/main" id="{BDA1AB9F-2B5D-4B49-9D2C-A234999031C0}"/>
              </a:ext>
            </a:extLst>
          </p:cNvPr>
          <p:cNvSpPr>
            <a:spLocks noGrp="1"/>
          </p:cNvSpPr>
          <p:nvPr>
            <p:ph type="sldNum" sz="quarter" idx="12"/>
          </p:nvPr>
        </p:nvSpPr>
        <p:spPr/>
        <p:txBody>
          <a:bodyPr/>
          <a:lstStyle/>
          <a:p>
            <a:fld id="{9EE23988-0112-4951-8308-7244049C86F9}" type="slidenum">
              <a:rPr lang="en-US" smtClean="0"/>
              <a:t>23</a:t>
            </a:fld>
            <a:endParaRPr lang="en-US"/>
          </a:p>
        </p:txBody>
      </p:sp>
      <p:sp>
        <p:nvSpPr>
          <p:cNvPr id="11" name="TextBox 10">
            <a:extLst>
              <a:ext uri="{FF2B5EF4-FFF2-40B4-BE49-F238E27FC236}">
                <a16:creationId xmlns:a16="http://schemas.microsoft.com/office/drawing/2014/main" id="{0EF19AC7-0460-43FE-A7B5-5885F243BC8B}"/>
              </a:ext>
            </a:extLst>
          </p:cNvPr>
          <p:cNvSpPr txBox="1"/>
          <p:nvPr/>
        </p:nvSpPr>
        <p:spPr>
          <a:xfrm>
            <a:off x="6086474" y="1930400"/>
            <a:ext cx="2878096" cy="1323439"/>
          </a:xfrm>
          <a:prstGeom prst="rect">
            <a:avLst/>
          </a:prstGeom>
          <a:noFill/>
          <a:ln w="22225">
            <a:solidFill>
              <a:schemeClr val="accent1"/>
            </a:solidFill>
          </a:ln>
        </p:spPr>
        <p:txBody>
          <a:bodyPr wrap="none" rtlCol="0">
            <a:spAutoFit/>
          </a:bodyPr>
          <a:lstStyle/>
          <a:p>
            <a:r>
              <a:rPr lang="en-US" sz="1600" b="1"/>
              <a:t>On the other side </a:t>
            </a:r>
            <a:r>
              <a:rPr lang="en-US" sz="1600"/>
              <a:t>of the Drina</a:t>
            </a:r>
            <a:endParaRPr lang="sr-Latn-RS" sz="1600"/>
          </a:p>
          <a:p>
            <a:r>
              <a:rPr lang="sr-Latn-RS" sz="1600"/>
              <a:t>a </a:t>
            </a:r>
            <a:r>
              <a:rPr lang="en-US" sz="1600" b="1"/>
              <a:t>bridge over </a:t>
            </a:r>
            <a:r>
              <a:rPr lang="en-US" sz="1600"/>
              <a:t>the Danube</a:t>
            </a:r>
            <a:endParaRPr lang="sr-Latn-RS" sz="1600"/>
          </a:p>
          <a:p>
            <a:r>
              <a:rPr lang="en-US" sz="1600"/>
              <a:t>on the border </a:t>
            </a:r>
            <a:r>
              <a:rPr lang="en-US" sz="1600" b="1"/>
              <a:t>along</a:t>
            </a:r>
            <a:r>
              <a:rPr lang="en-US" sz="1600"/>
              <a:t> the Danube</a:t>
            </a:r>
            <a:endParaRPr lang="sr-Latn-RS" sz="1600"/>
          </a:p>
          <a:p>
            <a:r>
              <a:rPr lang="en-US" sz="1600"/>
              <a:t>raft in </a:t>
            </a:r>
            <a:r>
              <a:rPr lang="en-US" sz="1600" b="1"/>
              <a:t>Belgrade on </a:t>
            </a:r>
            <a:r>
              <a:rPr lang="en-US" sz="1600"/>
              <a:t>the Sava</a:t>
            </a:r>
            <a:endParaRPr lang="sr-Latn-RS" sz="1600"/>
          </a:p>
          <a:p>
            <a:r>
              <a:rPr lang="en-US" sz="1600" b="1"/>
              <a:t>on the banks </a:t>
            </a:r>
            <a:r>
              <a:rPr lang="en-US" sz="1600"/>
              <a:t>of the Danube</a:t>
            </a:r>
          </a:p>
        </p:txBody>
      </p:sp>
    </p:spTree>
    <p:extLst>
      <p:ext uri="{BB962C8B-B14F-4D97-AF65-F5344CB8AC3E}">
        <p14:creationId xmlns:p14="http://schemas.microsoft.com/office/powerpoint/2010/main" val="392471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9"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a:bodyPr>
          <a:lstStyle/>
          <a:p>
            <a:r>
              <a:rPr lang="sr-Latn-RS" sz="3500">
                <a:solidFill>
                  <a:srgbClr val="FFFFFF"/>
                </a:solidFill>
              </a:rPr>
              <a:t>The „left context“</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556130"/>
          </a:xfrm>
        </p:spPr>
        <p:txBody>
          <a:bodyPr anchor="ctr">
            <a:normAutofit/>
          </a:bodyPr>
          <a:lstStyle/>
          <a:p>
            <a:r>
              <a:rPr lang="sr-Latn-RS" sz="1800"/>
              <a:t>The green asterix indicates the end of the „left context“ of the expression we want to match;</a:t>
            </a:r>
          </a:p>
          <a:p>
            <a:r>
              <a:rPr lang="sr-Latn-RS" sz="1800">
                <a:latin typeface="Calibri" panose="020F0502020204030204" pitchFamily="34" charset="0"/>
                <a:cs typeface="Calibri" panose="020F0502020204030204" pitchFamily="34" charset="0"/>
              </a:rPr>
              <a:t>Graphs can be written without this special feature, but than the left context is a part of a recognized section (and appears, for example, in concordances);</a:t>
            </a:r>
          </a:p>
          <a:p>
            <a:r>
              <a:rPr lang="sr-Latn-RS" sz="1800">
                <a:latin typeface="Calibri" panose="020F0502020204030204" pitchFamily="34" charset="0"/>
                <a:cs typeface="Calibri" panose="020F0502020204030204" pitchFamily="34" charset="0"/>
              </a:rPr>
              <a:t>Note: output in the „left context“ is ignored.</a:t>
            </a:r>
          </a:p>
        </p:txBody>
      </p:sp>
      <p:sp>
        <p:nvSpPr>
          <p:cNvPr id="4" name="Slide Number Placeholder 3">
            <a:extLst>
              <a:ext uri="{FF2B5EF4-FFF2-40B4-BE49-F238E27FC236}">
                <a16:creationId xmlns:a16="http://schemas.microsoft.com/office/drawing/2014/main" id="{56CAB566-EA42-48EB-BB9C-C853F326E8C9}"/>
              </a:ext>
            </a:extLst>
          </p:cNvPr>
          <p:cNvSpPr>
            <a:spLocks noGrp="1"/>
          </p:cNvSpPr>
          <p:nvPr>
            <p:ph type="sldNum" sz="quarter" idx="12"/>
          </p:nvPr>
        </p:nvSpPr>
        <p:spPr/>
        <p:txBody>
          <a:bodyPr/>
          <a:lstStyle/>
          <a:p>
            <a:fld id="{9EE23988-0112-4951-8308-7244049C86F9}" type="slidenum">
              <a:rPr lang="en-US" smtClean="0"/>
              <a:t>24</a:t>
            </a:fld>
            <a:endParaRPr lang="en-US"/>
          </a:p>
        </p:txBody>
      </p:sp>
    </p:spTree>
    <p:extLst>
      <p:ext uri="{BB962C8B-B14F-4D97-AF65-F5344CB8AC3E}">
        <p14:creationId xmlns:p14="http://schemas.microsoft.com/office/powerpoint/2010/main" val="2469818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a:bodyPr>
          <a:lstStyle/>
          <a:p>
            <a:r>
              <a:rPr lang="sr-Latn-RS" sz="3600">
                <a:solidFill>
                  <a:schemeClr val="bg1"/>
                </a:solidFill>
              </a:rPr>
              <a:t>3. Recovering false rejections</a:t>
            </a:r>
            <a:endParaRPr lang="en-US" sz="3500">
              <a:solidFill>
                <a:schemeClr val="bg1"/>
              </a:solidFill>
            </a:endParaRPr>
          </a:p>
        </p:txBody>
      </p:sp>
      <p:pic>
        <p:nvPicPr>
          <p:cNvPr id="21" name="Content Placeholder 20" descr="Diagram, schematic&#10;&#10;Description automatically generated">
            <a:extLst>
              <a:ext uri="{FF2B5EF4-FFF2-40B4-BE49-F238E27FC236}">
                <a16:creationId xmlns:a16="http://schemas.microsoft.com/office/drawing/2014/main" id="{DE6A2C72-7745-421D-965F-9F38C47B6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962" y="2431908"/>
            <a:ext cx="7886700" cy="3232928"/>
          </a:xfrm>
        </p:spPr>
      </p:pic>
      <p:sp>
        <p:nvSpPr>
          <p:cNvPr id="22" name="Arrow: Up 21">
            <a:extLst>
              <a:ext uri="{FF2B5EF4-FFF2-40B4-BE49-F238E27FC236}">
                <a16:creationId xmlns:a16="http://schemas.microsoft.com/office/drawing/2014/main" id="{AC94E92C-388E-45D4-B23A-33F329974AF8}"/>
              </a:ext>
            </a:extLst>
          </p:cNvPr>
          <p:cNvSpPr/>
          <p:nvPr/>
        </p:nvSpPr>
        <p:spPr>
          <a:xfrm>
            <a:off x="2161743" y="4959240"/>
            <a:ext cx="1762986" cy="18104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a:t>verbs in the left context</a:t>
            </a:r>
            <a:endParaRPr lang="en-US"/>
          </a:p>
        </p:txBody>
      </p:sp>
      <p:sp>
        <p:nvSpPr>
          <p:cNvPr id="23" name="Arrow: Down 22">
            <a:extLst>
              <a:ext uri="{FF2B5EF4-FFF2-40B4-BE49-F238E27FC236}">
                <a16:creationId xmlns:a16="http://schemas.microsoft.com/office/drawing/2014/main" id="{19C0CE53-DBB0-4B5A-AD25-75B536A50119}"/>
              </a:ext>
            </a:extLst>
          </p:cNvPr>
          <p:cNvSpPr/>
          <p:nvPr/>
        </p:nvSpPr>
        <p:spPr>
          <a:xfrm>
            <a:off x="2800920" y="1807557"/>
            <a:ext cx="484632" cy="1154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hidronym</a:t>
            </a:r>
            <a:endParaRPr lang="en-US"/>
          </a:p>
        </p:txBody>
      </p:sp>
      <p:sp>
        <p:nvSpPr>
          <p:cNvPr id="24" name="Arrow: Up 23">
            <a:extLst>
              <a:ext uri="{FF2B5EF4-FFF2-40B4-BE49-F238E27FC236}">
                <a16:creationId xmlns:a16="http://schemas.microsoft.com/office/drawing/2014/main" id="{E3C9E440-21F0-4131-81A3-B36A0D8BEE22}"/>
              </a:ext>
            </a:extLst>
          </p:cNvPr>
          <p:cNvSpPr/>
          <p:nvPr/>
        </p:nvSpPr>
        <p:spPr>
          <a:xfrm rot="10800000">
            <a:off x="4613274" y="621483"/>
            <a:ext cx="1762986" cy="18104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sr-Latn-RS"/>
              <a:t>verbs in the right context</a:t>
            </a:r>
            <a:endParaRPr lang="en-US"/>
          </a:p>
        </p:txBody>
      </p:sp>
      <p:sp>
        <p:nvSpPr>
          <p:cNvPr id="25" name="Arrow: Down 24">
            <a:extLst>
              <a:ext uri="{FF2B5EF4-FFF2-40B4-BE49-F238E27FC236}">
                <a16:creationId xmlns:a16="http://schemas.microsoft.com/office/drawing/2014/main" id="{2CA3FF1C-EA12-4E89-82C6-E2C37EBA7A02}"/>
              </a:ext>
            </a:extLst>
          </p:cNvPr>
          <p:cNvSpPr/>
          <p:nvPr/>
        </p:nvSpPr>
        <p:spPr>
          <a:xfrm rot="10800000">
            <a:off x="5252452" y="5081970"/>
            <a:ext cx="484632" cy="1154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hidronym</a:t>
            </a:r>
            <a:endParaRPr lang="en-US"/>
          </a:p>
        </p:txBody>
      </p:sp>
      <p:sp>
        <p:nvSpPr>
          <p:cNvPr id="3" name="Slide Number Placeholder 2">
            <a:extLst>
              <a:ext uri="{FF2B5EF4-FFF2-40B4-BE49-F238E27FC236}">
                <a16:creationId xmlns:a16="http://schemas.microsoft.com/office/drawing/2014/main" id="{E7685009-2168-44B9-B0F9-FCB886ED6D94}"/>
              </a:ext>
            </a:extLst>
          </p:cNvPr>
          <p:cNvSpPr>
            <a:spLocks noGrp="1"/>
          </p:cNvSpPr>
          <p:nvPr>
            <p:ph type="sldNum" sz="quarter" idx="12"/>
          </p:nvPr>
        </p:nvSpPr>
        <p:spPr/>
        <p:txBody>
          <a:bodyPr/>
          <a:lstStyle/>
          <a:p>
            <a:fld id="{9EE23988-0112-4951-8308-7244049C86F9}" type="slidenum">
              <a:rPr lang="en-US" smtClean="0"/>
              <a:t>25</a:t>
            </a:fld>
            <a:endParaRPr lang="en-US"/>
          </a:p>
        </p:txBody>
      </p:sp>
    </p:spTree>
    <p:extLst>
      <p:ext uri="{BB962C8B-B14F-4D97-AF65-F5344CB8AC3E}">
        <p14:creationId xmlns:p14="http://schemas.microsoft.com/office/powerpoint/2010/main" val="232006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fontScale="90000"/>
          </a:bodyPr>
          <a:lstStyle/>
          <a:p>
            <a:r>
              <a:rPr lang="sr-Latn-RS" sz="3500">
                <a:solidFill>
                  <a:srgbClr val="FFFFFF"/>
                </a:solidFill>
              </a:rPr>
              <a:t>What would be recognized and tagged by this graph?</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556130"/>
          </a:xfrm>
        </p:spPr>
        <p:txBody>
          <a:bodyPr anchor="ctr">
            <a:normAutofit/>
          </a:bodyPr>
          <a:lstStyle/>
          <a:p>
            <a:pPr marL="0" indent="0">
              <a:buNone/>
            </a:pPr>
            <a:endParaRPr lang="sr-Latn-RS" sz="1800"/>
          </a:p>
          <a:p>
            <a:endParaRPr lang="sr-Latn-RS" sz="2000">
              <a:latin typeface="Calibri" panose="020F0502020204030204" pitchFamily="34" charset="0"/>
              <a:cs typeface="Calibri" panose="020F0502020204030204" pitchFamily="34" charset="0"/>
            </a:endParaRPr>
          </a:p>
          <a:p>
            <a:pPr marL="0" indent="0">
              <a:buNone/>
            </a:pPr>
            <a:endParaRPr lang="sr-Latn-RS" sz="2000">
              <a:latin typeface="Calibri" panose="020F0502020204030204" pitchFamily="34" charset="0"/>
              <a:cs typeface="Calibri" panose="020F0502020204030204" pitchFamily="34" charset="0"/>
            </a:endParaRPr>
          </a:p>
          <a:p>
            <a:endParaRPr lang="sr-Latn-RS" sz="2000">
              <a:latin typeface="Calibri" panose="020F0502020204030204" pitchFamily="34" charset="0"/>
              <a:cs typeface="Calibri" panose="020F0502020204030204" pitchFamily="34" charset="0"/>
            </a:endParaRPr>
          </a:p>
          <a:p>
            <a:endParaRPr lang="en-US" sz="1800"/>
          </a:p>
        </p:txBody>
      </p:sp>
      <p:graphicFrame>
        <p:nvGraphicFramePr>
          <p:cNvPr id="5" name="Table 5">
            <a:extLst>
              <a:ext uri="{FF2B5EF4-FFF2-40B4-BE49-F238E27FC236}">
                <a16:creationId xmlns:a16="http://schemas.microsoft.com/office/drawing/2014/main" id="{D0B0727D-AFB9-4BE3-94F5-886066DE6B97}"/>
              </a:ext>
            </a:extLst>
          </p:cNvPr>
          <p:cNvGraphicFramePr>
            <a:graphicFrameLocks noGrp="1"/>
          </p:cNvGraphicFramePr>
          <p:nvPr>
            <p:extLst>
              <p:ext uri="{D42A27DB-BD31-4B8C-83A1-F6EECF244321}">
                <p14:modId xmlns:p14="http://schemas.microsoft.com/office/powerpoint/2010/main" val="2307371904"/>
              </p:ext>
            </p:extLst>
          </p:nvPr>
        </p:nvGraphicFramePr>
        <p:xfrm>
          <a:off x="1523998" y="3354582"/>
          <a:ext cx="6096000" cy="1483360"/>
        </p:xfrm>
        <a:graphic>
          <a:graphicData uri="http://schemas.openxmlformats.org/drawingml/2006/table">
            <a:tbl>
              <a:tblPr firstRow="1" bandRow="1">
                <a:tableStyleId>{5940675A-B579-460E-94D1-54222C63F5DA}</a:tableStyleId>
              </a:tblPr>
              <a:tblGrid>
                <a:gridCol w="1810329">
                  <a:extLst>
                    <a:ext uri="{9D8B030D-6E8A-4147-A177-3AD203B41FA5}">
                      <a16:colId xmlns:a16="http://schemas.microsoft.com/office/drawing/2014/main" val="47244441"/>
                    </a:ext>
                  </a:extLst>
                </a:gridCol>
                <a:gridCol w="637309">
                  <a:extLst>
                    <a:ext uri="{9D8B030D-6E8A-4147-A177-3AD203B41FA5}">
                      <a16:colId xmlns:a16="http://schemas.microsoft.com/office/drawing/2014/main" val="1925643437"/>
                    </a:ext>
                  </a:extLst>
                </a:gridCol>
                <a:gridCol w="1025237">
                  <a:extLst>
                    <a:ext uri="{9D8B030D-6E8A-4147-A177-3AD203B41FA5}">
                      <a16:colId xmlns:a16="http://schemas.microsoft.com/office/drawing/2014/main" val="4249044451"/>
                    </a:ext>
                  </a:extLst>
                </a:gridCol>
                <a:gridCol w="738909">
                  <a:extLst>
                    <a:ext uri="{9D8B030D-6E8A-4147-A177-3AD203B41FA5}">
                      <a16:colId xmlns:a16="http://schemas.microsoft.com/office/drawing/2014/main" val="4270712021"/>
                    </a:ext>
                  </a:extLst>
                </a:gridCol>
                <a:gridCol w="1884216">
                  <a:extLst>
                    <a:ext uri="{9D8B030D-6E8A-4147-A177-3AD203B41FA5}">
                      <a16:colId xmlns:a16="http://schemas.microsoft.com/office/drawing/2014/main" val="2097293449"/>
                    </a:ext>
                  </a:extLst>
                </a:gridCol>
              </a:tblGrid>
              <a:tr h="370840">
                <a:tc>
                  <a:txBody>
                    <a:bodyPr/>
                    <a:lstStyle/>
                    <a:p>
                      <a:pPr algn="r"/>
                      <a:r>
                        <a:rPr lang="sr-Latn-RS" sz="1700" b="0">
                          <a:solidFill>
                            <a:schemeClr val="tx1"/>
                          </a:solidFill>
                        </a:rPr>
                        <a:t>dok se reka</a:t>
                      </a:r>
                      <a:endParaRPr lang="en-US" sz="1700" b="0">
                        <a:solidFill>
                          <a:schemeClr val="tx1"/>
                        </a:solidFill>
                      </a:endParaRPr>
                    </a:p>
                  </a:txBody>
                  <a:tcPr/>
                </a:tc>
                <a:tc>
                  <a:txBody>
                    <a:bodyPr/>
                    <a:lstStyle/>
                    <a:p>
                      <a:r>
                        <a:rPr lang="sr-Latn-RS" sz="1700"/>
                        <a:t>&lt;h1&gt;</a:t>
                      </a:r>
                      <a:endParaRPr lang="en-US" sz="1700"/>
                    </a:p>
                  </a:txBody>
                  <a:tcPr/>
                </a:tc>
                <a:tc>
                  <a:txBody>
                    <a:bodyPr/>
                    <a:lstStyle/>
                    <a:p>
                      <a:pPr algn="ctr"/>
                      <a:r>
                        <a:rPr lang="sr-Latn-RS" sz="1600" b="1">
                          <a:solidFill>
                            <a:srgbClr val="0070C0"/>
                          </a:solidFill>
                        </a:rPr>
                        <a:t>Tamnava</a:t>
                      </a:r>
                      <a:endParaRPr lang="en-US" sz="1600" b="1">
                        <a:solidFill>
                          <a:srgbClr val="0070C0"/>
                        </a:solidFill>
                      </a:endParaRPr>
                    </a:p>
                  </a:txBody>
                  <a:tcPr/>
                </a:tc>
                <a:tc>
                  <a:txBody>
                    <a:bodyPr/>
                    <a:lstStyle/>
                    <a:p>
                      <a:r>
                        <a:rPr lang="sr-Latn-RS" sz="1700"/>
                        <a:t>&lt;/h1&gt;</a:t>
                      </a:r>
                      <a:endParaRPr lang="en-US" sz="1700"/>
                    </a:p>
                  </a:txBody>
                  <a:tcPr/>
                </a:tc>
                <a:tc>
                  <a:txBody>
                    <a:bodyPr/>
                    <a:lstStyle/>
                    <a:p>
                      <a:r>
                        <a:rPr lang="sr-Latn-RS" sz="1700" b="1">
                          <a:solidFill>
                            <a:srgbClr val="00B050"/>
                          </a:solidFill>
                        </a:rPr>
                        <a:t>izlila</a:t>
                      </a:r>
                      <a:r>
                        <a:rPr lang="sr-Latn-RS" sz="1700"/>
                        <a:t> u rejonu</a:t>
                      </a:r>
                      <a:endParaRPr lang="en-US" sz="1700"/>
                    </a:p>
                  </a:txBody>
                  <a:tcPr/>
                </a:tc>
                <a:extLst>
                  <a:ext uri="{0D108BD9-81ED-4DB2-BD59-A6C34878D82A}">
                    <a16:rowId xmlns:a16="http://schemas.microsoft.com/office/drawing/2014/main" val="2909532161"/>
                  </a:ext>
                </a:extLst>
              </a:tr>
              <a:tr h="370840">
                <a:tc>
                  <a:txBody>
                    <a:bodyPr/>
                    <a:lstStyle/>
                    <a:p>
                      <a:pPr algn="r"/>
                      <a:endParaRPr lang="en-US" sz="1700" b="1">
                        <a:solidFill>
                          <a:srgbClr val="00B050"/>
                        </a:solidFill>
                      </a:endParaRPr>
                    </a:p>
                  </a:txBody>
                  <a:tcPr/>
                </a:tc>
                <a:tc>
                  <a:txBody>
                    <a:bodyPr/>
                    <a:lstStyle/>
                    <a:p>
                      <a:r>
                        <a:rPr lang="sr-Latn-RS" sz="1700"/>
                        <a:t>&lt;h1&gt;</a:t>
                      </a:r>
                      <a:endParaRPr lang="en-US" sz="1700"/>
                    </a:p>
                  </a:txBody>
                  <a:tcPr/>
                </a:tc>
                <a:tc>
                  <a:txBody>
                    <a:bodyPr/>
                    <a:lstStyle/>
                    <a:p>
                      <a:pPr algn="ctr"/>
                      <a:r>
                        <a:rPr lang="sr-Latn-RS" sz="1600" b="1">
                          <a:solidFill>
                            <a:srgbClr val="0070C0"/>
                          </a:solidFill>
                        </a:rPr>
                        <a:t>Timok</a:t>
                      </a:r>
                      <a:endParaRPr lang="en-US" sz="1600" b="1">
                        <a:solidFill>
                          <a:srgbClr val="0070C0"/>
                        </a:solidFill>
                      </a:endParaRPr>
                    </a:p>
                  </a:txBody>
                  <a:tcPr/>
                </a:tc>
                <a:tc>
                  <a:txBody>
                    <a:bodyPr/>
                    <a:lstStyle/>
                    <a:p>
                      <a:r>
                        <a:rPr lang="sr-Latn-RS" sz="1700"/>
                        <a:t>&lt;/h1&gt;</a:t>
                      </a:r>
                      <a:endParaRPr lang="en-US" sz="1700"/>
                    </a:p>
                  </a:txBody>
                  <a:tcPr/>
                </a:tc>
                <a:tc>
                  <a:txBody>
                    <a:bodyPr/>
                    <a:lstStyle/>
                    <a:p>
                      <a:r>
                        <a:rPr lang="sr-Latn-RS" sz="1700" b="1">
                          <a:solidFill>
                            <a:srgbClr val="00B050"/>
                          </a:solidFill>
                        </a:rPr>
                        <a:t>poplavio</a:t>
                      </a:r>
                      <a:r>
                        <a:rPr lang="sr-Latn-RS" sz="1700"/>
                        <a:t> 300 kuća</a:t>
                      </a:r>
                      <a:endParaRPr lang="en-US" sz="1700"/>
                    </a:p>
                  </a:txBody>
                  <a:tcPr/>
                </a:tc>
                <a:extLst>
                  <a:ext uri="{0D108BD9-81ED-4DB2-BD59-A6C34878D82A}">
                    <a16:rowId xmlns:a16="http://schemas.microsoft.com/office/drawing/2014/main" val="90647686"/>
                  </a:ext>
                </a:extLst>
              </a:tr>
              <a:tr h="370840">
                <a:tc>
                  <a:txBody>
                    <a:bodyPr/>
                    <a:lstStyle/>
                    <a:p>
                      <a:pPr algn="r"/>
                      <a:r>
                        <a:rPr lang="sr-Latn-RS" sz="1700" b="1">
                          <a:solidFill>
                            <a:srgbClr val="00B050"/>
                          </a:solidFill>
                        </a:rPr>
                        <a:t>udavila se u</a:t>
                      </a:r>
                      <a:endParaRPr lang="en-US" sz="1700" b="1">
                        <a:solidFill>
                          <a:srgbClr val="00B050"/>
                        </a:solidFill>
                      </a:endParaRPr>
                    </a:p>
                  </a:txBody>
                  <a:tcPr/>
                </a:tc>
                <a:tc>
                  <a:txBody>
                    <a:bodyPr/>
                    <a:lstStyle/>
                    <a:p>
                      <a:r>
                        <a:rPr lang="sr-Latn-RS" sz="1700"/>
                        <a:t>&lt;h7&gt;</a:t>
                      </a:r>
                      <a:endParaRPr lang="en-US" sz="1700"/>
                    </a:p>
                  </a:txBody>
                  <a:tcPr/>
                </a:tc>
                <a:tc>
                  <a:txBody>
                    <a:bodyPr/>
                    <a:lstStyle/>
                    <a:p>
                      <a:pPr algn="ctr"/>
                      <a:r>
                        <a:rPr lang="sr-Latn-RS" sz="1600" b="1">
                          <a:solidFill>
                            <a:srgbClr val="0070C0"/>
                          </a:solidFill>
                        </a:rPr>
                        <a:t>Savi</a:t>
                      </a:r>
                      <a:endParaRPr lang="en-US" sz="1600" b="1">
                        <a:solidFill>
                          <a:srgbClr val="0070C0"/>
                        </a:solidFill>
                      </a:endParaRPr>
                    </a:p>
                  </a:txBody>
                  <a:tcPr/>
                </a:tc>
                <a:tc>
                  <a:txBody>
                    <a:bodyPr/>
                    <a:lstStyle/>
                    <a:p>
                      <a:r>
                        <a:rPr lang="sr-Latn-RS" sz="1700"/>
                        <a:t>&lt;/h7&gt;</a:t>
                      </a:r>
                      <a:endParaRPr lang="en-US" sz="1700"/>
                    </a:p>
                  </a:txBody>
                  <a:tcPr/>
                </a:tc>
                <a:tc>
                  <a:txBody>
                    <a:bodyPr/>
                    <a:lstStyle/>
                    <a:p>
                      <a:r>
                        <a:rPr lang="sr-Latn-RS" sz="1700"/>
                        <a:t>i da je doneta u</a:t>
                      </a:r>
                      <a:endParaRPr lang="en-US" sz="1700"/>
                    </a:p>
                  </a:txBody>
                  <a:tcPr/>
                </a:tc>
                <a:extLst>
                  <a:ext uri="{0D108BD9-81ED-4DB2-BD59-A6C34878D82A}">
                    <a16:rowId xmlns:a16="http://schemas.microsoft.com/office/drawing/2014/main" val="262942255"/>
                  </a:ext>
                </a:extLst>
              </a:tr>
              <a:tr h="370840">
                <a:tc>
                  <a:txBody>
                    <a:bodyPr/>
                    <a:lstStyle/>
                    <a:p>
                      <a:pPr algn="r"/>
                      <a:r>
                        <a:rPr lang="sr-Latn-RS" sz="1700"/>
                        <a:t>i </a:t>
                      </a:r>
                      <a:r>
                        <a:rPr lang="sr-Latn-RS" sz="1700" b="1">
                          <a:solidFill>
                            <a:srgbClr val="00B050"/>
                          </a:solidFill>
                        </a:rPr>
                        <a:t>skoči u</a:t>
                      </a:r>
                      <a:endParaRPr lang="en-US" sz="1700" b="1">
                        <a:solidFill>
                          <a:srgbClr val="00B050"/>
                        </a:solidFill>
                      </a:endParaRPr>
                    </a:p>
                  </a:txBody>
                  <a:tcPr/>
                </a:tc>
                <a:tc>
                  <a:txBody>
                    <a:bodyPr/>
                    <a:lstStyle/>
                    <a:p>
                      <a:r>
                        <a:rPr lang="sr-Latn-RS" sz="1700"/>
                        <a:t>&lt;h4&gt;</a:t>
                      </a:r>
                      <a:endParaRPr lang="en-US" sz="1700"/>
                    </a:p>
                  </a:txBody>
                  <a:tcPr/>
                </a:tc>
                <a:tc>
                  <a:txBody>
                    <a:bodyPr/>
                    <a:lstStyle/>
                    <a:p>
                      <a:pPr algn="ctr"/>
                      <a:r>
                        <a:rPr lang="sr-Latn-RS" sz="1600" b="1">
                          <a:solidFill>
                            <a:srgbClr val="0070C0"/>
                          </a:solidFill>
                        </a:rPr>
                        <a:t>Savu</a:t>
                      </a:r>
                      <a:endParaRPr lang="en-US" sz="1600" b="1">
                        <a:solidFill>
                          <a:srgbClr val="0070C0"/>
                        </a:solidFill>
                      </a:endParaRPr>
                    </a:p>
                  </a:txBody>
                  <a:tcPr/>
                </a:tc>
                <a:tc>
                  <a:txBody>
                    <a:bodyPr/>
                    <a:lstStyle/>
                    <a:p>
                      <a:r>
                        <a:rPr lang="sr-Latn-RS" sz="1700"/>
                        <a:t>&lt;/h4&gt;</a:t>
                      </a:r>
                      <a:endParaRPr lang="en-US" sz="1700"/>
                    </a:p>
                  </a:txBody>
                  <a:tcPr/>
                </a:tc>
                <a:tc>
                  <a:txBody>
                    <a:bodyPr/>
                    <a:lstStyle/>
                    <a:p>
                      <a:r>
                        <a:rPr lang="sr-Latn-RS" sz="1700"/>
                        <a:t>.</a:t>
                      </a:r>
                      <a:endParaRPr lang="en-US" sz="1700"/>
                    </a:p>
                  </a:txBody>
                  <a:tcPr/>
                </a:tc>
                <a:extLst>
                  <a:ext uri="{0D108BD9-81ED-4DB2-BD59-A6C34878D82A}">
                    <a16:rowId xmlns:a16="http://schemas.microsoft.com/office/drawing/2014/main" val="3554713120"/>
                  </a:ext>
                </a:extLst>
              </a:tr>
            </a:tbl>
          </a:graphicData>
        </a:graphic>
      </p:graphicFrame>
      <p:sp>
        <p:nvSpPr>
          <p:cNvPr id="6" name="Arrow: Down 5">
            <a:extLst>
              <a:ext uri="{FF2B5EF4-FFF2-40B4-BE49-F238E27FC236}">
                <a16:creationId xmlns:a16="http://schemas.microsoft.com/office/drawing/2014/main" id="{4713A579-8D38-4119-B891-036B070DAB91}"/>
              </a:ext>
            </a:extLst>
          </p:cNvPr>
          <p:cNvSpPr/>
          <p:nvPr/>
        </p:nvSpPr>
        <p:spPr>
          <a:xfrm>
            <a:off x="4224547" y="1764746"/>
            <a:ext cx="694901" cy="13773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hydronyms</a:t>
            </a:r>
            <a:endParaRPr lang="en-US"/>
          </a:p>
        </p:txBody>
      </p:sp>
      <p:sp>
        <p:nvSpPr>
          <p:cNvPr id="7" name="Arrow: Up 6">
            <a:extLst>
              <a:ext uri="{FF2B5EF4-FFF2-40B4-BE49-F238E27FC236}">
                <a16:creationId xmlns:a16="http://schemas.microsoft.com/office/drawing/2014/main" id="{6111D230-4E53-4CBD-BC1E-59A9389E4E30}"/>
              </a:ext>
            </a:extLst>
          </p:cNvPr>
          <p:cNvSpPr/>
          <p:nvPr/>
        </p:nvSpPr>
        <p:spPr>
          <a:xfrm>
            <a:off x="3268861" y="4983483"/>
            <a:ext cx="955686" cy="11032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inserted tags</a:t>
            </a:r>
            <a:endParaRPr lang="en-US"/>
          </a:p>
        </p:txBody>
      </p:sp>
      <p:sp>
        <p:nvSpPr>
          <p:cNvPr id="13" name="Arrow: Up 12">
            <a:extLst>
              <a:ext uri="{FF2B5EF4-FFF2-40B4-BE49-F238E27FC236}">
                <a16:creationId xmlns:a16="http://schemas.microsoft.com/office/drawing/2014/main" id="{8675E0C1-35C9-40E5-B09A-D37C9CB9D242}"/>
              </a:ext>
            </a:extLst>
          </p:cNvPr>
          <p:cNvSpPr/>
          <p:nvPr/>
        </p:nvSpPr>
        <p:spPr>
          <a:xfrm>
            <a:off x="4919448" y="4983483"/>
            <a:ext cx="955686" cy="11032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inserted tags</a:t>
            </a:r>
            <a:endParaRPr lang="en-US"/>
          </a:p>
        </p:txBody>
      </p:sp>
      <p:sp>
        <p:nvSpPr>
          <p:cNvPr id="9" name="Arrow: Down 8">
            <a:extLst>
              <a:ext uri="{FF2B5EF4-FFF2-40B4-BE49-F238E27FC236}">
                <a16:creationId xmlns:a16="http://schemas.microsoft.com/office/drawing/2014/main" id="{C4FD3026-29A3-47FE-99C0-115967A1F7D2}"/>
              </a:ext>
            </a:extLst>
          </p:cNvPr>
          <p:cNvSpPr/>
          <p:nvPr/>
        </p:nvSpPr>
        <p:spPr>
          <a:xfrm>
            <a:off x="5739023" y="1764747"/>
            <a:ext cx="694901" cy="1289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triggers</a:t>
            </a:r>
            <a:endParaRPr lang="en-US"/>
          </a:p>
        </p:txBody>
      </p:sp>
      <p:sp>
        <p:nvSpPr>
          <p:cNvPr id="4" name="Slide Number Placeholder 3">
            <a:extLst>
              <a:ext uri="{FF2B5EF4-FFF2-40B4-BE49-F238E27FC236}">
                <a16:creationId xmlns:a16="http://schemas.microsoft.com/office/drawing/2014/main" id="{EB34C5B2-B859-46DC-8418-8BD68B0A6CC5}"/>
              </a:ext>
            </a:extLst>
          </p:cNvPr>
          <p:cNvSpPr>
            <a:spLocks noGrp="1"/>
          </p:cNvSpPr>
          <p:nvPr>
            <p:ph type="sldNum" sz="quarter" idx="12"/>
          </p:nvPr>
        </p:nvSpPr>
        <p:spPr/>
        <p:txBody>
          <a:bodyPr/>
          <a:lstStyle/>
          <a:p>
            <a:fld id="{9EE23988-0112-4951-8308-7244049C86F9}" type="slidenum">
              <a:rPr lang="en-US" smtClean="0"/>
              <a:t>26</a:t>
            </a:fld>
            <a:endParaRPr lang="en-US"/>
          </a:p>
        </p:txBody>
      </p:sp>
      <p:sp>
        <p:nvSpPr>
          <p:cNvPr id="11" name="TextBox 10">
            <a:extLst>
              <a:ext uri="{FF2B5EF4-FFF2-40B4-BE49-F238E27FC236}">
                <a16:creationId xmlns:a16="http://schemas.microsoft.com/office/drawing/2014/main" id="{60147DDF-90BC-4CE8-8703-F64D159CFCE4}"/>
              </a:ext>
            </a:extLst>
          </p:cNvPr>
          <p:cNvSpPr txBox="1"/>
          <p:nvPr/>
        </p:nvSpPr>
        <p:spPr>
          <a:xfrm>
            <a:off x="344512" y="1856509"/>
            <a:ext cx="3796680" cy="1077218"/>
          </a:xfrm>
          <a:prstGeom prst="rect">
            <a:avLst/>
          </a:prstGeom>
          <a:noFill/>
          <a:ln w="25400">
            <a:solidFill>
              <a:schemeClr val="accent1"/>
            </a:solidFill>
          </a:ln>
        </p:spPr>
        <p:txBody>
          <a:bodyPr wrap="none" rtlCol="0">
            <a:spAutoFit/>
          </a:bodyPr>
          <a:lstStyle/>
          <a:p>
            <a:r>
              <a:rPr lang="en-US" sz="1600"/>
              <a:t>the river Tamnava </a:t>
            </a:r>
            <a:r>
              <a:rPr lang="en-US" sz="1600" b="1"/>
              <a:t>overflowed</a:t>
            </a:r>
            <a:r>
              <a:rPr lang="en-US" sz="1600"/>
              <a:t> in the region</a:t>
            </a:r>
            <a:endParaRPr lang="sr-Latn-RS" sz="1600"/>
          </a:p>
          <a:p>
            <a:r>
              <a:rPr lang="en-US" sz="1600"/>
              <a:t>Timok </a:t>
            </a:r>
            <a:r>
              <a:rPr lang="en-US" sz="1600" b="1"/>
              <a:t>flooded</a:t>
            </a:r>
            <a:r>
              <a:rPr lang="en-US" sz="1600"/>
              <a:t> 300 houses</a:t>
            </a:r>
            <a:endParaRPr lang="sr-Latn-RS" sz="1600"/>
          </a:p>
          <a:p>
            <a:r>
              <a:rPr lang="en-US" sz="1600"/>
              <a:t>she </a:t>
            </a:r>
            <a:r>
              <a:rPr lang="en-US" sz="1600" b="1"/>
              <a:t>drowned</a:t>
            </a:r>
            <a:r>
              <a:rPr lang="en-US" sz="1600"/>
              <a:t> in the Sava</a:t>
            </a:r>
            <a:endParaRPr lang="sr-Latn-RS" sz="1600"/>
          </a:p>
          <a:p>
            <a:r>
              <a:rPr lang="en-US" sz="1600"/>
              <a:t>She </a:t>
            </a:r>
            <a:r>
              <a:rPr lang="en-US" sz="1600" b="1"/>
              <a:t>jumped</a:t>
            </a:r>
            <a:r>
              <a:rPr lang="en-US" sz="1600"/>
              <a:t> into the Sava.</a:t>
            </a:r>
          </a:p>
        </p:txBody>
      </p:sp>
      <p:sp>
        <p:nvSpPr>
          <p:cNvPr id="15" name="Arrow: Up 14">
            <a:extLst>
              <a:ext uri="{FF2B5EF4-FFF2-40B4-BE49-F238E27FC236}">
                <a16:creationId xmlns:a16="http://schemas.microsoft.com/office/drawing/2014/main" id="{79012AAE-BC16-4A15-B14B-7637F5602953}"/>
              </a:ext>
            </a:extLst>
          </p:cNvPr>
          <p:cNvSpPr/>
          <p:nvPr/>
        </p:nvSpPr>
        <p:spPr>
          <a:xfrm>
            <a:off x="2558604" y="5050378"/>
            <a:ext cx="581759" cy="10363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triggers</a:t>
            </a:r>
            <a:endParaRPr lang="en-US"/>
          </a:p>
        </p:txBody>
      </p:sp>
    </p:spTree>
    <p:extLst>
      <p:ext uri="{BB962C8B-B14F-4D97-AF65-F5344CB8AC3E}">
        <p14:creationId xmlns:p14="http://schemas.microsoft.com/office/powerpoint/2010/main" val="422518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9" grpId="0" animBg="1"/>
      <p:bldP spid="11"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a:bodyPr>
          <a:lstStyle/>
          <a:p>
            <a:r>
              <a:rPr lang="sr-Latn-RS" sz="3500">
                <a:solidFill>
                  <a:srgbClr val="FFFFFF"/>
                </a:solidFill>
              </a:rPr>
              <a:t>4. Normalization of recognized entities</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556130"/>
          </a:xfrm>
        </p:spPr>
        <p:txBody>
          <a:bodyPr anchor="ctr">
            <a:normAutofit/>
          </a:bodyPr>
          <a:lstStyle/>
          <a:p>
            <a:r>
              <a:rPr lang="sr-Latn-RS" sz="1800"/>
              <a:t>Sometimes it is useful to normalize the recognized values, and pass that value to the output;</a:t>
            </a:r>
          </a:p>
          <a:p>
            <a:r>
              <a:rPr lang="sr-Latn-RS" sz="1800">
                <a:latin typeface="Calibri" panose="020F0502020204030204" pitchFamily="34" charset="0"/>
                <a:cs typeface="Calibri" panose="020F0502020204030204" pitchFamily="34" charset="0"/>
              </a:rPr>
              <a:t>This can be done for several purposes:</a:t>
            </a:r>
          </a:p>
          <a:p>
            <a:pPr lvl="1"/>
            <a:r>
              <a:rPr lang="sr-Latn-RS" sz="1600">
                <a:latin typeface="Calibri" panose="020F0502020204030204" pitchFamily="34" charset="0"/>
                <a:cs typeface="Calibri" panose="020F0502020204030204" pitchFamily="34" charset="0"/>
              </a:rPr>
              <a:t>a numerical value in an entity (measures, money, percents, etc.) can be normalized;</a:t>
            </a:r>
          </a:p>
          <a:p>
            <a:pPr lvl="1"/>
            <a:r>
              <a:rPr lang="sr-Latn-RS" sz="1600">
                <a:latin typeface="Calibri" panose="020F0502020204030204" pitchFamily="34" charset="0"/>
                <a:cs typeface="Calibri" panose="020F0502020204030204" pitchFamily="34" charset="0"/>
              </a:rPr>
              <a:t>a recognized date or time expression can be put in a normalized form, according to the standard;</a:t>
            </a:r>
          </a:p>
          <a:p>
            <a:pPr lvl="1"/>
            <a:r>
              <a:rPr lang="sr-Latn-RS" sz="1600">
                <a:latin typeface="Calibri" panose="020F0502020204030204" pitchFamily="34" charset="0"/>
                <a:cs typeface="Calibri" panose="020F0502020204030204" pitchFamily="34" charset="0"/>
              </a:rPr>
              <a:t>for a recognized entity for person, place etc. a lemma can be output.</a:t>
            </a:r>
            <a:endParaRPr lang="sr-Latn-RS" sz="140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6CAB566-EA42-48EB-BB9C-C853F326E8C9}"/>
              </a:ext>
            </a:extLst>
          </p:cNvPr>
          <p:cNvSpPr>
            <a:spLocks noGrp="1"/>
          </p:cNvSpPr>
          <p:nvPr>
            <p:ph type="sldNum" sz="quarter" idx="12"/>
          </p:nvPr>
        </p:nvSpPr>
        <p:spPr/>
        <p:txBody>
          <a:bodyPr/>
          <a:lstStyle/>
          <a:p>
            <a:fld id="{9EE23988-0112-4951-8308-7244049C86F9}" type="slidenum">
              <a:rPr lang="en-US" smtClean="0"/>
              <a:t>27</a:t>
            </a:fld>
            <a:endParaRPr lang="en-US"/>
          </a:p>
        </p:txBody>
      </p:sp>
    </p:spTree>
    <p:extLst>
      <p:ext uri="{BB962C8B-B14F-4D97-AF65-F5344CB8AC3E}">
        <p14:creationId xmlns:p14="http://schemas.microsoft.com/office/powerpoint/2010/main" val="2607274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439858" y="1683756"/>
            <a:ext cx="2336449" cy="2396359"/>
          </a:xfrm>
        </p:spPr>
        <p:txBody>
          <a:bodyPr anchor="b">
            <a:normAutofit/>
          </a:bodyPr>
          <a:lstStyle/>
          <a:p>
            <a:pPr algn="r"/>
            <a:r>
              <a:rPr lang="sr-Latn-RS" sz="3000">
                <a:solidFill>
                  <a:srgbClr val="FFFFFF"/>
                </a:solidFill>
              </a:rPr>
              <a:t> Normalization of numerals</a:t>
            </a:r>
            <a:endParaRPr lang="en-US" sz="3000">
              <a:solidFill>
                <a:srgbClr val="FFFFFF"/>
              </a:solidFill>
            </a:endParaRPr>
          </a:p>
        </p:txBody>
      </p:sp>
      <p:sp>
        <p:nvSpPr>
          <p:cNvPr id="4" name="Slide Number Placeholder 3">
            <a:extLst>
              <a:ext uri="{FF2B5EF4-FFF2-40B4-BE49-F238E27FC236}">
                <a16:creationId xmlns:a16="http://schemas.microsoft.com/office/drawing/2014/main" id="{56CAB566-EA42-48EB-BB9C-C853F326E8C9}"/>
              </a:ext>
            </a:extLst>
          </p:cNvPr>
          <p:cNvSpPr>
            <a:spLocks noGrp="1"/>
          </p:cNvSpPr>
          <p:nvPr>
            <p:ph type="sldNum" sz="quarter" idx="12"/>
          </p:nvPr>
        </p:nvSpPr>
        <p:spPr>
          <a:xfrm>
            <a:off x="8778240" y="6455664"/>
            <a:ext cx="336042" cy="365125"/>
          </a:xfrm>
        </p:spPr>
        <p:txBody>
          <a:bodyPr>
            <a:normAutofit/>
          </a:bodyPr>
          <a:lstStyle/>
          <a:p>
            <a:pPr>
              <a:spcAft>
                <a:spcPts val="600"/>
              </a:spcAft>
            </a:pPr>
            <a:fld id="{9EE23988-0112-4951-8308-7244049C86F9}" type="slidenum">
              <a:rPr lang="en-US" sz="1000">
                <a:solidFill>
                  <a:schemeClr val="tx1">
                    <a:lumMod val="50000"/>
                    <a:lumOff val="50000"/>
                  </a:schemeClr>
                </a:solidFill>
              </a:rPr>
              <a:pPr>
                <a:spcAft>
                  <a:spcPts val="600"/>
                </a:spcAft>
              </a:pPr>
              <a:t>28</a:t>
            </a:fld>
            <a:endParaRPr lang="en-US" sz="1000">
              <a:solidFill>
                <a:schemeClr val="tx1">
                  <a:lumMod val="50000"/>
                  <a:lumOff val="50000"/>
                </a:schemeClr>
              </a:solidFill>
            </a:endParaRPr>
          </a:p>
        </p:txBody>
      </p:sp>
      <p:graphicFrame>
        <p:nvGraphicFramePr>
          <p:cNvPr id="5" name="Table 5">
            <a:extLst>
              <a:ext uri="{FF2B5EF4-FFF2-40B4-BE49-F238E27FC236}">
                <a16:creationId xmlns:a16="http://schemas.microsoft.com/office/drawing/2014/main" id="{45C9D8CE-FFEB-41A0-ADC2-880323442801}"/>
              </a:ext>
            </a:extLst>
          </p:cNvPr>
          <p:cNvGraphicFramePr>
            <a:graphicFrameLocks noGrp="1"/>
          </p:cNvGraphicFramePr>
          <p:nvPr>
            <p:ph idx="1"/>
            <p:extLst>
              <p:ext uri="{D42A27DB-BD31-4B8C-83A1-F6EECF244321}">
                <p14:modId xmlns:p14="http://schemas.microsoft.com/office/powerpoint/2010/main" val="4173218226"/>
              </p:ext>
            </p:extLst>
          </p:nvPr>
        </p:nvGraphicFramePr>
        <p:xfrm>
          <a:off x="3400968" y="492419"/>
          <a:ext cx="5109400" cy="2644875"/>
        </p:xfrm>
        <a:graphic>
          <a:graphicData uri="http://schemas.openxmlformats.org/drawingml/2006/table">
            <a:tbl>
              <a:tblPr firstRow="1" bandRow="1">
                <a:tableStyleId>{5940675A-B579-460E-94D1-54222C63F5DA}</a:tableStyleId>
              </a:tblPr>
              <a:tblGrid>
                <a:gridCol w="2019346">
                  <a:extLst>
                    <a:ext uri="{9D8B030D-6E8A-4147-A177-3AD203B41FA5}">
                      <a16:colId xmlns:a16="http://schemas.microsoft.com/office/drawing/2014/main" val="3137459779"/>
                    </a:ext>
                  </a:extLst>
                </a:gridCol>
                <a:gridCol w="3090054">
                  <a:extLst>
                    <a:ext uri="{9D8B030D-6E8A-4147-A177-3AD203B41FA5}">
                      <a16:colId xmlns:a16="http://schemas.microsoft.com/office/drawing/2014/main" val="552821747"/>
                    </a:ext>
                  </a:extLst>
                </a:gridCol>
              </a:tblGrid>
              <a:tr h="328742">
                <a:tc>
                  <a:txBody>
                    <a:bodyPr/>
                    <a:lstStyle/>
                    <a:p>
                      <a:pPr algn="r"/>
                      <a:r>
                        <a:rPr lang="sr-Latn-RS" sz="1500"/>
                        <a:t>171,1 milion evra</a:t>
                      </a:r>
                      <a:endParaRPr lang="en-US" sz="1500"/>
                    </a:p>
                  </a:txBody>
                  <a:tcPr marL="74714" marR="74714" marT="37357" marB="37357"/>
                </a:tc>
                <a:tc>
                  <a:txBody>
                    <a:bodyPr/>
                    <a:lstStyle/>
                    <a:p>
                      <a:r>
                        <a:rPr lang="sr-Latn-RS" sz="1500"/>
                        <a:t>&lt;money val="</a:t>
                      </a:r>
                      <a:r>
                        <a:rPr lang="sr-Latn-RS" sz="1500" b="1">
                          <a:solidFill>
                            <a:srgbClr val="0070C0"/>
                          </a:solidFill>
                        </a:rPr>
                        <a:t>171100000EUR</a:t>
                      </a:r>
                      <a:r>
                        <a:rPr lang="sr-Latn-RS" sz="1500"/>
                        <a:t>"/&gt;</a:t>
                      </a:r>
                      <a:endParaRPr lang="en-US" sz="1500"/>
                    </a:p>
                  </a:txBody>
                  <a:tcPr marL="74714" marR="74714" marT="37357" marB="37357"/>
                </a:tc>
                <a:extLst>
                  <a:ext uri="{0D108BD9-81ED-4DB2-BD59-A6C34878D82A}">
                    <a16:rowId xmlns:a16="http://schemas.microsoft.com/office/drawing/2014/main" val="1809670605"/>
                  </a:ext>
                </a:extLst>
              </a:tr>
              <a:tr h="552883">
                <a:tc>
                  <a:txBody>
                    <a:bodyPr/>
                    <a:lstStyle/>
                    <a:p>
                      <a:pPr algn="r"/>
                      <a:r>
                        <a:rPr lang="sr-Latn-RS" sz="1500"/>
                        <a:t>18 milijardi i 800 miliona dolara</a:t>
                      </a:r>
                      <a:endParaRPr lang="en-US" sz="1500"/>
                    </a:p>
                  </a:txBody>
                  <a:tcPr marL="74714" marR="74714" marT="37357" marB="373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500"/>
                        <a:t>&lt;money val="</a:t>
                      </a:r>
                      <a:r>
                        <a:rPr lang="sr-Latn-RS" sz="1500" b="1">
                          <a:solidFill>
                            <a:srgbClr val="0070C0"/>
                          </a:solidFill>
                        </a:rPr>
                        <a:t>180800000000USD</a:t>
                      </a:r>
                      <a:r>
                        <a:rPr lang="sr-Latn-RS" sz="1500"/>
                        <a:t>"/&gt;</a:t>
                      </a:r>
                      <a:endParaRPr lang="en-US" sz="1500"/>
                    </a:p>
                  </a:txBody>
                  <a:tcPr marL="74714" marR="74714" marT="37357" marB="37357"/>
                </a:tc>
                <a:extLst>
                  <a:ext uri="{0D108BD9-81ED-4DB2-BD59-A6C34878D82A}">
                    <a16:rowId xmlns:a16="http://schemas.microsoft.com/office/drawing/2014/main" val="2614489023"/>
                  </a:ext>
                </a:extLst>
              </a:tr>
              <a:tr h="552883">
                <a:tc>
                  <a:txBody>
                    <a:bodyPr/>
                    <a:lstStyle/>
                    <a:p>
                      <a:pPr algn="r"/>
                      <a:r>
                        <a:rPr lang="sr-Latn-RS" sz="1500"/>
                        <a:t>160 kilometara na čas</a:t>
                      </a:r>
                      <a:endParaRPr lang="en-US" sz="1500"/>
                    </a:p>
                  </a:txBody>
                  <a:tcPr marL="74714" marR="74714" marT="37357" marB="37357"/>
                </a:tc>
                <a:tc>
                  <a:txBody>
                    <a:bodyPr/>
                    <a:lstStyle/>
                    <a:p>
                      <a:r>
                        <a:rPr lang="sr-Latn-RS" sz="1500"/>
                        <a:t>&lt;measure val="</a:t>
                      </a:r>
                      <a:r>
                        <a:rPr lang="sr-Latn-RS" sz="1500" b="1">
                          <a:solidFill>
                            <a:srgbClr val="0070C0"/>
                          </a:solidFill>
                        </a:rPr>
                        <a:t>160kmh</a:t>
                      </a:r>
                      <a:r>
                        <a:rPr lang="sr-Latn-RS" sz="1500"/>
                        <a:t>"/&gt;</a:t>
                      </a:r>
                      <a:endParaRPr lang="en-US" sz="1500"/>
                    </a:p>
                  </a:txBody>
                  <a:tcPr marL="74714" marR="74714" marT="37357" marB="37357"/>
                </a:tc>
                <a:extLst>
                  <a:ext uri="{0D108BD9-81ED-4DB2-BD59-A6C34878D82A}">
                    <a16:rowId xmlns:a16="http://schemas.microsoft.com/office/drawing/2014/main" val="198835527"/>
                  </a:ext>
                </a:extLst>
              </a:tr>
              <a:tr h="552883">
                <a:tc>
                  <a:txBody>
                    <a:bodyPr/>
                    <a:lstStyle/>
                    <a:p>
                      <a:pPr algn="r"/>
                      <a:r>
                        <a:rPr lang="sr-Latn-RS" sz="1500"/>
                        <a:t>milijardu kubnih metara</a:t>
                      </a:r>
                      <a:endParaRPr lang="en-US" sz="1500"/>
                    </a:p>
                  </a:txBody>
                  <a:tcPr marL="74714" marR="74714" marT="37357" marB="373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500"/>
                        <a:t>&lt;measure val="</a:t>
                      </a:r>
                      <a:r>
                        <a:rPr lang="sr-Latn-RS" sz="1500" b="1">
                          <a:solidFill>
                            <a:srgbClr val="0070C0"/>
                          </a:solidFill>
                        </a:rPr>
                        <a:t>1000000000m3</a:t>
                      </a:r>
                      <a:r>
                        <a:rPr lang="sr-Latn-RS" sz="1500"/>
                        <a:t>"/&gt;</a:t>
                      </a:r>
                      <a:endParaRPr lang="en-US" sz="1500"/>
                    </a:p>
                  </a:txBody>
                  <a:tcPr marL="74714" marR="74714" marT="37357" marB="37357"/>
                </a:tc>
                <a:extLst>
                  <a:ext uri="{0D108BD9-81ED-4DB2-BD59-A6C34878D82A}">
                    <a16:rowId xmlns:a16="http://schemas.microsoft.com/office/drawing/2014/main" val="522212944"/>
                  </a:ext>
                </a:extLst>
              </a:tr>
              <a:tr h="328742">
                <a:tc>
                  <a:txBody>
                    <a:bodyPr/>
                    <a:lstStyle/>
                    <a:p>
                      <a:pPr algn="r"/>
                      <a:r>
                        <a:rPr lang="sr-Latn-RS" sz="1500"/>
                        <a:t>7,2 posto</a:t>
                      </a:r>
                      <a:endParaRPr lang="en-US" sz="1500"/>
                    </a:p>
                  </a:txBody>
                  <a:tcPr marL="74714" marR="74714" marT="37357" marB="373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500"/>
                        <a:t>&lt;percent val="</a:t>
                      </a:r>
                      <a:r>
                        <a:rPr lang="sr-Latn-RS" sz="1500" b="1">
                          <a:solidFill>
                            <a:srgbClr val="0070C0"/>
                          </a:solidFill>
                        </a:rPr>
                        <a:t>7.2%</a:t>
                      </a:r>
                      <a:r>
                        <a:rPr lang="sr-Latn-RS" sz="1500"/>
                        <a:t>"/&gt;</a:t>
                      </a:r>
                      <a:endParaRPr lang="en-US" sz="1500"/>
                    </a:p>
                  </a:txBody>
                  <a:tcPr marL="74714" marR="74714" marT="37357" marB="37357"/>
                </a:tc>
                <a:extLst>
                  <a:ext uri="{0D108BD9-81ED-4DB2-BD59-A6C34878D82A}">
                    <a16:rowId xmlns:a16="http://schemas.microsoft.com/office/drawing/2014/main" val="1187937303"/>
                  </a:ext>
                </a:extLst>
              </a:tr>
              <a:tr h="328742">
                <a:tc>
                  <a:txBody>
                    <a:bodyPr/>
                    <a:lstStyle/>
                    <a:p>
                      <a:pPr algn="r"/>
                      <a:r>
                        <a:rPr lang="sr-Latn-RS" sz="1500"/>
                        <a:t>tri i po odsto</a:t>
                      </a:r>
                      <a:endParaRPr lang="en-US" sz="1500"/>
                    </a:p>
                  </a:txBody>
                  <a:tcPr marL="74714" marR="74714" marT="37357" marB="37357"/>
                </a:tc>
                <a:tc>
                  <a:txBody>
                    <a:bodyPr/>
                    <a:lstStyle/>
                    <a:p>
                      <a:r>
                        <a:rPr lang="sr-Latn-RS" sz="1500"/>
                        <a:t>&lt;percent val="</a:t>
                      </a:r>
                      <a:r>
                        <a:rPr lang="sr-Latn-RS" sz="1500" b="1">
                          <a:solidFill>
                            <a:srgbClr val="0070C0"/>
                          </a:solidFill>
                        </a:rPr>
                        <a:t>3.5%</a:t>
                      </a:r>
                      <a:r>
                        <a:rPr lang="sr-Latn-RS" sz="1500"/>
                        <a:t>"/&gt;</a:t>
                      </a:r>
                      <a:endParaRPr lang="en-US" sz="1500"/>
                    </a:p>
                  </a:txBody>
                  <a:tcPr marL="74714" marR="74714" marT="37357" marB="37357"/>
                </a:tc>
                <a:extLst>
                  <a:ext uri="{0D108BD9-81ED-4DB2-BD59-A6C34878D82A}">
                    <a16:rowId xmlns:a16="http://schemas.microsoft.com/office/drawing/2014/main" val="3802630228"/>
                  </a:ext>
                </a:extLst>
              </a:tr>
            </a:tbl>
          </a:graphicData>
        </a:graphic>
      </p:graphicFrame>
      <p:sp>
        <p:nvSpPr>
          <p:cNvPr id="7" name="TextBox 6">
            <a:extLst>
              <a:ext uri="{FF2B5EF4-FFF2-40B4-BE49-F238E27FC236}">
                <a16:creationId xmlns:a16="http://schemas.microsoft.com/office/drawing/2014/main" id="{31C243CF-2C11-41C3-BFCF-B4D17B2F68EE}"/>
              </a:ext>
            </a:extLst>
          </p:cNvPr>
          <p:cNvSpPr txBox="1"/>
          <p:nvPr/>
        </p:nvSpPr>
        <p:spPr>
          <a:xfrm>
            <a:off x="3400968" y="3243321"/>
            <a:ext cx="5109400" cy="2031325"/>
          </a:xfrm>
          <a:prstGeom prst="rect">
            <a:avLst/>
          </a:prstGeom>
          <a:noFill/>
          <a:ln w="22225">
            <a:solidFill>
              <a:schemeClr val="accent1"/>
            </a:solidFill>
          </a:ln>
        </p:spPr>
        <p:txBody>
          <a:bodyPr wrap="square" rtlCol="0">
            <a:spAutoFit/>
          </a:bodyPr>
          <a:lstStyle/>
          <a:p>
            <a:r>
              <a:rPr lang="sr-Latn-RS"/>
              <a:t>Special type of graphs, called dictionary graphs, were</a:t>
            </a:r>
          </a:p>
          <a:p>
            <a:r>
              <a:rPr lang="sr-Latn-RS"/>
              <a:t>developed for Serbian that are used in the phase of</a:t>
            </a:r>
          </a:p>
          <a:p>
            <a:r>
              <a:rPr lang="sr-Latn-RS"/>
              <a:t>the application of dictionaries.</a:t>
            </a:r>
          </a:p>
          <a:p>
            <a:r>
              <a:rPr lang="sr-Latn-RS"/>
              <a:t>They assigne to each numeral its „normalized“ value.</a:t>
            </a:r>
          </a:p>
          <a:p>
            <a:r>
              <a:rPr lang="sr-Latn-RS"/>
              <a:t>The normalized value is also assigned to all currencies and measurement units in the Serbian dictionaries.</a:t>
            </a:r>
            <a:endParaRPr lang="en-US"/>
          </a:p>
        </p:txBody>
      </p:sp>
    </p:spTree>
    <p:extLst>
      <p:ext uri="{BB962C8B-B14F-4D97-AF65-F5344CB8AC3E}">
        <p14:creationId xmlns:p14="http://schemas.microsoft.com/office/powerpoint/2010/main" val="3983659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5510253"/>
            <a:ext cx="7421963" cy="1033669"/>
          </a:xfrm>
        </p:spPr>
        <p:txBody>
          <a:bodyPr vert="horz" lIns="91440" tIns="45720" rIns="91440" bIns="45720" rtlCol="0" anchor="ctr">
            <a:normAutofit/>
          </a:bodyPr>
          <a:lstStyle/>
          <a:p>
            <a:r>
              <a:rPr lang="en-US" sz="3200" kern="1200">
                <a:solidFill>
                  <a:srgbClr val="FFFFFF"/>
                </a:solidFill>
                <a:latin typeface="+mj-lt"/>
                <a:ea typeface="+mj-ea"/>
                <a:cs typeface="+mj-cs"/>
              </a:rPr>
              <a:t>Normalization of temporal expressions</a:t>
            </a:r>
          </a:p>
        </p:txBody>
      </p:sp>
      <p:sp>
        <p:nvSpPr>
          <p:cNvPr id="7" name="TextBox 6">
            <a:extLst>
              <a:ext uri="{FF2B5EF4-FFF2-40B4-BE49-F238E27FC236}">
                <a16:creationId xmlns:a16="http://schemas.microsoft.com/office/drawing/2014/main" id="{31C243CF-2C11-41C3-BFCF-B4D17B2F68EE}"/>
              </a:ext>
            </a:extLst>
          </p:cNvPr>
          <p:cNvSpPr txBox="1"/>
          <p:nvPr/>
        </p:nvSpPr>
        <p:spPr>
          <a:xfrm>
            <a:off x="1455192" y="3833199"/>
            <a:ext cx="6249619" cy="1119982"/>
          </a:xfrm>
          <a:prstGeom prst="rect">
            <a:avLst/>
          </a:prstGeom>
          <a:ln w="22225">
            <a:solidFill>
              <a:schemeClr val="accent1"/>
            </a:solidFill>
          </a:ln>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sr-Latn-RS" sz="1600"/>
              <a:t>Values are assigned to the attributes of TIMEX3 tag according to the standard TimeML</a:t>
            </a:r>
            <a:endParaRPr lang="en-US" sz="1600"/>
          </a:p>
        </p:txBody>
      </p:sp>
      <p:sp>
        <p:nvSpPr>
          <p:cNvPr id="4" name="Slide Number Placeholder 3">
            <a:extLst>
              <a:ext uri="{FF2B5EF4-FFF2-40B4-BE49-F238E27FC236}">
                <a16:creationId xmlns:a16="http://schemas.microsoft.com/office/drawing/2014/main" id="{56CAB566-EA42-48EB-BB9C-C853F326E8C9}"/>
              </a:ext>
            </a:extLst>
          </p:cNvPr>
          <p:cNvSpPr>
            <a:spLocks noGrp="1"/>
          </p:cNvSpPr>
          <p:nvPr>
            <p:ph type="sldNum" sz="quarter" idx="12"/>
          </p:nvPr>
        </p:nvSpPr>
        <p:spPr>
          <a:xfrm>
            <a:off x="8778240" y="6455664"/>
            <a:ext cx="336042" cy="365125"/>
          </a:xfrm>
        </p:spPr>
        <p:txBody>
          <a:bodyPr vert="horz" lIns="91440" tIns="45720" rIns="91440" bIns="45720" rtlCol="0" anchor="ctr">
            <a:normAutofit/>
          </a:bodyPr>
          <a:lstStyle/>
          <a:p>
            <a:pPr defTabSz="914400">
              <a:spcAft>
                <a:spcPts val="600"/>
              </a:spcAft>
            </a:pPr>
            <a:fld id="{9EE23988-0112-4951-8308-7244049C86F9}" type="slidenum">
              <a:rPr lang="en-US" sz="1000">
                <a:solidFill>
                  <a:srgbClr val="FFFFFF"/>
                </a:solidFill>
              </a:rPr>
              <a:pPr defTabSz="914400">
                <a:spcAft>
                  <a:spcPts val="600"/>
                </a:spcAft>
              </a:pPr>
              <a:t>29</a:t>
            </a:fld>
            <a:endParaRPr lang="en-US" sz="1000">
              <a:solidFill>
                <a:srgbClr val="FFFFFF"/>
              </a:solidFill>
            </a:endParaRPr>
          </a:p>
        </p:txBody>
      </p:sp>
      <p:graphicFrame>
        <p:nvGraphicFramePr>
          <p:cNvPr id="5" name="Table 5">
            <a:extLst>
              <a:ext uri="{FF2B5EF4-FFF2-40B4-BE49-F238E27FC236}">
                <a16:creationId xmlns:a16="http://schemas.microsoft.com/office/drawing/2014/main" id="{45C9D8CE-FFEB-41A0-ADC2-880323442801}"/>
              </a:ext>
            </a:extLst>
          </p:cNvPr>
          <p:cNvGraphicFramePr>
            <a:graphicFrameLocks noGrp="1"/>
          </p:cNvGraphicFramePr>
          <p:nvPr>
            <p:ph idx="1"/>
            <p:extLst>
              <p:ext uri="{D42A27DB-BD31-4B8C-83A1-F6EECF244321}">
                <p14:modId xmlns:p14="http://schemas.microsoft.com/office/powerpoint/2010/main" val="3263023830"/>
              </p:ext>
            </p:extLst>
          </p:nvPr>
        </p:nvGraphicFramePr>
        <p:xfrm>
          <a:off x="720436" y="402570"/>
          <a:ext cx="7860145" cy="3172886"/>
        </p:xfrm>
        <a:graphic>
          <a:graphicData uri="http://schemas.openxmlformats.org/drawingml/2006/table">
            <a:tbl>
              <a:tblPr firstRow="1" bandRow="1">
                <a:tableStyleId>{5940675A-B579-460E-94D1-54222C63F5DA}</a:tableStyleId>
              </a:tblPr>
              <a:tblGrid>
                <a:gridCol w="3103419">
                  <a:extLst>
                    <a:ext uri="{9D8B030D-6E8A-4147-A177-3AD203B41FA5}">
                      <a16:colId xmlns:a16="http://schemas.microsoft.com/office/drawing/2014/main" val="3137459779"/>
                    </a:ext>
                  </a:extLst>
                </a:gridCol>
                <a:gridCol w="4756726">
                  <a:extLst>
                    <a:ext uri="{9D8B030D-6E8A-4147-A177-3AD203B41FA5}">
                      <a16:colId xmlns:a16="http://schemas.microsoft.com/office/drawing/2014/main" val="552821747"/>
                    </a:ext>
                  </a:extLst>
                </a:gridCol>
              </a:tblGrid>
              <a:tr h="495194">
                <a:tc>
                  <a:txBody>
                    <a:bodyPr/>
                    <a:lstStyle/>
                    <a:p>
                      <a:pPr algn="r"/>
                      <a:r>
                        <a:rPr lang="sr-Latn-RS" sz="1600" b="0" cap="none" spc="0">
                          <a:solidFill>
                            <a:schemeClr val="tx1"/>
                          </a:solidFill>
                        </a:rPr>
                        <a:t>1991. godine avgusta meseca</a:t>
                      </a:r>
                      <a:endParaRPr lang="en-US" sz="1600" b="0" cap="none" spc="0">
                        <a:solidFill>
                          <a:schemeClr val="tx1"/>
                        </a:solidFill>
                      </a:endParaRPr>
                    </a:p>
                  </a:txBody>
                  <a:tcPr marL="136004" marR="85482" marT="104618" marB="104618" anchor="ctr"/>
                </a:tc>
                <a:tc>
                  <a:txBody>
                    <a:bodyPr/>
                    <a:lstStyle/>
                    <a:p>
                      <a:r>
                        <a:rPr lang="en-US" sz="1600" b="1">
                          <a:solidFill>
                            <a:srgbClr val="0070C0"/>
                          </a:solidFill>
                          <a:latin typeface="Calibri" panose="020F0502020204030204" pitchFamily="34" charset="0"/>
                          <a:cs typeface="Calibri" panose="020F0502020204030204" pitchFamily="34" charset="0"/>
                        </a:rPr>
                        <a:t>&lt;TIMEX3 type=“DATE“</a:t>
                      </a:r>
                      <a:r>
                        <a:rPr lang="sr-Latn-RS" sz="1600" b="1">
                          <a:solidFill>
                            <a:srgbClr val="0070C0"/>
                          </a:solidFill>
                          <a:latin typeface="Calibri" panose="020F0502020204030204" pitchFamily="34" charset="0"/>
                          <a:cs typeface="Calibri" panose="020F0502020204030204" pitchFamily="34" charset="0"/>
                        </a:rPr>
                        <a:t> </a:t>
                      </a:r>
                      <a:r>
                        <a:rPr lang="en-US" sz="1600" b="1">
                          <a:solidFill>
                            <a:srgbClr val="0070C0"/>
                          </a:solidFill>
                          <a:latin typeface="Calibri" panose="020F0502020204030204" pitchFamily="34" charset="0"/>
                          <a:cs typeface="Calibri" panose="020F0502020204030204" pitchFamily="34" charset="0"/>
                        </a:rPr>
                        <a:t>val=“1991-08“</a:t>
                      </a:r>
                      <a:r>
                        <a:rPr lang="sr-Latn-RS" sz="1600" b="1">
                          <a:solidFill>
                            <a:srgbClr val="0070C0"/>
                          </a:solidFill>
                          <a:latin typeface="Calibri" panose="020F0502020204030204" pitchFamily="34" charset="0"/>
                          <a:cs typeface="Calibri" panose="020F0502020204030204" pitchFamily="34" charset="0"/>
                        </a:rPr>
                        <a:t>/</a:t>
                      </a:r>
                      <a:r>
                        <a:rPr lang="en-US" sz="1600" b="1">
                          <a:solidFill>
                            <a:srgbClr val="0070C0"/>
                          </a:solidFill>
                          <a:latin typeface="Calibri" panose="020F0502020204030204" pitchFamily="34" charset="0"/>
                          <a:cs typeface="Calibri" panose="020F0502020204030204" pitchFamily="34" charset="0"/>
                        </a:rPr>
                        <a:t>&gt;</a:t>
                      </a:r>
                      <a:endParaRPr lang="en-US" sz="1600" b="1" cap="none" spc="0">
                        <a:solidFill>
                          <a:schemeClr val="tx1"/>
                        </a:solidFill>
                      </a:endParaRPr>
                    </a:p>
                  </a:txBody>
                  <a:tcPr marL="136004" marR="85482" marT="104618" marB="104618" anchor="ctr"/>
                </a:tc>
                <a:extLst>
                  <a:ext uri="{0D108BD9-81ED-4DB2-BD59-A6C34878D82A}">
                    <a16:rowId xmlns:a16="http://schemas.microsoft.com/office/drawing/2014/main" val="1809670605"/>
                  </a:ext>
                </a:extLst>
              </a:tr>
              <a:tr h="570818">
                <a:tc>
                  <a:txBody>
                    <a:bodyPr/>
                    <a:lstStyle/>
                    <a:p>
                      <a:pPr algn="r"/>
                      <a:r>
                        <a:rPr lang="en-US" sz="1600">
                          <a:latin typeface="Calibri" panose="020F0502020204030204" pitchFamily="34" charset="0"/>
                          <a:cs typeface="Calibri" panose="020F0502020204030204" pitchFamily="34" charset="0"/>
                        </a:rPr>
                        <a:t>početkom maja</a:t>
                      </a:r>
                      <a:r>
                        <a:rPr lang="sr-Latn-RS" sz="1600">
                          <a:latin typeface="Calibri" panose="020F0502020204030204" pitchFamily="34" charset="0"/>
                          <a:cs typeface="Calibri" panose="020F0502020204030204" pitchFamily="34" charset="0"/>
                        </a:rPr>
                        <a:t> </a:t>
                      </a:r>
                      <a:r>
                        <a:rPr lang="en-US" sz="1600">
                          <a:latin typeface="Calibri" panose="020F0502020204030204" pitchFamily="34" charset="0"/>
                          <a:cs typeface="Calibri" panose="020F0502020204030204" pitchFamily="34" charset="0"/>
                        </a:rPr>
                        <a:t>1992. godine</a:t>
                      </a:r>
                      <a:endParaRPr lang="en-US" sz="1600" cap="none" spc="0">
                        <a:solidFill>
                          <a:schemeClr val="tx1"/>
                        </a:solidFill>
                      </a:endParaRPr>
                    </a:p>
                  </a:txBody>
                  <a:tcPr marL="136004" marR="85482" marT="104618" marB="1046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0070C0"/>
                          </a:solidFill>
                          <a:latin typeface="Calibri" panose="020F0502020204030204" pitchFamily="34" charset="0"/>
                          <a:cs typeface="Calibri" panose="020F0502020204030204" pitchFamily="34" charset="0"/>
                        </a:rPr>
                        <a:t>&lt;TIMEX3 type=“DATE“</a:t>
                      </a:r>
                      <a:r>
                        <a:rPr lang="sr-Latn-RS" sz="1600" b="1">
                          <a:solidFill>
                            <a:srgbClr val="0070C0"/>
                          </a:solidFill>
                          <a:latin typeface="Calibri" panose="020F0502020204030204" pitchFamily="34" charset="0"/>
                          <a:cs typeface="Calibri" panose="020F0502020204030204" pitchFamily="34" charset="0"/>
                        </a:rPr>
                        <a:t> </a:t>
                      </a:r>
                      <a:r>
                        <a:rPr lang="en-US" sz="1600" b="1">
                          <a:solidFill>
                            <a:srgbClr val="0070C0"/>
                          </a:solidFill>
                          <a:latin typeface="Calibri" panose="020F0502020204030204" pitchFamily="34" charset="0"/>
                          <a:cs typeface="Calibri" panose="020F0502020204030204" pitchFamily="34" charset="0"/>
                        </a:rPr>
                        <a:t>val=“1992-05“ mod=“START“</a:t>
                      </a:r>
                      <a:r>
                        <a:rPr lang="sr-Latn-RS" sz="1600" b="1">
                          <a:solidFill>
                            <a:srgbClr val="0070C0"/>
                          </a:solidFill>
                          <a:latin typeface="Calibri" panose="020F0502020204030204" pitchFamily="34" charset="0"/>
                          <a:cs typeface="Calibri" panose="020F0502020204030204" pitchFamily="34" charset="0"/>
                        </a:rPr>
                        <a:t>/</a:t>
                      </a:r>
                      <a:r>
                        <a:rPr lang="en-US" sz="1600" b="1">
                          <a:solidFill>
                            <a:srgbClr val="0070C0"/>
                          </a:solidFill>
                          <a:latin typeface="Calibri" panose="020F0502020204030204" pitchFamily="34" charset="0"/>
                          <a:cs typeface="Calibri" panose="020F0502020204030204" pitchFamily="34" charset="0"/>
                        </a:rPr>
                        <a:t>&gt;</a:t>
                      </a:r>
                      <a:endParaRPr lang="en-US" sz="1600" b="1" cap="none" spc="0">
                        <a:solidFill>
                          <a:schemeClr val="tx1"/>
                        </a:solidFill>
                      </a:endParaRPr>
                    </a:p>
                  </a:txBody>
                  <a:tcPr marL="136004" marR="85482" marT="104618" marB="104618"/>
                </a:tc>
                <a:extLst>
                  <a:ext uri="{0D108BD9-81ED-4DB2-BD59-A6C34878D82A}">
                    <a16:rowId xmlns:a16="http://schemas.microsoft.com/office/drawing/2014/main" val="2614489023"/>
                  </a:ext>
                </a:extLst>
              </a:tr>
              <a:tr h="495194">
                <a:tc>
                  <a:txBody>
                    <a:bodyPr/>
                    <a:lstStyle/>
                    <a:p>
                      <a:pPr algn="r"/>
                      <a:r>
                        <a:rPr lang="en-US" sz="1600">
                          <a:latin typeface="Calibri" panose="020F0502020204030204" pitchFamily="34" charset="0"/>
                          <a:cs typeface="Calibri" panose="020F0502020204030204" pitchFamily="34" charset="0"/>
                        </a:rPr>
                        <a:t>dva sata i 15 minuta popodne</a:t>
                      </a:r>
                      <a:endParaRPr lang="en-US" sz="1600" cap="none" spc="0">
                        <a:solidFill>
                          <a:schemeClr val="tx1"/>
                        </a:solidFill>
                      </a:endParaRPr>
                    </a:p>
                  </a:txBody>
                  <a:tcPr marL="136004" marR="85482" marT="104618" marB="104618"/>
                </a:tc>
                <a:tc>
                  <a:txBody>
                    <a:bodyPr/>
                    <a:lstStyle/>
                    <a:p>
                      <a:r>
                        <a:rPr lang="en-US" sz="1600" b="1">
                          <a:solidFill>
                            <a:srgbClr val="0070C0"/>
                          </a:solidFill>
                          <a:latin typeface="Calibri" panose="020F0502020204030204" pitchFamily="34" charset="0"/>
                          <a:cs typeface="Calibri" panose="020F0502020204030204" pitchFamily="34" charset="0"/>
                        </a:rPr>
                        <a:t>&lt;TIMEX3 type=“TIME“</a:t>
                      </a:r>
                      <a:r>
                        <a:rPr lang="sr-Latn-RS" sz="1600" b="1">
                          <a:solidFill>
                            <a:srgbClr val="0070C0"/>
                          </a:solidFill>
                          <a:latin typeface="Calibri" panose="020F0502020204030204" pitchFamily="34" charset="0"/>
                          <a:cs typeface="Calibri" panose="020F0502020204030204" pitchFamily="34" charset="0"/>
                        </a:rPr>
                        <a:t> </a:t>
                      </a:r>
                      <a:r>
                        <a:rPr lang="en-US" sz="1600" b="1">
                          <a:solidFill>
                            <a:srgbClr val="0070C0"/>
                          </a:solidFill>
                          <a:latin typeface="Calibri" panose="020F0502020204030204" pitchFamily="34" charset="0"/>
                          <a:cs typeface="Calibri" panose="020F0502020204030204" pitchFamily="34" charset="0"/>
                        </a:rPr>
                        <a:t>val=“T14:15“</a:t>
                      </a:r>
                      <a:r>
                        <a:rPr lang="sr-Latn-RS" sz="1600" b="1">
                          <a:solidFill>
                            <a:srgbClr val="0070C0"/>
                          </a:solidFill>
                          <a:latin typeface="Calibri" panose="020F0502020204030204" pitchFamily="34" charset="0"/>
                          <a:cs typeface="Calibri" panose="020F0502020204030204" pitchFamily="34" charset="0"/>
                        </a:rPr>
                        <a:t>/</a:t>
                      </a:r>
                      <a:r>
                        <a:rPr lang="en-US" sz="1600" b="1">
                          <a:solidFill>
                            <a:srgbClr val="0070C0"/>
                          </a:solidFill>
                          <a:latin typeface="Calibri" panose="020F0502020204030204" pitchFamily="34" charset="0"/>
                          <a:cs typeface="Calibri" panose="020F0502020204030204" pitchFamily="34" charset="0"/>
                        </a:rPr>
                        <a:t>&gt;</a:t>
                      </a:r>
                      <a:endParaRPr lang="en-US" sz="1600" b="1" cap="none" spc="0">
                        <a:solidFill>
                          <a:schemeClr val="tx1"/>
                        </a:solidFill>
                      </a:endParaRPr>
                    </a:p>
                  </a:txBody>
                  <a:tcPr marL="136004" marR="85482" marT="104618" marB="104618"/>
                </a:tc>
                <a:extLst>
                  <a:ext uri="{0D108BD9-81ED-4DB2-BD59-A6C34878D82A}">
                    <a16:rowId xmlns:a16="http://schemas.microsoft.com/office/drawing/2014/main" val="198835527"/>
                  </a:ext>
                </a:extLst>
              </a:tr>
              <a:tr h="495194">
                <a:tc>
                  <a:txBody>
                    <a:bodyPr/>
                    <a:lstStyle/>
                    <a:p>
                      <a:pPr algn="r"/>
                      <a:r>
                        <a:rPr lang="sr-Latn-RS" sz="1600" cap="none" spc="0">
                          <a:solidFill>
                            <a:schemeClr val="tx1"/>
                          </a:solidFill>
                        </a:rPr>
                        <a:t>tokom </a:t>
                      </a:r>
                      <a:r>
                        <a:rPr lang="en-US" sz="1600">
                          <a:latin typeface="Calibri" panose="020F0502020204030204" pitchFamily="34" charset="0"/>
                          <a:cs typeface="Calibri" panose="020F0502020204030204" pitchFamily="34" charset="0"/>
                        </a:rPr>
                        <a:t>meseca aprila 2011. godine</a:t>
                      </a:r>
                      <a:endParaRPr lang="en-US" sz="1600" cap="none" spc="0">
                        <a:solidFill>
                          <a:schemeClr val="tx1"/>
                        </a:solidFill>
                      </a:endParaRPr>
                    </a:p>
                  </a:txBody>
                  <a:tcPr marL="136004" marR="85482" marT="104618" marB="1046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0070C0"/>
                          </a:solidFill>
                          <a:latin typeface="Calibri" panose="020F0502020204030204" pitchFamily="34" charset="0"/>
                          <a:cs typeface="Calibri" panose="020F0502020204030204" pitchFamily="34" charset="0"/>
                        </a:rPr>
                        <a:t>&lt;TIMEX3 type=“DURATION“</a:t>
                      </a:r>
                      <a:r>
                        <a:rPr lang="sr-Latn-RS" sz="1600" b="1">
                          <a:solidFill>
                            <a:srgbClr val="0070C0"/>
                          </a:solidFill>
                          <a:latin typeface="Calibri" panose="020F0502020204030204" pitchFamily="34" charset="0"/>
                          <a:cs typeface="Calibri" panose="020F0502020204030204" pitchFamily="34" charset="0"/>
                        </a:rPr>
                        <a:t> </a:t>
                      </a:r>
                      <a:r>
                        <a:rPr lang="en-US" sz="1600" b="1">
                          <a:solidFill>
                            <a:srgbClr val="0070C0"/>
                          </a:solidFill>
                          <a:latin typeface="Calibri" panose="020F0502020204030204" pitchFamily="34" charset="0"/>
                          <a:cs typeface="Calibri" panose="020F0502020204030204" pitchFamily="34" charset="0"/>
                        </a:rPr>
                        <a:t>val=“2011-04“</a:t>
                      </a:r>
                      <a:r>
                        <a:rPr lang="sr-Latn-RS" sz="1600" b="1">
                          <a:solidFill>
                            <a:srgbClr val="0070C0"/>
                          </a:solidFill>
                          <a:latin typeface="Calibri" panose="020F0502020204030204" pitchFamily="34" charset="0"/>
                          <a:cs typeface="Calibri" panose="020F0502020204030204" pitchFamily="34" charset="0"/>
                        </a:rPr>
                        <a:t>/</a:t>
                      </a:r>
                      <a:r>
                        <a:rPr lang="en-US" sz="1600" b="1">
                          <a:solidFill>
                            <a:srgbClr val="0070C0"/>
                          </a:solidFill>
                          <a:latin typeface="Calibri" panose="020F0502020204030204" pitchFamily="34" charset="0"/>
                          <a:cs typeface="Calibri" panose="020F0502020204030204" pitchFamily="34" charset="0"/>
                        </a:rPr>
                        <a:t>&gt;</a:t>
                      </a:r>
                      <a:endParaRPr lang="en-US" sz="1600" b="1" cap="none" spc="0">
                        <a:solidFill>
                          <a:schemeClr val="tx1"/>
                        </a:solidFill>
                      </a:endParaRPr>
                    </a:p>
                  </a:txBody>
                  <a:tcPr marL="136004" marR="85482" marT="104618" marB="104618"/>
                </a:tc>
                <a:extLst>
                  <a:ext uri="{0D108BD9-81ED-4DB2-BD59-A6C34878D82A}">
                    <a16:rowId xmlns:a16="http://schemas.microsoft.com/office/drawing/2014/main" val="522212944"/>
                  </a:ext>
                </a:extLst>
              </a:tr>
              <a:tr h="495194">
                <a:tc>
                  <a:txBody>
                    <a:bodyPr/>
                    <a:lstStyle/>
                    <a:p>
                      <a:pPr algn="r"/>
                      <a:r>
                        <a:rPr lang="en-US" sz="1600">
                          <a:latin typeface="Calibri" panose="020F0502020204030204" pitchFamily="34" charset="0"/>
                          <a:cs typeface="Calibri" panose="020F0502020204030204" pitchFamily="34" charset="0"/>
                        </a:rPr>
                        <a:t>poslednjih sto godina</a:t>
                      </a:r>
                      <a:endParaRPr lang="en-US" sz="1600" cap="none" spc="0">
                        <a:solidFill>
                          <a:schemeClr val="tx1"/>
                        </a:solidFill>
                      </a:endParaRPr>
                    </a:p>
                  </a:txBody>
                  <a:tcPr marL="136004" marR="85482" marT="104618" marB="1046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0070C0"/>
                          </a:solidFill>
                          <a:latin typeface="Calibri" panose="020F0502020204030204" pitchFamily="34" charset="0"/>
                          <a:cs typeface="Calibri" panose="020F0502020204030204" pitchFamily="34" charset="0"/>
                        </a:rPr>
                        <a:t>&lt;TIMEX3 type=“DURATION“</a:t>
                      </a:r>
                      <a:r>
                        <a:rPr lang="sr-Latn-RS" sz="1600" b="1">
                          <a:solidFill>
                            <a:srgbClr val="0070C0"/>
                          </a:solidFill>
                          <a:latin typeface="Calibri" panose="020F0502020204030204" pitchFamily="34" charset="0"/>
                          <a:cs typeface="Calibri" panose="020F0502020204030204" pitchFamily="34" charset="0"/>
                        </a:rPr>
                        <a:t> </a:t>
                      </a:r>
                      <a:r>
                        <a:rPr lang="en-US" sz="1600" b="1">
                          <a:solidFill>
                            <a:srgbClr val="0070C0"/>
                          </a:solidFill>
                          <a:latin typeface="Calibri" panose="020F0502020204030204" pitchFamily="34" charset="0"/>
                          <a:cs typeface="Calibri" panose="020F0502020204030204" pitchFamily="34" charset="0"/>
                        </a:rPr>
                        <a:t>val=“P100Y“</a:t>
                      </a:r>
                      <a:r>
                        <a:rPr lang="sr-Latn-RS" sz="1600" b="1">
                          <a:solidFill>
                            <a:srgbClr val="0070C0"/>
                          </a:solidFill>
                          <a:latin typeface="Calibri" panose="020F0502020204030204" pitchFamily="34" charset="0"/>
                          <a:cs typeface="Calibri" panose="020F0502020204030204" pitchFamily="34" charset="0"/>
                        </a:rPr>
                        <a:t>/</a:t>
                      </a:r>
                      <a:r>
                        <a:rPr lang="en-US" sz="1600" b="1">
                          <a:solidFill>
                            <a:srgbClr val="0070C0"/>
                          </a:solidFill>
                          <a:latin typeface="Calibri" panose="020F0502020204030204" pitchFamily="34" charset="0"/>
                          <a:cs typeface="Calibri" panose="020F0502020204030204" pitchFamily="34" charset="0"/>
                        </a:rPr>
                        <a:t>&gt;</a:t>
                      </a:r>
                      <a:endParaRPr lang="en-US" sz="1600" b="1" cap="none" spc="0">
                        <a:solidFill>
                          <a:schemeClr val="tx1"/>
                        </a:solidFill>
                      </a:endParaRPr>
                    </a:p>
                  </a:txBody>
                  <a:tcPr marL="136004" marR="85482" marT="104618" marB="104618"/>
                </a:tc>
                <a:extLst>
                  <a:ext uri="{0D108BD9-81ED-4DB2-BD59-A6C34878D82A}">
                    <a16:rowId xmlns:a16="http://schemas.microsoft.com/office/drawing/2014/main" val="1187937303"/>
                  </a:ext>
                </a:extLst>
              </a:tr>
              <a:tr h="495194">
                <a:tc>
                  <a:txBody>
                    <a:bodyPr/>
                    <a:lstStyle/>
                    <a:p>
                      <a:pPr algn="r"/>
                      <a:r>
                        <a:rPr lang="en-US" sz="1600">
                          <a:latin typeface="Calibri" panose="020F0502020204030204" pitchFamily="34" charset="0"/>
                          <a:cs typeface="Calibri" panose="020F0502020204030204" pitchFamily="34" charset="0"/>
                        </a:rPr>
                        <a:t>triput nedeljno</a:t>
                      </a:r>
                      <a:endParaRPr lang="en-US" sz="1600" cap="none" spc="0">
                        <a:solidFill>
                          <a:schemeClr val="tx1"/>
                        </a:solidFill>
                      </a:endParaRPr>
                    </a:p>
                  </a:txBody>
                  <a:tcPr marL="136004" marR="85482" marT="104618" marB="104618"/>
                </a:tc>
                <a:tc>
                  <a:txBody>
                    <a:bodyPr/>
                    <a:lstStyle/>
                    <a:p>
                      <a:r>
                        <a:rPr lang="en-US" sz="1600" b="1">
                          <a:solidFill>
                            <a:srgbClr val="0070C0"/>
                          </a:solidFill>
                          <a:latin typeface="Calibri" panose="020F0502020204030204" pitchFamily="34" charset="0"/>
                          <a:cs typeface="Calibri" panose="020F0502020204030204" pitchFamily="34" charset="0"/>
                        </a:rPr>
                        <a:t>&lt;TIMEX3 type=“SET“</a:t>
                      </a:r>
                      <a:r>
                        <a:rPr lang="sr-Latn-RS" sz="1600" b="1">
                          <a:solidFill>
                            <a:srgbClr val="0070C0"/>
                          </a:solidFill>
                          <a:latin typeface="Calibri" panose="020F0502020204030204" pitchFamily="34" charset="0"/>
                          <a:cs typeface="Calibri" panose="020F0502020204030204" pitchFamily="34" charset="0"/>
                        </a:rPr>
                        <a:t> </a:t>
                      </a:r>
                      <a:r>
                        <a:rPr lang="en-US" sz="1600" b="1">
                          <a:solidFill>
                            <a:srgbClr val="0070C0"/>
                          </a:solidFill>
                          <a:latin typeface="Calibri" panose="020F0502020204030204" pitchFamily="34" charset="0"/>
                          <a:cs typeface="Calibri" panose="020F0502020204030204" pitchFamily="34" charset="0"/>
                        </a:rPr>
                        <a:t>val=“P1W“ freq=“3X“</a:t>
                      </a:r>
                      <a:r>
                        <a:rPr lang="sr-Latn-RS" sz="1600" b="1">
                          <a:solidFill>
                            <a:srgbClr val="0070C0"/>
                          </a:solidFill>
                          <a:latin typeface="Calibri" panose="020F0502020204030204" pitchFamily="34" charset="0"/>
                          <a:cs typeface="Calibri" panose="020F0502020204030204" pitchFamily="34" charset="0"/>
                        </a:rPr>
                        <a:t>/</a:t>
                      </a:r>
                      <a:r>
                        <a:rPr lang="en-US" sz="1600" b="1">
                          <a:solidFill>
                            <a:srgbClr val="0070C0"/>
                          </a:solidFill>
                          <a:latin typeface="Calibri" panose="020F0502020204030204" pitchFamily="34" charset="0"/>
                          <a:cs typeface="Calibri" panose="020F0502020204030204" pitchFamily="34" charset="0"/>
                        </a:rPr>
                        <a:t>&gt;</a:t>
                      </a:r>
                      <a:endParaRPr lang="en-US" sz="1600" b="1" cap="none" spc="0">
                        <a:solidFill>
                          <a:schemeClr val="tx1"/>
                        </a:solidFill>
                      </a:endParaRPr>
                    </a:p>
                  </a:txBody>
                  <a:tcPr marL="136004" marR="85482" marT="104618" marB="104618"/>
                </a:tc>
                <a:extLst>
                  <a:ext uri="{0D108BD9-81ED-4DB2-BD59-A6C34878D82A}">
                    <a16:rowId xmlns:a16="http://schemas.microsoft.com/office/drawing/2014/main" val="3802630228"/>
                  </a:ext>
                </a:extLst>
              </a:tr>
            </a:tbl>
          </a:graphicData>
        </a:graphic>
      </p:graphicFrame>
    </p:spTree>
    <p:extLst>
      <p:ext uri="{BB962C8B-B14F-4D97-AF65-F5344CB8AC3E}">
        <p14:creationId xmlns:p14="http://schemas.microsoft.com/office/powerpoint/2010/main" val="43981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08C76-D133-421B-8381-7CB5D8652B74}"/>
              </a:ext>
            </a:extLst>
          </p:cNvPr>
          <p:cNvSpPr>
            <a:spLocks noGrp="1"/>
          </p:cNvSpPr>
          <p:nvPr>
            <p:ph type="title"/>
          </p:nvPr>
        </p:nvSpPr>
        <p:spPr>
          <a:xfrm>
            <a:off x="1028699" y="294538"/>
            <a:ext cx="7421963" cy="1033669"/>
          </a:xfrm>
        </p:spPr>
        <p:txBody>
          <a:bodyPr>
            <a:normAutofit/>
          </a:bodyPr>
          <a:lstStyle/>
          <a:p>
            <a:r>
              <a:rPr lang="sr-Latn-RS" sz="3500">
                <a:solidFill>
                  <a:srgbClr val="FFFFFF"/>
                </a:solidFill>
              </a:rPr>
              <a:t>Why using Unitex for NER?</a:t>
            </a:r>
            <a:endParaRPr lang="en-US" sz="3500">
              <a:solidFill>
                <a:srgbClr val="FFFFFF"/>
              </a:solidFill>
            </a:endParaRPr>
          </a:p>
        </p:txBody>
      </p:sp>
      <p:sp>
        <p:nvSpPr>
          <p:cNvPr id="3" name="Content Placeholder 2">
            <a:extLst>
              <a:ext uri="{FF2B5EF4-FFF2-40B4-BE49-F238E27FC236}">
                <a16:creationId xmlns:a16="http://schemas.microsoft.com/office/drawing/2014/main" id="{A7B80E69-C99C-4F9B-AC9B-26E698AF0643}"/>
              </a:ext>
            </a:extLst>
          </p:cNvPr>
          <p:cNvSpPr>
            <a:spLocks noGrp="1"/>
          </p:cNvSpPr>
          <p:nvPr>
            <p:ph idx="1"/>
          </p:nvPr>
        </p:nvSpPr>
        <p:spPr>
          <a:xfrm>
            <a:off x="1028699" y="2318197"/>
            <a:ext cx="7293023" cy="3683358"/>
          </a:xfrm>
        </p:spPr>
        <p:txBody>
          <a:bodyPr anchor="ctr">
            <a:normAutofit/>
          </a:bodyPr>
          <a:lstStyle/>
          <a:p>
            <a:r>
              <a:rPr lang="en-US" sz="1700"/>
              <a:t>Because it enables production of lexicon-based and rule-based system</a:t>
            </a:r>
            <a:r>
              <a:rPr lang="sr-Latn-RS" sz="1700"/>
              <a:t>s</a:t>
            </a:r>
            <a:r>
              <a:rPr lang="en-US" sz="1700"/>
              <a:t>;</a:t>
            </a:r>
          </a:p>
          <a:p>
            <a:r>
              <a:rPr lang="en-US" sz="1700"/>
              <a:t>It enables writing rules that rely on information from dictionaries</a:t>
            </a:r>
          </a:p>
          <a:p>
            <a:pPr lvl="1"/>
            <a:r>
              <a:rPr lang="en-US" sz="1700"/>
              <a:t>These rules are in the form of finite-state </a:t>
            </a:r>
            <a:r>
              <a:rPr lang="sr-Latn-RS" sz="1700"/>
              <a:t>transducers (even ATN)</a:t>
            </a:r>
            <a:r>
              <a:rPr lang="en-US" sz="1700"/>
              <a:t>;</a:t>
            </a:r>
          </a:p>
          <a:p>
            <a:pPr lvl="1"/>
            <a:r>
              <a:rPr lang="en-US" sz="1700"/>
              <a:t>Sometimes called „local grammars“ or „shallow parser“;</a:t>
            </a:r>
          </a:p>
          <a:p>
            <a:r>
              <a:rPr lang="en-US" sz="1700"/>
              <a:t>Advantages:</a:t>
            </a:r>
          </a:p>
          <a:p>
            <a:pPr lvl="1"/>
            <a:r>
              <a:rPr lang="en-US" sz="1700"/>
              <a:t>These rules are not „black boxes“;</a:t>
            </a:r>
          </a:p>
          <a:p>
            <a:pPr lvl="1"/>
            <a:r>
              <a:rPr lang="en-US" sz="1700"/>
              <a:t>Lexicon-based and rule-based system</a:t>
            </a:r>
            <a:r>
              <a:rPr lang="sr-Latn-RS" sz="1700"/>
              <a:t>s</a:t>
            </a:r>
            <a:r>
              <a:rPr lang="en-US" sz="1700"/>
              <a:t> are unavoidable for preparation of training sets for machine-learning systems.</a:t>
            </a:r>
          </a:p>
          <a:p>
            <a:endParaRPr lang="en-US" sz="1700" dirty="0"/>
          </a:p>
          <a:p>
            <a:endParaRPr lang="en-US" sz="1700" dirty="0"/>
          </a:p>
        </p:txBody>
      </p:sp>
      <p:sp>
        <p:nvSpPr>
          <p:cNvPr id="4" name="Slide Number Placeholder 3">
            <a:extLst>
              <a:ext uri="{FF2B5EF4-FFF2-40B4-BE49-F238E27FC236}">
                <a16:creationId xmlns:a16="http://schemas.microsoft.com/office/drawing/2014/main" id="{BE2A0216-A3E6-4A94-81C7-772E3C91C433}"/>
              </a:ext>
            </a:extLst>
          </p:cNvPr>
          <p:cNvSpPr>
            <a:spLocks noGrp="1"/>
          </p:cNvSpPr>
          <p:nvPr>
            <p:ph type="sldNum" sz="quarter" idx="12"/>
          </p:nvPr>
        </p:nvSpPr>
        <p:spPr/>
        <p:txBody>
          <a:bodyPr/>
          <a:lstStyle/>
          <a:p>
            <a:fld id="{9EE23988-0112-4951-8308-7244049C86F9}" type="slidenum">
              <a:rPr lang="en-US" smtClean="0"/>
              <a:t>3</a:t>
            </a:fld>
            <a:endParaRPr lang="en-US"/>
          </a:p>
        </p:txBody>
      </p:sp>
    </p:spTree>
    <p:extLst>
      <p:ext uri="{BB962C8B-B14F-4D97-AF65-F5344CB8AC3E}">
        <p14:creationId xmlns:p14="http://schemas.microsoft.com/office/powerpoint/2010/main" val="1421948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439858" y="1683756"/>
            <a:ext cx="2336449" cy="2396359"/>
          </a:xfrm>
        </p:spPr>
        <p:txBody>
          <a:bodyPr anchor="b">
            <a:normAutofit/>
          </a:bodyPr>
          <a:lstStyle/>
          <a:p>
            <a:pPr algn="r"/>
            <a:r>
              <a:rPr lang="sr-Latn-RS" sz="3000">
                <a:solidFill>
                  <a:srgbClr val="FFFFFF"/>
                </a:solidFill>
              </a:rPr>
              <a:t> Normalization of proper named entities</a:t>
            </a:r>
            <a:endParaRPr lang="en-US" sz="3000">
              <a:solidFill>
                <a:srgbClr val="FFFFFF"/>
              </a:solidFill>
            </a:endParaRPr>
          </a:p>
        </p:txBody>
      </p:sp>
      <p:sp>
        <p:nvSpPr>
          <p:cNvPr id="4" name="Slide Number Placeholder 3">
            <a:extLst>
              <a:ext uri="{FF2B5EF4-FFF2-40B4-BE49-F238E27FC236}">
                <a16:creationId xmlns:a16="http://schemas.microsoft.com/office/drawing/2014/main" id="{56CAB566-EA42-48EB-BB9C-C853F326E8C9}"/>
              </a:ext>
            </a:extLst>
          </p:cNvPr>
          <p:cNvSpPr>
            <a:spLocks noGrp="1"/>
          </p:cNvSpPr>
          <p:nvPr>
            <p:ph type="sldNum" sz="quarter" idx="12"/>
          </p:nvPr>
        </p:nvSpPr>
        <p:spPr>
          <a:xfrm>
            <a:off x="8778240" y="6455664"/>
            <a:ext cx="336042" cy="365125"/>
          </a:xfrm>
        </p:spPr>
        <p:txBody>
          <a:bodyPr>
            <a:normAutofit/>
          </a:bodyPr>
          <a:lstStyle/>
          <a:p>
            <a:pPr>
              <a:spcAft>
                <a:spcPts val="600"/>
              </a:spcAft>
            </a:pPr>
            <a:fld id="{9EE23988-0112-4951-8308-7244049C86F9}" type="slidenum">
              <a:rPr lang="en-US" sz="1000">
                <a:solidFill>
                  <a:schemeClr val="tx1">
                    <a:lumMod val="50000"/>
                    <a:lumOff val="50000"/>
                  </a:schemeClr>
                </a:solidFill>
              </a:rPr>
              <a:pPr>
                <a:spcAft>
                  <a:spcPts val="600"/>
                </a:spcAft>
              </a:pPr>
              <a:t>30</a:t>
            </a:fld>
            <a:endParaRPr lang="en-US" sz="1000">
              <a:solidFill>
                <a:schemeClr val="tx1">
                  <a:lumMod val="50000"/>
                  <a:lumOff val="50000"/>
                </a:schemeClr>
              </a:solidFill>
            </a:endParaRPr>
          </a:p>
        </p:txBody>
      </p:sp>
      <p:graphicFrame>
        <p:nvGraphicFramePr>
          <p:cNvPr id="5" name="Table 5">
            <a:extLst>
              <a:ext uri="{FF2B5EF4-FFF2-40B4-BE49-F238E27FC236}">
                <a16:creationId xmlns:a16="http://schemas.microsoft.com/office/drawing/2014/main" id="{45C9D8CE-FFEB-41A0-ADC2-880323442801}"/>
              </a:ext>
            </a:extLst>
          </p:cNvPr>
          <p:cNvGraphicFramePr>
            <a:graphicFrameLocks noGrp="1"/>
          </p:cNvGraphicFramePr>
          <p:nvPr>
            <p:ph idx="1"/>
            <p:extLst>
              <p:ext uri="{D42A27DB-BD31-4B8C-83A1-F6EECF244321}">
                <p14:modId xmlns:p14="http://schemas.microsoft.com/office/powerpoint/2010/main" val="2202344622"/>
              </p:ext>
            </p:extLst>
          </p:nvPr>
        </p:nvGraphicFramePr>
        <p:xfrm>
          <a:off x="3145498" y="492419"/>
          <a:ext cx="5620340" cy="2354055"/>
        </p:xfrm>
        <a:graphic>
          <a:graphicData uri="http://schemas.openxmlformats.org/drawingml/2006/table">
            <a:tbl>
              <a:tblPr firstRow="1" bandRow="1">
                <a:tableStyleId>{5940675A-B579-460E-94D1-54222C63F5DA}</a:tableStyleId>
              </a:tblPr>
              <a:tblGrid>
                <a:gridCol w="2221281">
                  <a:extLst>
                    <a:ext uri="{9D8B030D-6E8A-4147-A177-3AD203B41FA5}">
                      <a16:colId xmlns:a16="http://schemas.microsoft.com/office/drawing/2014/main" val="3137459779"/>
                    </a:ext>
                  </a:extLst>
                </a:gridCol>
                <a:gridCol w="3399059">
                  <a:extLst>
                    <a:ext uri="{9D8B030D-6E8A-4147-A177-3AD203B41FA5}">
                      <a16:colId xmlns:a16="http://schemas.microsoft.com/office/drawing/2014/main" val="552821747"/>
                    </a:ext>
                  </a:extLst>
                </a:gridCol>
              </a:tblGrid>
              <a:tr h="328742">
                <a:tc>
                  <a:txBody>
                    <a:bodyPr/>
                    <a:lstStyle/>
                    <a:p>
                      <a:pPr algn="r"/>
                      <a:r>
                        <a:rPr lang="sr-Latn-RS" sz="1500"/>
                        <a:t>Prof. Jovana Hadži-Đokića </a:t>
                      </a:r>
                      <a:endParaRPr lang="en-US" sz="1500"/>
                    </a:p>
                  </a:txBody>
                  <a:tcPr marL="82185" marR="82185" marT="37357" marB="37357"/>
                </a:tc>
                <a:tc>
                  <a:txBody>
                    <a:bodyPr/>
                    <a:lstStyle/>
                    <a:p>
                      <a:r>
                        <a:rPr lang="sr-Latn-RS" sz="1500"/>
                        <a:t>&lt;PERS val=„</a:t>
                      </a:r>
                      <a:r>
                        <a:rPr lang="sr-Latn-RS" sz="1500" b="1">
                          <a:solidFill>
                            <a:srgbClr val="0070C0"/>
                          </a:solidFill>
                        </a:rPr>
                        <a:t>Prof. Jovan Hadži-Đokić</a:t>
                      </a:r>
                      <a:r>
                        <a:rPr lang="sr-Latn-RS" sz="1500"/>
                        <a:t>"/&gt;</a:t>
                      </a:r>
                      <a:endParaRPr lang="en-US" sz="1500"/>
                    </a:p>
                  </a:txBody>
                  <a:tcPr marL="82185" marR="82185" marT="37357" marB="37357"/>
                </a:tc>
                <a:extLst>
                  <a:ext uri="{0D108BD9-81ED-4DB2-BD59-A6C34878D82A}">
                    <a16:rowId xmlns:a16="http://schemas.microsoft.com/office/drawing/2014/main" val="1809670605"/>
                  </a:ext>
                </a:extLst>
              </a:tr>
              <a:tr h="416512">
                <a:tc>
                  <a:txBody>
                    <a:bodyPr/>
                    <a:lstStyle/>
                    <a:p>
                      <a:pPr algn="r"/>
                      <a:r>
                        <a:rPr lang="sr-Latn-RS" sz="1500"/>
                        <a:t>Mahtija Ahtisarija </a:t>
                      </a:r>
                      <a:endParaRPr lang="en-US" sz="1500"/>
                    </a:p>
                  </a:txBody>
                  <a:tcPr marL="82185" marR="82185" marT="37357" marB="373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500"/>
                        <a:t>&lt;PERS val=„</a:t>
                      </a:r>
                      <a:r>
                        <a:rPr lang="sr-Latn-RS" sz="1500" b="1">
                          <a:solidFill>
                            <a:srgbClr val="0070C0"/>
                          </a:solidFill>
                        </a:rPr>
                        <a:t>Mahti Ahtisari</a:t>
                      </a:r>
                      <a:r>
                        <a:rPr lang="sr-Latn-RS" sz="1500"/>
                        <a:t>"/&gt;</a:t>
                      </a:r>
                      <a:endParaRPr lang="en-US" sz="1500"/>
                    </a:p>
                  </a:txBody>
                  <a:tcPr marL="82185" marR="82185" marT="37357" marB="37357"/>
                </a:tc>
                <a:extLst>
                  <a:ext uri="{0D108BD9-81ED-4DB2-BD59-A6C34878D82A}">
                    <a16:rowId xmlns:a16="http://schemas.microsoft.com/office/drawing/2014/main" val="2614489023"/>
                  </a:ext>
                </a:extLst>
              </a:tr>
              <a:tr h="406400">
                <a:tc>
                  <a:txBody>
                    <a:bodyPr/>
                    <a:lstStyle/>
                    <a:p>
                      <a:pPr algn="r"/>
                      <a:r>
                        <a:rPr lang="sr-Latn-RS" sz="1500"/>
                        <a:t>udavila se u Savi</a:t>
                      </a:r>
                      <a:endParaRPr lang="en-US" sz="1500"/>
                    </a:p>
                  </a:txBody>
                  <a:tcPr marL="82185" marR="82185" marT="37357" marB="37357"/>
                </a:tc>
                <a:tc>
                  <a:txBody>
                    <a:bodyPr/>
                    <a:lstStyle/>
                    <a:p>
                      <a:r>
                        <a:rPr lang="sr-Latn-RS" sz="1500"/>
                        <a:t>udavila se u &lt;LOC val=„</a:t>
                      </a:r>
                      <a:r>
                        <a:rPr lang="sr-Latn-RS" sz="1500" b="1">
                          <a:solidFill>
                            <a:srgbClr val="0070C0"/>
                          </a:solidFill>
                        </a:rPr>
                        <a:t>Sava</a:t>
                      </a:r>
                      <a:r>
                        <a:rPr lang="sr-Latn-RS" sz="1500"/>
                        <a:t>"/&gt;</a:t>
                      </a:r>
                      <a:endParaRPr lang="en-US" sz="1500"/>
                    </a:p>
                  </a:txBody>
                  <a:tcPr marL="82185" marR="82185" marT="37357" marB="37357"/>
                </a:tc>
                <a:extLst>
                  <a:ext uri="{0D108BD9-81ED-4DB2-BD59-A6C34878D82A}">
                    <a16:rowId xmlns:a16="http://schemas.microsoft.com/office/drawing/2014/main" val="198835527"/>
                  </a:ext>
                </a:extLst>
              </a:tr>
              <a:tr h="341745">
                <a:tc>
                  <a:txBody>
                    <a:bodyPr/>
                    <a:lstStyle/>
                    <a:p>
                      <a:pPr algn="r"/>
                      <a:r>
                        <a:rPr lang="sr-Latn-RS" sz="1500"/>
                        <a:t>Jadranskog mora</a:t>
                      </a:r>
                      <a:endParaRPr lang="en-US" sz="1500"/>
                    </a:p>
                  </a:txBody>
                  <a:tcPr marL="82185" marR="82185" marT="37357" marB="373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500"/>
                        <a:t>&lt;LOC val=„</a:t>
                      </a:r>
                      <a:r>
                        <a:rPr lang="sr-Latn-RS" sz="1500" b="1">
                          <a:solidFill>
                            <a:srgbClr val="0070C0"/>
                          </a:solidFill>
                        </a:rPr>
                        <a:t>Jadransko more</a:t>
                      </a:r>
                      <a:r>
                        <a:rPr lang="sr-Latn-RS" sz="1500"/>
                        <a:t>"/&gt;</a:t>
                      </a:r>
                      <a:endParaRPr lang="en-US" sz="1500"/>
                    </a:p>
                  </a:txBody>
                  <a:tcPr marL="82185" marR="82185" marT="37357" marB="37357"/>
                </a:tc>
                <a:extLst>
                  <a:ext uri="{0D108BD9-81ED-4DB2-BD59-A6C34878D82A}">
                    <a16:rowId xmlns:a16="http://schemas.microsoft.com/office/drawing/2014/main" val="522212944"/>
                  </a:ext>
                </a:extLst>
              </a:tr>
              <a:tr h="328742">
                <a:tc>
                  <a:txBody>
                    <a:bodyPr/>
                    <a:lstStyle/>
                    <a:p>
                      <a:pPr algn="r"/>
                      <a:r>
                        <a:rPr lang="sr-Latn-RS" sz="1500"/>
                        <a:t>Beogradskih elektrana</a:t>
                      </a:r>
                      <a:endParaRPr lang="en-US" sz="1500"/>
                    </a:p>
                  </a:txBody>
                  <a:tcPr marL="82185" marR="82185" marT="37357" marB="373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500"/>
                        <a:t>&lt;ORG val=„</a:t>
                      </a:r>
                      <a:r>
                        <a:rPr lang="sr-Latn-RS" sz="1500" b="1">
                          <a:solidFill>
                            <a:srgbClr val="0070C0"/>
                          </a:solidFill>
                        </a:rPr>
                        <a:t>Beogradske elektrane</a:t>
                      </a:r>
                      <a:r>
                        <a:rPr lang="sr-Latn-RS" sz="1500"/>
                        <a:t>"/&gt;</a:t>
                      </a:r>
                      <a:endParaRPr lang="en-US" sz="1500"/>
                    </a:p>
                  </a:txBody>
                  <a:tcPr marL="82185" marR="82185" marT="37357" marB="37357"/>
                </a:tc>
                <a:extLst>
                  <a:ext uri="{0D108BD9-81ED-4DB2-BD59-A6C34878D82A}">
                    <a16:rowId xmlns:a16="http://schemas.microsoft.com/office/drawing/2014/main" val="1187937303"/>
                  </a:ext>
                </a:extLst>
              </a:tr>
              <a:tr h="328742">
                <a:tc>
                  <a:txBody>
                    <a:bodyPr/>
                    <a:lstStyle/>
                    <a:p>
                      <a:pPr algn="r"/>
                      <a:r>
                        <a:rPr lang="sr-Latn-RS" sz="1500"/>
                        <a:t>MMF</a:t>
                      </a:r>
                      <a:endParaRPr lang="en-US" sz="1500"/>
                    </a:p>
                  </a:txBody>
                  <a:tcPr marL="82185" marR="82185" marT="37357" marB="37357"/>
                </a:tc>
                <a:tc>
                  <a:txBody>
                    <a:bodyPr/>
                    <a:lstStyle/>
                    <a:p>
                      <a:r>
                        <a:rPr lang="sr-Latn-RS" sz="1500"/>
                        <a:t>&lt;ORG val=„</a:t>
                      </a:r>
                      <a:r>
                        <a:rPr lang="sr-Latn-RS" sz="1500" b="1">
                          <a:solidFill>
                            <a:srgbClr val="0070C0"/>
                          </a:solidFill>
                        </a:rPr>
                        <a:t>Međunarodni monetarni fond</a:t>
                      </a:r>
                      <a:r>
                        <a:rPr lang="sr-Latn-RS" sz="1500"/>
                        <a:t>"/&gt;</a:t>
                      </a:r>
                      <a:endParaRPr lang="en-US" sz="1500"/>
                    </a:p>
                  </a:txBody>
                  <a:tcPr marL="82185" marR="82185" marT="37357" marB="37357"/>
                </a:tc>
                <a:extLst>
                  <a:ext uri="{0D108BD9-81ED-4DB2-BD59-A6C34878D82A}">
                    <a16:rowId xmlns:a16="http://schemas.microsoft.com/office/drawing/2014/main" val="3802630228"/>
                  </a:ext>
                </a:extLst>
              </a:tr>
            </a:tbl>
          </a:graphicData>
        </a:graphic>
      </p:graphicFrame>
      <p:sp>
        <p:nvSpPr>
          <p:cNvPr id="7" name="TextBox 6">
            <a:extLst>
              <a:ext uri="{FF2B5EF4-FFF2-40B4-BE49-F238E27FC236}">
                <a16:creationId xmlns:a16="http://schemas.microsoft.com/office/drawing/2014/main" id="{31C243CF-2C11-41C3-BFCF-B4D17B2F68EE}"/>
              </a:ext>
            </a:extLst>
          </p:cNvPr>
          <p:cNvSpPr txBox="1"/>
          <p:nvPr/>
        </p:nvSpPr>
        <p:spPr>
          <a:xfrm>
            <a:off x="3400968" y="3686666"/>
            <a:ext cx="5109400" cy="2585323"/>
          </a:xfrm>
          <a:prstGeom prst="rect">
            <a:avLst/>
          </a:prstGeom>
          <a:noFill/>
          <a:ln w="22225">
            <a:solidFill>
              <a:schemeClr val="accent1"/>
            </a:solidFill>
          </a:ln>
        </p:spPr>
        <p:txBody>
          <a:bodyPr wrap="square" rtlCol="0">
            <a:spAutoFit/>
          </a:bodyPr>
          <a:lstStyle/>
          <a:p>
            <a:pPr marL="285750" indent="-285750">
              <a:buFont typeface="Arial" panose="020B0604020202020204" pitchFamily="34" charset="0"/>
              <a:buChar char="•"/>
            </a:pPr>
            <a:r>
              <a:rPr lang="sr-Latn-RS"/>
              <a:t>Transducers that perform this normalization rely on the content of dictionaries</a:t>
            </a:r>
          </a:p>
          <a:p>
            <a:pPr marL="742950" lvl="1" indent="-285750">
              <a:buFont typeface="Arial" panose="020B0604020202020204" pitchFamily="34" charset="0"/>
              <a:buChar char="•"/>
            </a:pPr>
            <a:r>
              <a:rPr lang="sr-Latn-RS"/>
              <a:t>For instance, the entry for „Međunarodni monetarni fond“ (International Monetary Fund) has to have a marker saying that MMF is its acronym.</a:t>
            </a:r>
          </a:p>
          <a:p>
            <a:pPr marL="285750" indent="-285750">
              <a:buFont typeface="Arial" panose="020B0604020202020204" pitchFamily="34" charset="0"/>
              <a:buChar char="•"/>
            </a:pPr>
            <a:r>
              <a:rPr lang="sr-Latn-RS"/>
              <a:t>They also use a special „morphological mode“ and dictionary entry variables.</a:t>
            </a:r>
          </a:p>
          <a:p>
            <a:endParaRPr lang="en-US"/>
          </a:p>
        </p:txBody>
      </p:sp>
    </p:spTree>
    <p:extLst>
      <p:ext uri="{BB962C8B-B14F-4D97-AF65-F5344CB8AC3E}">
        <p14:creationId xmlns:p14="http://schemas.microsoft.com/office/powerpoint/2010/main" val="2095284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fontScale="90000"/>
          </a:bodyPr>
          <a:lstStyle/>
          <a:p>
            <a:r>
              <a:rPr lang="sr-Latn-RS" sz="3600">
                <a:solidFill>
                  <a:schemeClr val="bg1"/>
                </a:solidFill>
              </a:rPr>
              <a:t>Dictionary entry variables and the morphological mode</a:t>
            </a:r>
            <a:endParaRPr lang="en-US" sz="3500">
              <a:solidFill>
                <a:schemeClr val="bg1"/>
              </a:solidFill>
            </a:endParaRPr>
          </a:p>
        </p:txBody>
      </p:sp>
      <p:sp>
        <p:nvSpPr>
          <p:cNvPr id="3" name="Slide Number Placeholder 2">
            <a:extLst>
              <a:ext uri="{FF2B5EF4-FFF2-40B4-BE49-F238E27FC236}">
                <a16:creationId xmlns:a16="http://schemas.microsoft.com/office/drawing/2014/main" id="{E7685009-2168-44B9-B0F9-FCB886ED6D94}"/>
              </a:ext>
            </a:extLst>
          </p:cNvPr>
          <p:cNvSpPr>
            <a:spLocks noGrp="1"/>
          </p:cNvSpPr>
          <p:nvPr>
            <p:ph type="sldNum" sz="quarter" idx="12"/>
          </p:nvPr>
        </p:nvSpPr>
        <p:spPr/>
        <p:txBody>
          <a:bodyPr/>
          <a:lstStyle/>
          <a:p>
            <a:fld id="{9EE23988-0112-4951-8308-7244049C86F9}" type="slidenum">
              <a:rPr lang="en-US" smtClean="0"/>
              <a:t>31</a:t>
            </a:fld>
            <a:endParaRPr lang="en-US"/>
          </a:p>
        </p:txBody>
      </p:sp>
      <p:pic>
        <p:nvPicPr>
          <p:cNvPr id="7" name="Content Placeholder 6" descr="Diagram&#10;&#10;Description automatically generated">
            <a:extLst>
              <a:ext uri="{FF2B5EF4-FFF2-40B4-BE49-F238E27FC236}">
                <a16:creationId xmlns:a16="http://schemas.microsoft.com/office/drawing/2014/main" id="{6223EDCB-6B80-4B8C-AF9E-A909E437C5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3189152"/>
            <a:ext cx="7886700" cy="1624284"/>
          </a:xfrm>
        </p:spPr>
      </p:pic>
      <p:sp>
        <p:nvSpPr>
          <p:cNvPr id="18" name="Arrow: Down 17">
            <a:extLst>
              <a:ext uri="{FF2B5EF4-FFF2-40B4-BE49-F238E27FC236}">
                <a16:creationId xmlns:a16="http://schemas.microsoft.com/office/drawing/2014/main" id="{E27726C2-8FC3-4E37-A4C1-81251323E0AB}"/>
              </a:ext>
            </a:extLst>
          </p:cNvPr>
          <p:cNvSpPr/>
          <p:nvPr/>
        </p:nvSpPr>
        <p:spPr>
          <a:xfrm>
            <a:off x="1028699" y="1781269"/>
            <a:ext cx="1042551" cy="18914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morphological mode</a:t>
            </a:r>
            <a:endParaRPr lang="en-US"/>
          </a:p>
        </p:txBody>
      </p:sp>
      <p:sp>
        <p:nvSpPr>
          <p:cNvPr id="19" name="Arrow: Down 18">
            <a:extLst>
              <a:ext uri="{FF2B5EF4-FFF2-40B4-BE49-F238E27FC236}">
                <a16:creationId xmlns:a16="http://schemas.microsoft.com/office/drawing/2014/main" id="{41C99B45-A154-4CD6-BF46-15E95D2590C1}"/>
              </a:ext>
            </a:extLst>
          </p:cNvPr>
          <p:cNvSpPr/>
          <p:nvPr/>
        </p:nvSpPr>
        <p:spPr>
          <a:xfrm>
            <a:off x="4739680" y="1818840"/>
            <a:ext cx="1042551" cy="18914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morphological mode</a:t>
            </a:r>
            <a:endParaRPr lang="en-US"/>
          </a:p>
        </p:txBody>
      </p:sp>
      <p:sp>
        <p:nvSpPr>
          <p:cNvPr id="9" name="TextBox 8">
            <a:extLst>
              <a:ext uri="{FF2B5EF4-FFF2-40B4-BE49-F238E27FC236}">
                <a16:creationId xmlns:a16="http://schemas.microsoft.com/office/drawing/2014/main" id="{658FADE6-1F64-4414-ADD5-894B9BC5D751}"/>
              </a:ext>
            </a:extLst>
          </p:cNvPr>
          <p:cNvSpPr txBox="1"/>
          <p:nvPr/>
        </p:nvSpPr>
        <p:spPr>
          <a:xfrm>
            <a:off x="2071250" y="5080597"/>
            <a:ext cx="2742995" cy="1200329"/>
          </a:xfrm>
          <a:prstGeom prst="rect">
            <a:avLst/>
          </a:prstGeom>
          <a:solidFill>
            <a:srgbClr val="0070C0"/>
          </a:solidFill>
        </p:spPr>
        <p:txBody>
          <a:bodyPr wrap="none" rtlCol="0">
            <a:spAutoFit/>
          </a:bodyPr>
          <a:lstStyle/>
          <a:p>
            <a:r>
              <a:rPr lang="sr-Latn-RS">
                <a:solidFill>
                  <a:schemeClr val="bg1"/>
                </a:solidFill>
              </a:rPr>
              <a:t>dictionary</a:t>
            </a:r>
            <a:r>
              <a:rPr lang="sr-Latn-RS"/>
              <a:t> </a:t>
            </a:r>
            <a:r>
              <a:rPr lang="sr-Latn-RS">
                <a:solidFill>
                  <a:schemeClr val="bg1"/>
                </a:solidFill>
              </a:rPr>
              <a:t>entry variables -</a:t>
            </a:r>
          </a:p>
          <a:p>
            <a:r>
              <a:rPr lang="sr-Latn-RS">
                <a:solidFill>
                  <a:schemeClr val="bg1"/>
                </a:solidFill>
              </a:rPr>
              <a:t>f is set to a dictionary entry</a:t>
            </a:r>
          </a:p>
          <a:p>
            <a:r>
              <a:rPr lang="sr-Latn-RS">
                <a:solidFill>
                  <a:schemeClr val="bg1"/>
                </a:solidFill>
              </a:rPr>
              <a:t>that matches the pattern</a:t>
            </a:r>
          </a:p>
          <a:p>
            <a:r>
              <a:rPr lang="sr-Latn-RS">
                <a:solidFill>
                  <a:schemeClr val="bg1"/>
                </a:solidFill>
              </a:rPr>
              <a:t>&lt;N+First:m2&gt;</a:t>
            </a:r>
            <a:endParaRPr lang="en-US">
              <a:solidFill>
                <a:schemeClr val="bg1"/>
              </a:solidFill>
            </a:endParaRPr>
          </a:p>
        </p:txBody>
      </p:sp>
      <p:sp>
        <p:nvSpPr>
          <p:cNvPr id="26" name="Arrow: Up 25">
            <a:extLst>
              <a:ext uri="{FF2B5EF4-FFF2-40B4-BE49-F238E27FC236}">
                <a16:creationId xmlns:a16="http://schemas.microsoft.com/office/drawing/2014/main" id="{D474CE53-8CC6-4648-8757-86BB74533F57}"/>
              </a:ext>
            </a:extLst>
          </p:cNvPr>
          <p:cNvSpPr/>
          <p:nvPr/>
        </p:nvSpPr>
        <p:spPr>
          <a:xfrm>
            <a:off x="5803470" y="4451927"/>
            <a:ext cx="1762986" cy="22424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f.LEMMA is a lemma part of a dictionary entry</a:t>
            </a:r>
            <a:endParaRPr lang="en-US"/>
          </a:p>
        </p:txBody>
      </p:sp>
    </p:spTree>
    <p:extLst>
      <p:ext uri="{BB962C8B-B14F-4D97-AF65-F5344CB8AC3E}">
        <p14:creationId xmlns:p14="http://schemas.microsoft.com/office/powerpoint/2010/main" val="42284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9" grpId="0" animBg="1"/>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AA0428C-2E78-4E7D-8597-815FC2D13F5B}"/>
              </a:ext>
            </a:extLst>
          </p:cNvPr>
          <p:cNvSpPr>
            <a:spLocks noGrp="1"/>
          </p:cNvSpPr>
          <p:nvPr>
            <p:ph type="title"/>
          </p:nvPr>
        </p:nvSpPr>
        <p:spPr>
          <a:xfrm>
            <a:off x="986118" y="735106"/>
            <a:ext cx="7540322" cy="2928470"/>
          </a:xfrm>
        </p:spPr>
        <p:txBody>
          <a:bodyPr vert="horz" lIns="91440" tIns="45720" rIns="91440" bIns="45720" rtlCol="0" anchor="b">
            <a:normAutofit/>
          </a:bodyPr>
          <a:lstStyle/>
          <a:p>
            <a:r>
              <a:rPr lang="en-US" sz="4200" kern="1200">
                <a:solidFill>
                  <a:srgbClr val="FFFFFF"/>
                </a:solidFill>
                <a:latin typeface="+mj-lt"/>
                <a:ea typeface="+mj-ea"/>
                <a:cs typeface="+mj-cs"/>
              </a:rPr>
              <a:t>Cascades of graphs for NER</a:t>
            </a:r>
          </a:p>
        </p:txBody>
      </p:sp>
      <p:sp>
        <p:nvSpPr>
          <p:cNvPr id="3" name="Text Placeholder 2">
            <a:extLst>
              <a:ext uri="{FF2B5EF4-FFF2-40B4-BE49-F238E27FC236}">
                <a16:creationId xmlns:a16="http://schemas.microsoft.com/office/drawing/2014/main" id="{6B1A266D-8F06-4F8B-896C-4C26ADD1F478}"/>
              </a:ext>
            </a:extLst>
          </p:cNvPr>
          <p:cNvSpPr>
            <a:spLocks noGrp="1"/>
          </p:cNvSpPr>
          <p:nvPr>
            <p:ph type="body" idx="1"/>
          </p:nvPr>
        </p:nvSpPr>
        <p:spPr>
          <a:xfrm>
            <a:off x="1013011" y="4870824"/>
            <a:ext cx="7504463"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
        <p:nvSpPr>
          <p:cNvPr id="4" name="Slide Number Placeholder 3">
            <a:extLst>
              <a:ext uri="{FF2B5EF4-FFF2-40B4-BE49-F238E27FC236}">
                <a16:creationId xmlns:a16="http://schemas.microsoft.com/office/drawing/2014/main" id="{C32A0636-22F5-4CC4-90D6-70D897D46DF1}"/>
              </a:ext>
            </a:extLst>
          </p:cNvPr>
          <p:cNvSpPr>
            <a:spLocks noGrp="1"/>
          </p:cNvSpPr>
          <p:nvPr>
            <p:ph type="sldNum" sz="quarter" idx="12"/>
          </p:nvPr>
        </p:nvSpPr>
        <p:spPr/>
        <p:txBody>
          <a:bodyPr/>
          <a:lstStyle/>
          <a:p>
            <a:fld id="{9EE23988-0112-4951-8308-7244049C86F9}" type="slidenum">
              <a:rPr lang="en-US" smtClean="0"/>
              <a:t>32</a:t>
            </a:fld>
            <a:endParaRPr lang="en-US"/>
          </a:p>
        </p:txBody>
      </p:sp>
    </p:spTree>
    <p:extLst>
      <p:ext uri="{BB962C8B-B14F-4D97-AF65-F5344CB8AC3E}">
        <p14:creationId xmlns:p14="http://schemas.microsoft.com/office/powerpoint/2010/main" val="649573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a:bodyPr>
          <a:lstStyle/>
          <a:p>
            <a:r>
              <a:rPr lang="sr-Latn-RS" sz="3500">
                <a:solidFill>
                  <a:srgbClr val="FFFFFF"/>
                </a:solidFill>
              </a:rPr>
              <a:t>What are cascades of transducers?</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556130"/>
          </a:xfrm>
        </p:spPr>
        <p:txBody>
          <a:bodyPr anchor="ctr">
            <a:normAutofit/>
          </a:bodyPr>
          <a:lstStyle/>
          <a:p>
            <a:r>
              <a:rPr lang="sr-Latn-RS" sz="1800"/>
              <a:t>Transducers are graphs that produce output (as we saw before)</a:t>
            </a:r>
          </a:p>
          <a:p>
            <a:pPr lvl="1"/>
            <a:r>
              <a:rPr lang="sr-Latn-RS" sz="1400"/>
              <a:t>the output can be merged with the text, or;</a:t>
            </a:r>
          </a:p>
          <a:p>
            <a:pPr lvl="1"/>
            <a:r>
              <a:rPr lang="sr-Latn-RS" sz="1400"/>
              <a:t>it can replace the recognized sequence.</a:t>
            </a:r>
          </a:p>
          <a:p>
            <a:r>
              <a:rPr lang="sr-Latn-RS" sz="1800">
                <a:latin typeface="Calibri" panose="020F0502020204030204" pitchFamily="34" charset="0"/>
                <a:cs typeface="Calibri" panose="020F0502020204030204" pitchFamily="34" charset="0"/>
              </a:rPr>
              <a:t>A cascade of transducers applies a sequence of transducers one after another;</a:t>
            </a:r>
          </a:p>
          <a:p>
            <a:r>
              <a:rPr lang="sr-Latn-RS" sz="1800">
                <a:latin typeface="Calibri" panose="020F0502020204030204" pitchFamily="34" charset="0"/>
                <a:cs typeface="Calibri" panose="020F0502020204030204" pitchFamily="34" charset="0"/>
              </a:rPr>
              <a:t>Each of these trandusers produces output that can be used by transducers that follow;</a:t>
            </a:r>
          </a:p>
          <a:p>
            <a:r>
              <a:rPr lang="sr-Latn-RS" sz="1800">
                <a:latin typeface="Calibri" panose="020F0502020204030204" pitchFamily="34" charset="0"/>
                <a:cs typeface="Calibri" panose="020F0502020204030204" pitchFamily="34" charset="0"/>
              </a:rPr>
              <a:t>In a cascade, all types of transducers acn be used that can be used;</a:t>
            </a:r>
          </a:p>
          <a:p>
            <a:pPr lvl="1"/>
            <a:r>
              <a:rPr lang="sr-Latn-RS" sz="1400">
                <a:latin typeface="Calibri" panose="020F0502020204030204" pitchFamily="34" charset="0"/>
                <a:cs typeface="Calibri" panose="020F0502020204030204" pitchFamily="34" charset="0"/>
              </a:rPr>
              <a:t>only the use of the left context is of no use;</a:t>
            </a:r>
          </a:p>
        </p:txBody>
      </p:sp>
      <p:sp>
        <p:nvSpPr>
          <p:cNvPr id="4" name="Slide Number Placeholder 3">
            <a:extLst>
              <a:ext uri="{FF2B5EF4-FFF2-40B4-BE49-F238E27FC236}">
                <a16:creationId xmlns:a16="http://schemas.microsoft.com/office/drawing/2014/main" id="{4BCB0033-5244-4278-84E7-17FEB20761B6}"/>
              </a:ext>
            </a:extLst>
          </p:cNvPr>
          <p:cNvSpPr>
            <a:spLocks noGrp="1"/>
          </p:cNvSpPr>
          <p:nvPr>
            <p:ph type="sldNum" sz="quarter" idx="12"/>
          </p:nvPr>
        </p:nvSpPr>
        <p:spPr/>
        <p:txBody>
          <a:bodyPr/>
          <a:lstStyle/>
          <a:p>
            <a:fld id="{9EE23988-0112-4951-8308-7244049C86F9}" type="slidenum">
              <a:rPr lang="en-US" smtClean="0"/>
              <a:t>33</a:t>
            </a:fld>
            <a:endParaRPr lang="en-US"/>
          </a:p>
        </p:txBody>
      </p:sp>
    </p:spTree>
    <p:extLst>
      <p:ext uri="{BB962C8B-B14F-4D97-AF65-F5344CB8AC3E}">
        <p14:creationId xmlns:p14="http://schemas.microsoft.com/office/powerpoint/2010/main" val="2208406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a:bodyPr>
          <a:lstStyle/>
          <a:p>
            <a:r>
              <a:rPr lang="sr-Latn-RS" sz="3500">
                <a:solidFill>
                  <a:srgbClr val="FFFFFF"/>
                </a:solidFill>
              </a:rPr>
              <a:t>What can be the output of a cascade?</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556130"/>
          </a:xfrm>
        </p:spPr>
        <p:txBody>
          <a:bodyPr anchor="ctr">
            <a:normAutofit/>
          </a:bodyPr>
          <a:lstStyle/>
          <a:p>
            <a:r>
              <a:rPr lang="sr-Latn-RS" sz="1800"/>
              <a:t>It can be whatever one finds suitable for solving one’s problem;</a:t>
            </a:r>
          </a:p>
          <a:p>
            <a:r>
              <a:rPr lang="sr-Latn-RS" sz="1800">
                <a:latin typeface="Calibri" panose="020F0502020204030204" pitchFamily="34" charset="0"/>
                <a:cs typeface="Calibri" panose="020F0502020204030204" pitchFamily="34" charset="0"/>
              </a:rPr>
              <a:t>For producing a NER system it is useful if transducers produce output that is in the form of a lexical tag?</a:t>
            </a:r>
          </a:p>
          <a:p>
            <a:r>
              <a:rPr lang="sr-Latn-RS" sz="1800">
                <a:latin typeface="Calibri" panose="020F0502020204030204" pitchFamily="34" charset="0"/>
                <a:cs typeface="Calibri" panose="020F0502020204030204" pitchFamily="34" charset="0"/>
              </a:rPr>
              <a:t>A lexical tag is one type of a token in Unitex</a:t>
            </a:r>
          </a:p>
          <a:p>
            <a:pPr lvl="1"/>
            <a:r>
              <a:rPr lang="sr-Latn-RS" sz="1600">
                <a:latin typeface="Calibri" panose="020F0502020204030204" pitchFamily="34" charset="0"/>
                <a:cs typeface="Calibri" panose="020F0502020204030204" pitchFamily="34" charset="0"/>
              </a:rPr>
              <a:t>For instance, </a:t>
            </a:r>
            <a:r>
              <a:rPr lang="sr-Latn-RS" sz="1600" b="1">
                <a:solidFill>
                  <a:srgbClr val="0070C0"/>
                </a:solidFill>
                <a:latin typeface="Calibri" panose="020F0502020204030204" pitchFamily="34" charset="0"/>
                <a:cs typeface="Calibri" panose="020F0502020204030204" pitchFamily="34" charset="0"/>
              </a:rPr>
              <a:t>{aujourd’hui,.ADV}</a:t>
            </a:r>
            <a:r>
              <a:rPr lang="sr-Latn-RS" sz="1600">
                <a:latin typeface="Calibri" panose="020F0502020204030204" pitchFamily="34" charset="0"/>
                <a:cs typeface="Calibri" panose="020F0502020204030204" pitchFamily="34" charset="0"/>
              </a:rPr>
              <a:t> is a lexical tag in a French text that is introduced during preprocessing;</a:t>
            </a:r>
          </a:p>
          <a:p>
            <a:pPr lvl="1"/>
            <a:r>
              <a:rPr lang="sr-Latn-RS" sz="1600">
                <a:latin typeface="Calibri" panose="020F0502020204030204" pitchFamily="34" charset="0"/>
                <a:cs typeface="Calibri" panose="020F0502020204030204" pitchFamily="34" charset="0"/>
              </a:rPr>
              <a:t>In this way, there are no more three separate tokens: </a:t>
            </a:r>
            <a:r>
              <a:rPr lang="sr-Latn-RS" sz="1600" b="1">
                <a:solidFill>
                  <a:srgbClr val="0070C0"/>
                </a:solidFill>
                <a:latin typeface="Calibri" panose="020F0502020204030204" pitchFamily="34" charset="0"/>
                <a:cs typeface="Calibri" panose="020F0502020204030204" pitchFamily="34" charset="0"/>
              </a:rPr>
              <a:t>aujourd</a:t>
            </a:r>
            <a:r>
              <a:rPr lang="sr-Latn-RS" sz="1600">
                <a:latin typeface="Calibri" panose="020F0502020204030204" pitchFamily="34" charset="0"/>
                <a:cs typeface="Calibri" panose="020F0502020204030204" pitchFamily="34" charset="0"/>
              </a:rPr>
              <a:t> - </a:t>
            </a:r>
            <a:r>
              <a:rPr lang="sr-Latn-RS" sz="1600" b="1">
                <a:solidFill>
                  <a:srgbClr val="0070C0"/>
                </a:solidFill>
                <a:latin typeface="Calibri" panose="020F0502020204030204" pitchFamily="34" charset="0"/>
                <a:cs typeface="Calibri" panose="020F0502020204030204" pitchFamily="34" charset="0"/>
              </a:rPr>
              <a:t>’</a:t>
            </a:r>
            <a:r>
              <a:rPr lang="sr-Latn-RS" sz="1600">
                <a:latin typeface="Calibri" panose="020F0502020204030204" pitchFamily="34" charset="0"/>
                <a:cs typeface="Calibri" panose="020F0502020204030204" pitchFamily="34" charset="0"/>
              </a:rPr>
              <a:t> - </a:t>
            </a:r>
            <a:r>
              <a:rPr lang="sr-Latn-RS" sz="1600" b="1">
                <a:solidFill>
                  <a:srgbClr val="0070C0"/>
                </a:solidFill>
                <a:latin typeface="Calibri" panose="020F0502020204030204" pitchFamily="34" charset="0"/>
                <a:cs typeface="Calibri" panose="020F0502020204030204" pitchFamily="34" charset="0"/>
              </a:rPr>
              <a:t>hui</a:t>
            </a:r>
            <a:r>
              <a:rPr lang="sr-Latn-RS" sz="1600">
                <a:latin typeface="Calibri" panose="020F0502020204030204" pitchFamily="34" charset="0"/>
                <a:cs typeface="Calibri" panose="020F0502020204030204" pitchFamily="34" charset="0"/>
              </a:rPr>
              <a:t>, two of them being nonexistant words in French.</a:t>
            </a:r>
          </a:p>
        </p:txBody>
      </p:sp>
      <p:sp>
        <p:nvSpPr>
          <p:cNvPr id="4" name="Slide Number Placeholder 3">
            <a:extLst>
              <a:ext uri="{FF2B5EF4-FFF2-40B4-BE49-F238E27FC236}">
                <a16:creationId xmlns:a16="http://schemas.microsoft.com/office/drawing/2014/main" id="{A1F64DF6-6D3C-43C1-9307-C647B60D02F2}"/>
              </a:ext>
            </a:extLst>
          </p:cNvPr>
          <p:cNvSpPr>
            <a:spLocks noGrp="1"/>
          </p:cNvSpPr>
          <p:nvPr>
            <p:ph type="sldNum" sz="quarter" idx="12"/>
          </p:nvPr>
        </p:nvSpPr>
        <p:spPr/>
        <p:txBody>
          <a:bodyPr/>
          <a:lstStyle/>
          <a:p>
            <a:fld id="{9EE23988-0112-4951-8308-7244049C86F9}" type="slidenum">
              <a:rPr lang="en-US" smtClean="0"/>
              <a:t>34</a:t>
            </a:fld>
            <a:endParaRPr lang="en-US"/>
          </a:p>
        </p:txBody>
      </p:sp>
    </p:spTree>
    <p:extLst>
      <p:ext uri="{BB962C8B-B14F-4D97-AF65-F5344CB8AC3E}">
        <p14:creationId xmlns:p14="http://schemas.microsoft.com/office/powerpoint/2010/main" val="1122011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a:bodyPr>
          <a:lstStyle/>
          <a:p>
            <a:r>
              <a:rPr lang="sr-Latn-RS" sz="3500">
                <a:solidFill>
                  <a:srgbClr val="FFFFFF"/>
                </a:solidFill>
              </a:rPr>
              <a:t>How it works?</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556130"/>
          </a:xfrm>
        </p:spPr>
        <p:txBody>
          <a:bodyPr anchor="ctr">
            <a:normAutofit/>
          </a:bodyPr>
          <a:lstStyle/>
          <a:p>
            <a:r>
              <a:rPr lang="sr-Latn-RS" sz="1800"/>
              <a:t>Look at the sequence: </a:t>
            </a:r>
            <a:r>
              <a:rPr lang="sr-Latn-RS" sz="1800" b="1">
                <a:solidFill>
                  <a:srgbClr val="0070C0"/>
                </a:solidFill>
              </a:rPr>
              <a:t>Bank of England</a:t>
            </a:r>
          </a:p>
          <a:p>
            <a:r>
              <a:rPr lang="sr-Latn-RS" sz="1800">
                <a:latin typeface="Calibri" panose="020F0502020204030204" pitchFamily="34" charset="0"/>
                <a:cs typeface="Calibri" panose="020F0502020204030204" pitchFamily="34" charset="0"/>
              </a:rPr>
              <a:t>A transducer reognizes England as an administrative location and replaces it with a lexical tag:</a:t>
            </a:r>
            <a:endParaRPr lang="sr-Latn-RS" sz="1400">
              <a:latin typeface="Calibri" panose="020F0502020204030204" pitchFamily="34" charset="0"/>
              <a:cs typeface="Calibri" panose="020F0502020204030204" pitchFamily="34" charset="0"/>
            </a:endParaRPr>
          </a:p>
          <a:p>
            <a:r>
              <a:rPr lang="sr-Latn-RS" sz="1800" b="1">
                <a:solidFill>
                  <a:srgbClr val="0070C0"/>
                </a:solidFill>
                <a:latin typeface="Calibri" panose="020F0502020204030204" pitchFamily="34" charset="0"/>
                <a:cs typeface="Calibri" panose="020F0502020204030204" pitchFamily="34" charset="0"/>
              </a:rPr>
              <a:t>Bank of </a:t>
            </a:r>
            <a:r>
              <a:rPr lang="sr-Latn-RS" sz="1800" b="1">
                <a:solidFill>
                  <a:srgbClr val="00B050"/>
                </a:solidFill>
                <a:latin typeface="Calibri" panose="020F0502020204030204" pitchFamily="34" charset="0"/>
                <a:cs typeface="Calibri" panose="020F0502020204030204" pitchFamily="34" charset="0"/>
              </a:rPr>
              <a:t>{England,.entity+loc+adm}</a:t>
            </a:r>
          </a:p>
          <a:p>
            <a:r>
              <a:rPr lang="sr-Latn-RS" sz="1800">
                <a:latin typeface="Calibri" panose="020F0502020204030204" pitchFamily="34" charset="0"/>
                <a:cs typeface="Calibri" panose="020F0502020204030204" pitchFamily="34" charset="0"/>
              </a:rPr>
              <a:t>A subsequent transducer looks for names of organization and one of patterns it looks for is: </a:t>
            </a:r>
            <a:r>
              <a:rPr lang="sr-Latn-RS" sz="1800" b="1">
                <a:solidFill>
                  <a:schemeClr val="accent2">
                    <a:lumMod val="75000"/>
                  </a:schemeClr>
                </a:solidFill>
                <a:latin typeface="Calibri" panose="020F0502020204030204" pitchFamily="34" charset="0"/>
                <a:cs typeface="Calibri" panose="020F0502020204030204" pitchFamily="34" charset="0"/>
              </a:rPr>
              <a:t>&lt;bank.N&gt; of &lt;entity+loc&gt;</a:t>
            </a:r>
          </a:p>
          <a:p>
            <a:r>
              <a:rPr lang="sr-Latn-RS" sz="1800">
                <a:latin typeface="Calibri" panose="020F0502020204030204" pitchFamily="34" charset="0"/>
                <a:cs typeface="Calibri" panose="020F0502020204030204" pitchFamily="34" charset="0"/>
              </a:rPr>
              <a:t>It recognizes that patterns and replaces the whole sequence with the new lexical tag:</a:t>
            </a:r>
          </a:p>
          <a:p>
            <a:r>
              <a:rPr lang="sr-Latn-RS" sz="1800" b="1">
                <a:solidFill>
                  <a:srgbClr val="00B050"/>
                </a:solidFill>
                <a:latin typeface="Calibri" panose="020F0502020204030204" pitchFamily="34" charset="0"/>
                <a:cs typeface="Calibri" panose="020F0502020204030204" pitchFamily="34" charset="0"/>
              </a:rPr>
              <a:t>{Bank of {England,.entity+loc+adm},.entity+org+ent}</a:t>
            </a:r>
          </a:p>
        </p:txBody>
      </p:sp>
      <p:sp>
        <p:nvSpPr>
          <p:cNvPr id="4" name="Slide Number Placeholder 3">
            <a:extLst>
              <a:ext uri="{FF2B5EF4-FFF2-40B4-BE49-F238E27FC236}">
                <a16:creationId xmlns:a16="http://schemas.microsoft.com/office/drawing/2014/main" id="{808CE5E3-5A89-4F6C-B06D-4C469137A420}"/>
              </a:ext>
            </a:extLst>
          </p:cNvPr>
          <p:cNvSpPr>
            <a:spLocks noGrp="1"/>
          </p:cNvSpPr>
          <p:nvPr>
            <p:ph type="sldNum" sz="quarter" idx="12"/>
          </p:nvPr>
        </p:nvSpPr>
        <p:spPr/>
        <p:txBody>
          <a:bodyPr/>
          <a:lstStyle/>
          <a:p>
            <a:fld id="{9EE23988-0112-4951-8308-7244049C86F9}" type="slidenum">
              <a:rPr lang="en-US" smtClean="0"/>
              <a:t>35</a:t>
            </a:fld>
            <a:endParaRPr lang="en-US"/>
          </a:p>
        </p:txBody>
      </p:sp>
    </p:spTree>
    <p:extLst>
      <p:ext uri="{BB962C8B-B14F-4D97-AF65-F5344CB8AC3E}">
        <p14:creationId xmlns:p14="http://schemas.microsoft.com/office/powerpoint/2010/main" val="3013550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fontScale="90000"/>
          </a:bodyPr>
          <a:lstStyle/>
          <a:p>
            <a:r>
              <a:rPr lang="sr-Latn-RS" sz="3500">
                <a:solidFill>
                  <a:srgbClr val="FFFFFF"/>
                </a:solidFill>
              </a:rPr>
              <a:t>Embedded named entities are recognized</a:t>
            </a:r>
            <a:endParaRPr lang="en-US" sz="3500">
              <a:solidFill>
                <a:srgbClr val="FFFFFF"/>
              </a:solidFill>
            </a:endParaRPr>
          </a:p>
        </p:txBody>
      </p:sp>
      <p:sp>
        <p:nvSpPr>
          <p:cNvPr id="4" name="Rectangle 1">
            <a:extLst>
              <a:ext uri="{FF2B5EF4-FFF2-40B4-BE49-F238E27FC236}">
                <a16:creationId xmlns:a16="http://schemas.microsoft.com/office/drawing/2014/main" id="{C481656A-7102-47CF-806E-872AB9461438}"/>
              </a:ext>
            </a:extLst>
          </p:cNvPr>
          <p:cNvSpPr>
            <a:spLocks noGrp="1" noChangeArrowheads="1"/>
          </p:cNvSpPr>
          <p:nvPr>
            <p:ph idx="1"/>
          </p:nvPr>
        </p:nvSpPr>
        <p:spPr bwMode="auto">
          <a:xfrm>
            <a:off x="1028700" y="2249099"/>
            <a:ext cx="540840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a:latin typeface="+mn-lt"/>
                <a:cs typeface="Arial" panose="020B0604020202020204" pitchFamily="34" charset="0"/>
              </a:rPr>
              <a:t>---les</a:t>
            </a:r>
            <a:endParaRPr kumimoji="0" lang="sr-Latn-RS" altLang="en-US" sz="1800" i="0" u="none" strike="noStrike" cap="none" normalizeH="0" baseline="0">
              <a:ln>
                <a:noFill/>
              </a:ln>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70C0"/>
                </a:solidFill>
                <a:effectLst/>
                <a:latin typeface="+mn-lt"/>
                <a:cs typeface="Arial" panose="020B0604020202020204" pitchFamily="34" charset="0"/>
              </a:rPr>
              <a:t>&lt;org&gt;</a:t>
            </a:r>
            <a:endParaRPr kumimoji="0" lang="sr-Latn-RS" altLang="en-US" sz="1800" b="1" i="0" u="none" strike="noStrike" cap="none" normalizeH="0" baseline="0">
              <a:ln>
                <a:noFill/>
              </a:ln>
              <a:solidFill>
                <a:srgbClr val="0070C0"/>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b="1">
                <a:solidFill>
                  <a:srgbClr val="0070C0"/>
                </a:solidFill>
                <a:latin typeface="+mn-lt"/>
                <a:cs typeface="Arial" panose="020B0604020202020204" pitchFamily="34" charset="0"/>
              </a:rPr>
              <a:t>   </a:t>
            </a:r>
            <a:r>
              <a:rPr kumimoji="0" lang="en-US" altLang="en-US" sz="1800" i="0" u="none" strike="noStrike" cap="none" normalizeH="0" baseline="0">
                <a:ln>
                  <a:noFill/>
                </a:ln>
                <a:effectLst/>
                <a:latin typeface="+mn-lt"/>
                <a:cs typeface="Arial" panose="020B0604020202020204" pitchFamily="34" charset="0"/>
              </a:rPr>
              <a:t>usines</a:t>
            </a:r>
            <a:r>
              <a:rPr kumimoji="0" lang="en-US" altLang="en-US" sz="1800" b="1" i="0" u="none" strike="noStrike" cap="none" normalizeH="0" baseline="0">
                <a:ln>
                  <a:noFill/>
                </a:ln>
                <a:solidFill>
                  <a:srgbClr val="0070C0"/>
                </a:solidFill>
                <a:effectLst/>
                <a:latin typeface="+mn-lt"/>
                <a:cs typeface="Arial" panose="020B0604020202020204" pitchFamily="34" charset="0"/>
              </a:rPr>
              <a:t> </a:t>
            </a:r>
            <a:endParaRPr kumimoji="0" lang="sr-Latn-RS" altLang="en-US" sz="1800" b="1" i="0" u="none" strike="noStrike" cap="none" normalizeH="0" baseline="0">
              <a:ln>
                <a:noFill/>
              </a:ln>
              <a:solidFill>
                <a:srgbClr val="0070C0"/>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b="1">
                <a:solidFill>
                  <a:srgbClr val="0070C0"/>
                </a:solidFill>
                <a:latin typeface="+mn-lt"/>
                <a:cs typeface="Arial" panose="020B0604020202020204" pitchFamily="34" charset="0"/>
              </a:rPr>
              <a:t>  </a:t>
            </a:r>
            <a:r>
              <a:rPr kumimoji="0" lang="en-US" altLang="en-US" sz="1800" b="1" i="0" u="none" strike="noStrike" cap="none" normalizeH="0" baseline="0">
                <a:ln>
                  <a:noFill/>
                </a:ln>
                <a:solidFill>
                  <a:srgbClr val="00B0F0"/>
                </a:solidFill>
                <a:effectLst/>
                <a:latin typeface="+mn-lt"/>
                <a:cs typeface="Arial" panose="020B0604020202020204" pitchFamily="34" charset="0"/>
              </a:rPr>
              <a:t>&lt;orgName&gt;</a:t>
            </a:r>
            <a:r>
              <a:rPr kumimoji="0" lang="sr-Latn-RS" altLang="en-US" sz="1800" b="1" i="0" u="none" strike="noStrike" cap="none" normalizeH="0" baseline="0">
                <a:ln>
                  <a:noFill/>
                </a:ln>
                <a:solidFill>
                  <a:srgbClr val="00B0F0"/>
                </a:solidFill>
                <a:effectLst/>
                <a:latin typeface="+mn-l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b="1">
                <a:solidFill>
                  <a:srgbClr val="0070C0"/>
                </a:solidFill>
                <a:latin typeface="+mn-lt"/>
                <a:cs typeface="Arial" panose="020B0604020202020204" pitchFamily="34" charset="0"/>
              </a:rPr>
              <a:t>  </a:t>
            </a:r>
            <a:r>
              <a:rPr kumimoji="0" lang="en-US" altLang="en-US" sz="1800" i="0" u="none" strike="noStrike" cap="none" normalizeH="0" baseline="0">
                <a:ln>
                  <a:noFill/>
                </a:ln>
                <a:effectLst/>
                <a:latin typeface="+mn-lt"/>
                <a:cs typeface="Arial" panose="020B0604020202020204" pitchFamily="34" charset="0"/>
              </a:rPr>
              <a:t>du</a:t>
            </a:r>
            <a:r>
              <a:rPr kumimoji="0" lang="en-US" altLang="en-US" sz="1800" b="1" i="0" u="none" strike="noStrike" cap="none" normalizeH="0" baseline="0">
                <a:ln>
                  <a:noFill/>
                </a:ln>
                <a:solidFill>
                  <a:srgbClr val="0070C0"/>
                </a:solidFill>
                <a:effectLst/>
                <a:latin typeface="+mn-lt"/>
                <a:cs typeface="Arial" panose="020B0604020202020204" pitchFamily="34" charset="0"/>
              </a:rPr>
              <a:t> </a:t>
            </a:r>
            <a:endParaRPr kumimoji="0" lang="sr-Latn-RS" altLang="en-US" sz="1800" b="1" i="0" u="none" strike="noStrike" cap="none" normalizeH="0" baseline="0">
              <a:ln>
                <a:noFill/>
              </a:ln>
              <a:solidFill>
                <a:srgbClr val="0070C0"/>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b="1">
                <a:solidFill>
                  <a:srgbClr val="0070C0"/>
                </a:solidFill>
                <a:latin typeface="+mn-lt"/>
                <a:cs typeface="Arial" panose="020B0604020202020204" pitchFamily="34" charset="0"/>
              </a:rPr>
              <a:t>     </a:t>
            </a:r>
            <a:r>
              <a:rPr kumimoji="0" lang="en-US" altLang="en-US" sz="1800" b="1" i="0" u="none" strike="noStrike" cap="none" normalizeH="0" baseline="0">
                <a:ln>
                  <a:noFill/>
                </a:ln>
                <a:solidFill>
                  <a:srgbClr val="00B050"/>
                </a:solidFill>
                <a:effectLst/>
                <a:latin typeface="+mn-lt"/>
                <a:cs typeface="Arial" panose="020B0604020202020204" pitchFamily="34" charset="0"/>
              </a:rPr>
              <a:t>&lt;persName&gt;</a:t>
            </a:r>
            <a:endParaRPr kumimoji="0" lang="sr-Latn-RS" altLang="en-US" sz="1800" b="1" i="0" u="none" strike="noStrike" cap="none" normalizeH="0" baseline="0">
              <a:ln>
                <a:noFill/>
              </a:ln>
              <a:solidFill>
                <a:srgbClr val="00B050"/>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b="1">
                <a:solidFill>
                  <a:srgbClr val="0070C0"/>
                </a:solidFill>
                <a:latin typeface="+mn-lt"/>
                <a:cs typeface="Arial" panose="020B0604020202020204" pitchFamily="34" charset="0"/>
              </a:rPr>
              <a:t>        </a:t>
            </a:r>
            <a:r>
              <a:rPr kumimoji="0" lang="en-US" altLang="en-US" sz="1800" b="1" i="0" u="none" strike="noStrike" cap="none" normalizeH="0" baseline="0">
                <a:ln>
                  <a:noFill/>
                </a:ln>
                <a:solidFill>
                  <a:schemeClr val="accent2">
                    <a:lumMod val="75000"/>
                  </a:schemeClr>
                </a:solidFill>
                <a:effectLst/>
                <a:latin typeface="+mn-lt"/>
                <a:cs typeface="Arial" panose="020B0604020202020204" pitchFamily="34" charset="0"/>
              </a:rPr>
              <a:t>&lt;roleName type="nobility"&gt;</a:t>
            </a:r>
            <a:r>
              <a:rPr kumimoji="0" lang="en-US" altLang="en-US" sz="1800" b="1" i="0" u="none" strike="noStrike" cap="none" normalizeH="0" baseline="0">
                <a:ln>
                  <a:noFill/>
                </a:ln>
                <a:solidFill>
                  <a:srgbClr val="0070C0"/>
                </a:solidFill>
                <a:effectLst/>
                <a:latin typeface="+mn-lt"/>
                <a:cs typeface="Arial" panose="020B0604020202020204" pitchFamily="34" charset="0"/>
              </a:rPr>
              <a:t>marquis</a:t>
            </a:r>
            <a:r>
              <a:rPr kumimoji="0" lang="en-US" altLang="en-US" sz="1800" b="1" i="0" u="none" strike="noStrike" cap="none" normalizeH="0" baseline="0">
                <a:ln>
                  <a:noFill/>
                </a:ln>
                <a:solidFill>
                  <a:schemeClr val="accent2">
                    <a:lumMod val="75000"/>
                  </a:schemeClr>
                </a:solidFill>
                <a:effectLst/>
                <a:latin typeface="+mn-lt"/>
                <a:cs typeface="Arial" panose="020B0604020202020204" pitchFamily="34" charset="0"/>
              </a:rPr>
              <a:t>&lt;/roleName&gt; </a:t>
            </a:r>
            <a:endParaRPr kumimoji="0" lang="sr-Latn-RS" altLang="en-US" sz="1800" b="1" i="0" u="none" strike="noStrike" cap="none" normalizeH="0" baseline="0">
              <a:ln>
                <a:noFill/>
              </a:ln>
              <a:solidFill>
                <a:schemeClr val="accent2">
                  <a:lumMod val="75000"/>
                </a:schemeClr>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b="1">
                <a:solidFill>
                  <a:srgbClr val="0070C0"/>
                </a:solidFill>
                <a:latin typeface="+mn-lt"/>
                <a:cs typeface="Arial" panose="020B0604020202020204" pitchFamily="34" charset="0"/>
              </a:rPr>
              <a:t>        </a:t>
            </a:r>
            <a:r>
              <a:rPr kumimoji="0" lang="en-US" altLang="en-US" sz="1800" b="1" i="0" u="none" strike="noStrike" cap="none" normalizeH="0" baseline="0">
                <a:ln>
                  <a:noFill/>
                </a:ln>
                <a:solidFill>
                  <a:srgbClr val="FFC000"/>
                </a:solidFill>
                <a:effectLst/>
                <a:latin typeface="+mn-lt"/>
                <a:cs typeface="Arial" panose="020B0604020202020204" pitchFamily="34" charset="0"/>
              </a:rPr>
              <a:t>&lt;nameLink&gt;</a:t>
            </a:r>
            <a:r>
              <a:rPr kumimoji="0" lang="en-US" altLang="en-US" sz="1800" b="1" i="0" u="none" strike="noStrike" cap="none" normalizeH="0" baseline="0">
                <a:ln>
                  <a:noFill/>
                </a:ln>
                <a:solidFill>
                  <a:srgbClr val="0070C0"/>
                </a:solidFill>
                <a:effectLst/>
                <a:latin typeface="+mn-lt"/>
                <a:cs typeface="Arial" panose="020B0604020202020204" pitchFamily="34" charset="0"/>
              </a:rPr>
              <a:t>de la</a:t>
            </a:r>
            <a:r>
              <a:rPr kumimoji="0" lang="en-US" altLang="en-US" sz="1800" b="1" i="0" u="none" strike="noStrike" cap="none" normalizeH="0" baseline="0">
                <a:ln>
                  <a:noFill/>
                </a:ln>
                <a:solidFill>
                  <a:srgbClr val="FFC000"/>
                </a:solidFill>
                <a:effectLst/>
                <a:latin typeface="+mn-lt"/>
                <a:cs typeface="Arial" panose="020B0604020202020204" pitchFamily="34" charset="0"/>
              </a:rPr>
              <a:t>&lt;/nameLink&gt; </a:t>
            </a:r>
            <a:endParaRPr kumimoji="0" lang="sr-Latn-RS" altLang="en-US" sz="1800" b="1" i="0" u="none" strike="noStrike" cap="none" normalizeH="0" baseline="0">
              <a:ln>
                <a:noFill/>
              </a:ln>
              <a:solidFill>
                <a:srgbClr val="FFC000"/>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b="1">
                <a:solidFill>
                  <a:srgbClr val="0070C0"/>
                </a:solidFill>
                <a:latin typeface="+mn-lt"/>
                <a:cs typeface="Arial" panose="020B0604020202020204" pitchFamily="34" charset="0"/>
              </a:rPr>
              <a:t>        </a:t>
            </a:r>
            <a:r>
              <a:rPr kumimoji="0" lang="en-US" altLang="en-US" sz="1800" b="1" i="0" u="none" strike="noStrike" cap="none" normalizeH="0" baseline="0">
                <a:ln>
                  <a:noFill/>
                </a:ln>
                <a:solidFill>
                  <a:srgbClr val="92D050"/>
                </a:solidFill>
                <a:effectLst/>
                <a:latin typeface="+mn-lt"/>
                <a:cs typeface="Arial" panose="020B0604020202020204" pitchFamily="34" charset="0"/>
              </a:rPr>
              <a:t>&lt;surname&gt;</a:t>
            </a:r>
            <a:r>
              <a:rPr kumimoji="0" lang="en-US" altLang="en-US" sz="1800" b="1" i="0" u="none" strike="noStrike" cap="none" normalizeH="0" baseline="0">
                <a:ln>
                  <a:noFill/>
                </a:ln>
                <a:solidFill>
                  <a:srgbClr val="0070C0"/>
                </a:solidFill>
                <a:effectLst/>
                <a:latin typeface="+mn-lt"/>
                <a:cs typeface="Arial" panose="020B0604020202020204" pitchFamily="34" charset="0"/>
              </a:rPr>
              <a:t>Lande</a:t>
            </a:r>
            <a:r>
              <a:rPr kumimoji="0" lang="en-US" altLang="en-US" sz="1800" b="1" i="0" u="none" strike="noStrike" cap="none" normalizeH="0" baseline="0">
                <a:ln>
                  <a:noFill/>
                </a:ln>
                <a:solidFill>
                  <a:srgbClr val="92D050"/>
                </a:solidFill>
                <a:effectLst/>
                <a:latin typeface="+mn-lt"/>
                <a:cs typeface="Arial" panose="020B0604020202020204" pitchFamily="34" charset="0"/>
              </a:rPr>
              <a:t>&lt;/surname&gt;</a:t>
            </a:r>
            <a:endParaRPr kumimoji="0" lang="sr-Latn-RS" altLang="en-US" sz="1800" b="1" i="0" u="none" strike="noStrike" cap="none" normalizeH="0" baseline="0">
              <a:ln>
                <a:noFill/>
              </a:ln>
              <a:solidFill>
                <a:srgbClr val="92D050"/>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b="1">
                <a:solidFill>
                  <a:srgbClr val="0070C0"/>
                </a:solidFill>
                <a:latin typeface="+mn-lt"/>
                <a:cs typeface="Arial" panose="020B0604020202020204" pitchFamily="34" charset="0"/>
              </a:rPr>
              <a:t>     </a:t>
            </a:r>
            <a:r>
              <a:rPr kumimoji="0" lang="en-US" altLang="en-US" sz="1800" b="1" i="0" u="none" strike="noStrike" cap="none" normalizeH="0" baseline="0">
                <a:ln>
                  <a:noFill/>
                </a:ln>
                <a:solidFill>
                  <a:srgbClr val="00B050"/>
                </a:solidFill>
                <a:effectLst/>
                <a:latin typeface="+mn-lt"/>
                <a:cs typeface="Arial" panose="020B0604020202020204" pitchFamily="34" charset="0"/>
              </a:rPr>
              <a:t>&lt;/persName&gt;</a:t>
            </a:r>
            <a:endParaRPr kumimoji="0" lang="sr-Latn-RS" altLang="en-US" sz="1800" b="1" i="0" u="none" strike="noStrike" cap="none" normalizeH="0" baseline="0">
              <a:ln>
                <a:noFill/>
              </a:ln>
              <a:solidFill>
                <a:srgbClr val="00B050"/>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b="1">
                <a:solidFill>
                  <a:srgbClr val="0070C0"/>
                </a:solidFill>
                <a:latin typeface="+mn-lt"/>
                <a:cs typeface="Arial" panose="020B0604020202020204" pitchFamily="34" charset="0"/>
              </a:rPr>
              <a:t>  </a:t>
            </a:r>
            <a:r>
              <a:rPr kumimoji="0" lang="en-US" altLang="en-US" sz="1800" b="1" i="0" u="none" strike="noStrike" cap="none" normalizeH="0" baseline="0">
                <a:ln>
                  <a:noFill/>
                </a:ln>
                <a:solidFill>
                  <a:srgbClr val="00B0F0"/>
                </a:solidFill>
                <a:effectLst/>
                <a:latin typeface="+mn-lt"/>
                <a:cs typeface="Arial" panose="020B0604020202020204" pitchFamily="34" charset="0"/>
              </a:rPr>
              <a:t>&lt;/orgName&gt;</a:t>
            </a:r>
            <a:endParaRPr kumimoji="0" lang="sr-Latn-RS" altLang="en-US" sz="1800" b="1" i="0" u="none" strike="noStrike" cap="none" normalizeH="0" baseline="0">
              <a:ln>
                <a:noFill/>
              </a:ln>
              <a:solidFill>
                <a:srgbClr val="00B0F0"/>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70C0"/>
                </a:solidFill>
                <a:effectLst/>
                <a:latin typeface="+mn-lt"/>
                <a:cs typeface="Arial" panose="020B0604020202020204" pitchFamily="34" charset="0"/>
              </a:rPr>
              <a:t>&lt;/org&gt;</a:t>
            </a:r>
            <a:endParaRPr kumimoji="0" lang="sr-Latn-RS" altLang="en-US" sz="1800" b="1" i="0" u="none" strike="noStrike" cap="none" normalizeH="0" baseline="0">
              <a:ln>
                <a:noFill/>
              </a:ln>
              <a:solidFill>
                <a:srgbClr val="0070C0"/>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en-US" sz="1800" b="1" i="0" u="none" strike="noStrike" cap="none" normalizeH="0" baseline="0">
                <a:ln>
                  <a:noFill/>
                </a:ln>
                <a:effectLst/>
                <a:latin typeface="+mn-lt"/>
              </a:rPr>
              <a:t>factories</a:t>
            </a:r>
            <a:r>
              <a:rPr lang="sr-Latn-RS" altLang="en-US" sz="1800" b="1">
                <a:latin typeface="+mn-lt"/>
              </a:rPr>
              <a:t> of </a:t>
            </a:r>
            <a:r>
              <a:rPr kumimoji="0" lang="sr-Latn-RS" altLang="en-US" sz="1800" b="1" i="0" u="none" strike="noStrike" cap="none" normalizeH="0" baseline="0">
                <a:ln>
                  <a:noFill/>
                </a:ln>
                <a:effectLst/>
                <a:latin typeface="+mn-lt"/>
              </a:rPr>
              <a:t>marquis de la Lande</a:t>
            </a:r>
            <a:endParaRPr kumimoji="0" lang="en-US" altLang="en-US" sz="1800" b="1" i="0" u="none" strike="noStrike" cap="none" normalizeH="0" baseline="0">
              <a:ln>
                <a:noFill/>
              </a:ln>
              <a:effectLst/>
              <a:latin typeface="+mn-lt"/>
            </a:endParaRPr>
          </a:p>
        </p:txBody>
      </p:sp>
      <p:sp>
        <p:nvSpPr>
          <p:cNvPr id="5" name="Slide Number Placeholder 4">
            <a:extLst>
              <a:ext uri="{FF2B5EF4-FFF2-40B4-BE49-F238E27FC236}">
                <a16:creationId xmlns:a16="http://schemas.microsoft.com/office/drawing/2014/main" id="{AECB48EB-34EE-4AA7-8FBB-5EE8AA75390C}"/>
              </a:ext>
            </a:extLst>
          </p:cNvPr>
          <p:cNvSpPr>
            <a:spLocks noGrp="1"/>
          </p:cNvSpPr>
          <p:nvPr>
            <p:ph type="sldNum" sz="quarter" idx="12"/>
          </p:nvPr>
        </p:nvSpPr>
        <p:spPr/>
        <p:txBody>
          <a:bodyPr/>
          <a:lstStyle/>
          <a:p>
            <a:fld id="{9EE23988-0112-4951-8308-7244049C86F9}" type="slidenum">
              <a:rPr lang="en-US" smtClean="0"/>
              <a:t>36</a:t>
            </a:fld>
            <a:endParaRPr lang="en-US"/>
          </a:p>
        </p:txBody>
      </p:sp>
    </p:spTree>
    <p:extLst>
      <p:ext uri="{BB962C8B-B14F-4D97-AF65-F5344CB8AC3E}">
        <p14:creationId xmlns:p14="http://schemas.microsoft.com/office/powerpoint/2010/main" val="490694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fontScale="90000"/>
          </a:bodyPr>
          <a:lstStyle/>
          <a:p>
            <a:r>
              <a:rPr lang="sr-Latn-RS" sz="3500">
                <a:solidFill>
                  <a:srgbClr val="FFFFFF"/>
                </a:solidFill>
              </a:rPr>
              <a:t>Embedded named entities are recognized</a:t>
            </a:r>
            <a:endParaRPr lang="en-US" sz="3500">
              <a:solidFill>
                <a:srgbClr val="FFFFFF"/>
              </a:solidFill>
            </a:endParaRPr>
          </a:p>
        </p:txBody>
      </p:sp>
      <p:sp>
        <p:nvSpPr>
          <p:cNvPr id="4" name="Rectangle 1">
            <a:extLst>
              <a:ext uri="{FF2B5EF4-FFF2-40B4-BE49-F238E27FC236}">
                <a16:creationId xmlns:a16="http://schemas.microsoft.com/office/drawing/2014/main" id="{C481656A-7102-47CF-806E-872AB9461438}"/>
              </a:ext>
            </a:extLst>
          </p:cNvPr>
          <p:cNvSpPr>
            <a:spLocks noGrp="1" noChangeArrowheads="1"/>
          </p:cNvSpPr>
          <p:nvPr>
            <p:ph idx="1"/>
          </p:nvPr>
        </p:nvSpPr>
        <p:spPr bwMode="auto">
          <a:xfrm>
            <a:off x="1028700" y="2526093"/>
            <a:ext cx="646516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70C0"/>
                </a:solidFill>
                <a:effectLst/>
                <a:latin typeface="+mn-lt"/>
                <a:cs typeface="Arial" panose="020B0604020202020204" pitchFamily="34" charset="0"/>
              </a:rPr>
              <a:t>&lt;pers&gt;</a:t>
            </a:r>
            <a:endParaRPr kumimoji="0" lang="sr-Latn-RS" altLang="en-US" sz="1800" b="1" i="0" u="none" strike="noStrike" cap="none" normalizeH="0" baseline="0">
              <a:ln>
                <a:noFill/>
              </a:ln>
              <a:solidFill>
                <a:srgbClr val="0070C0"/>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a:solidFill>
                  <a:srgbClr val="222222"/>
                </a:solidFill>
                <a:latin typeface="+mn-lt"/>
                <a:cs typeface="Arial" panose="020B0604020202020204" pitchFamily="34" charset="0"/>
              </a:rPr>
              <a:t>  </a:t>
            </a:r>
            <a:r>
              <a:rPr lang="sr-Latn-RS" altLang="en-US" sz="1800" b="1">
                <a:solidFill>
                  <a:srgbClr val="222222"/>
                </a:solidFill>
                <a:latin typeface="+mn-lt"/>
                <a:cs typeface="Arial" panose="020B0604020202020204" pitchFamily="34" charset="0"/>
              </a:rPr>
              <a:t> </a:t>
            </a:r>
            <a:r>
              <a:rPr kumimoji="0" lang="en-US" altLang="en-US" sz="1800" b="1" i="0" u="none" strike="noStrike" cap="none" normalizeH="0" baseline="0">
                <a:ln>
                  <a:noFill/>
                </a:ln>
                <a:solidFill>
                  <a:srgbClr val="00B050"/>
                </a:solidFill>
                <a:effectLst/>
                <a:latin typeface="+mn-lt"/>
                <a:cs typeface="Arial" panose="020B0604020202020204" pitchFamily="34" charset="0"/>
              </a:rPr>
              <a:t>&lt;persName_full&gt;</a:t>
            </a:r>
            <a:r>
              <a:rPr kumimoji="0" lang="en-US" altLang="en-US" sz="1800" b="0" i="0" u="none" strike="noStrike" cap="none" normalizeH="0" baseline="0">
                <a:ln>
                  <a:noFill/>
                </a:ln>
                <a:solidFill>
                  <a:srgbClr val="222222"/>
                </a:solidFill>
                <a:effectLst/>
                <a:latin typeface="+mn-lt"/>
                <a:cs typeface="Arial" panose="020B0604020202020204" pitchFamily="34" charset="0"/>
              </a:rPr>
              <a:t>Aleksandra Miloševića</a:t>
            </a:r>
            <a:r>
              <a:rPr kumimoji="0" lang="en-US" altLang="en-US" sz="1800" b="1" i="0" u="none" strike="noStrike" cap="none" normalizeH="0" baseline="0">
                <a:ln>
                  <a:noFill/>
                </a:ln>
                <a:solidFill>
                  <a:srgbClr val="00B050"/>
                </a:solidFill>
                <a:effectLst/>
                <a:latin typeface="+mn-lt"/>
                <a:cs typeface="Arial" panose="020B0604020202020204" pitchFamily="34" charset="0"/>
              </a:rPr>
              <a:t>&lt;/persName_full&gt;</a:t>
            </a:r>
            <a:r>
              <a:rPr kumimoji="0" lang="en-US" altLang="en-US" sz="1800" b="0" i="0" u="none" strike="noStrike" cap="none" normalizeH="0" baseline="0">
                <a:ln>
                  <a:noFill/>
                </a:ln>
                <a:solidFill>
                  <a:srgbClr val="222222"/>
                </a:solidFill>
                <a:effectLst/>
                <a:latin typeface="+mn-lt"/>
                <a:cs typeface="Arial" panose="020B0604020202020204" pitchFamily="34" charset="0"/>
              </a:rPr>
              <a:t>, </a:t>
            </a:r>
            <a:endParaRPr kumimoji="0" lang="sr-Latn-RS" altLang="en-US" sz="1800" b="0" i="0" u="none" strike="noStrike" cap="none" normalizeH="0" baseline="0">
              <a:ln>
                <a:noFill/>
              </a:ln>
              <a:solidFill>
                <a:srgbClr val="222222"/>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a:solidFill>
                  <a:srgbClr val="222222"/>
                </a:solidFill>
                <a:latin typeface="+mn-lt"/>
                <a:cs typeface="Arial" panose="020B0604020202020204" pitchFamily="34" charset="0"/>
              </a:rPr>
              <a:t>   </a:t>
            </a:r>
            <a:r>
              <a:rPr kumimoji="0" lang="en-US" altLang="en-US" sz="1800" b="1" i="0" u="none" strike="noStrike" cap="none" normalizeH="0" baseline="0">
                <a:ln>
                  <a:noFill/>
                </a:ln>
                <a:solidFill>
                  <a:srgbClr val="7030A0"/>
                </a:solidFill>
                <a:effectLst/>
                <a:latin typeface="+mn-lt"/>
                <a:cs typeface="Arial" panose="020B0604020202020204" pitchFamily="34" charset="0"/>
              </a:rPr>
              <a:t>&lt;role&gt;</a:t>
            </a:r>
            <a:r>
              <a:rPr kumimoji="0" lang="en-US" altLang="en-US" sz="1800" b="0" i="0" u="none" strike="noStrike" cap="none" normalizeH="0" baseline="0">
                <a:ln>
                  <a:noFill/>
                </a:ln>
                <a:solidFill>
                  <a:srgbClr val="222222"/>
                </a:solidFill>
                <a:effectLst/>
                <a:latin typeface="+mn-lt"/>
                <a:cs typeface="Arial" panose="020B0604020202020204" pitchFamily="34" charset="0"/>
              </a:rPr>
              <a:t>učitelja</a:t>
            </a:r>
            <a:r>
              <a:rPr kumimoji="0" lang="sr-Latn-RS" altLang="en-US" sz="1800" b="1" i="0" u="none" strike="noStrike" cap="none" normalizeH="0" baseline="0">
                <a:ln>
                  <a:noFill/>
                </a:ln>
                <a:solidFill>
                  <a:srgbClr val="7030A0"/>
                </a:solidFill>
                <a:effectLst/>
                <a:latin typeface="+mn-lt"/>
                <a:cs typeface="Arial" panose="020B0604020202020204" pitchFamily="34" charset="0"/>
              </a:rPr>
              <a:t>&lt;/role&gt;</a:t>
            </a:r>
            <a:endParaRPr lang="sr-Latn-RS" altLang="en-US" sz="1800" b="1">
              <a:solidFill>
                <a:srgbClr val="7030A0"/>
              </a:solidFill>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en-US" sz="1800" b="0" i="0" u="none" strike="noStrike" cap="none" normalizeH="0" baseline="0">
                <a:ln>
                  <a:noFill/>
                </a:ln>
                <a:solidFill>
                  <a:srgbClr val="222222"/>
                </a:solidFill>
                <a:effectLst/>
                <a:latin typeface="+mn-lt"/>
                <a:cs typeface="Arial" panose="020B0604020202020204" pitchFamily="34" charset="0"/>
              </a:rPr>
              <a:t>   </a:t>
            </a:r>
            <a:r>
              <a:rPr kumimoji="0" lang="en-US" altLang="en-US" sz="1800" b="1" i="0" u="none" strike="noStrike" cap="none" normalizeH="0" baseline="0">
                <a:ln>
                  <a:noFill/>
                </a:ln>
                <a:solidFill>
                  <a:srgbClr val="FF0000"/>
                </a:solidFill>
                <a:effectLst/>
                <a:latin typeface="+mn-lt"/>
                <a:cs typeface="Arial" panose="020B0604020202020204" pitchFamily="34" charset="0"/>
              </a:rPr>
              <a:t>&lt;org_gen&gt;</a:t>
            </a:r>
            <a:r>
              <a:rPr kumimoji="0" lang="en-US" altLang="en-US" sz="1800" b="0" i="0" u="none" strike="noStrike" cap="none" normalizeH="0" baseline="0">
                <a:ln>
                  <a:noFill/>
                </a:ln>
                <a:solidFill>
                  <a:srgbClr val="222222"/>
                </a:solidFill>
                <a:effectLst/>
                <a:latin typeface="+mn-lt"/>
                <a:cs typeface="Arial" panose="020B0604020202020204" pitchFamily="34" charset="0"/>
              </a:rPr>
              <a:t>OŠ „</a:t>
            </a:r>
            <a:endParaRPr kumimoji="0" lang="sr-Latn-RS" altLang="en-US" sz="1800" b="0" i="0" u="none" strike="noStrike" cap="none" normalizeH="0" baseline="0">
              <a:ln>
                <a:noFill/>
              </a:ln>
              <a:solidFill>
                <a:srgbClr val="222222"/>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a:solidFill>
                  <a:srgbClr val="222222"/>
                </a:solidFill>
                <a:latin typeface="+mn-lt"/>
                <a:cs typeface="Arial" panose="020B0604020202020204" pitchFamily="34" charset="0"/>
              </a:rPr>
              <a:t>      </a:t>
            </a:r>
            <a:r>
              <a:rPr kumimoji="0" lang="en-US" altLang="en-US" sz="1800" b="1" i="0" u="none" strike="noStrike" cap="none" normalizeH="0" baseline="0">
                <a:ln>
                  <a:noFill/>
                </a:ln>
                <a:solidFill>
                  <a:srgbClr val="00B050"/>
                </a:solidFill>
                <a:effectLst/>
                <a:latin typeface="+mn-lt"/>
                <a:cs typeface="Arial" panose="020B0604020202020204" pitchFamily="34" charset="0"/>
              </a:rPr>
              <a:t>&lt;persName_full&gt;</a:t>
            </a:r>
            <a:r>
              <a:rPr kumimoji="0" lang="en-US" altLang="en-US" sz="1800" b="0" i="0" u="none" strike="noStrike" cap="none" normalizeH="0" baseline="0">
                <a:ln>
                  <a:noFill/>
                </a:ln>
                <a:solidFill>
                  <a:srgbClr val="222222"/>
                </a:solidFill>
                <a:effectLst/>
                <a:latin typeface="+mn-lt"/>
                <a:cs typeface="Arial" panose="020B0604020202020204" pitchFamily="34" charset="0"/>
              </a:rPr>
              <a:t>Velizar Stanković Korčagin</a:t>
            </a:r>
            <a:r>
              <a:rPr kumimoji="0" lang="en-US" altLang="en-US" sz="1800" b="1" i="0" u="none" strike="noStrike" cap="none" normalizeH="0" baseline="0">
                <a:ln>
                  <a:noFill/>
                </a:ln>
                <a:solidFill>
                  <a:srgbClr val="00B050"/>
                </a:solidFill>
                <a:effectLst/>
                <a:latin typeface="+mn-lt"/>
                <a:cs typeface="Arial" panose="020B0604020202020204" pitchFamily="34" charset="0"/>
              </a:rPr>
              <a:t>&lt;/persName_full&gt;</a:t>
            </a:r>
            <a:r>
              <a:rPr kumimoji="0" lang="en-US" altLang="en-US" sz="1800" b="0" i="0" u="none" strike="noStrike" cap="none" normalizeH="0" baseline="0">
                <a:ln>
                  <a:noFill/>
                </a:ln>
                <a:solidFill>
                  <a:srgbClr val="222222"/>
                </a:solidFill>
                <a:effectLst/>
                <a:latin typeface="+mn-lt"/>
                <a:cs typeface="Arial" panose="020B0604020202020204" pitchFamily="34" charset="0"/>
              </a:rPr>
              <a:t>" </a:t>
            </a:r>
            <a:endParaRPr kumimoji="0" lang="sr-Latn-RS" altLang="en-US" sz="1800" b="0" i="0" u="none" strike="noStrike" cap="none" normalizeH="0" baseline="0">
              <a:ln>
                <a:noFill/>
              </a:ln>
              <a:solidFill>
                <a:srgbClr val="222222"/>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a:solidFill>
                  <a:srgbClr val="222222"/>
                </a:solidFill>
                <a:latin typeface="+mn-lt"/>
                <a:cs typeface="Arial" panose="020B0604020202020204" pitchFamily="34" charset="0"/>
              </a:rPr>
              <a:t>     </a:t>
            </a:r>
            <a:r>
              <a:rPr kumimoji="0" lang="en-US" altLang="en-US" sz="1800" b="0" i="0" u="none" strike="noStrike" cap="none" normalizeH="0" baseline="0">
                <a:ln>
                  <a:noFill/>
                </a:ln>
                <a:solidFill>
                  <a:srgbClr val="222222"/>
                </a:solidFill>
                <a:effectLst/>
                <a:latin typeface="+mn-lt"/>
                <a:cs typeface="Arial" panose="020B0604020202020204" pitchFamily="34" charset="0"/>
              </a:rPr>
              <a:t>iz </a:t>
            </a:r>
            <a:endParaRPr kumimoji="0" lang="sr-Latn-RS" altLang="en-US" sz="1800" b="0" i="0" u="none" strike="noStrike" cap="none" normalizeH="0" baseline="0">
              <a:ln>
                <a:noFill/>
              </a:ln>
              <a:solidFill>
                <a:srgbClr val="222222"/>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a:solidFill>
                  <a:srgbClr val="222222"/>
                </a:solidFill>
                <a:latin typeface="+mn-lt"/>
                <a:cs typeface="Arial" panose="020B0604020202020204" pitchFamily="34" charset="0"/>
              </a:rPr>
              <a:t>     </a:t>
            </a:r>
            <a:r>
              <a:rPr kumimoji="0" lang="en-US" altLang="en-US" sz="1800" b="1" i="0" u="none" strike="noStrike" cap="none" normalizeH="0" baseline="0">
                <a:ln>
                  <a:noFill/>
                </a:ln>
                <a:solidFill>
                  <a:schemeClr val="accent2">
                    <a:lumMod val="75000"/>
                  </a:schemeClr>
                </a:solidFill>
                <a:effectLst/>
                <a:latin typeface="+mn-lt"/>
                <a:cs typeface="Arial" panose="020B0604020202020204" pitchFamily="34" charset="0"/>
              </a:rPr>
              <a:t>&lt;top_gr&gt;</a:t>
            </a:r>
            <a:r>
              <a:rPr kumimoji="0" lang="en-US" altLang="en-US" sz="1800" b="0" i="0" u="none" strike="noStrike" cap="none" normalizeH="0" baseline="0">
                <a:ln>
                  <a:noFill/>
                </a:ln>
                <a:solidFill>
                  <a:srgbClr val="222222"/>
                </a:solidFill>
                <a:effectLst/>
                <a:latin typeface="+mn-lt"/>
                <a:cs typeface="Arial" panose="020B0604020202020204" pitchFamily="34" charset="0"/>
              </a:rPr>
              <a:t>Velikog Šiljegovca</a:t>
            </a:r>
            <a:r>
              <a:rPr kumimoji="0" lang="en-US" altLang="en-US" sz="1800" b="1" i="0" u="none" strike="noStrike" cap="none" normalizeH="0" baseline="0">
                <a:ln>
                  <a:noFill/>
                </a:ln>
                <a:solidFill>
                  <a:schemeClr val="accent2">
                    <a:lumMod val="75000"/>
                  </a:schemeClr>
                </a:solidFill>
                <a:effectLst/>
                <a:latin typeface="+mn-lt"/>
                <a:cs typeface="Arial" panose="020B0604020202020204" pitchFamily="34" charset="0"/>
              </a:rPr>
              <a:t>&lt;/top_gr&gt;</a:t>
            </a:r>
            <a:endParaRPr kumimoji="0" lang="sr-Latn-RS" altLang="en-US" sz="1800" b="1" i="0" u="none" strike="noStrike" cap="none" normalizeH="0" baseline="0">
              <a:ln>
                <a:noFill/>
              </a:ln>
              <a:solidFill>
                <a:schemeClr val="accent2">
                  <a:lumMod val="75000"/>
                </a:schemeClr>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en-US" sz="1800" b="1">
                <a:solidFill>
                  <a:srgbClr val="222222"/>
                </a:solidFill>
                <a:latin typeface="+mn-lt"/>
                <a:cs typeface="Arial" panose="020B0604020202020204" pitchFamily="34" charset="0"/>
              </a:rPr>
              <a:t>   </a:t>
            </a:r>
            <a:r>
              <a:rPr kumimoji="0" lang="en-US" altLang="en-US" sz="1800" b="1" i="0" u="none" strike="noStrike" cap="none" normalizeH="0" baseline="0">
                <a:ln>
                  <a:noFill/>
                </a:ln>
                <a:solidFill>
                  <a:srgbClr val="FF0000"/>
                </a:solidFill>
                <a:effectLst/>
                <a:latin typeface="+mn-lt"/>
                <a:cs typeface="Arial" panose="020B0604020202020204" pitchFamily="34" charset="0"/>
              </a:rPr>
              <a:t>&lt;/org_gen&gt;</a:t>
            </a:r>
            <a:endParaRPr kumimoji="0" lang="sr-Latn-RS" altLang="en-US" sz="1800" b="1" i="0" u="none" strike="noStrike" cap="none" normalizeH="0" baseline="0">
              <a:ln>
                <a:noFill/>
              </a:ln>
              <a:solidFill>
                <a:srgbClr val="FF0000"/>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70C0"/>
                </a:solidFill>
                <a:effectLst/>
                <a:latin typeface="+mn-lt"/>
                <a:cs typeface="Arial" panose="020B0604020202020204" pitchFamily="34" charset="0"/>
              </a:rPr>
              <a:t>&lt;/pers&gt;</a:t>
            </a:r>
            <a:r>
              <a:rPr kumimoji="0" lang="en-US" altLang="en-US" sz="1800" b="1" i="0" u="none" strike="noStrike" cap="none" normalizeH="0" baseline="0">
                <a:ln>
                  <a:noFill/>
                </a:ln>
                <a:solidFill>
                  <a:srgbClr val="0070C0"/>
                </a:solidFill>
                <a:effectLst/>
                <a:latin typeface="+mn-lt"/>
              </a:rPr>
              <a:t> </a:t>
            </a:r>
            <a:endParaRPr kumimoji="0" lang="sr-Latn-RS" altLang="en-US" sz="1800" b="1" i="0" u="none" strike="noStrike" cap="none" normalizeH="0" baseline="0">
              <a:ln>
                <a:noFill/>
              </a:ln>
              <a:solidFill>
                <a:srgbClr val="0070C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en-US" sz="1800" i="0" u="none" strike="noStrike" cap="none" normalizeH="0" baseline="0">
                <a:ln>
                  <a:noFill/>
                </a:ln>
                <a:solidFill>
                  <a:srgbClr val="00B050"/>
                </a:solidFill>
                <a:effectLst/>
                <a:latin typeface="+mn-lt"/>
              </a:rPr>
              <a:t>Aleksandar Milošević</a:t>
            </a:r>
            <a:r>
              <a:rPr kumimoji="0" lang="sr-Latn-RS" altLang="en-US" sz="1800" i="0" u="none" strike="noStrike" cap="none" normalizeH="0" baseline="0">
                <a:ln>
                  <a:noFill/>
                </a:ln>
                <a:solidFill>
                  <a:srgbClr val="0070C0"/>
                </a:solidFill>
                <a:effectLst/>
                <a:latin typeface="+mn-lt"/>
              </a:rPr>
              <a:t>, </a:t>
            </a:r>
            <a:r>
              <a:rPr kumimoji="0" lang="sr-Latn-RS" altLang="en-US" sz="1800" i="0" u="none" strike="noStrike" cap="none" normalizeH="0" baseline="0">
                <a:ln>
                  <a:noFill/>
                </a:ln>
                <a:solidFill>
                  <a:srgbClr val="7030A0"/>
                </a:solidFill>
                <a:effectLst/>
                <a:latin typeface="+mn-lt"/>
              </a:rPr>
              <a:t>teacher</a:t>
            </a:r>
            <a:r>
              <a:rPr kumimoji="0" lang="sr-Latn-RS" altLang="en-US" sz="1800" i="0" u="none" strike="noStrike" cap="none" normalizeH="0" baseline="0">
                <a:ln>
                  <a:noFill/>
                </a:ln>
                <a:solidFill>
                  <a:srgbClr val="0070C0"/>
                </a:solidFill>
                <a:effectLst/>
                <a:latin typeface="+mn-lt"/>
              </a:rPr>
              <a:t> of </a:t>
            </a:r>
            <a:r>
              <a:rPr kumimoji="0" lang="sr-Latn-RS" altLang="en-US" sz="1800" i="0" u="none" strike="noStrike" cap="none" normalizeH="0" baseline="0">
                <a:ln>
                  <a:noFill/>
                </a:ln>
                <a:solidFill>
                  <a:srgbClr val="FF0000"/>
                </a:solidFill>
                <a:effectLst/>
                <a:latin typeface="+mn-lt"/>
              </a:rPr>
              <a:t>the EC „</a:t>
            </a:r>
            <a:r>
              <a:rPr kumimoji="0" lang="sr-Latn-RS" altLang="en-US" sz="1800" i="0" u="none" strike="noStrike" cap="none" normalizeH="0" baseline="0">
                <a:ln>
                  <a:noFill/>
                </a:ln>
                <a:solidFill>
                  <a:srgbClr val="00B050"/>
                </a:solidFill>
                <a:effectLst/>
                <a:latin typeface="+mn-lt"/>
              </a:rPr>
              <a:t>Velizar Stanković Korčagin</a:t>
            </a:r>
            <a:r>
              <a:rPr kumimoji="0" lang="sr-Latn-RS" altLang="en-US" sz="1800" i="0" u="none" strike="noStrike" cap="none" normalizeH="0" baseline="0">
                <a:ln>
                  <a:noFill/>
                </a:ln>
                <a:solidFill>
                  <a:srgbClr val="FF0000"/>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en-US" sz="1800" i="0" u="none" strike="noStrike" cap="none" normalizeH="0" baseline="0">
                <a:ln>
                  <a:noFill/>
                </a:ln>
                <a:solidFill>
                  <a:srgbClr val="FF0000"/>
                </a:solidFill>
                <a:effectLst/>
                <a:latin typeface="+mn-lt"/>
              </a:rPr>
              <a:t>from</a:t>
            </a:r>
            <a:r>
              <a:rPr kumimoji="0" lang="sr-Latn-RS" altLang="en-US" sz="1800" i="0" u="none" strike="noStrike" cap="none" normalizeH="0" baseline="0">
                <a:ln>
                  <a:noFill/>
                </a:ln>
                <a:solidFill>
                  <a:srgbClr val="0070C0"/>
                </a:solidFill>
                <a:effectLst/>
                <a:latin typeface="+mn-lt"/>
              </a:rPr>
              <a:t> </a:t>
            </a:r>
            <a:r>
              <a:rPr kumimoji="0" lang="sr-Latn-RS" altLang="en-US" sz="1800" i="0" u="none" strike="noStrike" cap="none" normalizeH="0" baseline="0">
                <a:ln>
                  <a:noFill/>
                </a:ln>
                <a:solidFill>
                  <a:schemeClr val="accent2">
                    <a:lumMod val="75000"/>
                  </a:schemeClr>
                </a:solidFill>
                <a:effectLst/>
                <a:latin typeface="+mn-lt"/>
              </a:rPr>
              <a:t>Veliki Šiljegovac (in genitive)</a:t>
            </a:r>
            <a:endParaRPr kumimoji="0" lang="en-US" altLang="en-US" sz="1800" i="0" u="none" strike="noStrike" cap="none" normalizeH="0" baseline="0">
              <a:ln>
                <a:noFill/>
              </a:ln>
              <a:solidFill>
                <a:schemeClr val="accent2">
                  <a:lumMod val="75000"/>
                </a:schemeClr>
              </a:solidFill>
              <a:effectLst/>
              <a:latin typeface="+mn-lt"/>
            </a:endParaRPr>
          </a:p>
        </p:txBody>
      </p:sp>
      <p:sp>
        <p:nvSpPr>
          <p:cNvPr id="3" name="Slide Number Placeholder 2">
            <a:extLst>
              <a:ext uri="{FF2B5EF4-FFF2-40B4-BE49-F238E27FC236}">
                <a16:creationId xmlns:a16="http://schemas.microsoft.com/office/drawing/2014/main" id="{7A14D20A-0DE1-4C4E-986F-FE711701F6C9}"/>
              </a:ext>
            </a:extLst>
          </p:cNvPr>
          <p:cNvSpPr>
            <a:spLocks noGrp="1"/>
          </p:cNvSpPr>
          <p:nvPr>
            <p:ph type="sldNum" sz="quarter" idx="12"/>
          </p:nvPr>
        </p:nvSpPr>
        <p:spPr/>
        <p:txBody>
          <a:bodyPr/>
          <a:lstStyle/>
          <a:p>
            <a:fld id="{9EE23988-0112-4951-8308-7244049C86F9}" type="slidenum">
              <a:rPr lang="en-US" smtClean="0"/>
              <a:t>37</a:t>
            </a:fld>
            <a:endParaRPr lang="en-US"/>
          </a:p>
        </p:txBody>
      </p:sp>
    </p:spTree>
    <p:extLst>
      <p:ext uri="{BB962C8B-B14F-4D97-AF65-F5344CB8AC3E}">
        <p14:creationId xmlns:p14="http://schemas.microsoft.com/office/powerpoint/2010/main" val="5195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865FF7-B97D-4253-ABAB-76481DBB88E2}"/>
              </a:ext>
            </a:extLst>
          </p:cNvPr>
          <p:cNvSpPr>
            <a:spLocks noGrp="1"/>
          </p:cNvSpPr>
          <p:nvPr>
            <p:ph type="title"/>
          </p:nvPr>
        </p:nvSpPr>
        <p:spPr>
          <a:xfrm>
            <a:off x="1028699" y="294538"/>
            <a:ext cx="7421963" cy="1033669"/>
          </a:xfrm>
        </p:spPr>
        <p:txBody>
          <a:bodyPr>
            <a:normAutofit/>
          </a:bodyPr>
          <a:lstStyle/>
          <a:p>
            <a:r>
              <a:rPr lang="sr-Latn-RS" sz="3500">
                <a:solidFill>
                  <a:srgbClr val="FFFFFF"/>
                </a:solidFill>
              </a:rPr>
              <a:t>Why are embbeded entities important?</a:t>
            </a:r>
            <a:endParaRPr lang="en-US" sz="3500">
              <a:solidFill>
                <a:srgbClr val="FFFFFF"/>
              </a:solidFill>
            </a:endParaRPr>
          </a:p>
        </p:txBody>
      </p:sp>
      <p:sp>
        <p:nvSpPr>
          <p:cNvPr id="3" name="Content Placeholder 2">
            <a:extLst>
              <a:ext uri="{FF2B5EF4-FFF2-40B4-BE49-F238E27FC236}">
                <a16:creationId xmlns:a16="http://schemas.microsoft.com/office/drawing/2014/main" id="{B937AF2B-3045-4BF6-B8AC-F8C613A12214}"/>
              </a:ext>
            </a:extLst>
          </p:cNvPr>
          <p:cNvSpPr>
            <a:spLocks noGrp="1"/>
          </p:cNvSpPr>
          <p:nvPr>
            <p:ph idx="1"/>
          </p:nvPr>
        </p:nvSpPr>
        <p:spPr>
          <a:xfrm>
            <a:off x="1028699" y="2318197"/>
            <a:ext cx="7293023" cy="3683358"/>
          </a:xfrm>
        </p:spPr>
        <p:txBody>
          <a:bodyPr anchor="ctr">
            <a:normAutofit/>
          </a:bodyPr>
          <a:lstStyle/>
          <a:p>
            <a:r>
              <a:rPr lang="sr-Latn-RS" sz="2000"/>
              <a:t>Because they connect recognized entities;</a:t>
            </a:r>
          </a:p>
          <a:p>
            <a:r>
              <a:rPr lang="sr-Latn-RS" sz="2000"/>
              <a:t>What do we know about </a:t>
            </a:r>
            <a:r>
              <a:rPr lang="sr-Latn-RS" sz="2000" b="1">
                <a:solidFill>
                  <a:srgbClr val="0070C0"/>
                </a:solidFill>
              </a:rPr>
              <a:t>Aleksandar Milošević</a:t>
            </a:r>
            <a:r>
              <a:rPr lang="sr-Latn-RS" sz="2000"/>
              <a:t>?</a:t>
            </a:r>
          </a:p>
          <a:p>
            <a:pPr lvl="1"/>
            <a:r>
              <a:rPr lang="sr-Latn-RS" sz="1600"/>
              <a:t>He is a teacher;</a:t>
            </a:r>
          </a:p>
          <a:p>
            <a:r>
              <a:rPr lang="sr-Latn-RS" sz="2000"/>
              <a:t>Where does he teach?</a:t>
            </a:r>
          </a:p>
          <a:p>
            <a:pPr lvl="1"/>
            <a:r>
              <a:rPr lang="sr-Latn-RS" sz="1600"/>
              <a:t>At the </a:t>
            </a:r>
            <a:r>
              <a:rPr lang="sr-Latn-RS" sz="1600" b="1">
                <a:solidFill>
                  <a:srgbClr val="0070C0"/>
                </a:solidFill>
              </a:rPr>
              <a:t>elementary school „Velizar Stanković Korčagin“</a:t>
            </a:r>
          </a:p>
          <a:p>
            <a:r>
              <a:rPr lang="sr-Latn-RS" sz="2000"/>
              <a:t>Where is that elementary school?</a:t>
            </a:r>
          </a:p>
          <a:p>
            <a:pPr lvl="1"/>
            <a:r>
              <a:rPr lang="sr-Latn-RS" sz="1600"/>
              <a:t>In </a:t>
            </a:r>
            <a:r>
              <a:rPr lang="sr-Latn-RS" sz="1600" b="1">
                <a:solidFill>
                  <a:srgbClr val="0070C0"/>
                </a:solidFill>
              </a:rPr>
              <a:t>Veliki Šiljegovac</a:t>
            </a:r>
            <a:r>
              <a:rPr lang="sr-Latn-RS" sz="1600"/>
              <a:t>.</a:t>
            </a:r>
            <a:endParaRPr lang="en-US" sz="1600"/>
          </a:p>
        </p:txBody>
      </p:sp>
      <p:sp>
        <p:nvSpPr>
          <p:cNvPr id="4" name="Slide Number Placeholder 3">
            <a:extLst>
              <a:ext uri="{FF2B5EF4-FFF2-40B4-BE49-F238E27FC236}">
                <a16:creationId xmlns:a16="http://schemas.microsoft.com/office/drawing/2014/main" id="{7E5A6395-D0A8-442B-B13B-4135BF29604B}"/>
              </a:ext>
            </a:extLst>
          </p:cNvPr>
          <p:cNvSpPr>
            <a:spLocks noGrp="1"/>
          </p:cNvSpPr>
          <p:nvPr>
            <p:ph type="sldNum" sz="quarter" idx="12"/>
          </p:nvPr>
        </p:nvSpPr>
        <p:spPr/>
        <p:txBody>
          <a:bodyPr/>
          <a:lstStyle/>
          <a:p>
            <a:fld id="{9EE23988-0112-4951-8308-7244049C86F9}" type="slidenum">
              <a:rPr lang="en-US" smtClean="0"/>
              <a:t>38</a:t>
            </a:fld>
            <a:endParaRPr lang="en-US"/>
          </a:p>
        </p:txBody>
      </p:sp>
    </p:spTree>
    <p:extLst>
      <p:ext uri="{BB962C8B-B14F-4D97-AF65-F5344CB8AC3E}">
        <p14:creationId xmlns:p14="http://schemas.microsoft.com/office/powerpoint/2010/main" val="2761361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6E6F4-32B3-4AE9-821E-75572DFD7D1E}"/>
              </a:ext>
            </a:extLst>
          </p:cNvPr>
          <p:cNvSpPr>
            <a:spLocks noGrp="1"/>
          </p:cNvSpPr>
          <p:nvPr>
            <p:ph type="title"/>
          </p:nvPr>
        </p:nvSpPr>
        <p:spPr>
          <a:xfrm>
            <a:off x="1028699" y="294538"/>
            <a:ext cx="7421963" cy="1033669"/>
          </a:xfrm>
        </p:spPr>
        <p:txBody>
          <a:bodyPr>
            <a:normAutofit/>
          </a:bodyPr>
          <a:lstStyle/>
          <a:p>
            <a:r>
              <a:rPr lang="sr-Latn-RS" sz="3200">
                <a:solidFill>
                  <a:srgbClr val="FFFFFF"/>
                </a:solidFill>
              </a:rPr>
              <a:t>What is specific for the use of transducers in a Unitex cascade?</a:t>
            </a:r>
            <a:endParaRPr lang="en-US" sz="3200">
              <a:solidFill>
                <a:srgbClr val="FFFFFF"/>
              </a:solidFill>
            </a:endParaRPr>
          </a:p>
        </p:txBody>
      </p:sp>
      <p:sp>
        <p:nvSpPr>
          <p:cNvPr id="3" name="Content Placeholder 2">
            <a:extLst>
              <a:ext uri="{FF2B5EF4-FFF2-40B4-BE49-F238E27FC236}">
                <a16:creationId xmlns:a16="http://schemas.microsoft.com/office/drawing/2014/main" id="{50870926-2DBC-48DD-BE9E-FB2E5026803F}"/>
              </a:ext>
            </a:extLst>
          </p:cNvPr>
          <p:cNvSpPr>
            <a:spLocks noGrp="1"/>
          </p:cNvSpPr>
          <p:nvPr>
            <p:ph idx="1"/>
          </p:nvPr>
        </p:nvSpPr>
        <p:spPr>
          <a:xfrm>
            <a:off x="1028699" y="2318197"/>
            <a:ext cx="7293023" cy="3683358"/>
          </a:xfrm>
        </p:spPr>
        <p:txBody>
          <a:bodyPr anchor="ctr">
            <a:normAutofit/>
          </a:bodyPr>
          <a:lstStyle/>
          <a:p>
            <a:r>
              <a:rPr lang="sr-Latn-RS" sz="1700"/>
              <a:t>For each transducer in a cascade one has to specify whether it is used in a merge or a replace mode;</a:t>
            </a:r>
          </a:p>
          <a:p>
            <a:r>
              <a:rPr lang="sr-Latn-RS" sz="1700"/>
              <a:t>For instance:</a:t>
            </a:r>
          </a:p>
          <a:p>
            <a:r>
              <a:rPr lang="sr-Latn-RS" sz="1700" b="1"/>
              <a:t>Merge mode</a:t>
            </a:r>
            <a:r>
              <a:rPr lang="sr-Latn-RS" sz="1700"/>
              <a:t>: enclosing recognized sequence in XML tags:</a:t>
            </a:r>
          </a:p>
          <a:p>
            <a:pPr lvl="1"/>
            <a:r>
              <a:rPr lang="sr-Latn-RS" sz="1300" b="1"/>
              <a:t>...+381 60 1234567...</a:t>
            </a:r>
            <a:r>
              <a:rPr lang="sr-Latn-RS" sz="1300"/>
              <a:t>	</a:t>
            </a:r>
            <a:r>
              <a:rPr lang="sr-Latn-RS" sz="1300">
                <a:sym typeface="Symbol" panose="05050102010706020507" pitchFamily="18" charset="2"/>
              </a:rPr>
              <a:t>	</a:t>
            </a:r>
            <a:r>
              <a:rPr lang="sr-Latn-RS" sz="1300" b="1">
                <a:solidFill>
                  <a:srgbClr val="0070C0"/>
                </a:solidFill>
                <a:sym typeface="Symbol" panose="05050102010706020507" pitchFamily="18" charset="2"/>
              </a:rPr>
              <a:t>&lt;tel&gt;</a:t>
            </a:r>
            <a:r>
              <a:rPr lang="sr-Latn-RS" sz="1300" b="1">
                <a:sym typeface="Symbol" panose="05050102010706020507" pitchFamily="18" charset="2"/>
              </a:rPr>
              <a:t>+381 60 1234567</a:t>
            </a:r>
            <a:r>
              <a:rPr lang="sr-Latn-RS" sz="1300" b="1">
                <a:solidFill>
                  <a:srgbClr val="0070C0"/>
                </a:solidFill>
                <a:sym typeface="Symbol" panose="05050102010706020507" pitchFamily="18" charset="2"/>
              </a:rPr>
              <a:t>&lt;/tel&gt;</a:t>
            </a:r>
          </a:p>
          <a:p>
            <a:r>
              <a:rPr lang="sr-Latn-RS" sz="1700" b="1">
                <a:sym typeface="Symbol" panose="05050102010706020507" pitchFamily="18" charset="2"/>
              </a:rPr>
              <a:t>Replace mode</a:t>
            </a:r>
            <a:r>
              <a:rPr lang="sr-Latn-RS" sz="1700">
                <a:sym typeface="Symbol" panose="05050102010706020507" pitchFamily="18" charset="2"/>
              </a:rPr>
              <a:t>: replace recognized sequence with a new text:</a:t>
            </a:r>
          </a:p>
          <a:p>
            <a:pPr lvl="1"/>
            <a:r>
              <a:rPr lang="sr-Latn-RS" sz="1300" b="1"/>
              <a:t>...+381 60 1234567...</a:t>
            </a:r>
            <a:r>
              <a:rPr lang="sr-Latn-RS" sz="1300"/>
              <a:t>	</a:t>
            </a:r>
            <a:r>
              <a:rPr lang="sr-Latn-RS" sz="1300">
                <a:sym typeface="Symbol" panose="05050102010706020507" pitchFamily="18" charset="2"/>
              </a:rPr>
              <a:t>	</a:t>
            </a:r>
            <a:r>
              <a:rPr lang="sr-Latn-RS" sz="1300" b="1">
                <a:solidFill>
                  <a:srgbClr val="0070C0"/>
                </a:solidFill>
                <a:sym typeface="Symbol" panose="05050102010706020507" pitchFamily="18" charset="2"/>
              </a:rPr>
              <a:t>&lt;tel-number/&gt;</a:t>
            </a:r>
          </a:p>
          <a:p>
            <a:pPr lvl="1"/>
            <a:r>
              <a:rPr lang="sr-Latn-RS" sz="1300"/>
              <a:t>(anonimization)</a:t>
            </a:r>
            <a:endParaRPr lang="en-US" sz="1300"/>
          </a:p>
        </p:txBody>
      </p:sp>
      <p:sp>
        <p:nvSpPr>
          <p:cNvPr id="4" name="Slide Number Placeholder 3">
            <a:extLst>
              <a:ext uri="{FF2B5EF4-FFF2-40B4-BE49-F238E27FC236}">
                <a16:creationId xmlns:a16="http://schemas.microsoft.com/office/drawing/2014/main" id="{1AD22E4E-BAE4-4DD6-9B76-64EF586F5A07}"/>
              </a:ext>
            </a:extLst>
          </p:cNvPr>
          <p:cNvSpPr>
            <a:spLocks noGrp="1"/>
          </p:cNvSpPr>
          <p:nvPr>
            <p:ph type="sldNum" sz="quarter" idx="12"/>
          </p:nvPr>
        </p:nvSpPr>
        <p:spPr/>
        <p:txBody>
          <a:bodyPr/>
          <a:lstStyle/>
          <a:p>
            <a:fld id="{9EE23988-0112-4951-8308-7244049C86F9}" type="slidenum">
              <a:rPr lang="en-US" smtClean="0"/>
              <a:t>39</a:t>
            </a:fld>
            <a:endParaRPr lang="en-US"/>
          </a:p>
        </p:txBody>
      </p:sp>
    </p:spTree>
    <p:extLst>
      <p:ext uri="{BB962C8B-B14F-4D97-AF65-F5344CB8AC3E}">
        <p14:creationId xmlns:p14="http://schemas.microsoft.com/office/powerpoint/2010/main" val="138884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294538"/>
            <a:ext cx="7421963" cy="1033669"/>
          </a:xfrm>
        </p:spPr>
        <p:txBody>
          <a:bodyPr>
            <a:normAutofit fontScale="90000"/>
          </a:bodyPr>
          <a:lstStyle/>
          <a:p>
            <a:r>
              <a:rPr lang="sr-Latn-RS" sz="3500">
                <a:solidFill>
                  <a:srgbClr val="FFFFFF"/>
                </a:solidFill>
              </a:rPr>
              <a:t>What is in dictionaries that can help NER?</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683358"/>
          </a:xfrm>
        </p:spPr>
        <p:txBody>
          <a:bodyPr anchor="ctr">
            <a:normAutofit/>
          </a:bodyPr>
          <a:lstStyle/>
          <a:p>
            <a:r>
              <a:rPr lang="en-US" sz="1700" b="1"/>
              <a:t>Jeanne d'Arc,N+PR+Anthroponyme+Individuel+Celebrite</a:t>
            </a:r>
            <a:endParaRPr lang="sr-Latn-RS" sz="1700" b="1"/>
          </a:p>
          <a:p>
            <a:pPr lvl="1"/>
            <a:r>
              <a:rPr lang="en-US" sz="1300"/>
              <a:t>a noun (N)</a:t>
            </a:r>
          </a:p>
          <a:p>
            <a:pPr lvl="1"/>
            <a:r>
              <a:rPr lang="en-US" sz="1300"/>
              <a:t>a proper name (PR)</a:t>
            </a:r>
          </a:p>
          <a:p>
            <a:pPr lvl="1"/>
            <a:r>
              <a:rPr lang="en-US" sz="1300"/>
              <a:t>an anthroponyme, a proper name of a human being (</a:t>
            </a:r>
            <a:r>
              <a:rPr lang="en-US" sz="1400"/>
              <a:t>Anthroponyme)</a:t>
            </a:r>
            <a:endParaRPr lang="en-US" sz="1300"/>
          </a:p>
          <a:p>
            <a:pPr lvl="1"/>
            <a:r>
              <a:rPr lang="en-US" sz="1300"/>
              <a:t>an individual proper name (Individuel)</a:t>
            </a:r>
          </a:p>
          <a:p>
            <a:pPr lvl="1"/>
            <a:r>
              <a:rPr lang="en-US" sz="1300"/>
              <a:t>a famous person (Celebrite)</a:t>
            </a:r>
          </a:p>
          <a:p>
            <a:r>
              <a:rPr lang="sr-Latn-RS" sz="1700" b="1">
                <a:solidFill>
                  <a:srgbClr val="0070C0"/>
                </a:solidFill>
              </a:rPr>
              <a:t>Jovanka </a:t>
            </a:r>
            <a:r>
              <a:rPr lang="sr-Latn-RS" sz="1700" b="1" dirty="0">
                <a:solidFill>
                  <a:srgbClr val="0070C0"/>
                </a:solidFill>
              </a:rPr>
              <a:t>Orleanka,N+NProp+Hum+Name+Cel+DOM=Hist</a:t>
            </a:r>
          </a:p>
          <a:p>
            <a:pPr lvl="1"/>
            <a:r>
              <a:rPr lang="en-US" sz="1300"/>
              <a:t>a noun (N)</a:t>
            </a:r>
          </a:p>
          <a:p>
            <a:pPr lvl="1"/>
            <a:r>
              <a:rPr lang="en-US" sz="1300"/>
              <a:t>a proper name (NProp)</a:t>
            </a:r>
          </a:p>
          <a:p>
            <a:pPr lvl="1"/>
            <a:r>
              <a:rPr lang="en-US" sz="1300"/>
              <a:t>a human being (</a:t>
            </a:r>
            <a:r>
              <a:rPr lang="en-US" sz="1400"/>
              <a:t>Hum)</a:t>
            </a:r>
            <a:endParaRPr lang="en-US" sz="1300"/>
          </a:p>
          <a:p>
            <a:pPr lvl="1"/>
            <a:r>
              <a:rPr lang="en-US" sz="1300"/>
              <a:t>a name given to a human being (Name)</a:t>
            </a:r>
          </a:p>
          <a:p>
            <a:pPr lvl="1"/>
            <a:r>
              <a:rPr lang="en-US" sz="1300"/>
              <a:t>a famous person (Cel)</a:t>
            </a:r>
          </a:p>
          <a:p>
            <a:pPr lvl="1"/>
            <a:r>
              <a:rPr lang="en-US" sz="1300"/>
              <a:t>a historical person (DOM=Hist)</a:t>
            </a:r>
          </a:p>
          <a:p>
            <a:pPr lvl="1"/>
            <a:endParaRPr lang="en-US" sz="1300" dirty="0"/>
          </a:p>
        </p:txBody>
      </p:sp>
      <p:sp>
        <p:nvSpPr>
          <p:cNvPr id="4" name="Slide Number Placeholder 3">
            <a:extLst>
              <a:ext uri="{FF2B5EF4-FFF2-40B4-BE49-F238E27FC236}">
                <a16:creationId xmlns:a16="http://schemas.microsoft.com/office/drawing/2014/main" id="{24A73D7C-D582-4647-B8F9-C932A8CF1C8C}"/>
              </a:ext>
            </a:extLst>
          </p:cNvPr>
          <p:cNvSpPr>
            <a:spLocks noGrp="1"/>
          </p:cNvSpPr>
          <p:nvPr>
            <p:ph type="sldNum" sz="quarter" idx="12"/>
          </p:nvPr>
        </p:nvSpPr>
        <p:spPr/>
        <p:txBody>
          <a:bodyPr/>
          <a:lstStyle/>
          <a:p>
            <a:fld id="{9EE23988-0112-4951-8308-7244049C86F9}" type="slidenum">
              <a:rPr lang="en-US" smtClean="0"/>
              <a:t>4</a:t>
            </a:fld>
            <a:endParaRPr lang="en-US"/>
          </a:p>
        </p:txBody>
      </p:sp>
    </p:spTree>
    <p:extLst>
      <p:ext uri="{BB962C8B-B14F-4D97-AF65-F5344CB8AC3E}">
        <p14:creationId xmlns:p14="http://schemas.microsoft.com/office/powerpoint/2010/main" val="538036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57FC4-9542-4B7C-8FE4-0C5C6D1B1954}"/>
              </a:ext>
            </a:extLst>
          </p:cNvPr>
          <p:cNvSpPr>
            <a:spLocks noGrp="1"/>
          </p:cNvSpPr>
          <p:nvPr>
            <p:ph type="title"/>
          </p:nvPr>
        </p:nvSpPr>
        <p:spPr>
          <a:xfrm>
            <a:off x="1028699" y="294538"/>
            <a:ext cx="7421963" cy="1033669"/>
          </a:xfrm>
        </p:spPr>
        <p:txBody>
          <a:bodyPr>
            <a:normAutofit/>
          </a:bodyPr>
          <a:lstStyle/>
          <a:p>
            <a:r>
              <a:rPr lang="sr-Latn-RS" sz="3500">
                <a:solidFill>
                  <a:srgbClr val="FFFFFF"/>
                </a:solidFill>
              </a:rPr>
              <a:t>Repetition of the use of a transducer</a:t>
            </a:r>
            <a:endParaRPr lang="en-US" sz="3500">
              <a:solidFill>
                <a:srgbClr val="FFFFFF"/>
              </a:solidFill>
            </a:endParaRPr>
          </a:p>
        </p:txBody>
      </p:sp>
      <p:sp>
        <p:nvSpPr>
          <p:cNvPr id="3" name="Content Placeholder 2">
            <a:extLst>
              <a:ext uri="{FF2B5EF4-FFF2-40B4-BE49-F238E27FC236}">
                <a16:creationId xmlns:a16="http://schemas.microsoft.com/office/drawing/2014/main" id="{5EE7B083-DE2E-4F0D-9891-9D4A590D0C4E}"/>
              </a:ext>
            </a:extLst>
          </p:cNvPr>
          <p:cNvSpPr>
            <a:spLocks noGrp="1"/>
          </p:cNvSpPr>
          <p:nvPr>
            <p:ph idx="1"/>
          </p:nvPr>
        </p:nvSpPr>
        <p:spPr>
          <a:xfrm>
            <a:off x="1028699" y="2318197"/>
            <a:ext cx="7293023" cy="3683358"/>
          </a:xfrm>
        </p:spPr>
        <p:txBody>
          <a:bodyPr anchor="ctr">
            <a:normAutofit/>
          </a:bodyPr>
          <a:lstStyle/>
          <a:p>
            <a:r>
              <a:rPr lang="sr-Latn-RS" sz="1700"/>
              <a:t>A transducer in a cascade can be used repeteadly until reaching a fixed point, that is, the point in which it cannot modify the text  anymore.</a:t>
            </a:r>
          </a:p>
          <a:p>
            <a:r>
              <a:rPr lang="sr-Latn-RS" sz="1700"/>
              <a:t>One has to be careful with the use of such transducers in order not to enter an endless loop (like in programming).</a:t>
            </a:r>
          </a:p>
          <a:p>
            <a:r>
              <a:rPr lang="sr-Latn-RS" sz="1700"/>
              <a:t>Example:</a:t>
            </a:r>
          </a:p>
          <a:p>
            <a:r>
              <a:rPr lang="sr-Latn-RS" sz="1700"/>
              <a:t>Text uses a tag </a:t>
            </a:r>
            <a:r>
              <a:rPr lang="sr-Latn-RS" sz="1700" b="1">
                <a:solidFill>
                  <a:srgbClr val="0070C0"/>
                </a:solidFill>
              </a:rPr>
              <a:t>&lt;em&gt;</a:t>
            </a:r>
            <a:r>
              <a:rPr lang="sr-Latn-RS" sz="1700"/>
              <a:t> for emphasizing a sequence, and an attribute </a:t>
            </a:r>
            <a:r>
              <a:rPr lang="sr-Latn-RS" sz="1700" b="1">
                <a:solidFill>
                  <a:srgbClr val="0070C0"/>
                </a:solidFill>
              </a:rPr>
              <a:t>type</a:t>
            </a:r>
            <a:r>
              <a:rPr lang="sr-Latn-RS" sz="1700"/>
              <a:t> to say how, with values: </a:t>
            </a:r>
            <a:r>
              <a:rPr lang="sr-Latn-RS" sz="1700" b="1">
                <a:solidFill>
                  <a:srgbClr val="0070C0"/>
                </a:solidFill>
              </a:rPr>
              <a:t>i</a:t>
            </a:r>
            <a:r>
              <a:rPr lang="sr-Latn-RS" sz="1700"/>
              <a:t> for italic, </a:t>
            </a:r>
            <a:r>
              <a:rPr lang="sr-Latn-RS" sz="1700" b="1">
                <a:solidFill>
                  <a:srgbClr val="0070C0"/>
                </a:solidFill>
              </a:rPr>
              <a:t>b</a:t>
            </a:r>
            <a:r>
              <a:rPr lang="sr-Latn-RS" sz="1700"/>
              <a:t> for bold, and </a:t>
            </a:r>
            <a:r>
              <a:rPr lang="sr-Latn-RS" sz="1700" b="1">
                <a:solidFill>
                  <a:srgbClr val="0070C0"/>
                </a:solidFill>
              </a:rPr>
              <a:t>s</a:t>
            </a:r>
            <a:r>
              <a:rPr lang="sr-Latn-RS" sz="1700"/>
              <a:t> for small caps. These tags can be embbeded.</a:t>
            </a:r>
          </a:p>
          <a:p>
            <a:r>
              <a:rPr lang="sr-Latn-RS" sz="1700"/>
              <a:t>We want to replace the tag </a:t>
            </a:r>
            <a:r>
              <a:rPr lang="sr-Latn-RS" sz="1700" b="1">
                <a:solidFill>
                  <a:srgbClr val="0070C0"/>
                </a:solidFill>
              </a:rPr>
              <a:t>&lt;em&gt;</a:t>
            </a:r>
            <a:r>
              <a:rPr lang="sr-Latn-RS" sz="1700"/>
              <a:t> with tags </a:t>
            </a:r>
            <a:r>
              <a:rPr lang="sr-Latn-RS" sz="1700" b="1">
                <a:solidFill>
                  <a:srgbClr val="0070C0"/>
                </a:solidFill>
              </a:rPr>
              <a:t>&lt;i&gt;</a:t>
            </a:r>
            <a:r>
              <a:rPr lang="sr-Latn-RS" sz="1700"/>
              <a:t>, </a:t>
            </a:r>
            <a:r>
              <a:rPr lang="sr-Latn-RS" sz="1700" b="1">
                <a:solidFill>
                  <a:srgbClr val="0070C0"/>
                </a:solidFill>
              </a:rPr>
              <a:t>&lt;b&gt;</a:t>
            </a:r>
            <a:r>
              <a:rPr lang="sr-Latn-RS" sz="1700"/>
              <a:t> or </a:t>
            </a:r>
            <a:r>
              <a:rPr lang="sr-Latn-RS" sz="1700" b="1">
                <a:solidFill>
                  <a:srgbClr val="0070C0"/>
                </a:solidFill>
              </a:rPr>
              <a:t>&lt;s&gt;</a:t>
            </a:r>
            <a:r>
              <a:rPr lang="sr-Latn-RS" sz="1700"/>
              <a:t> according to the value of the attribute </a:t>
            </a:r>
            <a:r>
              <a:rPr lang="sr-Latn-RS" sz="1700" b="1">
                <a:solidFill>
                  <a:srgbClr val="0070C0"/>
                </a:solidFill>
              </a:rPr>
              <a:t>type</a:t>
            </a:r>
            <a:r>
              <a:rPr lang="sr-Latn-RS" sz="1700"/>
              <a:t>.</a:t>
            </a:r>
            <a:endParaRPr lang="en-US" sz="1700"/>
          </a:p>
        </p:txBody>
      </p:sp>
      <p:sp>
        <p:nvSpPr>
          <p:cNvPr id="4" name="Slide Number Placeholder 3">
            <a:extLst>
              <a:ext uri="{FF2B5EF4-FFF2-40B4-BE49-F238E27FC236}">
                <a16:creationId xmlns:a16="http://schemas.microsoft.com/office/drawing/2014/main" id="{6F7DF862-5A8E-4ECD-9832-96527C659925}"/>
              </a:ext>
            </a:extLst>
          </p:cNvPr>
          <p:cNvSpPr>
            <a:spLocks noGrp="1"/>
          </p:cNvSpPr>
          <p:nvPr>
            <p:ph type="sldNum" sz="quarter" idx="12"/>
          </p:nvPr>
        </p:nvSpPr>
        <p:spPr/>
        <p:txBody>
          <a:bodyPr/>
          <a:lstStyle/>
          <a:p>
            <a:fld id="{9EE23988-0112-4951-8308-7244049C86F9}" type="slidenum">
              <a:rPr lang="en-US" smtClean="0"/>
              <a:t>40</a:t>
            </a:fld>
            <a:endParaRPr lang="en-US"/>
          </a:p>
        </p:txBody>
      </p:sp>
    </p:spTree>
    <p:extLst>
      <p:ext uri="{BB962C8B-B14F-4D97-AF65-F5344CB8AC3E}">
        <p14:creationId xmlns:p14="http://schemas.microsoft.com/office/powerpoint/2010/main" val="818016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F570D-3AAC-46C8-B5CF-9058F6978027}"/>
              </a:ext>
            </a:extLst>
          </p:cNvPr>
          <p:cNvSpPr>
            <a:spLocks noGrp="1"/>
          </p:cNvSpPr>
          <p:nvPr>
            <p:ph type="title"/>
          </p:nvPr>
        </p:nvSpPr>
        <p:spPr>
          <a:xfrm>
            <a:off x="1028699" y="294538"/>
            <a:ext cx="7421963" cy="1033669"/>
          </a:xfrm>
        </p:spPr>
        <p:txBody>
          <a:bodyPr>
            <a:normAutofit/>
          </a:bodyPr>
          <a:lstStyle/>
          <a:p>
            <a:r>
              <a:rPr lang="sr-Latn-RS" sz="3500">
                <a:solidFill>
                  <a:srgbClr val="FFFFFF"/>
                </a:solidFill>
              </a:rPr>
              <a:t>Example:</a:t>
            </a:r>
            <a:endParaRPr lang="en-US" sz="3500">
              <a:solidFill>
                <a:srgbClr val="FFFFFF"/>
              </a:solidFill>
            </a:endParaRPr>
          </a:p>
        </p:txBody>
      </p:sp>
      <p:sp>
        <p:nvSpPr>
          <p:cNvPr id="3" name="Content Placeholder 2">
            <a:extLst>
              <a:ext uri="{FF2B5EF4-FFF2-40B4-BE49-F238E27FC236}">
                <a16:creationId xmlns:a16="http://schemas.microsoft.com/office/drawing/2014/main" id="{286DE81A-E342-43D4-A5C2-C6508482F125}"/>
              </a:ext>
            </a:extLst>
          </p:cNvPr>
          <p:cNvSpPr>
            <a:spLocks noGrp="1"/>
          </p:cNvSpPr>
          <p:nvPr>
            <p:ph idx="1"/>
          </p:nvPr>
        </p:nvSpPr>
        <p:spPr>
          <a:xfrm>
            <a:off x="1028699" y="2318197"/>
            <a:ext cx="7293023" cy="3683358"/>
          </a:xfrm>
        </p:spPr>
        <p:txBody>
          <a:bodyPr anchor="ctr">
            <a:normAutofit/>
          </a:bodyPr>
          <a:lstStyle/>
          <a:p>
            <a:r>
              <a:rPr lang="sr-Latn-RS" sz="1700"/>
              <a:t>Text:</a:t>
            </a:r>
          </a:p>
          <a:p>
            <a:r>
              <a:rPr lang="sr-Latn-RS" sz="1700"/>
              <a:t>...</a:t>
            </a:r>
            <a:r>
              <a:rPr lang="sr-Latn-RS" sz="1700" b="1">
                <a:solidFill>
                  <a:srgbClr val="0070C0"/>
                </a:solidFill>
              </a:rPr>
              <a:t>&lt;em type="i"&gt;</a:t>
            </a:r>
            <a:r>
              <a:rPr lang="sr-Latn-RS" sz="1700"/>
              <a:t>aaa bbb </a:t>
            </a:r>
            <a:r>
              <a:rPr lang="sr-Latn-RS" sz="1700" b="1">
                <a:solidFill>
                  <a:srgbClr val="0070C0"/>
                </a:solidFill>
              </a:rPr>
              <a:t>&lt;em type="b"&gt;</a:t>
            </a:r>
            <a:r>
              <a:rPr lang="sr-Latn-RS" sz="1700"/>
              <a:t>ccc ddd </a:t>
            </a:r>
            <a:r>
              <a:rPr lang="sr-Latn-RS" sz="1700" b="1">
                <a:solidFill>
                  <a:srgbClr val="0070C0"/>
                </a:solidFill>
              </a:rPr>
              <a:t>&lt;em type="s"&gt;</a:t>
            </a:r>
            <a:r>
              <a:rPr lang="sr-Latn-RS" sz="1700"/>
              <a:t>eee fff</a:t>
            </a:r>
            <a:r>
              <a:rPr lang="sr-Latn-RS" sz="1700" b="1">
                <a:solidFill>
                  <a:srgbClr val="0070C0"/>
                </a:solidFill>
              </a:rPr>
              <a:t>&lt;/em&gt;</a:t>
            </a:r>
            <a:r>
              <a:rPr lang="sr-Latn-RS" sz="1700"/>
              <a:t> ggg hhh</a:t>
            </a:r>
            <a:r>
              <a:rPr lang="sr-Latn-RS" sz="1700" b="1">
                <a:solidFill>
                  <a:srgbClr val="0070C0"/>
                </a:solidFill>
              </a:rPr>
              <a:t>&lt;/em&gt;</a:t>
            </a:r>
            <a:r>
              <a:rPr lang="sr-Latn-RS" sz="1700"/>
              <a:t> iii jjj</a:t>
            </a:r>
            <a:r>
              <a:rPr lang="sr-Latn-RS" sz="1700" b="1">
                <a:solidFill>
                  <a:srgbClr val="0070C0"/>
                </a:solidFill>
              </a:rPr>
              <a:t>&lt;/em&gt;</a:t>
            </a:r>
            <a:r>
              <a:rPr lang="sr-Latn-RS" sz="1700"/>
              <a:t>...</a:t>
            </a:r>
          </a:p>
          <a:p>
            <a:r>
              <a:rPr lang="sr-Latn-RS" sz="1700"/>
              <a:t>Transducer:</a:t>
            </a:r>
          </a:p>
          <a:p>
            <a:r>
              <a:rPr lang="sr-Latn-RS" sz="1700"/>
              <a:t>Recognizes tags </a:t>
            </a:r>
            <a:r>
              <a:rPr lang="sr-Latn-RS" sz="1700" b="1">
                <a:solidFill>
                  <a:srgbClr val="0070C0"/>
                </a:solidFill>
              </a:rPr>
              <a:t>&lt;em type="$x"&gt;</a:t>
            </a:r>
            <a:r>
              <a:rPr lang="sr-Latn-RS" sz="1700"/>
              <a:t> and </a:t>
            </a:r>
            <a:r>
              <a:rPr lang="sr-Latn-RS" sz="1700" b="1">
                <a:solidFill>
                  <a:srgbClr val="0070C0"/>
                </a:solidFill>
              </a:rPr>
              <a:t>&lt;/em&gt;</a:t>
            </a:r>
            <a:r>
              <a:rPr lang="sr-Latn-RS" sz="1700"/>
              <a:t> and text between them that consists of </a:t>
            </a:r>
            <a:r>
              <a:rPr lang="sr-Latn-RS" sz="1700" b="1">
                <a:solidFill>
                  <a:srgbClr val="0070C0"/>
                </a:solidFill>
              </a:rPr>
              <a:t>[a-j]+</a:t>
            </a:r>
            <a:r>
              <a:rPr lang="sr-Latn-RS" sz="1700"/>
              <a:t> and tags </a:t>
            </a:r>
            <a:r>
              <a:rPr lang="sr-Latn-RS" sz="1700" b="1">
                <a:solidFill>
                  <a:srgbClr val="0070C0"/>
                </a:solidFill>
              </a:rPr>
              <a:t>&lt;i&gt;</a:t>
            </a:r>
            <a:r>
              <a:rPr lang="sr-Latn-RS" sz="1700"/>
              <a:t>, </a:t>
            </a:r>
            <a:r>
              <a:rPr lang="sr-Latn-RS" sz="1700" b="1">
                <a:solidFill>
                  <a:srgbClr val="0070C0"/>
                </a:solidFill>
              </a:rPr>
              <a:t>&lt;/i&gt;</a:t>
            </a:r>
            <a:r>
              <a:rPr lang="sr-Latn-RS" sz="1700"/>
              <a:t>, </a:t>
            </a:r>
            <a:r>
              <a:rPr lang="sr-Latn-RS" sz="1700" b="1">
                <a:solidFill>
                  <a:srgbClr val="0070C0"/>
                </a:solidFill>
              </a:rPr>
              <a:t>&lt;b&gt;</a:t>
            </a:r>
            <a:r>
              <a:rPr lang="sr-Latn-RS" sz="1700"/>
              <a:t>, </a:t>
            </a:r>
            <a:r>
              <a:rPr lang="sr-Latn-RS" sz="1700" b="1">
                <a:solidFill>
                  <a:srgbClr val="0070C0"/>
                </a:solidFill>
              </a:rPr>
              <a:t>&lt;/b&gt;</a:t>
            </a:r>
            <a:r>
              <a:rPr lang="sr-Latn-RS" sz="1700"/>
              <a:t>, </a:t>
            </a:r>
            <a:r>
              <a:rPr lang="sr-Latn-RS" sz="1700" b="1">
                <a:solidFill>
                  <a:srgbClr val="0070C0"/>
                </a:solidFill>
              </a:rPr>
              <a:t>&lt;s&gt;</a:t>
            </a:r>
            <a:r>
              <a:rPr lang="sr-Latn-RS" sz="1700"/>
              <a:t>, </a:t>
            </a:r>
            <a:r>
              <a:rPr lang="sr-Latn-RS" sz="1700" b="1">
                <a:solidFill>
                  <a:srgbClr val="0070C0"/>
                </a:solidFill>
              </a:rPr>
              <a:t>&lt;/s&gt;</a:t>
            </a:r>
            <a:r>
              <a:rPr lang="sr-Latn-RS" sz="1700"/>
              <a:t> (but not </a:t>
            </a:r>
            <a:r>
              <a:rPr lang="sr-Latn-RS" sz="1700" b="1">
                <a:solidFill>
                  <a:srgbClr val="0070C0"/>
                </a:solidFill>
              </a:rPr>
              <a:t>&lt;em&gt;</a:t>
            </a:r>
            <a:r>
              <a:rPr lang="sr-Latn-RS" sz="1700"/>
              <a:t> and </a:t>
            </a:r>
            <a:r>
              <a:rPr lang="sr-Latn-RS" sz="1700" b="1">
                <a:solidFill>
                  <a:srgbClr val="0070C0"/>
                </a:solidFill>
              </a:rPr>
              <a:t>&lt;/em&gt;</a:t>
            </a:r>
            <a:r>
              <a:rPr lang="sr-Latn-RS" sz="1700"/>
              <a:t>)</a:t>
            </a:r>
          </a:p>
          <a:p>
            <a:r>
              <a:rPr lang="sr-Latn-RS" sz="1700"/>
              <a:t>and replaces tags </a:t>
            </a:r>
            <a:r>
              <a:rPr lang="sr-Latn-RS" sz="1700" b="1">
                <a:solidFill>
                  <a:srgbClr val="0070C0"/>
                </a:solidFill>
              </a:rPr>
              <a:t>&lt;em&gt;</a:t>
            </a:r>
            <a:r>
              <a:rPr lang="sr-Latn-RS" sz="1700"/>
              <a:t> and </a:t>
            </a:r>
            <a:r>
              <a:rPr lang="sr-Latn-RS" sz="1700" b="1">
                <a:solidFill>
                  <a:srgbClr val="0070C0"/>
                </a:solidFill>
              </a:rPr>
              <a:t>&lt;/em&gt;</a:t>
            </a:r>
            <a:r>
              <a:rPr lang="sr-Latn-RS" sz="1700"/>
              <a:t> with </a:t>
            </a:r>
            <a:r>
              <a:rPr lang="sr-Latn-RS" sz="1700" b="1">
                <a:solidFill>
                  <a:srgbClr val="0070C0"/>
                </a:solidFill>
              </a:rPr>
              <a:t>&lt;$x&gt;</a:t>
            </a:r>
            <a:r>
              <a:rPr lang="sr-Latn-RS" sz="1700"/>
              <a:t> and </a:t>
            </a:r>
            <a:r>
              <a:rPr lang="sr-Latn-RS" sz="1700" b="1">
                <a:solidFill>
                  <a:srgbClr val="0070C0"/>
                </a:solidFill>
              </a:rPr>
              <a:t>&lt;/$x&gt;</a:t>
            </a:r>
            <a:r>
              <a:rPr lang="sr-Latn-RS" sz="1700"/>
              <a:t>.</a:t>
            </a:r>
            <a:endParaRPr lang="en-US" sz="1700"/>
          </a:p>
        </p:txBody>
      </p:sp>
      <p:sp>
        <p:nvSpPr>
          <p:cNvPr id="4" name="Slide Number Placeholder 3">
            <a:extLst>
              <a:ext uri="{FF2B5EF4-FFF2-40B4-BE49-F238E27FC236}">
                <a16:creationId xmlns:a16="http://schemas.microsoft.com/office/drawing/2014/main" id="{F8967BFC-B80A-498C-A5F1-389628B4D834}"/>
              </a:ext>
            </a:extLst>
          </p:cNvPr>
          <p:cNvSpPr>
            <a:spLocks noGrp="1"/>
          </p:cNvSpPr>
          <p:nvPr>
            <p:ph type="sldNum" sz="quarter" idx="12"/>
          </p:nvPr>
        </p:nvSpPr>
        <p:spPr/>
        <p:txBody>
          <a:bodyPr/>
          <a:lstStyle/>
          <a:p>
            <a:fld id="{9EE23988-0112-4951-8308-7244049C86F9}" type="slidenum">
              <a:rPr lang="en-US" smtClean="0"/>
              <a:t>41</a:t>
            </a:fld>
            <a:endParaRPr lang="en-US"/>
          </a:p>
        </p:txBody>
      </p:sp>
    </p:spTree>
    <p:extLst>
      <p:ext uri="{BB962C8B-B14F-4D97-AF65-F5344CB8AC3E}">
        <p14:creationId xmlns:p14="http://schemas.microsoft.com/office/powerpoint/2010/main" val="1303747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F570D-3AAC-46C8-B5CF-9058F6978027}"/>
              </a:ext>
            </a:extLst>
          </p:cNvPr>
          <p:cNvSpPr>
            <a:spLocks noGrp="1"/>
          </p:cNvSpPr>
          <p:nvPr>
            <p:ph type="title"/>
          </p:nvPr>
        </p:nvSpPr>
        <p:spPr>
          <a:xfrm>
            <a:off x="1028699" y="294538"/>
            <a:ext cx="7421963" cy="1033669"/>
          </a:xfrm>
        </p:spPr>
        <p:txBody>
          <a:bodyPr>
            <a:normAutofit fontScale="90000"/>
          </a:bodyPr>
          <a:lstStyle/>
          <a:p>
            <a:r>
              <a:rPr lang="sr-Latn-RS" sz="3500">
                <a:solidFill>
                  <a:srgbClr val="FFFFFF"/>
                </a:solidFill>
              </a:rPr>
              <a:t>How does the transducer work in the iteration mode?</a:t>
            </a:r>
            <a:endParaRPr lang="en-US" sz="3500">
              <a:solidFill>
                <a:srgbClr val="FFFFFF"/>
              </a:solidFill>
            </a:endParaRPr>
          </a:p>
        </p:txBody>
      </p:sp>
      <p:sp>
        <p:nvSpPr>
          <p:cNvPr id="3" name="Content Placeholder 2">
            <a:extLst>
              <a:ext uri="{FF2B5EF4-FFF2-40B4-BE49-F238E27FC236}">
                <a16:creationId xmlns:a16="http://schemas.microsoft.com/office/drawing/2014/main" id="{286DE81A-E342-43D4-A5C2-C6508482F125}"/>
              </a:ext>
            </a:extLst>
          </p:cNvPr>
          <p:cNvSpPr>
            <a:spLocks noGrp="1"/>
          </p:cNvSpPr>
          <p:nvPr>
            <p:ph idx="1"/>
          </p:nvPr>
        </p:nvSpPr>
        <p:spPr>
          <a:xfrm>
            <a:off x="1028699" y="2318197"/>
            <a:ext cx="7293023" cy="3683358"/>
          </a:xfrm>
        </p:spPr>
        <p:txBody>
          <a:bodyPr anchor="ctr">
            <a:normAutofit fontScale="92500" lnSpcReduction="10000"/>
          </a:bodyPr>
          <a:lstStyle/>
          <a:p>
            <a:r>
              <a:rPr lang="sr-Latn-RS" sz="1700"/>
              <a:t>Text:</a:t>
            </a:r>
          </a:p>
          <a:p>
            <a:r>
              <a:rPr lang="sr-Latn-RS" sz="1700"/>
              <a:t>...</a:t>
            </a:r>
            <a:r>
              <a:rPr lang="sr-Latn-RS" sz="1700" b="1">
                <a:solidFill>
                  <a:srgbClr val="0070C0"/>
                </a:solidFill>
              </a:rPr>
              <a:t>&lt;em type="i"&gt;</a:t>
            </a:r>
            <a:r>
              <a:rPr lang="sr-Latn-RS" sz="1700"/>
              <a:t>aaa bbb </a:t>
            </a:r>
            <a:r>
              <a:rPr lang="sr-Latn-RS" sz="1700" b="1">
                <a:solidFill>
                  <a:srgbClr val="0070C0"/>
                </a:solidFill>
              </a:rPr>
              <a:t>&lt;em type="b"&gt;</a:t>
            </a:r>
            <a:r>
              <a:rPr lang="sr-Latn-RS" sz="1700"/>
              <a:t>ccc ddd </a:t>
            </a:r>
            <a:r>
              <a:rPr lang="sr-Latn-RS" sz="1700" b="1">
                <a:solidFill>
                  <a:srgbClr val="0070C0"/>
                </a:solidFill>
              </a:rPr>
              <a:t>&lt;em type="s"&gt;</a:t>
            </a:r>
            <a:r>
              <a:rPr lang="sr-Latn-RS" sz="1700"/>
              <a:t>eee fff</a:t>
            </a:r>
            <a:r>
              <a:rPr lang="sr-Latn-RS" sz="1700" b="1">
                <a:solidFill>
                  <a:srgbClr val="0070C0"/>
                </a:solidFill>
              </a:rPr>
              <a:t>&lt;/em&gt;</a:t>
            </a:r>
            <a:r>
              <a:rPr lang="sr-Latn-RS" sz="1700"/>
              <a:t> ggg hhh</a:t>
            </a:r>
            <a:r>
              <a:rPr lang="sr-Latn-RS" sz="1700" b="1">
                <a:solidFill>
                  <a:srgbClr val="0070C0"/>
                </a:solidFill>
              </a:rPr>
              <a:t>&lt;/em&gt;</a:t>
            </a:r>
            <a:r>
              <a:rPr lang="sr-Latn-RS" sz="1700"/>
              <a:t> iii jjj</a:t>
            </a:r>
            <a:r>
              <a:rPr lang="sr-Latn-RS" sz="1700" b="1">
                <a:solidFill>
                  <a:srgbClr val="0070C0"/>
                </a:solidFill>
              </a:rPr>
              <a:t>&lt;/em&gt;</a:t>
            </a:r>
            <a:r>
              <a:rPr lang="sr-Latn-RS" sz="1700"/>
              <a:t>...</a:t>
            </a:r>
          </a:p>
          <a:p>
            <a:r>
              <a:rPr lang="sr-Latn-RS" sz="1700"/>
              <a:t>First run recognizes </a:t>
            </a:r>
            <a:r>
              <a:rPr lang="sr-Latn-RS" sz="1700" b="1">
                <a:solidFill>
                  <a:srgbClr val="0070C0"/>
                </a:solidFill>
              </a:rPr>
              <a:t>&lt;em type="s"&gt;</a:t>
            </a:r>
            <a:r>
              <a:rPr lang="sr-Latn-RS" sz="1700"/>
              <a:t>eee fff</a:t>
            </a:r>
            <a:r>
              <a:rPr lang="sr-Latn-RS" sz="1700" b="1">
                <a:solidFill>
                  <a:srgbClr val="0070C0"/>
                </a:solidFill>
              </a:rPr>
              <a:t>&lt;/em&gt;</a:t>
            </a:r>
          </a:p>
          <a:p>
            <a:r>
              <a:rPr lang="sr-Latn-RS" sz="1700"/>
              <a:t>Resulting text: ...</a:t>
            </a:r>
            <a:r>
              <a:rPr lang="sr-Latn-RS" sz="1700" b="1">
                <a:solidFill>
                  <a:srgbClr val="0070C0"/>
                </a:solidFill>
              </a:rPr>
              <a:t>&lt;em type="i"&gt;</a:t>
            </a:r>
            <a:r>
              <a:rPr lang="sr-Latn-RS" sz="1700"/>
              <a:t>aaa bbb </a:t>
            </a:r>
            <a:r>
              <a:rPr lang="sr-Latn-RS" sz="1700" b="1">
                <a:solidFill>
                  <a:srgbClr val="0070C0"/>
                </a:solidFill>
              </a:rPr>
              <a:t>&lt;em type="b"&gt;</a:t>
            </a:r>
            <a:r>
              <a:rPr lang="sr-Latn-RS" sz="1700"/>
              <a:t>ccc ddd </a:t>
            </a:r>
            <a:r>
              <a:rPr lang="sr-Latn-RS" sz="1700" b="1">
                <a:solidFill>
                  <a:srgbClr val="0070C0"/>
                </a:solidFill>
              </a:rPr>
              <a:t>&lt;s&gt;</a:t>
            </a:r>
            <a:r>
              <a:rPr lang="sr-Latn-RS" sz="1700"/>
              <a:t>eee fff</a:t>
            </a:r>
            <a:r>
              <a:rPr lang="sr-Latn-RS" sz="1700" b="1">
                <a:solidFill>
                  <a:srgbClr val="0070C0"/>
                </a:solidFill>
              </a:rPr>
              <a:t>&lt;/s&gt;</a:t>
            </a:r>
            <a:r>
              <a:rPr lang="sr-Latn-RS" sz="1700"/>
              <a:t> ggg hhh</a:t>
            </a:r>
            <a:r>
              <a:rPr lang="sr-Latn-RS" sz="1700" b="1">
                <a:solidFill>
                  <a:srgbClr val="0070C0"/>
                </a:solidFill>
              </a:rPr>
              <a:t>&lt;/em&gt;</a:t>
            </a:r>
            <a:r>
              <a:rPr lang="sr-Latn-RS" sz="1700"/>
              <a:t> iii jjj</a:t>
            </a:r>
            <a:r>
              <a:rPr lang="sr-Latn-RS" sz="1700" b="1">
                <a:solidFill>
                  <a:srgbClr val="0070C0"/>
                </a:solidFill>
              </a:rPr>
              <a:t>&lt;/em&gt;</a:t>
            </a:r>
            <a:r>
              <a:rPr lang="sr-Latn-RS" sz="1700"/>
              <a:t>...</a:t>
            </a:r>
          </a:p>
          <a:p>
            <a:r>
              <a:rPr lang="sr-Latn-RS" sz="1700"/>
              <a:t>Second run recognizes: </a:t>
            </a:r>
            <a:r>
              <a:rPr lang="sr-Latn-RS" sz="1700" b="1">
                <a:solidFill>
                  <a:srgbClr val="0070C0"/>
                </a:solidFill>
              </a:rPr>
              <a:t>&lt;em type="b"&gt;</a:t>
            </a:r>
            <a:r>
              <a:rPr lang="sr-Latn-RS" sz="1700"/>
              <a:t>ccc ddd </a:t>
            </a:r>
            <a:r>
              <a:rPr lang="sr-Latn-RS" sz="1700" b="1">
                <a:solidFill>
                  <a:srgbClr val="0070C0"/>
                </a:solidFill>
              </a:rPr>
              <a:t>&lt;s&gt;</a:t>
            </a:r>
            <a:r>
              <a:rPr lang="sr-Latn-RS" sz="1700"/>
              <a:t>eee fff</a:t>
            </a:r>
            <a:r>
              <a:rPr lang="sr-Latn-RS" sz="1700" b="1">
                <a:solidFill>
                  <a:srgbClr val="0070C0"/>
                </a:solidFill>
              </a:rPr>
              <a:t>&lt;/s&gt;</a:t>
            </a:r>
            <a:r>
              <a:rPr lang="sr-Latn-RS" sz="1700"/>
              <a:t> ggg hhh</a:t>
            </a:r>
            <a:r>
              <a:rPr lang="sr-Latn-RS" sz="1700" b="1">
                <a:solidFill>
                  <a:srgbClr val="0070C0"/>
                </a:solidFill>
              </a:rPr>
              <a:t>&lt;/em&gt;</a:t>
            </a:r>
          </a:p>
          <a:p>
            <a:r>
              <a:rPr lang="sr-Latn-RS" sz="1700"/>
              <a:t>Resulting text: ...</a:t>
            </a:r>
            <a:r>
              <a:rPr lang="sr-Latn-RS" sz="1700" b="1">
                <a:solidFill>
                  <a:srgbClr val="0070C0"/>
                </a:solidFill>
              </a:rPr>
              <a:t>&lt;em type="i"&gt;</a:t>
            </a:r>
            <a:r>
              <a:rPr lang="sr-Latn-RS" sz="1700"/>
              <a:t>aaa bbb </a:t>
            </a:r>
            <a:r>
              <a:rPr lang="sr-Latn-RS" sz="1700" b="1">
                <a:solidFill>
                  <a:srgbClr val="0070C0"/>
                </a:solidFill>
              </a:rPr>
              <a:t>&lt;b&gt;</a:t>
            </a:r>
            <a:r>
              <a:rPr lang="sr-Latn-RS" sz="1700"/>
              <a:t>ccc ddd </a:t>
            </a:r>
            <a:r>
              <a:rPr lang="sr-Latn-RS" sz="1700" b="1">
                <a:solidFill>
                  <a:srgbClr val="0070C0"/>
                </a:solidFill>
              </a:rPr>
              <a:t>&lt;s&gt;</a:t>
            </a:r>
            <a:r>
              <a:rPr lang="sr-Latn-RS" sz="1700"/>
              <a:t>eee fff</a:t>
            </a:r>
            <a:r>
              <a:rPr lang="sr-Latn-RS" sz="1700" b="1">
                <a:solidFill>
                  <a:srgbClr val="0070C0"/>
                </a:solidFill>
              </a:rPr>
              <a:t>&lt;/s&gt;</a:t>
            </a:r>
            <a:r>
              <a:rPr lang="sr-Latn-RS" sz="1700"/>
              <a:t> ggg hhh</a:t>
            </a:r>
            <a:r>
              <a:rPr lang="sr-Latn-RS" sz="1700" b="1">
                <a:solidFill>
                  <a:srgbClr val="0070C0"/>
                </a:solidFill>
              </a:rPr>
              <a:t>&lt;/b&gt;</a:t>
            </a:r>
            <a:r>
              <a:rPr lang="sr-Latn-RS" sz="1700"/>
              <a:t> iii jjj</a:t>
            </a:r>
            <a:r>
              <a:rPr lang="sr-Latn-RS" sz="1700" b="1">
                <a:solidFill>
                  <a:srgbClr val="0070C0"/>
                </a:solidFill>
              </a:rPr>
              <a:t>&lt;/em&gt;</a:t>
            </a:r>
            <a:r>
              <a:rPr lang="sr-Latn-RS" sz="1700"/>
              <a:t>...</a:t>
            </a:r>
          </a:p>
          <a:p>
            <a:r>
              <a:rPr lang="sr-Latn-RS" sz="1700"/>
              <a:t>Third run recognizes: </a:t>
            </a:r>
            <a:r>
              <a:rPr lang="sr-Latn-RS" sz="1700" b="1">
                <a:solidFill>
                  <a:srgbClr val="0070C0"/>
                </a:solidFill>
              </a:rPr>
              <a:t>&lt;em type="i"&gt;</a:t>
            </a:r>
            <a:r>
              <a:rPr lang="sr-Latn-RS" sz="1700"/>
              <a:t>aaa bbb </a:t>
            </a:r>
            <a:r>
              <a:rPr lang="sr-Latn-RS" sz="1700" b="1">
                <a:solidFill>
                  <a:srgbClr val="0070C0"/>
                </a:solidFill>
              </a:rPr>
              <a:t>&lt;b&gt;</a:t>
            </a:r>
            <a:r>
              <a:rPr lang="sr-Latn-RS" sz="1700"/>
              <a:t>ccc ddd </a:t>
            </a:r>
            <a:r>
              <a:rPr lang="sr-Latn-RS" sz="1700" b="1">
                <a:solidFill>
                  <a:srgbClr val="0070C0"/>
                </a:solidFill>
              </a:rPr>
              <a:t>&lt;s&gt;</a:t>
            </a:r>
            <a:r>
              <a:rPr lang="sr-Latn-RS" sz="1700"/>
              <a:t>eee fff</a:t>
            </a:r>
            <a:r>
              <a:rPr lang="sr-Latn-RS" sz="1700" b="1">
                <a:solidFill>
                  <a:srgbClr val="0070C0"/>
                </a:solidFill>
              </a:rPr>
              <a:t>&lt;/s&gt;</a:t>
            </a:r>
            <a:r>
              <a:rPr lang="sr-Latn-RS" sz="1700"/>
              <a:t> ggg hhh</a:t>
            </a:r>
            <a:r>
              <a:rPr lang="sr-Latn-RS" sz="1700" b="1">
                <a:solidFill>
                  <a:srgbClr val="0070C0"/>
                </a:solidFill>
              </a:rPr>
              <a:t>&lt;/b&gt;</a:t>
            </a:r>
            <a:r>
              <a:rPr lang="sr-Latn-RS" sz="1700"/>
              <a:t> iii jjj</a:t>
            </a:r>
            <a:r>
              <a:rPr lang="sr-Latn-RS" sz="1700" b="1">
                <a:solidFill>
                  <a:srgbClr val="0070C0"/>
                </a:solidFill>
              </a:rPr>
              <a:t>&lt;/em&gt;</a:t>
            </a:r>
          </a:p>
          <a:p>
            <a:r>
              <a:rPr lang="sr-Latn-RS" sz="1700"/>
              <a:t>Resulting text: ...</a:t>
            </a:r>
            <a:r>
              <a:rPr lang="sr-Latn-RS" sz="1700" b="1">
                <a:solidFill>
                  <a:srgbClr val="0070C0"/>
                </a:solidFill>
              </a:rPr>
              <a:t>&lt;i&gt;</a:t>
            </a:r>
            <a:r>
              <a:rPr lang="sr-Latn-RS" sz="1700"/>
              <a:t>aaa bbb </a:t>
            </a:r>
            <a:r>
              <a:rPr lang="sr-Latn-RS" sz="1700" b="1">
                <a:solidFill>
                  <a:srgbClr val="0070C0"/>
                </a:solidFill>
              </a:rPr>
              <a:t>&lt;b&gt;</a:t>
            </a:r>
            <a:r>
              <a:rPr lang="sr-Latn-RS" sz="1700"/>
              <a:t>ccc ddd </a:t>
            </a:r>
            <a:r>
              <a:rPr lang="sr-Latn-RS" sz="1700" b="1">
                <a:solidFill>
                  <a:srgbClr val="0070C0"/>
                </a:solidFill>
              </a:rPr>
              <a:t>&lt;s&gt;</a:t>
            </a:r>
            <a:r>
              <a:rPr lang="sr-Latn-RS" sz="1700"/>
              <a:t>eee fff</a:t>
            </a:r>
            <a:r>
              <a:rPr lang="sr-Latn-RS" sz="1700" b="1">
                <a:solidFill>
                  <a:srgbClr val="0070C0"/>
                </a:solidFill>
              </a:rPr>
              <a:t>&lt;/s&gt;</a:t>
            </a:r>
            <a:r>
              <a:rPr lang="sr-Latn-RS" sz="1700"/>
              <a:t> ggg hhh</a:t>
            </a:r>
            <a:r>
              <a:rPr lang="sr-Latn-RS" sz="1700" b="1">
                <a:solidFill>
                  <a:srgbClr val="0070C0"/>
                </a:solidFill>
              </a:rPr>
              <a:t>&lt;/b&gt;</a:t>
            </a:r>
            <a:r>
              <a:rPr lang="sr-Latn-RS" sz="1700"/>
              <a:t> iii jjj</a:t>
            </a:r>
            <a:r>
              <a:rPr lang="sr-Latn-RS" sz="1700" b="1">
                <a:solidFill>
                  <a:srgbClr val="0070C0"/>
                </a:solidFill>
              </a:rPr>
              <a:t>&lt;/i&gt;</a:t>
            </a:r>
            <a:r>
              <a:rPr lang="sr-Latn-RS" sz="1700"/>
              <a:t>...</a:t>
            </a:r>
          </a:p>
          <a:p>
            <a:r>
              <a:rPr lang="sr-Latn-RS" sz="1700"/>
              <a:t>Forth run: fixed point, transducer cannot recognize anything.</a:t>
            </a:r>
          </a:p>
        </p:txBody>
      </p:sp>
      <p:sp>
        <p:nvSpPr>
          <p:cNvPr id="4" name="Slide Number Placeholder 3">
            <a:extLst>
              <a:ext uri="{FF2B5EF4-FFF2-40B4-BE49-F238E27FC236}">
                <a16:creationId xmlns:a16="http://schemas.microsoft.com/office/drawing/2014/main" id="{2A553731-57E7-4728-B8BB-6FB785D2C7CD}"/>
              </a:ext>
            </a:extLst>
          </p:cNvPr>
          <p:cNvSpPr>
            <a:spLocks noGrp="1"/>
          </p:cNvSpPr>
          <p:nvPr>
            <p:ph type="sldNum" sz="quarter" idx="12"/>
          </p:nvPr>
        </p:nvSpPr>
        <p:spPr/>
        <p:txBody>
          <a:bodyPr/>
          <a:lstStyle/>
          <a:p>
            <a:fld id="{9EE23988-0112-4951-8308-7244049C86F9}" type="slidenum">
              <a:rPr lang="en-US" smtClean="0"/>
              <a:t>42</a:t>
            </a:fld>
            <a:endParaRPr lang="en-US"/>
          </a:p>
        </p:txBody>
      </p:sp>
    </p:spTree>
    <p:extLst>
      <p:ext uri="{BB962C8B-B14F-4D97-AF65-F5344CB8AC3E}">
        <p14:creationId xmlns:p14="http://schemas.microsoft.com/office/powerpoint/2010/main" val="3072286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F570D-3AAC-46C8-B5CF-9058F6978027}"/>
              </a:ext>
            </a:extLst>
          </p:cNvPr>
          <p:cNvSpPr>
            <a:spLocks noGrp="1"/>
          </p:cNvSpPr>
          <p:nvPr>
            <p:ph type="title"/>
          </p:nvPr>
        </p:nvSpPr>
        <p:spPr>
          <a:xfrm>
            <a:off x="1028699" y="294538"/>
            <a:ext cx="7421963" cy="1033669"/>
          </a:xfrm>
        </p:spPr>
        <p:txBody>
          <a:bodyPr>
            <a:normAutofit fontScale="90000"/>
          </a:bodyPr>
          <a:lstStyle/>
          <a:p>
            <a:r>
              <a:rPr lang="sr-Latn-RS" sz="3500">
                <a:solidFill>
                  <a:srgbClr val="FFFFFF"/>
                </a:solidFill>
              </a:rPr>
              <a:t>Rules applied to transducers in a Unitex cascade</a:t>
            </a:r>
            <a:endParaRPr lang="en-US" sz="3500">
              <a:solidFill>
                <a:srgbClr val="FFFFFF"/>
              </a:solidFill>
            </a:endParaRPr>
          </a:p>
        </p:txBody>
      </p:sp>
      <p:sp>
        <p:nvSpPr>
          <p:cNvPr id="3" name="Content Placeholder 2">
            <a:extLst>
              <a:ext uri="{FF2B5EF4-FFF2-40B4-BE49-F238E27FC236}">
                <a16:creationId xmlns:a16="http://schemas.microsoft.com/office/drawing/2014/main" id="{286DE81A-E342-43D4-A5C2-C6508482F125}"/>
              </a:ext>
            </a:extLst>
          </p:cNvPr>
          <p:cNvSpPr>
            <a:spLocks noGrp="1"/>
          </p:cNvSpPr>
          <p:nvPr>
            <p:ph idx="1"/>
          </p:nvPr>
        </p:nvSpPr>
        <p:spPr>
          <a:xfrm>
            <a:off x="1028699" y="2318197"/>
            <a:ext cx="7293023" cy="3683358"/>
          </a:xfrm>
        </p:spPr>
        <p:txBody>
          <a:bodyPr anchor="ctr">
            <a:normAutofit/>
          </a:bodyPr>
          <a:lstStyle/>
          <a:p>
            <a:r>
              <a:rPr lang="sr-Latn-RS" sz="1700"/>
              <a:t>Priority is always given to the </a:t>
            </a:r>
            <a:r>
              <a:rPr lang="sr-Latn-RS" sz="1700" b="1" i="1">
                <a:solidFill>
                  <a:srgbClr val="0070C0"/>
                </a:solidFill>
              </a:rPr>
              <a:t>longest match</a:t>
            </a:r>
            <a:r>
              <a:rPr lang="sr-Latn-RS" sz="1700"/>
              <a:t>.</a:t>
            </a:r>
          </a:p>
          <a:p>
            <a:r>
              <a:rPr lang="sr-Latn-RS" sz="1700"/>
              <a:t>Regularly (outside a cascade) all matches by a local grammar are indexed, which means that they are listed also in concordances. Since a transducer in a cascade modifies text, it has to choose between several possibilities, and it chooses the </a:t>
            </a:r>
            <a:r>
              <a:rPr lang="sr-Latn-RS" sz="1700" b="1" i="1">
                <a:solidFill>
                  <a:srgbClr val="0070C0"/>
                </a:solidFill>
              </a:rPr>
              <a:t>leftmost match</a:t>
            </a:r>
            <a:r>
              <a:rPr lang="sr-Latn-RS" sz="1700"/>
              <a:t>.</a:t>
            </a:r>
          </a:p>
          <a:p>
            <a:r>
              <a:rPr lang="sr-Latn-RS" sz="1700" b="1" i="1">
                <a:solidFill>
                  <a:srgbClr val="0070C0"/>
                </a:solidFill>
              </a:rPr>
              <a:t>Weights</a:t>
            </a:r>
            <a:r>
              <a:rPr lang="sr-Latn-RS" sz="1700"/>
              <a:t> can be given to paths that match the same sequence:</a:t>
            </a:r>
          </a:p>
          <a:p>
            <a:pPr lvl="1"/>
            <a:r>
              <a:rPr lang="sr-Latn-RS" sz="1600"/>
              <a:t>when producing concordances, only line with the highest weight is listed;</a:t>
            </a:r>
          </a:p>
          <a:p>
            <a:pPr lvl="1"/>
            <a:r>
              <a:rPr lang="sr-Latn-RS" sz="1600"/>
              <a:t>in a cascade, since a transducer has to produce an output, one path among those that match the same sequence is randomly chosen, unless the wights are assigned to these paths.</a:t>
            </a:r>
          </a:p>
        </p:txBody>
      </p:sp>
      <p:sp>
        <p:nvSpPr>
          <p:cNvPr id="4" name="Slide Number Placeholder 3">
            <a:extLst>
              <a:ext uri="{FF2B5EF4-FFF2-40B4-BE49-F238E27FC236}">
                <a16:creationId xmlns:a16="http://schemas.microsoft.com/office/drawing/2014/main" id="{8C4EC921-C3A5-4D9B-A7A9-FD07CDAB44BC}"/>
              </a:ext>
            </a:extLst>
          </p:cNvPr>
          <p:cNvSpPr>
            <a:spLocks noGrp="1"/>
          </p:cNvSpPr>
          <p:nvPr>
            <p:ph type="sldNum" sz="quarter" idx="12"/>
          </p:nvPr>
        </p:nvSpPr>
        <p:spPr/>
        <p:txBody>
          <a:bodyPr/>
          <a:lstStyle/>
          <a:p>
            <a:fld id="{9EE23988-0112-4951-8308-7244049C86F9}" type="slidenum">
              <a:rPr lang="en-US" smtClean="0"/>
              <a:t>43</a:t>
            </a:fld>
            <a:endParaRPr lang="en-US"/>
          </a:p>
        </p:txBody>
      </p:sp>
    </p:spTree>
    <p:extLst>
      <p:ext uri="{BB962C8B-B14F-4D97-AF65-F5344CB8AC3E}">
        <p14:creationId xmlns:p14="http://schemas.microsoft.com/office/powerpoint/2010/main" val="3055713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F570D-3AAC-46C8-B5CF-9058F6978027}"/>
              </a:ext>
            </a:extLst>
          </p:cNvPr>
          <p:cNvSpPr>
            <a:spLocks noGrp="1"/>
          </p:cNvSpPr>
          <p:nvPr>
            <p:ph type="title"/>
          </p:nvPr>
        </p:nvSpPr>
        <p:spPr>
          <a:xfrm>
            <a:off x="1028699" y="294538"/>
            <a:ext cx="7421963" cy="1033669"/>
          </a:xfrm>
        </p:spPr>
        <p:txBody>
          <a:bodyPr>
            <a:normAutofit/>
          </a:bodyPr>
          <a:lstStyle/>
          <a:p>
            <a:r>
              <a:rPr lang="sr-Latn-RS" sz="3500">
                <a:solidFill>
                  <a:srgbClr val="FFFFFF"/>
                </a:solidFill>
              </a:rPr>
              <a:t>Example of the use of weights</a:t>
            </a:r>
            <a:endParaRPr lang="en-US" sz="3500">
              <a:solidFill>
                <a:srgbClr val="FFFFFF"/>
              </a:solidFill>
            </a:endParaRPr>
          </a:p>
        </p:txBody>
      </p:sp>
      <p:sp>
        <p:nvSpPr>
          <p:cNvPr id="3" name="Content Placeholder 2">
            <a:extLst>
              <a:ext uri="{FF2B5EF4-FFF2-40B4-BE49-F238E27FC236}">
                <a16:creationId xmlns:a16="http://schemas.microsoft.com/office/drawing/2014/main" id="{286DE81A-E342-43D4-A5C2-C6508482F125}"/>
              </a:ext>
            </a:extLst>
          </p:cNvPr>
          <p:cNvSpPr>
            <a:spLocks noGrp="1"/>
          </p:cNvSpPr>
          <p:nvPr>
            <p:ph idx="1"/>
          </p:nvPr>
        </p:nvSpPr>
        <p:spPr>
          <a:xfrm>
            <a:off x="1028699" y="2318197"/>
            <a:ext cx="7293023" cy="3683358"/>
          </a:xfrm>
        </p:spPr>
        <p:txBody>
          <a:bodyPr anchor="ctr">
            <a:normAutofit/>
          </a:bodyPr>
          <a:lstStyle/>
          <a:p>
            <a:r>
              <a:rPr lang="sr-Latn-RS" sz="1700"/>
              <a:t>Priority is always given to the </a:t>
            </a:r>
            <a:r>
              <a:rPr lang="sr-Latn-RS" sz="1700" b="1" i="1">
                <a:solidFill>
                  <a:srgbClr val="0070C0"/>
                </a:solidFill>
              </a:rPr>
              <a:t>longest match</a:t>
            </a:r>
            <a:r>
              <a:rPr lang="sr-Latn-RS" sz="1700"/>
              <a:t>.</a:t>
            </a:r>
          </a:p>
          <a:p>
            <a:r>
              <a:rPr lang="sr-Latn-RS" sz="1700"/>
              <a:t>Regularly (outside a cascade) all matches by a local grammar are index, which means that they are listed also in concordances. Since a transducer in a cascade modifies text, it has to choose between several possibilities, and it chooses the </a:t>
            </a:r>
            <a:r>
              <a:rPr lang="sr-Latn-RS" sz="1700" b="1" i="1">
                <a:solidFill>
                  <a:srgbClr val="0070C0"/>
                </a:solidFill>
              </a:rPr>
              <a:t>leftmost match</a:t>
            </a:r>
            <a:r>
              <a:rPr lang="sr-Latn-RS" sz="1700"/>
              <a:t>.</a:t>
            </a:r>
          </a:p>
          <a:p>
            <a:r>
              <a:rPr lang="sr-Latn-RS" sz="1700" b="1" i="1">
                <a:solidFill>
                  <a:srgbClr val="0070C0"/>
                </a:solidFill>
              </a:rPr>
              <a:t>Weights</a:t>
            </a:r>
            <a:r>
              <a:rPr lang="sr-Latn-RS" sz="1700"/>
              <a:t> can be given to paths that match the same sequence:</a:t>
            </a:r>
          </a:p>
          <a:p>
            <a:pPr lvl="1"/>
            <a:r>
              <a:rPr lang="sr-Latn-RS" sz="1300"/>
              <a:t>when producing concordances, only line with the highest latest weight is listed;</a:t>
            </a:r>
          </a:p>
          <a:p>
            <a:pPr lvl="1"/>
            <a:r>
              <a:rPr lang="sr-Latn-RS" sz="1300"/>
              <a:t>in a cascade, since a transducer has to produce an output, one path among those that match the same sequence is randomly chosen, unless the wights are assigned to these paths.</a:t>
            </a:r>
          </a:p>
        </p:txBody>
      </p:sp>
      <p:sp>
        <p:nvSpPr>
          <p:cNvPr id="4" name="Slide Number Placeholder 3">
            <a:extLst>
              <a:ext uri="{FF2B5EF4-FFF2-40B4-BE49-F238E27FC236}">
                <a16:creationId xmlns:a16="http://schemas.microsoft.com/office/drawing/2014/main" id="{6610F7E5-9750-4C96-83B5-7BAFDA582C6B}"/>
              </a:ext>
            </a:extLst>
          </p:cNvPr>
          <p:cNvSpPr>
            <a:spLocks noGrp="1"/>
          </p:cNvSpPr>
          <p:nvPr>
            <p:ph type="sldNum" sz="quarter" idx="12"/>
          </p:nvPr>
        </p:nvSpPr>
        <p:spPr/>
        <p:txBody>
          <a:bodyPr/>
          <a:lstStyle/>
          <a:p>
            <a:fld id="{9EE23988-0112-4951-8308-7244049C86F9}" type="slidenum">
              <a:rPr lang="en-US" smtClean="0"/>
              <a:t>44</a:t>
            </a:fld>
            <a:endParaRPr lang="en-US"/>
          </a:p>
        </p:txBody>
      </p:sp>
    </p:spTree>
    <p:extLst>
      <p:ext uri="{BB962C8B-B14F-4D97-AF65-F5344CB8AC3E}">
        <p14:creationId xmlns:p14="http://schemas.microsoft.com/office/powerpoint/2010/main" val="312418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560FDB-DF32-4438-BB2F-48F1D679B177}"/>
              </a:ext>
            </a:extLst>
          </p:cNvPr>
          <p:cNvSpPr>
            <a:spLocks noGrp="1"/>
          </p:cNvSpPr>
          <p:nvPr>
            <p:ph type="title"/>
          </p:nvPr>
        </p:nvSpPr>
        <p:spPr>
          <a:xfrm>
            <a:off x="482600" y="640080"/>
            <a:ext cx="2322320" cy="5613236"/>
          </a:xfrm>
        </p:spPr>
        <p:txBody>
          <a:bodyPr vert="horz" lIns="91440" tIns="45720" rIns="91440" bIns="45720" rtlCol="0" anchor="ctr">
            <a:normAutofit/>
          </a:bodyPr>
          <a:lstStyle/>
          <a:p>
            <a:r>
              <a:rPr lang="en-US" sz="3400" kern="1200">
                <a:solidFill>
                  <a:srgbClr val="FFFFFF"/>
                </a:solidFill>
                <a:latin typeface="+mj-lt"/>
                <a:ea typeface="+mj-ea"/>
                <a:cs typeface="+mj-cs"/>
              </a:rPr>
              <a:t>A transducer without weights</a:t>
            </a:r>
          </a:p>
        </p:txBody>
      </p:sp>
      <p:sp>
        <p:nvSpPr>
          <p:cNvPr id="4" name="Text Placeholder 3">
            <a:extLst>
              <a:ext uri="{FF2B5EF4-FFF2-40B4-BE49-F238E27FC236}">
                <a16:creationId xmlns:a16="http://schemas.microsoft.com/office/drawing/2014/main" id="{628B8B3F-7166-4D79-84C0-4407CE71C541}"/>
              </a:ext>
            </a:extLst>
          </p:cNvPr>
          <p:cNvSpPr>
            <a:spLocks noGrp="1"/>
          </p:cNvSpPr>
          <p:nvPr>
            <p:ph type="body" sz="half" idx="2"/>
          </p:nvPr>
        </p:nvSpPr>
        <p:spPr>
          <a:xfrm>
            <a:off x="3524863" y="640082"/>
            <a:ext cx="5136536" cy="2484884"/>
          </a:xfrm>
        </p:spPr>
        <p:txBody>
          <a:bodyPr vert="horz" lIns="91440" tIns="45720" rIns="91440" bIns="45720" rtlCol="0" anchor="ctr">
            <a:normAutofit/>
          </a:bodyPr>
          <a:lstStyle/>
          <a:p>
            <a:pPr indent="-228600">
              <a:buFont typeface="Arial" panose="020B0604020202020204" pitchFamily="34" charset="0"/>
              <a:buChar char="•"/>
            </a:pPr>
            <a:r>
              <a:rPr lang="en-US" sz="1700"/>
              <a:t>Recognizes masculine names in the nominative case writen in one of two forms:</a:t>
            </a:r>
          </a:p>
          <a:p>
            <a:pPr indent="-228600">
              <a:buFont typeface="Arial" panose="020B0604020202020204" pitchFamily="34" charset="0"/>
              <a:buChar char="•"/>
            </a:pPr>
            <a:r>
              <a:rPr lang="en-US" sz="1700"/>
              <a:t>first name followed by a surname (a path above)</a:t>
            </a:r>
          </a:p>
          <a:p>
            <a:pPr indent="-228600">
              <a:buFont typeface="Arial" panose="020B0604020202020204" pitchFamily="34" charset="0"/>
              <a:buChar char="•"/>
            </a:pPr>
            <a:r>
              <a:rPr lang="en-US" sz="1700"/>
              <a:t>a surname followed by a first name (a path below)</a:t>
            </a:r>
          </a:p>
          <a:p>
            <a:pPr indent="-228600">
              <a:buFont typeface="Arial" panose="020B0604020202020204" pitchFamily="34" charset="0"/>
              <a:buChar char="•"/>
            </a:pPr>
            <a:r>
              <a:rPr lang="en-US" sz="1700"/>
              <a:t>In the case </a:t>
            </a:r>
            <a:r>
              <a:rPr lang="sr-Latn-RS" sz="1700"/>
              <a:t>both pats are matched, e.g. </a:t>
            </a:r>
            <a:r>
              <a:rPr lang="sr-Latn-RS" sz="1700" b="1">
                <a:solidFill>
                  <a:srgbClr val="0070C0"/>
                </a:solidFill>
              </a:rPr>
              <a:t>Novak Milić</a:t>
            </a:r>
            <a:r>
              <a:rPr lang="sr-Latn-RS" sz="1700"/>
              <a:t>, one path would be randomly chosen.</a:t>
            </a:r>
            <a:endParaRPr lang="en-US" sz="1700"/>
          </a:p>
        </p:txBody>
      </p:sp>
      <p:pic>
        <p:nvPicPr>
          <p:cNvPr id="10" name="Content Placeholder 9" descr="Diagram&#10;&#10;Description automatically generated">
            <a:extLst>
              <a:ext uri="{FF2B5EF4-FFF2-40B4-BE49-F238E27FC236}">
                <a16:creationId xmlns:a16="http://schemas.microsoft.com/office/drawing/2014/main" id="{EBB8AE4F-F2F1-4516-8C6E-0227283083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0722" y="3637340"/>
            <a:ext cx="5170677" cy="2107050"/>
          </a:xfrm>
          <a:prstGeom prst="rect">
            <a:avLst/>
          </a:prstGeom>
        </p:spPr>
      </p:pic>
      <p:sp>
        <p:nvSpPr>
          <p:cNvPr id="12" name="Slide Number Placeholder 11">
            <a:extLst>
              <a:ext uri="{FF2B5EF4-FFF2-40B4-BE49-F238E27FC236}">
                <a16:creationId xmlns:a16="http://schemas.microsoft.com/office/drawing/2014/main" id="{E39D8CC1-E4A8-478C-9E59-53FE11765560}"/>
              </a:ext>
            </a:extLst>
          </p:cNvPr>
          <p:cNvSpPr>
            <a:spLocks noGrp="1"/>
          </p:cNvSpPr>
          <p:nvPr>
            <p:ph type="sldNum" sz="quarter" idx="12"/>
          </p:nvPr>
        </p:nvSpPr>
        <p:spPr/>
        <p:txBody>
          <a:bodyPr/>
          <a:lstStyle/>
          <a:p>
            <a:fld id="{9EE23988-0112-4951-8308-7244049C86F9}" type="slidenum">
              <a:rPr lang="en-US" smtClean="0"/>
              <a:t>45</a:t>
            </a:fld>
            <a:endParaRPr lang="en-US"/>
          </a:p>
        </p:txBody>
      </p:sp>
    </p:spTree>
    <p:extLst>
      <p:ext uri="{BB962C8B-B14F-4D97-AF65-F5344CB8AC3E}">
        <p14:creationId xmlns:p14="http://schemas.microsoft.com/office/powerpoint/2010/main" val="2641939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560FDB-DF32-4438-BB2F-48F1D679B177}"/>
              </a:ext>
            </a:extLst>
          </p:cNvPr>
          <p:cNvSpPr>
            <a:spLocks noGrp="1"/>
          </p:cNvSpPr>
          <p:nvPr>
            <p:ph type="title"/>
          </p:nvPr>
        </p:nvSpPr>
        <p:spPr>
          <a:xfrm>
            <a:off x="482600" y="640080"/>
            <a:ext cx="2322320" cy="5613236"/>
          </a:xfrm>
        </p:spPr>
        <p:txBody>
          <a:bodyPr vert="horz" lIns="91440" tIns="45720" rIns="91440" bIns="45720" rtlCol="0" anchor="ctr">
            <a:normAutofit/>
          </a:bodyPr>
          <a:lstStyle/>
          <a:p>
            <a:r>
              <a:rPr lang="en-US" sz="3400" kern="1200">
                <a:solidFill>
                  <a:srgbClr val="FFFFFF"/>
                </a:solidFill>
                <a:latin typeface="+mj-lt"/>
                <a:ea typeface="+mj-ea"/>
                <a:cs typeface="+mj-cs"/>
              </a:rPr>
              <a:t>A transducer wit</a:t>
            </a:r>
            <a:r>
              <a:rPr lang="sr-Latn-RS" sz="3400" kern="1200">
                <a:solidFill>
                  <a:srgbClr val="FFFFFF"/>
                </a:solidFill>
                <a:latin typeface="+mj-lt"/>
                <a:ea typeface="+mj-ea"/>
                <a:cs typeface="+mj-cs"/>
              </a:rPr>
              <a:t>h</a:t>
            </a:r>
            <a:r>
              <a:rPr lang="en-US" sz="3400" kern="1200">
                <a:solidFill>
                  <a:srgbClr val="FFFFFF"/>
                </a:solidFill>
                <a:latin typeface="+mj-lt"/>
                <a:ea typeface="+mj-ea"/>
                <a:cs typeface="+mj-cs"/>
              </a:rPr>
              <a:t> weights</a:t>
            </a:r>
          </a:p>
        </p:txBody>
      </p:sp>
      <p:sp>
        <p:nvSpPr>
          <p:cNvPr id="4" name="Text Placeholder 3">
            <a:extLst>
              <a:ext uri="{FF2B5EF4-FFF2-40B4-BE49-F238E27FC236}">
                <a16:creationId xmlns:a16="http://schemas.microsoft.com/office/drawing/2014/main" id="{628B8B3F-7166-4D79-84C0-4407CE71C541}"/>
              </a:ext>
            </a:extLst>
          </p:cNvPr>
          <p:cNvSpPr>
            <a:spLocks noGrp="1"/>
          </p:cNvSpPr>
          <p:nvPr>
            <p:ph type="body" sz="half" idx="2"/>
          </p:nvPr>
        </p:nvSpPr>
        <p:spPr>
          <a:xfrm>
            <a:off x="3524863" y="640082"/>
            <a:ext cx="5136536" cy="2484884"/>
          </a:xfrm>
        </p:spPr>
        <p:txBody>
          <a:bodyPr vert="horz" lIns="91440" tIns="45720" rIns="91440" bIns="45720" rtlCol="0" anchor="ctr">
            <a:normAutofit/>
          </a:bodyPr>
          <a:lstStyle/>
          <a:p>
            <a:pPr indent="-228600">
              <a:buFont typeface="Arial" panose="020B0604020202020204" pitchFamily="34" charset="0"/>
              <a:buChar char="•"/>
            </a:pPr>
            <a:r>
              <a:rPr lang="sr-Latn-RS" sz="1700"/>
              <a:t>Weight </a:t>
            </a:r>
            <a:r>
              <a:rPr lang="sr-Latn-RS" sz="1700" b="1">
                <a:solidFill>
                  <a:srgbClr val="0070C0"/>
                </a:solidFill>
              </a:rPr>
              <a:t>1</a:t>
            </a:r>
            <a:r>
              <a:rPr lang="sr-Latn-RS" sz="1700"/>
              <a:t> is given to the: </a:t>
            </a:r>
            <a:r>
              <a:rPr lang="en-US" sz="1700"/>
              <a:t>first name followed by a surname (a path above)</a:t>
            </a:r>
          </a:p>
          <a:p>
            <a:pPr indent="-228600">
              <a:buFont typeface="Arial" panose="020B0604020202020204" pitchFamily="34" charset="0"/>
              <a:buChar char="•"/>
            </a:pPr>
            <a:r>
              <a:rPr lang="sr-Latn-RS" sz="1700"/>
              <a:t>Because it is the usual (more frequently used) order of a first name and a surname</a:t>
            </a:r>
            <a:endParaRPr lang="en-US" sz="1700"/>
          </a:p>
          <a:p>
            <a:pPr indent="-228600">
              <a:buFont typeface="Arial" panose="020B0604020202020204" pitchFamily="34" charset="0"/>
              <a:buChar char="•"/>
            </a:pPr>
            <a:r>
              <a:rPr lang="sr-Latn-RS" sz="1700" i="1"/>
              <a:t>Novak Milić</a:t>
            </a:r>
            <a:r>
              <a:rPr lang="sr-Latn-RS" sz="1700"/>
              <a:t>, would be tagged as </a:t>
            </a:r>
            <a:r>
              <a:rPr lang="sr-Latn-RS" sz="1700" b="1">
                <a:solidFill>
                  <a:srgbClr val="0070C0"/>
                </a:solidFill>
              </a:rPr>
              <a:t>&lt;PM1&gt;&lt;first&gt;</a:t>
            </a:r>
            <a:r>
              <a:rPr lang="sr-Latn-RS" sz="1700"/>
              <a:t>Novak</a:t>
            </a:r>
            <a:r>
              <a:rPr lang="sr-Latn-RS" sz="1700" b="1">
                <a:solidFill>
                  <a:srgbClr val="0070C0"/>
                </a:solidFill>
              </a:rPr>
              <a:t>&lt;/first&gt; &lt;last&gt;</a:t>
            </a:r>
            <a:r>
              <a:rPr lang="sr-Latn-RS" sz="1700"/>
              <a:t>Milić</a:t>
            </a:r>
            <a:r>
              <a:rPr lang="sr-Latn-RS" sz="1700" b="1">
                <a:solidFill>
                  <a:srgbClr val="0070C0"/>
                </a:solidFill>
              </a:rPr>
              <a:t>&lt;/last&gt;&lt;/PM1&gt;</a:t>
            </a:r>
            <a:endParaRPr lang="en-US" sz="1700" b="1">
              <a:solidFill>
                <a:srgbClr val="0070C0"/>
              </a:solidFill>
            </a:endParaRPr>
          </a:p>
        </p:txBody>
      </p:sp>
      <p:pic>
        <p:nvPicPr>
          <p:cNvPr id="7" name="Content Placeholder 6" descr="Diagram&#10;&#10;Description automatically generated">
            <a:extLst>
              <a:ext uri="{FF2B5EF4-FFF2-40B4-BE49-F238E27FC236}">
                <a16:creationId xmlns:a16="http://schemas.microsoft.com/office/drawing/2014/main" id="{16EA3B55-5004-43EF-B649-CBDB4EA2E9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8556" y="3573399"/>
            <a:ext cx="4629150" cy="1899932"/>
          </a:xfrm>
        </p:spPr>
      </p:pic>
      <p:sp>
        <p:nvSpPr>
          <p:cNvPr id="9" name="Arrow: Down 8">
            <a:extLst>
              <a:ext uri="{FF2B5EF4-FFF2-40B4-BE49-F238E27FC236}">
                <a16:creationId xmlns:a16="http://schemas.microsoft.com/office/drawing/2014/main" id="{D6E2FBA8-72D4-4F25-A2A7-93D07B69E406}"/>
              </a:ext>
            </a:extLst>
          </p:cNvPr>
          <p:cNvSpPr/>
          <p:nvPr/>
        </p:nvSpPr>
        <p:spPr>
          <a:xfrm>
            <a:off x="4329684" y="2576945"/>
            <a:ext cx="484632" cy="11968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weight 1</a:t>
            </a:r>
            <a:endParaRPr lang="en-US"/>
          </a:p>
        </p:txBody>
      </p:sp>
      <p:sp>
        <p:nvSpPr>
          <p:cNvPr id="11" name="Arrow: Up 10">
            <a:extLst>
              <a:ext uri="{FF2B5EF4-FFF2-40B4-BE49-F238E27FC236}">
                <a16:creationId xmlns:a16="http://schemas.microsoft.com/office/drawing/2014/main" id="{5D749F66-FF11-45C7-BF34-6E3E292A8459}"/>
              </a:ext>
            </a:extLst>
          </p:cNvPr>
          <p:cNvSpPr/>
          <p:nvPr/>
        </p:nvSpPr>
        <p:spPr>
          <a:xfrm>
            <a:off x="4329684" y="5710668"/>
            <a:ext cx="484632" cy="10318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sr-Latn-RS"/>
              <a:t>weight 2</a:t>
            </a:r>
            <a:endParaRPr lang="en-US"/>
          </a:p>
        </p:txBody>
      </p:sp>
      <p:sp>
        <p:nvSpPr>
          <p:cNvPr id="12" name="Slide Number Placeholder 11">
            <a:extLst>
              <a:ext uri="{FF2B5EF4-FFF2-40B4-BE49-F238E27FC236}">
                <a16:creationId xmlns:a16="http://schemas.microsoft.com/office/drawing/2014/main" id="{87A8041D-3D0A-4AB0-9307-0148388A1CA3}"/>
              </a:ext>
            </a:extLst>
          </p:cNvPr>
          <p:cNvSpPr>
            <a:spLocks noGrp="1"/>
          </p:cNvSpPr>
          <p:nvPr>
            <p:ph type="sldNum" sz="quarter" idx="12"/>
          </p:nvPr>
        </p:nvSpPr>
        <p:spPr/>
        <p:txBody>
          <a:bodyPr/>
          <a:lstStyle/>
          <a:p>
            <a:fld id="{9EE23988-0112-4951-8308-7244049C86F9}" type="slidenum">
              <a:rPr lang="en-US" smtClean="0"/>
              <a:t>46</a:t>
            </a:fld>
            <a:endParaRPr lang="en-US"/>
          </a:p>
        </p:txBody>
      </p:sp>
    </p:spTree>
    <p:extLst>
      <p:ext uri="{BB962C8B-B14F-4D97-AF65-F5344CB8AC3E}">
        <p14:creationId xmlns:p14="http://schemas.microsoft.com/office/powerpoint/2010/main" val="7162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0472B35-F10F-406B-B0F3-98D615CA6E47}"/>
              </a:ext>
            </a:extLst>
          </p:cNvPr>
          <p:cNvSpPr>
            <a:spLocks noGrp="1"/>
          </p:cNvSpPr>
          <p:nvPr>
            <p:ph type="title"/>
          </p:nvPr>
        </p:nvSpPr>
        <p:spPr>
          <a:xfrm>
            <a:off x="1028699" y="294538"/>
            <a:ext cx="7421963" cy="1033669"/>
          </a:xfrm>
        </p:spPr>
        <p:txBody>
          <a:bodyPr>
            <a:normAutofit/>
          </a:bodyPr>
          <a:lstStyle/>
          <a:p>
            <a:r>
              <a:rPr lang="sr-Latn-RS" sz="3500">
                <a:solidFill>
                  <a:srgbClr val="FFFFFF"/>
                </a:solidFill>
              </a:rPr>
              <a:t>Tagging generalization graphs</a:t>
            </a:r>
            <a:endParaRPr lang="en-US" sz="3500">
              <a:solidFill>
                <a:srgbClr val="FFFFFF"/>
              </a:solidFill>
            </a:endParaRPr>
          </a:p>
        </p:txBody>
      </p:sp>
      <p:sp>
        <p:nvSpPr>
          <p:cNvPr id="7" name="Content Placeholder 6">
            <a:extLst>
              <a:ext uri="{FF2B5EF4-FFF2-40B4-BE49-F238E27FC236}">
                <a16:creationId xmlns:a16="http://schemas.microsoft.com/office/drawing/2014/main" id="{6443E82E-14B5-4208-879C-56F07A76137D}"/>
              </a:ext>
            </a:extLst>
          </p:cNvPr>
          <p:cNvSpPr>
            <a:spLocks noGrp="1"/>
          </p:cNvSpPr>
          <p:nvPr>
            <p:ph idx="1"/>
          </p:nvPr>
        </p:nvSpPr>
        <p:spPr>
          <a:xfrm>
            <a:off x="1028699" y="2318197"/>
            <a:ext cx="7293023" cy="3683358"/>
          </a:xfrm>
        </p:spPr>
        <p:txBody>
          <a:bodyPr anchor="ctr">
            <a:normAutofit/>
          </a:bodyPr>
          <a:lstStyle/>
          <a:p>
            <a:r>
              <a:rPr lang="sr-Latn-RS" sz="1700"/>
              <a:t>A special kind of graphs to be used in cascades, and useful for NER;</a:t>
            </a:r>
          </a:p>
          <a:p>
            <a:r>
              <a:rPr lang="sr-Latn-RS" sz="1700"/>
              <a:t>Sometimes we recognize something in a text due to triggers; e.g.  in </a:t>
            </a:r>
            <a:r>
              <a:rPr lang="sr-Latn-RS" sz="1700" b="1">
                <a:solidFill>
                  <a:srgbClr val="0070C0"/>
                </a:solidFill>
              </a:rPr>
              <a:t>...reka Sava...</a:t>
            </a:r>
            <a:r>
              <a:rPr lang="sr-Latn-RS" sz="1700"/>
              <a:t> </a:t>
            </a:r>
            <a:r>
              <a:rPr lang="sr-Latn-RS" sz="1700" b="1" i="1">
                <a:solidFill>
                  <a:srgbClr val="0070C0"/>
                </a:solidFill>
              </a:rPr>
              <a:t>reka</a:t>
            </a:r>
            <a:r>
              <a:rPr lang="sr-Latn-RS" sz="1700"/>
              <a:t> is a trigger that enables tagging </a:t>
            </a:r>
            <a:r>
              <a:rPr lang="sr-Latn-RS" sz="1700" b="1" i="1">
                <a:solidFill>
                  <a:srgbClr val="0070C0"/>
                </a:solidFill>
              </a:rPr>
              <a:t>Sava</a:t>
            </a:r>
            <a:r>
              <a:rPr lang="sr-Latn-RS" sz="1700"/>
              <a:t> (which is ambiguous) as a hydronym.</a:t>
            </a:r>
          </a:p>
          <a:p>
            <a:r>
              <a:rPr lang="sr-Latn-RS" sz="1700"/>
              <a:t>But </a:t>
            </a:r>
            <a:r>
              <a:rPr lang="sr-Latn-RS" sz="1700" b="1" i="1">
                <a:solidFill>
                  <a:srgbClr val="0070C0"/>
                </a:solidFill>
              </a:rPr>
              <a:t>Sava</a:t>
            </a:r>
            <a:r>
              <a:rPr lang="sr-Latn-RS" sz="1700"/>
              <a:t> can appear in the same text without any trigger in her context.</a:t>
            </a:r>
          </a:p>
          <a:p>
            <a:r>
              <a:rPr lang="sr-Latn-RS" sz="1700"/>
              <a:t>Then generalization graphs can be used that have empty boxes that the program itself fills with forms automatically extracted from a list of tokens of a text that were previously tagged in a given way.</a:t>
            </a:r>
            <a:endParaRPr lang="en-US" sz="1700"/>
          </a:p>
        </p:txBody>
      </p:sp>
      <p:sp>
        <p:nvSpPr>
          <p:cNvPr id="5" name="Slide Number Placeholder 4">
            <a:extLst>
              <a:ext uri="{FF2B5EF4-FFF2-40B4-BE49-F238E27FC236}">
                <a16:creationId xmlns:a16="http://schemas.microsoft.com/office/drawing/2014/main" id="{166C6006-05D0-45F0-BED1-E7C59C0AED8A}"/>
              </a:ext>
            </a:extLst>
          </p:cNvPr>
          <p:cNvSpPr>
            <a:spLocks noGrp="1"/>
          </p:cNvSpPr>
          <p:nvPr>
            <p:ph type="sldNum" sz="quarter" idx="12"/>
          </p:nvPr>
        </p:nvSpPr>
        <p:spPr>
          <a:xfrm>
            <a:off x="8778240" y="6455431"/>
            <a:ext cx="334434" cy="365125"/>
          </a:xfrm>
        </p:spPr>
        <p:txBody>
          <a:bodyPr>
            <a:normAutofit/>
          </a:bodyPr>
          <a:lstStyle/>
          <a:p>
            <a:pPr>
              <a:spcAft>
                <a:spcPts val="600"/>
              </a:spcAft>
            </a:pPr>
            <a:fld id="{9EE23988-0112-4951-8308-7244049C86F9}" type="slidenum">
              <a:rPr lang="en-US" sz="1000">
                <a:solidFill>
                  <a:schemeClr val="tx1">
                    <a:lumMod val="50000"/>
                    <a:lumOff val="50000"/>
                  </a:schemeClr>
                </a:solidFill>
              </a:rPr>
              <a:pPr>
                <a:spcAft>
                  <a:spcPts val="600"/>
                </a:spcAft>
              </a:pPr>
              <a:t>47</a:t>
            </a:fld>
            <a:endParaRPr lang="en-US" sz="1000">
              <a:solidFill>
                <a:schemeClr val="tx1">
                  <a:lumMod val="50000"/>
                  <a:lumOff val="50000"/>
                </a:schemeClr>
              </a:solidFill>
            </a:endParaRPr>
          </a:p>
        </p:txBody>
      </p:sp>
    </p:spTree>
    <p:extLst>
      <p:ext uri="{BB962C8B-B14F-4D97-AF65-F5344CB8AC3E}">
        <p14:creationId xmlns:p14="http://schemas.microsoft.com/office/powerpoint/2010/main" val="4240827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0472B35-F10F-406B-B0F3-98D615CA6E47}"/>
              </a:ext>
            </a:extLst>
          </p:cNvPr>
          <p:cNvSpPr>
            <a:spLocks noGrp="1"/>
          </p:cNvSpPr>
          <p:nvPr>
            <p:ph type="title"/>
          </p:nvPr>
        </p:nvSpPr>
        <p:spPr>
          <a:xfrm>
            <a:off x="1028699" y="294538"/>
            <a:ext cx="7421963" cy="1033669"/>
          </a:xfrm>
        </p:spPr>
        <p:txBody>
          <a:bodyPr>
            <a:normAutofit/>
          </a:bodyPr>
          <a:lstStyle/>
          <a:p>
            <a:r>
              <a:rPr lang="sr-Latn-RS" sz="3500">
                <a:solidFill>
                  <a:srgbClr val="FFFFFF"/>
                </a:solidFill>
              </a:rPr>
              <a:t>The example of a generalization graph</a:t>
            </a:r>
            <a:endParaRPr lang="en-US" sz="3500">
              <a:solidFill>
                <a:srgbClr val="FFFFFF"/>
              </a:solidFill>
            </a:endParaRPr>
          </a:p>
        </p:txBody>
      </p:sp>
      <p:sp>
        <p:nvSpPr>
          <p:cNvPr id="7" name="Content Placeholder 6">
            <a:extLst>
              <a:ext uri="{FF2B5EF4-FFF2-40B4-BE49-F238E27FC236}">
                <a16:creationId xmlns:a16="http://schemas.microsoft.com/office/drawing/2014/main" id="{6443E82E-14B5-4208-879C-56F07A76137D}"/>
              </a:ext>
            </a:extLst>
          </p:cNvPr>
          <p:cNvSpPr>
            <a:spLocks noGrp="1"/>
          </p:cNvSpPr>
          <p:nvPr>
            <p:ph idx="1"/>
          </p:nvPr>
        </p:nvSpPr>
        <p:spPr>
          <a:xfrm>
            <a:off x="1028699" y="2318197"/>
            <a:ext cx="7293023" cy="3683358"/>
          </a:xfrm>
        </p:spPr>
        <p:txBody>
          <a:bodyPr anchor="ctr">
            <a:normAutofit/>
          </a:bodyPr>
          <a:lstStyle/>
          <a:p>
            <a:r>
              <a:rPr lang="sr-Latn-RS" sz="1700"/>
              <a:t>At a certain point of the application of a cascade a list of tokens of a text contains the following:</a:t>
            </a:r>
          </a:p>
          <a:p>
            <a:r>
              <a:rPr lang="sr-Latn-RS" sz="1700" b="1">
                <a:solidFill>
                  <a:srgbClr val="0070C0"/>
                </a:solidFill>
              </a:rPr>
              <a:t>{Sava,.NE+hyd+river:ms1q}</a:t>
            </a:r>
          </a:p>
          <a:p>
            <a:r>
              <a:rPr lang="sr-Latn-RS" sz="1700" b="1">
                <a:solidFill>
                  <a:srgbClr val="0070C0"/>
                </a:solidFill>
              </a:rPr>
              <a:t>{Savi,.NE+hyd+river:ms3q:ms8q}</a:t>
            </a:r>
          </a:p>
          <a:p>
            <a:r>
              <a:rPr lang="sr-Latn-RS" sz="1700" b="1">
                <a:solidFill>
                  <a:srgbClr val="0070C0"/>
                </a:solidFill>
              </a:rPr>
              <a:t>{Savu,.NE+hyd+river:ms4q}</a:t>
            </a:r>
          </a:p>
          <a:p>
            <a:r>
              <a:rPr lang="sr-Latn-RS" sz="1700"/>
              <a:t>In a text there are still forms </a:t>
            </a:r>
            <a:r>
              <a:rPr lang="sr-Latn-RS" sz="1700" b="1" i="1">
                <a:solidFill>
                  <a:srgbClr val="0070C0"/>
                </a:solidFill>
              </a:rPr>
              <a:t>Sava</a:t>
            </a:r>
            <a:r>
              <a:rPr lang="sr-Latn-RS" sz="1700"/>
              <a:t>, </a:t>
            </a:r>
            <a:r>
              <a:rPr lang="sr-Latn-RS" sz="1700" b="1" i="1">
                <a:solidFill>
                  <a:srgbClr val="0070C0"/>
                </a:solidFill>
              </a:rPr>
              <a:t>Savi</a:t>
            </a:r>
            <a:r>
              <a:rPr lang="sr-Latn-RS" sz="1700"/>
              <a:t>, </a:t>
            </a:r>
            <a:r>
              <a:rPr lang="sr-Latn-RS" sz="1700" b="1" i="1">
                <a:solidFill>
                  <a:srgbClr val="0070C0"/>
                </a:solidFill>
              </a:rPr>
              <a:t>Savu</a:t>
            </a:r>
            <a:r>
              <a:rPr lang="sr-Latn-RS" sz="1700"/>
              <a:t>... that were not tagged</a:t>
            </a:r>
            <a:endParaRPr lang="en-US" sz="1700"/>
          </a:p>
        </p:txBody>
      </p:sp>
      <p:sp>
        <p:nvSpPr>
          <p:cNvPr id="5" name="Slide Number Placeholder 4">
            <a:extLst>
              <a:ext uri="{FF2B5EF4-FFF2-40B4-BE49-F238E27FC236}">
                <a16:creationId xmlns:a16="http://schemas.microsoft.com/office/drawing/2014/main" id="{166C6006-05D0-45F0-BED1-E7C59C0AED8A}"/>
              </a:ext>
            </a:extLst>
          </p:cNvPr>
          <p:cNvSpPr>
            <a:spLocks noGrp="1"/>
          </p:cNvSpPr>
          <p:nvPr>
            <p:ph type="sldNum" sz="quarter" idx="12"/>
          </p:nvPr>
        </p:nvSpPr>
        <p:spPr>
          <a:xfrm>
            <a:off x="8778240" y="6455431"/>
            <a:ext cx="334434" cy="365125"/>
          </a:xfrm>
        </p:spPr>
        <p:txBody>
          <a:bodyPr>
            <a:normAutofit/>
          </a:bodyPr>
          <a:lstStyle/>
          <a:p>
            <a:pPr>
              <a:spcAft>
                <a:spcPts val="600"/>
              </a:spcAft>
            </a:pPr>
            <a:fld id="{9EE23988-0112-4951-8308-7244049C86F9}" type="slidenum">
              <a:rPr lang="en-US" sz="1000">
                <a:solidFill>
                  <a:schemeClr val="tx1">
                    <a:lumMod val="50000"/>
                    <a:lumOff val="50000"/>
                  </a:schemeClr>
                </a:solidFill>
              </a:rPr>
              <a:pPr>
                <a:spcAft>
                  <a:spcPts val="600"/>
                </a:spcAft>
              </a:pPr>
              <a:t>48</a:t>
            </a:fld>
            <a:endParaRPr lang="en-US" sz="1000">
              <a:solidFill>
                <a:schemeClr val="tx1">
                  <a:lumMod val="50000"/>
                  <a:lumOff val="50000"/>
                </a:schemeClr>
              </a:solidFill>
            </a:endParaRPr>
          </a:p>
        </p:txBody>
      </p:sp>
    </p:spTree>
    <p:extLst>
      <p:ext uri="{BB962C8B-B14F-4D97-AF65-F5344CB8AC3E}">
        <p14:creationId xmlns:p14="http://schemas.microsoft.com/office/powerpoint/2010/main" val="2849350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Content Placeholder 2" descr="Diagram&#10;&#10;Description automatically generated">
            <a:extLst>
              <a:ext uri="{FF2B5EF4-FFF2-40B4-BE49-F238E27FC236}">
                <a16:creationId xmlns:a16="http://schemas.microsoft.com/office/drawing/2014/main" id="{035BFFCF-54F0-457C-9C15-D7C8A5BBD36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5188" y="2166938"/>
            <a:ext cx="7413625" cy="2185988"/>
          </a:xfrm>
        </p:spPr>
      </p:pic>
      <p:pic>
        <p:nvPicPr>
          <p:cNvPr id="9" name="Content Placeholder 8" descr="A picture containing text, clock&#10;&#10;Description automatically generated">
            <a:extLst>
              <a:ext uri="{FF2B5EF4-FFF2-40B4-BE49-F238E27FC236}">
                <a16:creationId xmlns:a16="http://schemas.microsoft.com/office/drawing/2014/main" id="{0D0A490F-4921-436A-8050-644E2FA149B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5188" y="4421188"/>
            <a:ext cx="7413625" cy="1203325"/>
          </a:xfrm>
        </p:spPr>
      </p:pic>
      <p:sp>
        <p:nvSpPr>
          <p:cNvPr id="6" name="Title 5">
            <a:extLst>
              <a:ext uri="{FF2B5EF4-FFF2-40B4-BE49-F238E27FC236}">
                <a16:creationId xmlns:a16="http://schemas.microsoft.com/office/drawing/2014/main" id="{20472B35-F10F-406B-B0F3-98D615CA6E47}"/>
              </a:ext>
            </a:extLst>
          </p:cNvPr>
          <p:cNvSpPr>
            <a:spLocks noGrp="1"/>
          </p:cNvSpPr>
          <p:nvPr>
            <p:ph type="title"/>
          </p:nvPr>
        </p:nvSpPr>
        <p:spPr>
          <a:xfrm>
            <a:off x="628650" y="672747"/>
            <a:ext cx="7886700" cy="715556"/>
          </a:xfrm>
        </p:spPr>
        <p:txBody>
          <a:bodyPr vert="horz" lIns="91440" tIns="45720" rIns="91440" bIns="45720" rtlCol="0" anchor="ctr">
            <a:normAutofit/>
          </a:bodyPr>
          <a:lstStyle/>
          <a:p>
            <a:pPr algn="ctr"/>
            <a:r>
              <a:rPr lang="sr-Latn-RS" sz="2800">
                <a:solidFill>
                  <a:schemeClr val="bg1"/>
                </a:solidFill>
              </a:rPr>
              <a:t>A</a:t>
            </a:r>
            <a:r>
              <a:rPr lang="en-US" sz="2800" kern="1200">
                <a:solidFill>
                  <a:schemeClr val="bg1"/>
                </a:solidFill>
                <a:latin typeface="+mj-lt"/>
                <a:ea typeface="+mj-ea"/>
                <a:cs typeface="+mj-cs"/>
              </a:rPr>
              <a:t> generalization graph</a:t>
            </a:r>
          </a:p>
        </p:txBody>
      </p:sp>
      <p:sp>
        <p:nvSpPr>
          <p:cNvPr id="5" name="Slide Number Placeholder 4">
            <a:extLst>
              <a:ext uri="{FF2B5EF4-FFF2-40B4-BE49-F238E27FC236}">
                <a16:creationId xmlns:a16="http://schemas.microsoft.com/office/drawing/2014/main" id="{166C6006-05D0-45F0-BED1-E7C59C0AED8A}"/>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914400">
              <a:spcAft>
                <a:spcPts val="600"/>
              </a:spcAft>
            </a:pPr>
            <a:fld id="{9EE23988-0112-4951-8308-7244049C86F9}" type="slidenum">
              <a:rPr lang="en-US" sz="1000">
                <a:solidFill>
                  <a:prstClr val="black">
                    <a:tint val="75000"/>
                  </a:prstClr>
                </a:solidFill>
              </a:rPr>
              <a:pPr defTabSz="914400">
                <a:spcAft>
                  <a:spcPts val="600"/>
                </a:spcAft>
              </a:pPr>
              <a:t>49</a:t>
            </a:fld>
            <a:endParaRPr lang="en-US" sz="1000">
              <a:solidFill>
                <a:prstClr val="black">
                  <a:tint val="75000"/>
                </a:prstClr>
              </a:solidFill>
            </a:endParaRPr>
          </a:p>
        </p:txBody>
      </p:sp>
      <p:sp>
        <p:nvSpPr>
          <p:cNvPr id="10" name="TextBox 9">
            <a:extLst>
              <a:ext uri="{FF2B5EF4-FFF2-40B4-BE49-F238E27FC236}">
                <a16:creationId xmlns:a16="http://schemas.microsoft.com/office/drawing/2014/main" id="{36509BDD-64AB-487D-9A3D-7CBC7C94F07A}"/>
              </a:ext>
            </a:extLst>
          </p:cNvPr>
          <p:cNvSpPr txBox="1"/>
          <p:nvPr/>
        </p:nvSpPr>
        <p:spPr>
          <a:xfrm>
            <a:off x="2580429" y="6006193"/>
            <a:ext cx="3983142" cy="400110"/>
          </a:xfrm>
          <a:prstGeom prst="rect">
            <a:avLst/>
          </a:prstGeom>
          <a:solidFill>
            <a:schemeClr val="accent5">
              <a:lumMod val="50000"/>
            </a:schemeClr>
          </a:solidFill>
        </p:spPr>
        <p:txBody>
          <a:bodyPr wrap="none" rtlCol="0">
            <a:spAutoFit/>
          </a:bodyPr>
          <a:lstStyle/>
          <a:p>
            <a:r>
              <a:rPr lang="sr-Latn-RS">
                <a:solidFill>
                  <a:schemeClr val="bg1"/>
                </a:solidFill>
              </a:rPr>
              <a:t>A </a:t>
            </a:r>
            <a:r>
              <a:rPr lang="sr-Latn-RS" sz="2000">
                <a:solidFill>
                  <a:schemeClr val="bg1"/>
                </a:solidFill>
              </a:rPr>
              <a:t>generalization</a:t>
            </a:r>
            <a:r>
              <a:rPr lang="sr-Latn-RS">
                <a:solidFill>
                  <a:schemeClr val="bg1"/>
                </a:solidFill>
              </a:rPr>
              <a:t> graph after processing</a:t>
            </a:r>
            <a:endParaRPr lang="en-US">
              <a:solidFill>
                <a:schemeClr val="bg1"/>
              </a:solidFill>
            </a:endParaRPr>
          </a:p>
        </p:txBody>
      </p:sp>
      <p:sp>
        <p:nvSpPr>
          <p:cNvPr id="17" name="TextBox 16">
            <a:extLst>
              <a:ext uri="{FF2B5EF4-FFF2-40B4-BE49-F238E27FC236}">
                <a16:creationId xmlns:a16="http://schemas.microsoft.com/office/drawing/2014/main" id="{69BC006A-6DDF-4E03-AC92-345C2D022088}"/>
              </a:ext>
            </a:extLst>
          </p:cNvPr>
          <p:cNvSpPr txBox="1"/>
          <p:nvPr/>
        </p:nvSpPr>
        <p:spPr>
          <a:xfrm>
            <a:off x="628650" y="4030293"/>
            <a:ext cx="4409733" cy="369332"/>
          </a:xfrm>
          <a:prstGeom prst="rect">
            <a:avLst/>
          </a:prstGeom>
          <a:solidFill>
            <a:schemeClr val="accent5">
              <a:lumMod val="50000"/>
            </a:schemeClr>
          </a:solidFill>
        </p:spPr>
        <p:txBody>
          <a:bodyPr wrap="none" rtlCol="0">
            <a:spAutoFit/>
          </a:bodyPr>
          <a:lstStyle/>
          <a:p>
            <a:r>
              <a:rPr lang="sr-Latn-RS">
                <a:solidFill>
                  <a:schemeClr val="bg1"/>
                </a:solidFill>
              </a:rPr>
              <a:t>Avoids tagging what has already been tagged</a:t>
            </a:r>
            <a:endParaRPr lang="en-US">
              <a:solidFill>
                <a:schemeClr val="bg1"/>
              </a:solidFill>
            </a:endParaRPr>
          </a:p>
        </p:txBody>
      </p:sp>
    </p:spTree>
    <p:extLst>
      <p:ext uri="{BB962C8B-B14F-4D97-AF65-F5344CB8AC3E}">
        <p14:creationId xmlns:p14="http://schemas.microsoft.com/office/powerpoint/2010/main" val="17054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294538"/>
            <a:ext cx="7421963" cy="1033669"/>
          </a:xfrm>
        </p:spPr>
        <p:txBody>
          <a:bodyPr>
            <a:normAutofit fontScale="90000"/>
          </a:bodyPr>
          <a:lstStyle/>
          <a:p>
            <a:r>
              <a:rPr lang="sr-Latn-RS" sz="3500">
                <a:solidFill>
                  <a:srgbClr val="FFFFFF"/>
                </a:solidFill>
              </a:rPr>
              <a:t>What is in dictionaries that can help NER?</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683358"/>
          </a:xfrm>
        </p:spPr>
        <p:txBody>
          <a:bodyPr anchor="ctr">
            <a:normAutofit/>
          </a:bodyPr>
          <a:lstStyle/>
          <a:p>
            <a:r>
              <a:rPr lang="en-US" sz="1700" b="1"/>
              <a:t>Bab el=Mandeb,N+PR+Toponyme+Hydronyme</a:t>
            </a:r>
            <a:endParaRPr lang="sr-Latn-RS" sz="1700" b="1"/>
          </a:p>
          <a:p>
            <a:pPr lvl="1"/>
            <a:r>
              <a:rPr lang="sr-Latn-RS" sz="1300"/>
              <a:t>a noun (N)</a:t>
            </a:r>
          </a:p>
          <a:p>
            <a:pPr lvl="1"/>
            <a:r>
              <a:rPr lang="sr-Latn-RS" sz="1300"/>
              <a:t>a proper name (PR)</a:t>
            </a:r>
          </a:p>
          <a:p>
            <a:pPr lvl="1"/>
            <a:r>
              <a:rPr lang="sr-Latn-RS" sz="1300"/>
              <a:t>a toponym (</a:t>
            </a:r>
            <a:r>
              <a:rPr lang="sr-Latn-RS" sz="1400"/>
              <a:t>Toponyme)</a:t>
            </a:r>
            <a:endParaRPr lang="sr-Latn-RS" sz="1300"/>
          </a:p>
          <a:p>
            <a:pPr lvl="1"/>
            <a:r>
              <a:rPr lang="sr-Latn-RS" sz="1300"/>
              <a:t>a hydronym (Hydronyme)</a:t>
            </a:r>
          </a:p>
          <a:p>
            <a:r>
              <a:rPr lang="sr-Latn-RS" sz="1700" b="1">
                <a:solidFill>
                  <a:srgbClr val="0070C0"/>
                </a:solidFill>
              </a:rPr>
              <a:t>Bab-el-Mandeb,N+NProp+Top+Hyd+Strait+Cel</a:t>
            </a:r>
          </a:p>
          <a:p>
            <a:pPr lvl="1"/>
            <a:r>
              <a:rPr lang="sr-Latn-RS" sz="1300"/>
              <a:t>a noun (N)</a:t>
            </a:r>
          </a:p>
          <a:p>
            <a:pPr lvl="1"/>
            <a:r>
              <a:rPr lang="sr-Latn-RS" sz="1300"/>
              <a:t>a proper name (NProp)</a:t>
            </a:r>
          </a:p>
          <a:p>
            <a:pPr lvl="1"/>
            <a:r>
              <a:rPr lang="sr-Latn-RS" sz="1300"/>
              <a:t>a toponym (</a:t>
            </a:r>
            <a:r>
              <a:rPr lang="sr-Latn-RS" sz="1400"/>
              <a:t>Top)</a:t>
            </a:r>
            <a:endParaRPr lang="sr-Latn-RS" sz="1300"/>
          </a:p>
          <a:p>
            <a:pPr lvl="1"/>
            <a:r>
              <a:rPr lang="sr-Latn-RS" sz="1300"/>
              <a:t>a hydronym (Hyd) </a:t>
            </a:r>
          </a:p>
          <a:p>
            <a:pPr lvl="1"/>
            <a:r>
              <a:rPr lang="sr-Latn-RS" sz="1300"/>
              <a:t>a strait (Strait)</a:t>
            </a:r>
          </a:p>
          <a:p>
            <a:pPr lvl="1"/>
            <a:endParaRPr lang="en-US" sz="1300"/>
          </a:p>
        </p:txBody>
      </p:sp>
      <p:sp>
        <p:nvSpPr>
          <p:cNvPr id="4" name="Slide Number Placeholder 3">
            <a:extLst>
              <a:ext uri="{FF2B5EF4-FFF2-40B4-BE49-F238E27FC236}">
                <a16:creationId xmlns:a16="http://schemas.microsoft.com/office/drawing/2014/main" id="{9A8AD7CF-15B7-43C5-B4CA-2779F5F68BF0}"/>
              </a:ext>
            </a:extLst>
          </p:cNvPr>
          <p:cNvSpPr>
            <a:spLocks noGrp="1"/>
          </p:cNvSpPr>
          <p:nvPr>
            <p:ph type="sldNum" sz="quarter" idx="12"/>
          </p:nvPr>
        </p:nvSpPr>
        <p:spPr/>
        <p:txBody>
          <a:bodyPr/>
          <a:lstStyle/>
          <a:p>
            <a:fld id="{9EE23988-0112-4951-8308-7244049C86F9}" type="slidenum">
              <a:rPr lang="en-US" smtClean="0"/>
              <a:t>5</a:t>
            </a:fld>
            <a:endParaRPr lang="en-US"/>
          </a:p>
        </p:txBody>
      </p:sp>
    </p:spTree>
    <p:extLst>
      <p:ext uri="{BB962C8B-B14F-4D97-AF65-F5344CB8AC3E}">
        <p14:creationId xmlns:p14="http://schemas.microsoft.com/office/powerpoint/2010/main" val="3949913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0472B35-F10F-406B-B0F3-98D615CA6E47}"/>
              </a:ext>
            </a:extLst>
          </p:cNvPr>
          <p:cNvSpPr>
            <a:spLocks noGrp="1"/>
          </p:cNvSpPr>
          <p:nvPr>
            <p:ph type="title"/>
          </p:nvPr>
        </p:nvSpPr>
        <p:spPr>
          <a:xfrm>
            <a:off x="1028699" y="294538"/>
            <a:ext cx="7421963" cy="1033669"/>
          </a:xfrm>
        </p:spPr>
        <p:txBody>
          <a:bodyPr>
            <a:normAutofit fontScale="90000"/>
          </a:bodyPr>
          <a:lstStyle/>
          <a:p>
            <a:r>
              <a:rPr lang="sr-Latn-RS" sz="3500">
                <a:solidFill>
                  <a:srgbClr val="FFFFFF"/>
                </a:solidFill>
              </a:rPr>
              <a:t>Why else are cascades interesting for NER?</a:t>
            </a:r>
            <a:endParaRPr lang="en-US" sz="3500">
              <a:solidFill>
                <a:srgbClr val="FFFFFF"/>
              </a:solidFill>
            </a:endParaRPr>
          </a:p>
        </p:txBody>
      </p:sp>
      <p:sp>
        <p:nvSpPr>
          <p:cNvPr id="7" name="Content Placeholder 6">
            <a:extLst>
              <a:ext uri="{FF2B5EF4-FFF2-40B4-BE49-F238E27FC236}">
                <a16:creationId xmlns:a16="http://schemas.microsoft.com/office/drawing/2014/main" id="{6443E82E-14B5-4208-879C-56F07A76137D}"/>
              </a:ext>
            </a:extLst>
          </p:cNvPr>
          <p:cNvSpPr>
            <a:spLocks noGrp="1"/>
          </p:cNvSpPr>
          <p:nvPr>
            <p:ph idx="1"/>
          </p:nvPr>
        </p:nvSpPr>
        <p:spPr>
          <a:xfrm>
            <a:off x="1028699" y="2318197"/>
            <a:ext cx="7293023" cy="3683358"/>
          </a:xfrm>
        </p:spPr>
        <p:txBody>
          <a:bodyPr anchor="ctr">
            <a:normAutofit/>
          </a:bodyPr>
          <a:lstStyle/>
          <a:p>
            <a:r>
              <a:rPr lang="sr-Latn-RS" sz="1800"/>
              <a:t>With cascades recognition (analyse) is separated from tagging (synthese).</a:t>
            </a:r>
          </a:p>
          <a:p>
            <a:r>
              <a:rPr lang="sr-Latn-RS" sz="1800"/>
              <a:t>One cascade is used for the recognition and the other for the tagging.</a:t>
            </a:r>
          </a:p>
          <a:p>
            <a:r>
              <a:rPr lang="sr-Latn-RS" sz="1800"/>
              <a:t>That means that different taggings can be used for different purposes, not changing anything in the recognition process:</a:t>
            </a:r>
          </a:p>
          <a:p>
            <a:pPr lvl="1"/>
            <a:r>
              <a:rPr lang="sr-Latn-RS" sz="1800"/>
              <a:t>With or without embbeding</a:t>
            </a:r>
          </a:p>
          <a:p>
            <a:pPr lvl="1"/>
            <a:r>
              <a:rPr lang="sr-Latn-RS" sz="1800"/>
              <a:t>Skipping tags for some recognized entities, etc.</a:t>
            </a:r>
            <a:endParaRPr lang="en-US" sz="1800"/>
          </a:p>
        </p:txBody>
      </p:sp>
      <p:sp>
        <p:nvSpPr>
          <p:cNvPr id="5" name="Slide Number Placeholder 4">
            <a:extLst>
              <a:ext uri="{FF2B5EF4-FFF2-40B4-BE49-F238E27FC236}">
                <a16:creationId xmlns:a16="http://schemas.microsoft.com/office/drawing/2014/main" id="{166C6006-05D0-45F0-BED1-E7C59C0AED8A}"/>
              </a:ext>
            </a:extLst>
          </p:cNvPr>
          <p:cNvSpPr>
            <a:spLocks noGrp="1"/>
          </p:cNvSpPr>
          <p:nvPr>
            <p:ph type="sldNum" sz="quarter" idx="12"/>
          </p:nvPr>
        </p:nvSpPr>
        <p:spPr>
          <a:xfrm>
            <a:off x="8778240" y="6455431"/>
            <a:ext cx="334434" cy="365125"/>
          </a:xfrm>
        </p:spPr>
        <p:txBody>
          <a:bodyPr>
            <a:normAutofit/>
          </a:bodyPr>
          <a:lstStyle/>
          <a:p>
            <a:pPr>
              <a:spcAft>
                <a:spcPts val="600"/>
              </a:spcAft>
            </a:pPr>
            <a:fld id="{9EE23988-0112-4951-8308-7244049C86F9}" type="slidenum">
              <a:rPr lang="en-US" sz="1000">
                <a:solidFill>
                  <a:schemeClr val="tx1">
                    <a:lumMod val="50000"/>
                    <a:lumOff val="50000"/>
                  </a:schemeClr>
                </a:solidFill>
              </a:rPr>
              <a:pPr>
                <a:spcAft>
                  <a:spcPts val="600"/>
                </a:spcAft>
              </a:pPr>
              <a:t>50</a:t>
            </a:fld>
            <a:endParaRPr lang="en-US" sz="1000">
              <a:solidFill>
                <a:schemeClr val="tx1">
                  <a:lumMod val="50000"/>
                  <a:lumOff val="50000"/>
                </a:schemeClr>
              </a:solidFill>
            </a:endParaRPr>
          </a:p>
        </p:txBody>
      </p:sp>
    </p:spTree>
    <p:extLst>
      <p:ext uri="{BB962C8B-B14F-4D97-AF65-F5344CB8AC3E}">
        <p14:creationId xmlns:p14="http://schemas.microsoft.com/office/powerpoint/2010/main" val="792843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0472B35-F10F-406B-B0F3-98D615CA6E47}"/>
              </a:ext>
            </a:extLst>
          </p:cNvPr>
          <p:cNvSpPr>
            <a:spLocks noGrp="1"/>
          </p:cNvSpPr>
          <p:nvPr>
            <p:ph type="title"/>
          </p:nvPr>
        </p:nvSpPr>
        <p:spPr>
          <a:xfrm>
            <a:off x="646545" y="294538"/>
            <a:ext cx="7804117" cy="1033669"/>
          </a:xfrm>
        </p:spPr>
        <p:txBody>
          <a:bodyPr>
            <a:normAutofit fontScale="90000"/>
          </a:bodyPr>
          <a:lstStyle/>
          <a:p>
            <a:r>
              <a:rPr lang="sr-Latn-RS" sz="3500">
                <a:solidFill>
                  <a:srgbClr val="FFFFFF"/>
                </a:solidFill>
              </a:rPr>
              <a:t>An example of the analysis and synthesis – a text FRA02001 from the French sub-collection</a:t>
            </a:r>
            <a:endParaRPr lang="en-US" sz="3500">
              <a:solidFill>
                <a:srgbClr val="FFFFFF"/>
              </a:solidFill>
            </a:endParaRPr>
          </a:p>
        </p:txBody>
      </p:sp>
      <p:sp>
        <p:nvSpPr>
          <p:cNvPr id="7" name="Content Placeholder 6">
            <a:extLst>
              <a:ext uri="{FF2B5EF4-FFF2-40B4-BE49-F238E27FC236}">
                <a16:creationId xmlns:a16="http://schemas.microsoft.com/office/drawing/2014/main" id="{6443E82E-14B5-4208-879C-56F07A76137D}"/>
              </a:ext>
            </a:extLst>
          </p:cNvPr>
          <p:cNvSpPr>
            <a:spLocks noGrp="1"/>
          </p:cNvSpPr>
          <p:nvPr>
            <p:ph idx="1"/>
          </p:nvPr>
        </p:nvSpPr>
        <p:spPr>
          <a:xfrm>
            <a:off x="1028699" y="2318197"/>
            <a:ext cx="7293023" cy="3683358"/>
          </a:xfrm>
        </p:spPr>
        <p:txBody>
          <a:bodyPr anchor="ctr">
            <a:normAutofit/>
          </a:bodyPr>
          <a:lstStyle/>
          <a:p>
            <a:r>
              <a:rPr lang="fr-FR" sz="1600"/>
              <a:t>&lt;p&gt;- Le gouvernement français, messieurs, avait été pressenti par l'</a:t>
            </a:r>
            <a:r>
              <a:rPr lang="fr-FR" sz="1600" b="1">
                <a:solidFill>
                  <a:srgbClr val="0070C0"/>
                </a:solidFill>
              </a:rPr>
              <a:t>&lt;ORG&gt;</a:t>
            </a:r>
            <a:r>
              <a:rPr lang="fr-FR" sz="1600"/>
              <a:t>Aéro-Club</a:t>
            </a:r>
            <a:r>
              <a:rPr lang="fr-FR" sz="1600" b="1">
                <a:solidFill>
                  <a:srgbClr val="0070C0"/>
                </a:solidFill>
              </a:rPr>
              <a:t>&lt;/ORG&gt;</a:t>
            </a:r>
            <a:r>
              <a:rPr lang="fr-FR" sz="1600"/>
              <a:t> au sujet de cette course au Pôle, le </a:t>
            </a:r>
            <a:r>
              <a:rPr lang="fr-FR" sz="1600" b="1">
                <a:solidFill>
                  <a:srgbClr val="0070C0"/>
                </a:solidFill>
              </a:rPr>
              <a:t>&lt;ORG&gt;</a:t>
            </a:r>
            <a:r>
              <a:rPr lang="fr-FR" sz="1600"/>
              <a:t>Conseil des ministres</a:t>
            </a:r>
            <a:r>
              <a:rPr lang="fr-FR" sz="1600" b="1">
                <a:solidFill>
                  <a:srgbClr val="0070C0"/>
                </a:solidFill>
              </a:rPr>
              <a:t>&lt;/ORG&gt;</a:t>
            </a:r>
            <a:r>
              <a:rPr lang="fr-FR" sz="1600">
                <a:solidFill>
                  <a:srgbClr val="0070C0"/>
                </a:solidFill>
              </a:rPr>
              <a:t> </a:t>
            </a:r>
            <a:r>
              <a:rPr lang="fr-FR" sz="1600"/>
              <a:t>m'a chargé de vous dire qu'il ajoute cent mille francs aux trois cent mille dont on vient de vous parler !&lt;/p&gt;</a:t>
            </a:r>
          </a:p>
          <a:p>
            <a:r>
              <a:rPr lang="fr-FR" sz="1600"/>
              <a:t>&lt;p&gt;Le </a:t>
            </a:r>
            <a:r>
              <a:rPr lang="fr-FR" sz="1600" b="1">
                <a:solidFill>
                  <a:srgbClr val="0070C0"/>
                </a:solidFill>
              </a:rPr>
              <a:t>&lt;PERS&gt;</a:t>
            </a:r>
            <a:r>
              <a:rPr lang="fr-FR" sz="1600"/>
              <a:t>marquis de la Lande</a:t>
            </a:r>
            <a:r>
              <a:rPr lang="fr-FR" sz="1600" b="1">
                <a:solidFill>
                  <a:srgbClr val="0070C0"/>
                </a:solidFill>
              </a:rPr>
              <a:t>&lt;/PERS&gt;</a:t>
            </a:r>
            <a:r>
              <a:rPr lang="fr-FR" sz="1600"/>
              <a:t> agita le bras pour demander la parole puis il annonça :&lt;/p&gt;</a:t>
            </a:r>
          </a:p>
          <a:p>
            <a:r>
              <a:rPr lang="fr-FR" sz="1600"/>
              <a:t>&lt;p&gt;- Je donne deux cent mille francs ! Ne voulant pas demeurer en reste avec le richissime marquis, ami de tous les sports, les gros instructeurs d'automobiles, les </a:t>
            </a:r>
            <a:r>
              <a:rPr lang="fr-FR" sz="1600" b="1">
                <a:solidFill>
                  <a:srgbClr val="0070C0"/>
                </a:solidFill>
              </a:rPr>
              <a:t>&lt;ROLE&gt;</a:t>
            </a:r>
            <a:r>
              <a:rPr lang="fr-FR" sz="1600"/>
              <a:t>industriels</a:t>
            </a:r>
            <a:r>
              <a:rPr lang="fr-FR" sz="1600" b="1">
                <a:solidFill>
                  <a:srgbClr val="0070C0"/>
                </a:solidFill>
              </a:rPr>
              <a:t>&lt;/ROLE&gt; </a:t>
            </a:r>
            <a:r>
              <a:rPr lang="fr-FR" sz="1600"/>
              <a:t>qui se trouvaient là s'empressèrent de s'engager pour de fortes sommes...&lt;/p&gt;</a:t>
            </a:r>
          </a:p>
          <a:p>
            <a:r>
              <a:rPr lang="fr-FR" sz="1600"/>
              <a:t>&lt;p&gt;Si bien que le </a:t>
            </a:r>
            <a:r>
              <a:rPr lang="fr-FR" sz="1600" b="1">
                <a:solidFill>
                  <a:srgbClr val="0070C0"/>
                </a:solidFill>
              </a:rPr>
              <a:t>&lt;ROLE&gt;</a:t>
            </a:r>
            <a:r>
              <a:rPr lang="fr-FR" sz="1600"/>
              <a:t>président</a:t>
            </a:r>
            <a:r>
              <a:rPr lang="fr-FR" sz="1600" b="1">
                <a:solidFill>
                  <a:srgbClr val="0070C0"/>
                </a:solidFill>
              </a:rPr>
              <a:t>&lt;/ROLE&gt;</a:t>
            </a:r>
            <a:r>
              <a:rPr lang="fr-FR" sz="1600"/>
              <a:t>, lorsque le tumulte fut un peu calmé, put annoncer :&lt;/p&gt;</a:t>
            </a:r>
          </a:p>
          <a:p>
            <a:r>
              <a:rPr lang="fr-FR" sz="1600"/>
              <a:t>&lt;p&gt;- Messieurs, le prix du voyage au Pôle sera de un million six cent mille francs !&lt;/p&gt;</a:t>
            </a:r>
            <a:endParaRPr lang="en-US" sz="1600"/>
          </a:p>
        </p:txBody>
      </p:sp>
      <p:sp>
        <p:nvSpPr>
          <p:cNvPr id="5" name="Slide Number Placeholder 4">
            <a:extLst>
              <a:ext uri="{FF2B5EF4-FFF2-40B4-BE49-F238E27FC236}">
                <a16:creationId xmlns:a16="http://schemas.microsoft.com/office/drawing/2014/main" id="{166C6006-05D0-45F0-BED1-E7C59C0AED8A}"/>
              </a:ext>
            </a:extLst>
          </p:cNvPr>
          <p:cNvSpPr>
            <a:spLocks noGrp="1"/>
          </p:cNvSpPr>
          <p:nvPr>
            <p:ph type="sldNum" sz="quarter" idx="12"/>
          </p:nvPr>
        </p:nvSpPr>
        <p:spPr>
          <a:xfrm>
            <a:off x="8778240" y="6455431"/>
            <a:ext cx="334434" cy="365125"/>
          </a:xfrm>
        </p:spPr>
        <p:txBody>
          <a:bodyPr>
            <a:normAutofit/>
          </a:bodyPr>
          <a:lstStyle/>
          <a:p>
            <a:pPr>
              <a:spcAft>
                <a:spcPts val="600"/>
              </a:spcAft>
            </a:pPr>
            <a:fld id="{9EE23988-0112-4951-8308-7244049C86F9}" type="slidenum">
              <a:rPr lang="en-US" sz="1000">
                <a:solidFill>
                  <a:schemeClr val="tx1">
                    <a:lumMod val="50000"/>
                    <a:lumOff val="50000"/>
                  </a:schemeClr>
                </a:solidFill>
              </a:rPr>
              <a:pPr>
                <a:spcAft>
                  <a:spcPts val="600"/>
                </a:spcAft>
              </a:pPr>
              <a:t>51</a:t>
            </a:fld>
            <a:endParaRPr lang="en-US" sz="1000">
              <a:solidFill>
                <a:schemeClr val="tx1">
                  <a:lumMod val="50000"/>
                  <a:lumOff val="50000"/>
                </a:schemeClr>
              </a:solidFill>
            </a:endParaRPr>
          </a:p>
        </p:txBody>
      </p:sp>
      <p:sp>
        <p:nvSpPr>
          <p:cNvPr id="2" name="TextBox 1">
            <a:extLst>
              <a:ext uri="{FF2B5EF4-FFF2-40B4-BE49-F238E27FC236}">
                <a16:creationId xmlns:a16="http://schemas.microsoft.com/office/drawing/2014/main" id="{C10B5D75-F62C-42B2-939E-A3B714CBF0D8}"/>
              </a:ext>
            </a:extLst>
          </p:cNvPr>
          <p:cNvSpPr txBox="1"/>
          <p:nvPr/>
        </p:nvSpPr>
        <p:spPr>
          <a:xfrm>
            <a:off x="3435478" y="1885279"/>
            <a:ext cx="2226250" cy="369332"/>
          </a:xfrm>
          <a:prstGeom prst="rect">
            <a:avLst/>
          </a:prstGeom>
          <a:solidFill>
            <a:schemeClr val="accent5">
              <a:lumMod val="75000"/>
            </a:schemeClr>
          </a:solidFill>
        </p:spPr>
        <p:txBody>
          <a:bodyPr wrap="none" rtlCol="0">
            <a:spAutoFit/>
          </a:bodyPr>
          <a:lstStyle/>
          <a:p>
            <a:r>
              <a:rPr lang="sr-Latn-RS">
                <a:solidFill>
                  <a:schemeClr val="bg1"/>
                </a:solidFill>
              </a:rPr>
              <a:t>D-reading NER tag set</a:t>
            </a:r>
            <a:endParaRPr lang="en-US">
              <a:solidFill>
                <a:schemeClr val="bg1"/>
              </a:solidFill>
            </a:endParaRPr>
          </a:p>
        </p:txBody>
      </p:sp>
    </p:spTree>
    <p:extLst>
      <p:ext uri="{BB962C8B-B14F-4D97-AF65-F5344CB8AC3E}">
        <p14:creationId xmlns:p14="http://schemas.microsoft.com/office/powerpoint/2010/main" val="39822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0472B35-F10F-406B-B0F3-98D615CA6E47}"/>
              </a:ext>
            </a:extLst>
          </p:cNvPr>
          <p:cNvSpPr>
            <a:spLocks noGrp="1"/>
          </p:cNvSpPr>
          <p:nvPr>
            <p:ph type="title"/>
          </p:nvPr>
        </p:nvSpPr>
        <p:spPr>
          <a:xfrm>
            <a:off x="646545" y="294538"/>
            <a:ext cx="7804117" cy="1033669"/>
          </a:xfrm>
        </p:spPr>
        <p:txBody>
          <a:bodyPr>
            <a:normAutofit fontScale="90000"/>
          </a:bodyPr>
          <a:lstStyle/>
          <a:p>
            <a:r>
              <a:rPr lang="sr-Latn-RS" sz="3500">
                <a:solidFill>
                  <a:srgbClr val="FFFFFF"/>
                </a:solidFill>
              </a:rPr>
              <a:t>An example of the analysis and synthesis – a text FRA02001 from the French sub-collection</a:t>
            </a:r>
            <a:endParaRPr lang="en-US" sz="3500">
              <a:solidFill>
                <a:srgbClr val="FFFFFF"/>
              </a:solidFill>
            </a:endParaRPr>
          </a:p>
        </p:txBody>
      </p:sp>
      <p:sp>
        <p:nvSpPr>
          <p:cNvPr id="7" name="Content Placeholder 6">
            <a:extLst>
              <a:ext uri="{FF2B5EF4-FFF2-40B4-BE49-F238E27FC236}">
                <a16:creationId xmlns:a16="http://schemas.microsoft.com/office/drawing/2014/main" id="{6443E82E-14B5-4208-879C-56F07A76137D}"/>
              </a:ext>
            </a:extLst>
          </p:cNvPr>
          <p:cNvSpPr>
            <a:spLocks noGrp="1"/>
          </p:cNvSpPr>
          <p:nvPr>
            <p:ph idx="1"/>
          </p:nvPr>
        </p:nvSpPr>
        <p:spPr>
          <a:xfrm>
            <a:off x="1028699" y="2318197"/>
            <a:ext cx="7293023" cy="3683358"/>
          </a:xfrm>
        </p:spPr>
        <p:txBody>
          <a:bodyPr anchor="ctr">
            <a:normAutofit fontScale="92500" lnSpcReduction="20000"/>
          </a:bodyPr>
          <a:lstStyle/>
          <a:p>
            <a:r>
              <a:rPr lang="fr-FR" sz="1600"/>
              <a:t>&lt;p&gt;&lt;s&gt;- Le gouvernement français, messieurs, avait été pressenti par l'</a:t>
            </a:r>
            <a:r>
              <a:rPr lang="fr-FR" sz="1600" b="1">
                <a:solidFill>
                  <a:srgbClr val="0070C0"/>
                </a:solidFill>
              </a:rPr>
              <a:t>&lt;orgName&gt;</a:t>
            </a:r>
            <a:r>
              <a:rPr lang="fr-FR" sz="1600"/>
              <a:t>Aéro-Club</a:t>
            </a:r>
            <a:r>
              <a:rPr lang="fr-FR" sz="1600" b="1">
                <a:solidFill>
                  <a:srgbClr val="0070C0"/>
                </a:solidFill>
              </a:rPr>
              <a:t>&lt;/orgName&gt;</a:t>
            </a:r>
            <a:r>
              <a:rPr lang="fr-FR" sz="1600"/>
              <a:t> au sujet de cette course au Pôle, le </a:t>
            </a:r>
            <a:r>
              <a:rPr lang="fr-FR" sz="1600" b="1">
                <a:solidFill>
                  <a:srgbClr val="0070C0"/>
                </a:solidFill>
              </a:rPr>
              <a:t>&lt;orgName&gt;</a:t>
            </a:r>
            <a:r>
              <a:rPr lang="fr-FR" sz="1600"/>
              <a:t>Conseil des ministres</a:t>
            </a:r>
            <a:r>
              <a:rPr lang="fr-FR" sz="1600" b="1">
                <a:solidFill>
                  <a:srgbClr val="0070C0"/>
                </a:solidFill>
              </a:rPr>
              <a:t>&lt;/orgName&gt;</a:t>
            </a:r>
            <a:r>
              <a:rPr lang="fr-FR" sz="1600"/>
              <a:t> m'a chargé de vous dire qu'il ajoute </a:t>
            </a:r>
            <a:r>
              <a:rPr lang="fr-FR" sz="1600" b="1">
                <a:solidFill>
                  <a:srgbClr val="0070C0"/>
                </a:solidFill>
              </a:rPr>
              <a:t>&lt;measure type="currency" quantity="cent mille" unit="francs"&gt;</a:t>
            </a:r>
            <a:r>
              <a:rPr lang="fr-FR" sz="1600"/>
              <a:t>cent mille francs</a:t>
            </a:r>
            <a:r>
              <a:rPr lang="fr-FR" sz="1600" b="1">
                <a:solidFill>
                  <a:srgbClr val="0070C0"/>
                </a:solidFill>
              </a:rPr>
              <a:t>&lt;/measure&gt;</a:t>
            </a:r>
            <a:r>
              <a:rPr lang="fr-FR" sz="1600"/>
              <a:t> aux trois cent mille dont on vient de vous parler !&lt;/s&gt;&lt;/s&gt;&lt;/p&gt;</a:t>
            </a:r>
          </a:p>
          <a:p>
            <a:r>
              <a:rPr lang="fr-FR" sz="1600"/>
              <a:t>&lt;p&gt;&lt;s&gt;Le </a:t>
            </a:r>
            <a:r>
              <a:rPr lang="fr-FR" sz="1600" b="1">
                <a:solidFill>
                  <a:srgbClr val="0070C0"/>
                </a:solidFill>
              </a:rPr>
              <a:t>&lt;persName&gt;&lt;roleName type="nobility"&gt;</a:t>
            </a:r>
            <a:r>
              <a:rPr lang="fr-FR" sz="1600"/>
              <a:t>marquis</a:t>
            </a:r>
            <a:r>
              <a:rPr lang="fr-FR" sz="1600" b="1">
                <a:solidFill>
                  <a:srgbClr val="0070C0"/>
                </a:solidFill>
              </a:rPr>
              <a:t>&lt;/roleName&gt; &lt;nameLink&gt;</a:t>
            </a:r>
            <a:r>
              <a:rPr lang="fr-FR" sz="1600"/>
              <a:t>de la</a:t>
            </a:r>
            <a:r>
              <a:rPr lang="fr-FR" sz="1600" b="1">
                <a:solidFill>
                  <a:srgbClr val="0070C0"/>
                </a:solidFill>
              </a:rPr>
              <a:t>&lt;/nameLink&gt; &lt;surname&gt;</a:t>
            </a:r>
            <a:r>
              <a:rPr lang="fr-FR" sz="1600"/>
              <a:t>Lande</a:t>
            </a:r>
            <a:r>
              <a:rPr lang="fr-FR" sz="1600" b="1">
                <a:solidFill>
                  <a:srgbClr val="0070C0"/>
                </a:solidFill>
              </a:rPr>
              <a:t>&lt;/surname&gt;&lt;/persName&gt;</a:t>
            </a:r>
            <a:r>
              <a:rPr lang="fr-FR" sz="1600"/>
              <a:t> agita le bras pour demander la parole puis il annonça :&lt;/s&gt;&lt;/s&gt;&lt;/p&gt;</a:t>
            </a:r>
          </a:p>
          <a:p>
            <a:r>
              <a:rPr lang="fr-FR" sz="1600"/>
              <a:t>&lt;p&gt;&lt;s&gt;- Je donne </a:t>
            </a:r>
            <a:r>
              <a:rPr lang="fr-FR" sz="1600" b="1">
                <a:solidFill>
                  <a:srgbClr val="0070C0"/>
                </a:solidFill>
              </a:rPr>
              <a:t>&lt;measure type="currency" quantity="deux cent mille" unit="francs"&gt;</a:t>
            </a:r>
            <a:r>
              <a:rPr lang="fr-FR" sz="1600"/>
              <a:t>deux cent mille francs</a:t>
            </a:r>
            <a:r>
              <a:rPr lang="fr-FR" sz="1600" b="1">
                <a:solidFill>
                  <a:srgbClr val="0070C0"/>
                </a:solidFill>
              </a:rPr>
              <a:t>&lt;/measure&gt;</a:t>
            </a:r>
            <a:r>
              <a:rPr lang="fr-FR" sz="1600"/>
              <a:t> !&lt;/s&gt; &lt;s&gt;Ne voulant pas demeurer en reste avec le richissime marquis, ami de tous les sports, les gros instructeurs d'automobiles, les </a:t>
            </a:r>
            <a:r>
              <a:rPr lang="fr-FR" sz="1600" b="1">
                <a:solidFill>
                  <a:srgbClr val="0070C0"/>
                </a:solidFill>
              </a:rPr>
              <a:t>&lt;roleName type="office"&gt;</a:t>
            </a:r>
            <a:r>
              <a:rPr lang="fr-FR" sz="1600"/>
              <a:t>industriels</a:t>
            </a:r>
            <a:r>
              <a:rPr lang="fr-FR" sz="1600" b="1">
                <a:solidFill>
                  <a:srgbClr val="0070C0"/>
                </a:solidFill>
              </a:rPr>
              <a:t>&lt;/roleName&gt;</a:t>
            </a:r>
            <a:r>
              <a:rPr lang="fr-FR" sz="1600"/>
              <a:t> qui se trouvaient là s'empressèrent de s'engager pour de fortes sommes...&lt;/s&gt;&lt;/s&gt;&lt;/p&gt;</a:t>
            </a:r>
          </a:p>
          <a:p>
            <a:r>
              <a:rPr lang="fr-FR" sz="1600"/>
              <a:t>&lt;p&gt;&lt;s&gt;Si bien que le </a:t>
            </a:r>
            <a:r>
              <a:rPr lang="fr-FR" sz="1600" b="1">
                <a:solidFill>
                  <a:srgbClr val="0070C0"/>
                </a:solidFill>
              </a:rPr>
              <a:t>&lt;roleName type="office"&gt;</a:t>
            </a:r>
            <a:r>
              <a:rPr lang="fr-FR" sz="1600"/>
              <a:t>président</a:t>
            </a:r>
            <a:r>
              <a:rPr lang="fr-FR" sz="1600" b="1">
                <a:solidFill>
                  <a:srgbClr val="0070C0"/>
                </a:solidFill>
              </a:rPr>
              <a:t>&lt;/roleName&gt;</a:t>
            </a:r>
            <a:r>
              <a:rPr lang="fr-FR" sz="1600"/>
              <a:t>, lorsque le tumulte fut un peu calmé, put annoncer :&lt;/s&gt;&lt;/s&gt;&lt;/p&gt;</a:t>
            </a:r>
          </a:p>
          <a:p>
            <a:r>
              <a:rPr lang="fr-FR" sz="1600"/>
              <a:t>&lt;p&gt;&lt;s&gt;- Messieurs, le prix du voyage au Pôle sera de </a:t>
            </a:r>
            <a:r>
              <a:rPr lang="fr-FR" sz="1600" b="1">
                <a:solidFill>
                  <a:srgbClr val="0070C0"/>
                </a:solidFill>
              </a:rPr>
              <a:t>&lt;measure type="currency" quantity="un million six cent mille" unit="francs"&gt;</a:t>
            </a:r>
            <a:r>
              <a:rPr lang="fr-FR" sz="1600"/>
              <a:t>un million six cent mille francs</a:t>
            </a:r>
            <a:r>
              <a:rPr lang="fr-FR" sz="1600" b="1">
                <a:solidFill>
                  <a:srgbClr val="0070C0"/>
                </a:solidFill>
              </a:rPr>
              <a:t>&lt;/measure&gt;</a:t>
            </a:r>
            <a:r>
              <a:rPr lang="fr-FR" sz="1600"/>
              <a:t> !&lt;/s&gt;&lt;/s&gt;&lt;/p&gt;</a:t>
            </a:r>
            <a:endParaRPr lang="en-US" sz="1600"/>
          </a:p>
        </p:txBody>
      </p:sp>
      <p:sp>
        <p:nvSpPr>
          <p:cNvPr id="5" name="Slide Number Placeholder 4">
            <a:extLst>
              <a:ext uri="{FF2B5EF4-FFF2-40B4-BE49-F238E27FC236}">
                <a16:creationId xmlns:a16="http://schemas.microsoft.com/office/drawing/2014/main" id="{166C6006-05D0-45F0-BED1-E7C59C0AED8A}"/>
              </a:ext>
            </a:extLst>
          </p:cNvPr>
          <p:cNvSpPr>
            <a:spLocks noGrp="1"/>
          </p:cNvSpPr>
          <p:nvPr>
            <p:ph type="sldNum" sz="quarter" idx="12"/>
          </p:nvPr>
        </p:nvSpPr>
        <p:spPr>
          <a:xfrm>
            <a:off x="8778240" y="6455431"/>
            <a:ext cx="334434" cy="365125"/>
          </a:xfrm>
        </p:spPr>
        <p:txBody>
          <a:bodyPr>
            <a:normAutofit/>
          </a:bodyPr>
          <a:lstStyle/>
          <a:p>
            <a:pPr>
              <a:spcAft>
                <a:spcPts val="600"/>
              </a:spcAft>
            </a:pPr>
            <a:fld id="{9EE23988-0112-4951-8308-7244049C86F9}" type="slidenum">
              <a:rPr lang="en-US" sz="1000">
                <a:solidFill>
                  <a:schemeClr val="tx1">
                    <a:lumMod val="50000"/>
                    <a:lumOff val="50000"/>
                  </a:schemeClr>
                </a:solidFill>
              </a:rPr>
              <a:pPr>
                <a:spcAft>
                  <a:spcPts val="600"/>
                </a:spcAft>
              </a:pPr>
              <a:t>52</a:t>
            </a:fld>
            <a:endParaRPr lang="en-US" sz="1000">
              <a:solidFill>
                <a:schemeClr val="tx1">
                  <a:lumMod val="50000"/>
                  <a:lumOff val="50000"/>
                </a:schemeClr>
              </a:solidFill>
            </a:endParaRPr>
          </a:p>
        </p:txBody>
      </p:sp>
      <p:sp>
        <p:nvSpPr>
          <p:cNvPr id="2" name="TextBox 1">
            <a:extLst>
              <a:ext uri="{FF2B5EF4-FFF2-40B4-BE49-F238E27FC236}">
                <a16:creationId xmlns:a16="http://schemas.microsoft.com/office/drawing/2014/main" id="{C10B5D75-F62C-42B2-939E-A3B714CBF0D8}"/>
              </a:ext>
            </a:extLst>
          </p:cNvPr>
          <p:cNvSpPr txBox="1"/>
          <p:nvPr/>
        </p:nvSpPr>
        <p:spPr>
          <a:xfrm>
            <a:off x="3435478" y="1885279"/>
            <a:ext cx="1991123" cy="369332"/>
          </a:xfrm>
          <a:prstGeom prst="rect">
            <a:avLst/>
          </a:prstGeom>
          <a:solidFill>
            <a:schemeClr val="accent5">
              <a:lumMod val="75000"/>
            </a:schemeClr>
          </a:solidFill>
        </p:spPr>
        <p:txBody>
          <a:bodyPr wrap="none" rtlCol="0">
            <a:spAutoFit/>
          </a:bodyPr>
          <a:lstStyle/>
          <a:p>
            <a:r>
              <a:rPr lang="sr-Latn-RS">
                <a:solidFill>
                  <a:schemeClr val="bg1"/>
                </a:solidFill>
              </a:rPr>
              <a:t>TEI NER annotation</a:t>
            </a:r>
            <a:endParaRPr lang="en-US">
              <a:solidFill>
                <a:schemeClr val="bg1"/>
              </a:solidFill>
            </a:endParaRPr>
          </a:p>
        </p:txBody>
      </p:sp>
    </p:spTree>
    <p:extLst>
      <p:ext uri="{BB962C8B-B14F-4D97-AF65-F5344CB8AC3E}">
        <p14:creationId xmlns:p14="http://schemas.microsoft.com/office/powerpoint/2010/main" val="9815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0472B35-F10F-406B-B0F3-98D615CA6E47}"/>
              </a:ext>
            </a:extLst>
          </p:cNvPr>
          <p:cNvSpPr>
            <a:spLocks noGrp="1"/>
          </p:cNvSpPr>
          <p:nvPr>
            <p:ph type="title"/>
          </p:nvPr>
        </p:nvSpPr>
        <p:spPr>
          <a:xfrm>
            <a:off x="646545" y="294538"/>
            <a:ext cx="7804117" cy="1033669"/>
          </a:xfrm>
        </p:spPr>
        <p:txBody>
          <a:bodyPr>
            <a:normAutofit/>
          </a:bodyPr>
          <a:lstStyle/>
          <a:p>
            <a:r>
              <a:rPr lang="sr-Latn-RS" sz="3500">
                <a:solidFill>
                  <a:srgbClr val="FFFFFF"/>
                </a:solidFill>
              </a:rPr>
              <a:t>How can cascades be used?</a:t>
            </a:r>
            <a:endParaRPr lang="en-US" sz="3500">
              <a:solidFill>
                <a:srgbClr val="FFFFFF"/>
              </a:solidFill>
            </a:endParaRPr>
          </a:p>
        </p:txBody>
      </p:sp>
      <p:sp>
        <p:nvSpPr>
          <p:cNvPr id="7" name="Content Placeholder 6">
            <a:extLst>
              <a:ext uri="{FF2B5EF4-FFF2-40B4-BE49-F238E27FC236}">
                <a16:creationId xmlns:a16="http://schemas.microsoft.com/office/drawing/2014/main" id="{6443E82E-14B5-4208-879C-56F07A76137D}"/>
              </a:ext>
            </a:extLst>
          </p:cNvPr>
          <p:cNvSpPr>
            <a:spLocks noGrp="1"/>
          </p:cNvSpPr>
          <p:nvPr>
            <p:ph idx="1"/>
          </p:nvPr>
        </p:nvSpPr>
        <p:spPr>
          <a:xfrm>
            <a:off x="1028699" y="2318197"/>
            <a:ext cx="7293023" cy="3683358"/>
          </a:xfrm>
        </p:spPr>
        <p:txBody>
          <a:bodyPr anchor="ctr">
            <a:normAutofit/>
          </a:bodyPr>
          <a:lstStyle/>
          <a:p>
            <a:r>
              <a:rPr lang="sr-Latn-RS" sz="1600"/>
              <a:t>They can be used in the Unitex environment;</a:t>
            </a:r>
          </a:p>
          <a:p>
            <a:r>
              <a:rPr lang="sr-Latn-RS" sz="1600"/>
              <a:t>Preferable mode for developers – it is easy to try and correct;</a:t>
            </a:r>
          </a:p>
          <a:p>
            <a:r>
              <a:rPr lang="sr-Latn-RS" sz="1600"/>
              <a:t>Unitex commands used in the Unitex environment can be translated into a script, which subsequently can be used in the command line of the operating sequence.</a:t>
            </a:r>
          </a:p>
          <a:p>
            <a:r>
              <a:rPr lang="sr-Latn-RS" sz="1600"/>
              <a:t>The script can be applied to a single file or to a collection of files in a folder.</a:t>
            </a:r>
          </a:p>
          <a:p>
            <a:r>
              <a:rPr lang="sr-Latn-RS" sz="1600"/>
              <a:t>Preferable mode for end users.</a:t>
            </a:r>
          </a:p>
          <a:p>
            <a:r>
              <a:rPr lang="sr-Latn-RS" sz="1600"/>
              <a:t>That is how French NER system (</a:t>
            </a:r>
            <a:r>
              <a:rPr lang="sr-Latn-RS" sz="1600" b="1">
                <a:solidFill>
                  <a:srgbClr val="0070C0"/>
                </a:solidFill>
              </a:rPr>
              <a:t>CasEN</a:t>
            </a:r>
            <a:r>
              <a:rPr lang="sr-Latn-RS" sz="1600"/>
              <a:t>) was used to annotated the whole French collection.</a:t>
            </a:r>
            <a:endParaRPr lang="en-US" sz="1600"/>
          </a:p>
        </p:txBody>
      </p:sp>
      <p:sp>
        <p:nvSpPr>
          <p:cNvPr id="5" name="Slide Number Placeholder 4">
            <a:extLst>
              <a:ext uri="{FF2B5EF4-FFF2-40B4-BE49-F238E27FC236}">
                <a16:creationId xmlns:a16="http://schemas.microsoft.com/office/drawing/2014/main" id="{166C6006-05D0-45F0-BED1-E7C59C0AED8A}"/>
              </a:ext>
            </a:extLst>
          </p:cNvPr>
          <p:cNvSpPr>
            <a:spLocks noGrp="1"/>
          </p:cNvSpPr>
          <p:nvPr>
            <p:ph type="sldNum" sz="quarter" idx="12"/>
          </p:nvPr>
        </p:nvSpPr>
        <p:spPr>
          <a:xfrm>
            <a:off x="8778240" y="6455431"/>
            <a:ext cx="334434" cy="365125"/>
          </a:xfrm>
        </p:spPr>
        <p:txBody>
          <a:bodyPr>
            <a:normAutofit/>
          </a:bodyPr>
          <a:lstStyle/>
          <a:p>
            <a:pPr>
              <a:spcAft>
                <a:spcPts val="600"/>
              </a:spcAft>
            </a:pPr>
            <a:fld id="{9EE23988-0112-4951-8308-7244049C86F9}" type="slidenum">
              <a:rPr lang="en-US" sz="1000">
                <a:solidFill>
                  <a:schemeClr val="tx1">
                    <a:lumMod val="50000"/>
                    <a:lumOff val="50000"/>
                  </a:schemeClr>
                </a:solidFill>
              </a:rPr>
              <a:pPr>
                <a:spcAft>
                  <a:spcPts val="600"/>
                </a:spcAft>
              </a:pPr>
              <a:t>53</a:t>
            </a:fld>
            <a:endParaRPr lang="en-US" sz="1000">
              <a:solidFill>
                <a:schemeClr val="tx1">
                  <a:lumMod val="50000"/>
                  <a:lumOff val="50000"/>
                </a:schemeClr>
              </a:solidFill>
            </a:endParaRPr>
          </a:p>
        </p:txBody>
      </p:sp>
    </p:spTree>
    <p:extLst>
      <p:ext uri="{BB962C8B-B14F-4D97-AF65-F5344CB8AC3E}">
        <p14:creationId xmlns:p14="http://schemas.microsoft.com/office/powerpoint/2010/main" val="2078826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0472B35-F10F-406B-B0F3-98D615CA6E47}"/>
              </a:ext>
            </a:extLst>
          </p:cNvPr>
          <p:cNvSpPr>
            <a:spLocks noGrp="1"/>
          </p:cNvSpPr>
          <p:nvPr>
            <p:ph type="title"/>
          </p:nvPr>
        </p:nvSpPr>
        <p:spPr>
          <a:xfrm>
            <a:off x="646545" y="294538"/>
            <a:ext cx="7804117" cy="1033669"/>
          </a:xfrm>
        </p:spPr>
        <p:txBody>
          <a:bodyPr>
            <a:normAutofit/>
          </a:bodyPr>
          <a:lstStyle/>
          <a:p>
            <a:r>
              <a:rPr lang="sr-Latn-RS" sz="3500">
                <a:solidFill>
                  <a:srgbClr val="FFFFFF"/>
                </a:solidFill>
              </a:rPr>
              <a:t>Is this all that can be said about Unitex?</a:t>
            </a:r>
            <a:endParaRPr lang="en-US" sz="3500">
              <a:solidFill>
                <a:srgbClr val="FFFFFF"/>
              </a:solidFill>
            </a:endParaRPr>
          </a:p>
        </p:txBody>
      </p:sp>
      <p:sp>
        <p:nvSpPr>
          <p:cNvPr id="7" name="Content Placeholder 6">
            <a:extLst>
              <a:ext uri="{FF2B5EF4-FFF2-40B4-BE49-F238E27FC236}">
                <a16:creationId xmlns:a16="http://schemas.microsoft.com/office/drawing/2014/main" id="{6443E82E-14B5-4208-879C-56F07A76137D}"/>
              </a:ext>
            </a:extLst>
          </p:cNvPr>
          <p:cNvSpPr>
            <a:spLocks noGrp="1"/>
          </p:cNvSpPr>
          <p:nvPr>
            <p:ph idx="1"/>
          </p:nvPr>
        </p:nvSpPr>
        <p:spPr>
          <a:xfrm>
            <a:off x="1028699" y="2318197"/>
            <a:ext cx="7293023" cy="3683358"/>
          </a:xfrm>
        </p:spPr>
        <p:txBody>
          <a:bodyPr anchor="ctr">
            <a:normAutofit/>
          </a:bodyPr>
          <a:lstStyle/>
          <a:p>
            <a:r>
              <a:rPr lang="sr-Latn-RS" sz="1600"/>
              <a:t>Certainly not.</a:t>
            </a:r>
          </a:p>
          <a:p>
            <a:r>
              <a:rPr lang="sr-Latn-RS" sz="1600"/>
              <a:t>There is much more that can be said about graphs, transducers, cascades etc.</a:t>
            </a:r>
          </a:p>
          <a:p>
            <a:r>
              <a:rPr lang="sr-Latn-RS" sz="1600"/>
              <a:t>For instance, we have not mentioned various sort of variables and how they can help in solving probles.</a:t>
            </a:r>
          </a:p>
          <a:p>
            <a:r>
              <a:rPr lang="sr-Latn-RS" sz="1600"/>
              <a:t>Fortunately, there is a comprehensive manual that can be downloaded from the Unitex official site</a:t>
            </a:r>
          </a:p>
          <a:p>
            <a:r>
              <a:rPr lang="en-US" sz="1600">
                <a:hlinkClick r:id="rId2"/>
              </a:rPr>
              <a:t>https://unitexgramlab.org/releases/3.1/man/Unitex-GramLab-3.1-usermanual-en.pdf</a:t>
            </a:r>
            <a:endParaRPr lang="sr-Latn-RS" sz="1600"/>
          </a:p>
          <a:p>
            <a:endParaRPr lang="en-US" sz="1600"/>
          </a:p>
        </p:txBody>
      </p:sp>
      <p:sp>
        <p:nvSpPr>
          <p:cNvPr id="5" name="Slide Number Placeholder 4">
            <a:extLst>
              <a:ext uri="{FF2B5EF4-FFF2-40B4-BE49-F238E27FC236}">
                <a16:creationId xmlns:a16="http://schemas.microsoft.com/office/drawing/2014/main" id="{166C6006-05D0-45F0-BED1-E7C59C0AED8A}"/>
              </a:ext>
            </a:extLst>
          </p:cNvPr>
          <p:cNvSpPr>
            <a:spLocks noGrp="1"/>
          </p:cNvSpPr>
          <p:nvPr>
            <p:ph type="sldNum" sz="quarter" idx="12"/>
          </p:nvPr>
        </p:nvSpPr>
        <p:spPr>
          <a:xfrm>
            <a:off x="8778240" y="6455431"/>
            <a:ext cx="334434" cy="365125"/>
          </a:xfrm>
        </p:spPr>
        <p:txBody>
          <a:bodyPr>
            <a:normAutofit/>
          </a:bodyPr>
          <a:lstStyle/>
          <a:p>
            <a:pPr>
              <a:spcAft>
                <a:spcPts val="600"/>
              </a:spcAft>
            </a:pPr>
            <a:fld id="{9EE23988-0112-4951-8308-7244049C86F9}" type="slidenum">
              <a:rPr lang="en-US" sz="1000">
                <a:solidFill>
                  <a:schemeClr val="tx1">
                    <a:lumMod val="50000"/>
                    <a:lumOff val="50000"/>
                  </a:schemeClr>
                </a:solidFill>
              </a:rPr>
              <a:pPr>
                <a:spcAft>
                  <a:spcPts val="600"/>
                </a:spcAft>
              </a:pPr>
              <a:t>54</a:t>
            </a:fld>
            <a:endParaRPr lang="en-US" sz="1000">
              <a:solidFill>
                <a:schemeClr val="tx1">
                  <a:lumMod val="50000"/>
                  <a:lumOff val="50000"/>
                </a:schemeClr>
              </a:solidFill>
            </a:endParaRPr>
          </a:p>
        </p:txBody>
      </p:sp>
    </p:spTree>
    <p:extLst>
      <p:ext uri="{BB962C8B-B14F-4D97-AF65-F5344CB8AC3E}">
        <p14:creationId xmlns:p14="http://schemas.microsoft.com/office/powerpoint/2010/main" val="2244565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0472B35-F10F-406B-B0F3-98D615CA6E47}"/>
              </a:ext>
            </a:extLst>
          </p:cNvPr>
          <p:cNvSpPr>
            <a:spLocks noGrp="1"/>
          </p:cNvSpPr>
          <p:nvPr>
            <p:ph type="title"/>
          </p:nvPr>
        </p:nvSpPr>
        <p:spPr>
          <a:xfrm>
            <a:off x="646545" y="294538"/>
            <a:ext cx="7804117" cy="1033669"/>
          </a:xfrm>
        </p:spPr>
        <p:txBody>
          <a:bodyPr>
            <a:normAutofit/>
          </a:bodyPr>
          <a:lstStyle/>
          <a:p>
            <a:r>
              <a:rPr lang="sr-Latn-RS" sz="3500">
                <a:solidFill>
                  <a:srgbClr val="FFFFFF"/>
                </a:solidFill>
              </a:rPr>
              <a:t>You can also read some articles:</a:t>
            </a:r>
            <a:endParaRPr lang="en-US" sz="3500">
              <a:solidFill>
                <a:srgbClr val="FFFFFF"/>
              </a:solidFill>
            </a:endParaRPr>
          </a:p>
        </p:txBody>
      </p:sp>
      <p:sp>
        <p:nvSpPr>
          <p:cNvPr id="7" name="Content Placeholder 6">
            <a:extLst>
              <a:ext uri="{FF2B5EF4-FFF2-40B4-BE49-F238E27FC236}">
                <a16:creationId xmlns:a16="http://schemas.microsoft.com/office/drawing/2014/main" id="{6443E82E-14B5-4208-879C-56F07A76137D}"/>
              </a:ext>
            </a:extLst>
          </p:cNvPr>
          <p:cNvSpPr>
            <a:spLocks noGrp="1"/>
          </p:cNvSpPr>
          <p:nvPr>
            <p:ph idx="1"/>
          </p:nvPr>
        </p:nvSpPr>
        <p:spPr>
          <a:xfrm>
            <a:off x="1028699" y="2318197"/>
            <a:ext cx="7293023" cy="3683358"/>
          </a:xfrm>
        </p:spPr>
        <p:txBody>
          <a:bodyPr anchor="ctr">
            <a:normAutofit/>
          </a:bodyPr>
          <a:lstStyle/>
          <a:p>
            <a:r>
              <a:rPr lang="en-US" sz="1600"/>
              <a:t>Krstev, Cvetana, Ivan Obradović, Miloš Utvić, and Duško Vitas. "A system for named entity recognition based on local grammars." </a:t>
            </a:r>
            <a:r>
              <a:rPr lang="en-US" sz="1600" i="1"/>
              <a:t>Journal of Logic and Computation </a:t>
            </a:r>
            <a:r>
              <a:rPr lang="en-US" sz="1600"/>
              <a:t>24, no. 2 (2014): 473-489.</a:t>
            </a:r>
            <a:endParaRPr lang="sr-Latn-RS" sz="1600"/>
          </a:p>
          <a:p>
            <a:r>
              <a:rPr lang="en-US" sz="1600"/>
              <a:t>Jaćimović, Jelena. "Recognition and normalization of temporal expressions in Serbian medical narratives." </a:t>
            </a:r>
            <a:r>
              <a:rPr lang="en-US" sz="1600" i="1"/>
              <a:t>Infotheca-Journal for Digital Humanities </a:t>
            </a:r>
            <a:r>
              <a:rPr lang="en-US" sz="1600"/>
              <a:t>19, no. 2 (2019): 26-60.</a:t>
            </a:r>
            <a:endParaRPr lang="sr-Latn-RS" sz="1600"/>
          </a:p>
          <a:p>
            <a:r>
              <a:rPr lang="en-US" sz="1600"/>
              <a:t>Jaćimović, Jelena, Cvetana Krstev, and Drago Jelovac. "A rule-based system for automatic de-identification of medical narrative texts." </a:t>
            </a:r>
            <a:r>
              <a:rPr lang="en-US" sz="1600" i="1"/>
              <a:t>Informatica</a:t>
            </a:r>
            <a:r>
              <a:rPr lang="en-US" sz="1600"/>
              <a:t> 39, no. 1 (2015).</a:t>
            </a:r>
            <a:endParaRPr lang="sr-Latn-RS" sz="1600"/>
          </a:p>
          <a:p>
            <a:r>
              <a:rPr lang="en-US" sz="1600"/>
              <a:t>Friburger, Nathalie, and Denis Maurel. "Finite-state transducer cascades to extract named entities in texts." </a:t>
            </a:r>
            <a:r>
              <a:rPr lang="en-US" sz="1600" i="1"/>
              <a:t>Theoretical Computer Science </a:t>
            </a:r>
            <a:r>
              <a:rPr lang="en-US" sz="1600"/>
              <a:t>313, no. 1 (2004): 93-104.</a:t>
            </a:r>
            <a:endParaRPr lang="sr-Latn-RS" sz="1600"/>
          </a:p>
          <a:p>
            <a:r>
              <a:rPr lang="en-US" sz="1600"/>
              <a:t>Maurel, Denis, Enza Morale, Nicolas Thouvenin, Patrice Ringot, and Angel Turri. "ISTEX: A database of twenty million scientific papers with a mining tool which uses named entities." </a:t>
            </a:r>
            <a:r>
              <a:rPr lang="en-US" sz="1600" i="1"/>
              <a:t>Information</a:t>
            </a:r>
            <a:r>
              <a:rPr lang="en-US" sz="1600"/>
              <a:t> 10, no. 5 (2019): 178.</a:t>
            </a:r>
          </a:p>
        </p:txBody>
      </p:sp>
      <p:sp>
        <p:nvSpPr>
          <p:cNvPr id="5" name="Slide Number Placeholder 4">
            <a:extLst>
              <a:ext uri="{FF2B5EF4-FFF2-40B4-BE49-F238E27FC236}">
                <a16:creationId xmlns:a16="http://schemas.microsoft.com/office/drawing/2014/main" id="{166C6006-05D0-45F0-BED1-E7C59C0AED8A}"/>
              </a:ext>
            </a:extLst>
          </p:cNvPr>
          <p:cNvSpPr>
            <a:spLocks noGrp="1"/>
          </p:cNvSpPr>
          <p:nvPr>
            <p:ph type="sldNum" sz="quarter" idx="12"/>
          </p:nvPr>
        </p:nvSpPr>
        <p:spPr>
          <a:xfrm>
            <a:off x="8778240" y="6455431"/>
            <a:ext cx="334434" cy="365125"/>
          </a:xfrm>
        </p:spPr>
        <p:txBody>
          <a:bodyPr>
            <a:normAutofit/>
          </a:bodyPr>
          <a:lstStyle/>
          <a:p>
            <a:pPr>
              <a:spcAft>
                <a:spcPts val="600"/>
              </a:spcAft>
            </a:pPr>
            <a:fld id="{9EE23988-0112-4951-8308-7244049C86F9}" type="slidenum">
              <a:rPr lang="en-US" sz="1000">
                <a:solidFill>
                  <a:schemeClr val="tx1">
                    <a:lumMod val="50000"/>
                    <a:lumOff val="50000"/>
                  </a:schemeClr>
                </a:solidFill>
              </a:rPr>
              <a:pPr>
                <a:spcAft>
                  <a:spcPts val="600"/>
                </a:spcAft>
              </a:pPr>
              <a:t>55</a:t>
            </a:fld>
            <a:endParaRPr lang="en-US" sz="1000">
              <a:solidFill>
                <a:schemeClr val="tx1">
                  <a:lumMod val="50000"/>
                  <a:lumOff val="50000"/>
                </a:schemeClr>
              </a:solidFill>
            </a:endParaRPr>
          </a:p>
        </p:txBody>
      </p:sp>
    </p:spTree>
    <p:extLst>
      <p:ext uri="{BB962C8B-B14F-4D97-AF65-F5344CB8AC3E}">
        <p14:creationId xmlns:p14="http://schemas.microsoft.com/office/powerpoint/2010/main" val="250528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294538"/>
            <a:ext cx="7421963" cy="1033669"/>
          </a:xfrm>
        </p:spPr>
        <p:txBody>
          <a:bodyPr>
            <a:normAutofit fontScale="90000"/>
          </a:bodyPr>
          <a:lstStyle/>
          <a:p>
            <a:r>
              <a:rPr lang="sr-Latn-RS" sz="3500">
                <a:solidFill>
                  <a:srgbClr val="FFFFFF"/>
                </a:solidFill>
              </a:rPr>
              <a:t>What is in dictionaries that can help NER?</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683358"/>
          </a:xfrm>
        </p:spPr>
        <p:txBody>
          <a:bodyPr anchor="ctr">
            <a:normAutofit/>
          </a:bodyPr>
          <a:lstStyle/>
          <a:p>
            <a:r>
              <a:rPr lang="fr-FR" sz="1700" b="1"/>
              <a:t>Banque centrale européenne,N+PR+Anthroponyme+Collectif+Groupement+Organisation</a:t>
            </a:r>
            <a:endParaRPr lang="sr-Latn-RS" sz="1700" b="1"/>
          </a:p>
          <a:p>
            <a:pPr lvl="1"/>
            <a:r>
              <a:rPr lang="sr-Latn-RS" sz="1300"/>
              <a:t>a noun (N)</a:t>
            </a:r>
          </a:p>
          <a:p>
            <a:pPr lvl="1"/>
            <a:r>
              <a:rPr lang="sr-Latn-RS" sz="1300"/>
              <a:t>a proper name (PR)</a:t>
            </a:r>
          </a:p>
          <a:p>
            <a:pPr lvl="1"/>
            <a:r>
              <a:rPr lang="sr-Latn-RS" sz="1300"/>
              <a:t>an anthroponyme, a proper name of a human being (</a:t>
            </a:r>
            <a:r>
              <a:rPr lang="en-US" sz="1400"/>
              <a:t>Anthroponyme</a:t>
            </a:r>
            <a:r>
              <a:rPr lang="sr-Latn-RS" sz="1400"/>
              <a:t>)</a:t>
            </a:r>
            <a:endParaRPr lang="sr-Latn-RS" sz="1300"/>
          </a:p>
          <a:p>
            <a:pPr lvl="1"/>
            <a:r>
              <a:rPr lang="sr-Latn-RS" sz="1300"/>
              <a:t>a collective name (</a:t>
            </a:r>
            <a:r>
              <a:rPr lang="fr-FR" sz="1400"/>
              <a:t>Collectif</a:t>
            </a:r>
            <a:r>
              <a:rPr lang="sr-Latn-RS" sz="1400"/>
              <a:t>)</a:t>
            </a:r>
            <a:endParaRPr lang="sr-Latn-RS" sz="1300"/>
          </a:p>
          <a:p>
            <a:pPr lvl="1"/>
            <a:r>
              <a:rPr lang="sr-Latn-RS" sz="1300"/>
              <a:t>a group (Groupement)</a:t>
            </a:r>
          </a:p>
          <a:p>
            <a:pPr lvl="1"/>
            <a:r>
              <a:rPr lang="sr-Latn-RS" sz="1300"/>
              <a:t>an organisation (Organisation)</a:t>
            </a:r>
          </a:p>
          <a:p>
            <a:r>
              <a:rPr lang="sr-Latn-RS" sz="1700" b="1">
                <a:solidFill>
                  <a:srgbClr val="0070C0"/>
                </a:solidFill>
              </a:rPr>
              <a:t>Evropska centralna banka,N+NProp+Org+DOM=Fin+ACR=ECB</a:t>
            </a:r>
          </a:p>
          <a:p>
            <a:pPr lvl="1"/>
            <a:r>
              <a:rPr lang="sr-Latn-RS" sz="1300"/>
              <a:t>a noun (N)</a:t>
            </a:r>
          </a:p>
          <a:p>
            <a:pPr lvl="1"/>
            <a:r>
              <a:rPr lang="sr-Latn-RS" sz="1300"/>
              <a:t>a proper name (NProp)</a:t>
            </a:r>
          </a:p>
          <a:p>
            <a:pPr lvl="1"/>
            <a:r>
              <a:rPr lang="sr-Latn-RS" sz="1300"/>
              <a:t>an organisation (</a:t>
            </a:r>
            <a:r>
              <a:rPr lang="sr-Latn-RS" sz="1400"/>
              <a:t>Org)</a:t>
            </a:r>
            <a:endParaRPr lang="sr-Latn-RS" sz="1300"/>
          </a:p>
          <a:p>
            <a:pPr lvl="1"/>
            <a:r>
              <a:rPr lang="sr-Latn-RS" sz="1300"/>
              <a:t>in a domain of finances (DOM=Fin) </a:t>
            </a:r>
          </a:p>
          <a:p>
            <a:pPr lvl="1"/>
            <a:r>
              <a:rPr lang="sr-Latn-RS" sz="1300"/>
              <a:t>its acronym is ECB (ACR=ECB)</a:t>
            </a:r>
          </a:p>
          <a:p>
            <a:pPr lvl="1"/>
            <a:endParaRPr lang="en-US" sz="1300"/>
          </a:p>
        </p:txBody>
      </p:sp>
      <p:sp>
        <p:nvSpPr>
          <p:cNvPr id="4" name="Slide Number Placeholder 3">
            <a:extLst>
              <a:ext uri="{FF2B5EF4-FFF2-40B4-BE49-F238E27FC236}">
                <a16:creationId xmlns:a16="http://schemas.microsoft.com/office/drawing/2014/main" id="{F727A2C5-955A-4DFC-9459-76E076FCFDBA}"/>
              </a:ext>
            </a:extLst>
          </p:cNvPr>
          <p:cNvSpPr>
            <a:spLocks noGrp="1"/>
          </p:cNvSpPr>
          <p:nvPr>
            <p:ph type="sldNum" sz="quarter" idx="12"/>
          </p:nvPr>
        </p:nvSpPr>
        <p:spPr/>
        <p:txBody>
          <a:bodyPr/>
          <a:lstStyle/>
          <a:p>
            <a:fld id="{9EE23988-0112-4951-8308-7244049C86F9}" type="slidenum">
              <a:rPr lang="en-US" smtClean="0"/>
              <a:t>6</a:t>
            </a:fld>
            <a:endParaRPr lang="en-US"/>
          </a:p>
        </p:txBody>
      </p:sp>
    </p:spTree>
    <p:extLst>
      <p:ext uri="{BB962C8B-B14F-4D97-AF65-F5344CB8AC3E}">
        <p14:creationId xmlns:p14="http://schemas.microsoft.com/office/powerpoint/2010/main" val="382460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294538"/>
            <a:ext cx="7421963" cy="1033669"/>
          </a:xfrm>
        </p:spPr>
        <p:txBody>
          <a:bodyPr>
            <a:normAutofit fontScale="90000"/>
          </a:bodyPr>
          <a:lstStyle/>
          <a:p>
            <a:r>
              <a:rPr lang="sr-Latn-RS" sz="3500">
                <a:solidFill>
                  <a:srgbClr val="FFFFFF"/>
                </a:solidFill>
              </a:rPr>
              <a:t>What is in dictionaries that can help NER?</a:t>
            </a:r>
            <a:br>
              <a:rPr lang="sr-Latn-RS" sz="3500">
                <a:solidFill>
                  <a:srgbClr val="FFFFFF"/>
                </a:solidFill>
              </a:rPr>
            </a:br>
            <a:r>
              <a:rPr lang="sr-Latn-RS" sz="2200">
                <a:solidFill>
                  <a:srgbClr val="FFFFFF"/>
                </a:solidFill>
              </a:rPr>
              <a:t>proper names that are not related to one individual</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683358"/>
          </a:xfrm>
        </p:spPr>
        <p:txBody>
          <a:bodyPr anchor="ctr">
            <a:normAutofit/>
          </a:bodyPr>
          <a:lstStyle/>
          <a:p>
            <a:r>
              <a:rPr lang="pt-BR" sz="1700" b="1"/>
              <a:t>Eric,N+Prenom:ms</a:t>
            </a:r>
          </a:p>
          <a:p>
            <a:r>
              <a:rPr lang="pt-BR" sz="1700" b="1"/>
              <a:t>Éric,N+Prenom:ms </a:t>
            </a:r>
            <a:endParaRPr lang="sr-Latn-RS" sz="1700" b="1"/>
          </a:p>
          <a:p>
            <a:pPr lvl="1"/>
            <a:r>
              <a:rPr lang="sr-Latn-RS" sz="1400"/>
              <a:t>a noun (N)</a:t>
            </a:r>
          </a:p>
          <a:p>
            <a:pPr lvl="1"/>
            <a:r>
              <a:rPr lang="sr-Latn-RS" sz="1300"/>
              <a:t>a first name (Prenome)</a:t>
            </a:r>
          </a:p>
          <a:p>
            <a:pPr lvl="1"/>
            <a:r>
              <a:rPr lang="sr-Latn-RS" sz="1300"/>
              <a:t>masculine (</a:t>
            </a:r>
            <a:r>
              <a:rPr lang="sr-Latn-RS" sz="1400"/>
              <a:t>m)</a:t>
            </a:r>
            <a:endParaRPr lang="sr-Latn-RS" sz="1300"/>
          </a:p>
          <a:p>
            <a:pPr lvl="1"/>
            <a:r>
              <a:rPr lang="sr-Latn-RS" sz="1300"/>
              <a:t>singular (</a:t>
            </a:r>
            <a:r>
              <a:rPr lang="sr-Latn-RS" sz="1400"/>
              <a:t>s)</a:t>
            </a:r>
            <a:endParaRPr lang="sr-Latn-RS" sz="1300"/>
          </a:p>
          <a:p>
            <a:r>
              <a:rPr lang="sr-Latn-RS" sz="1700" b="1">
                <a:solidFill>
                  <a:srgbClr val="0070C0"/>
                </a:solidFill>
              </a:rPr>
              <a:t>Marko,N+NProp+Hum+First</a:t>
            </a:r>
          </a:p>
          <a:p>
            <a:r>
              <a:rPr lang="sr-Latn-RS" sz="1700" b="1">
                <a:solidFill>
                  <a:srgbClr val="0070C0"/>
                </a:solidFill>
              </a:rPr>
              <a:t>Vitas,N+NProp+Hum+Last</a:t>
            </a:r>
          </a:p>
          <a:p>
            <a:pPr lvl="1"/>
            <a:r>
              <a:rPr lang="sr-Latn-RS" sz="1300"/>
              <a:t>a noun (N)</a:t>
            </a:r>
          </a:p>
          <a:p>
            <a:pPr lvl="1"/>
            <a:r>
              <a:rPr lang="sr-Latn-RS" sz="1300"/>
              <a:t>a proper name (NProp)</a:t>
            </a:r>
          </a:p>
          <a:p>
            <a:pPr lvl="1"/>
            <a:r>
              <a:rPr lang="sr-Latn-RS" sz="1300"/>
              <a:t>a human (</a:t>
            </a:r>
            <a:r>
              <a:rPr lang="sr-Latn-RS" sz="1400"/>
              <a:t>Hum)</a:t>
            </a:r>
            <a:endParaRPr lang="sr-Latn-RS" sz="1300"/>
          </a:p>
          <a:p>
            <a:pPr lvl="1"/>
            <a:r>
              <a:rPr lang="sr-Latn-RS" sz="1300"/>
              <a:t>a first name (First) </a:t>
            </a:r>
          </a:p>
          <a:p>
            <a:pPr lvl="1"/>
            <a:r>
              <a:rPr lang="sr-Latn-RS" sz="1300"/>
              <a:t>a surname (Last)</a:t>
            </a:r>
          </a:p>
        </p:txBody>
      </p:sp>
      <p:sp>
        <p:nvSpPr>
          <p:cNvPr id="4" name="Slide Number Placeholder 3">
            <a:extLst>
              <a:ext uri="{FF2B5EF4-FFF2-40B4-BE49-F238E27FC236}">
                <a16:creationId xmlns:a16="http://schemas.microsoft.com/office/drawing/2014/main" id="{C71AA14E-8D0F-4484-ABBE-81DA536698A2}"/>
              </a:ext>
            </a:extLst>
          </p:cNvPr>
          <p:cNvSpPr>
            <a:spLocks noGrp="1"/>
          </p:cNvSpPr>
          <p:nvPr>
            <p:ph type="sldNum" sz="quarter" idx="12"/>
          </p:nvPr>
        </p:nvSpPr>
        <p:spPr/>
        <p:txBody>
          <a:bodyPr/>
          <a:lstStyle/>
          <a:p>
            <a:fld id="{9EE23988-0112-4951-8308-7244049C86F9}" type="slidenum">
              <a:rPr lang="en-US" smtClean="0"/>
              <a:t>7</a:t>
            </a:fld>
            <a:endParaRPr lang="en-US"/>
          </a:p>
        </p:txBody>
      </p:sp>
    </p:spTree>
    <p:extLst>
      <p:ext uri="{BB962C8B-B14F-4D97-AF65-F5344CB8AC3E}">
        <p14:creationId xmlns:p14="http://schemas.microsoft.com/office/powerpoint/2010/main" val="159360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294538"/>
            <a:ext cx="7421963" cy="1033669"/>
          </a:xfrm>
        </p:spPr>
        <p:txBody>
          <a:bodyPr>
            <a:normAutofit fontScale="90000"/>
          </a:bodyPr>
          <a:lstStyle/>
          <a:p>
            <a:r>
              <a:rPr lang="sr-Latn-RS" sz="3500">
                <a:solidFill>
                  <a:srgbClr val="FFFFFF"/>
                </a:solidFill>
              </a:rPr>
              <a:t>What is in dictionaries that can help NER?</a:t>
            </a:r>
            <a:br>
              <a:rPr lang="sr-Latn-RS" sz="3500">
                <a:solidFill>
                  <a:srgbClr val="FFFFFF"/>
                </a:solidFill>
              </a:rPr>
            </a:br>
            <a:r>
              <a:rPr lang="sr-Latn-RS" sz="2200">
                <a:solidFill>
                  <a:srgbClr val="FFFFFF"/>
                </a:solidFill>
              </a:rPr>
              <a:t>common nouns for titles, professions, positions</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683358"/>
          </a:xfrm>
        </p:spPr>
        <p:txBody>
          <a:bodyPr anchor="ctr">
            <a:normAutofit/>
          </a:bodyPr>
          <a:lstStyle/>
          <a:p>
            <a:r>
              <a:rPr lang="fr-FR" sz="1700" b="1"/>
              <a:t>professeur,N+z1+Profession</a:t>
            </a:r>
            <a:endParaRPr lang="sr-Latn-RS" sz="1700" b="1"/>
          </a:p>
          <a:p>
            <a:r>
              <a:rPr lang="fr-FR" sz="1700" b="1"/>
              <a:t>directeur,N+z1+Profession</a:t>
            </a:r>
            <a:endParaRPr lang="sr-Latn-RS" sz="1700" b="1"/>
          </a:p>
          <a:p>
            <a:r>
              <a:rPr lang="sr-Latn-RS" sz="1700" b="1"/>
              <a:t>roi,N+z1+Profession</a:t>
            </a:r>
          </a:p>
          <a:p>
            <a:pPr lvl="1"/>
            <a:r>
              <a:rPr lang="sr-Latn-RS" sz="1400"/>
              <a:t>a profession (</a:t>
            </a:r>
            <a:r>
              <a:rPr lang="fr-FR" sz="1400"/>
              <a:t>Profession</a:t>
            </a:r>
            <a:r>
              <a:rPr lang="sr-Latn-RS" sz="1400"/>
              <a:t>)</a:t>
            </a:r>
            <a:endParaRPr lang="sr-Latn-RS" sz="1300"/>
          </a:p>
          <a:p>
            <a:r>
              <a:rPr lang="sr-Latn-RS" sz="1700" b="1">
                <a:solidFill>
                  <a:srgbClr val="0070C0"/>
                </a:solidFill>
              </a:rPr>
              <a:t>profesor,N+Hum+Prof</a:t>
            </a:r>
          </a:p>
          <a:p>
            <a:r>
              <a:rPr lang="sr-Latn-RS" sz="1700" b="1">
                <a:solidFill>
                  <a:srgbClr val="0070C0"/>
                </a:solidFill>
              </a:rPr>
              <a:t>direktor,N+Position</a:t>
            </a:r>
          </a:p>
          <a:p>
            <a:r>
              <a:rPr lang="sr-Latn-RS" sz="1700" b="1">
                <a:solidFill>
                  <a:srgbClr val="0070C0"/>
                </a:solidFill>
              </a:rPr>
              <a:t>kralj,N+Hum+Ttl</a:t>
            </a:r>
          </a:p>
          <a:p>
            <a:pPr lvl="1"/>
            <a:r>
              <a:rPr lang="sr-Latn-RS" sz="1300"/>
              <a:t>a noun (N)</a:t>
            </a:r>
          </a:p>
          <a:p>
            <a:pPr lvl="1"/>
            <a:r>
              <a:rPr lang="sr-Latn-RS" sz="1300"/>
              <a:t>a human (</a:t>
            </a:r>
            <a:r>
              <a:rPr lang="sr-Latn-RS" sz="1400"/>
              <a:t>Hum)</a:t>
            </a:r>
            <a:endParaRPr lang="sr-Latn-RS" sz="1300"/>
          </a:p>
          <a:p>
            <a:pPr lvl="1"/>
            <a:r>
              <a:rPr lang="sr-Latn-RS" sz="1300"/>
              <a:t>a profession (Prof) </a:t>
            </a:r>
          </a:p>
          <a:p>
            <a:pPr lvl="1"/>
            <a:r>
              <a:rPr lang="sr-Latn-RS" sz="1300"/>
              <a:t>a position (Position)</a:t>
            </a:r>
          </a:p>
          <a:p>
            <a:pPr lvl="1"/>
            <a:r>
              <a:rPr lang="sr-Latn-RS" sz="1300"/>
              <a:t>a title (Ttl)</a:t>
            </a:r>
          </a:p>
        </p:txBody>
      </p:sp>
      <p:sp>
        <p:nvSpPr>
          <p:cNvPr id="4" name="Slide Number Placeholder 3">
            <a:extLst>
              <a:ext uri="{FF2B5EF4-FFF2-40B4-BE49-F238E27FC236}">
                <a16:creationId xmlns:a16="http://schemas.microsoft.com/office/drawing/2014/main" id="{F828D240-7B91-4357-8572-488AF01F62AB}"/>
              </a:ext>
            </a:extLst>
          </p:cNvPr>
          <p:cNvSpPr>
            <a:spLocks noGrp="1"/>
          </p:cNvSpPr>
          <p:nvPr>
            <p:ph type="sldNum" sz="quarter" idx="12"/>
          </p:nvPr>
        </p:nvSpPr>
        <p:spPr/>
        <p:txBody>
          <a:bodyPr/>
          <a:lstStyle/>
          <a:p>
            <a:fld id="{9EE23988-0112-4951-8308-7244049C86F9}" type="slidenum">
              <a:rPr lang="en-US" smtClean="0"/>
              <a:t>8</a:t>
            </a:fld>
            <a:endParaRPr lang="en-US"/>
          </a:p>
        </p:txBody>
      </p:sp>
    </p:spTree>
    <p:extLst>
      <p:ext uri="{BB962C8B-B14F-4D97-AF65-F5344CB8AC3E}">
        <p14:creationId xmlns:p14="http://schemas.microsoft.com/office/powerpoint/2010/main" val="2346470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82C99-B53E-4439-90D6-6E6576CEFC59}"/>
              </a:ext>
            </a:extLst>
          </p:cNvPr>
          <p:cNvSpPr>
            <a:spLocks noGrp="1"/>
          </p:cNvSpPr>
          <p:nvPr>
            <p:ph type="title"/>
          </p:nvPr>
        </p:nvSpPr>
        <p:spPr>
          <a:xfrm>
            <a:off x="1028699" y="339610"/>
            <a:ext cx="7421963" cy="1033669"/>
          </a:xfrm>
        </p:spPr>
        <p:txBody>
          <a:bodyPr>
            <a:normAutofit fontScale="90000"/>
          </a:bodyPr>
          <a:lstStyle/>
          <a:p>
            <a:r>
              <a:rPr lang="sr-Latn-RS" sz="3500">
                <a:solidFill>
                  <a:srgbClr val="FFFFFF"/>
                </a:solidFill>
              </a:rPr>
              <a:t>What is in dictionaries that can help NER?</a:t>
            </a:r>
            <a:br>
              <a:rPr lang="sr-Latn-RS" sz="3500">
                <a:solidFill>
                  <a:srgbClr val="FFFFFF"/>
                </a:solidFill>
              </a:rPr>
            </a:br>
            <a:r>
              <a:rPr lang="sr-Latn-RS" sz="2200">
                <a:solidFill>
                  <a:srgbClr val="FFFFFF"/>
                </a:solidFill>
              </a:rPr>
              <a:t>and other common nouns</a:t>
            </a:r>
            <a:endParaRPr lang="en-US" sz="3500">
              <a:solidFill>
                <a:srgbClr val="FFFFFF"/>
              </a:solidFill>
            </a:endParaRPr>
          </a:p>
        </p:txBody>
      </p:sp>
      <p:sp>
        <p:nvSpPr>
          <p:cNvPr id="3" name="Content Placeholder 2">
            <a:extLst>
              <a:ext uri="{FF2B5EF4-FFF2-40B4-BE49-F238E27FC236}">
                <a16:creationId xmlns:a16="http://schemas.microsoft.com/office/drawing/2014/main" id="{EA27C8C9-9718-4739-9A51-2B73973912C5}"/>
              </a:ext>
            </a:extLst>
          </p:cNvPr>
          <p:cNvSpPr>
            <a:spLocks noGrp="1"/>
          </p:cNvSpPr>
          <p:nvPr>
            <p:ph idx="1"/>
          </p:nvPr>
        </p:nvSpPr>
        <p:spPr>
          <a:xfrm>
            <a:off x="1028699" y="2318197"/>
            <a:ext cx="7293023" cy="3683358"/>
          </a:xfrm>
        </p:spPr>
        <p:txBody>
          <a:bodyPr anchor="ctr">
            <a:normAutofit lnSpcReduction="10000"/>
          </a:bodyPr>
          <a:lstStyle/>
          <a:p>
            <a:r>
              <a:rPr lang="fr-FR" sz="1700" b="1"/>
              <a:t>mai</a:t>
            </a:r>
            <a:r>
              <a:rPr lang="sr-Latn-RS" sz="1700" b="1"/>
              <a:t>,</a:t>
            </a:r>
            <a:r>
              <a:rPr lang="fr-FR" sz="1700" b="1"/>
              <a:t>N+z1 </a:t>
            </a:r>
            <a:endParaRPr lang="sr-Latn-RS" sz="1700" b="1"/>
          </a:p>
          <a:p>
            <a:r>
              <a:rPr lang="it-IT" sz="1700" b="1"/>
              <a:t>dimanche,N+z1</a:t>
            </a:r>
            <a:endParaRPr lang="sr-Latn-RS" sz="1700" b="1"/>
          </a:p>
          <a:p>
            <a:r>
              <a:rPr lang="sr-Latn-RS" sz="1700" b="1"/>
              <a:t>après,PREP+z1</a:t>
            </a:r>
          </a:p>
          <a:p>
            <a:r>
              <a:rPr lang="sr-Latn-RS" sz="1700" b="1"/>
              <a:t>quotidiennement,ADV+z1</a:t>
            </a:r>
          </a:p>
          <a:p>
            <a:endParaRPr lang="sr-Latn-RS" sz="1700" b="1"/>
          </a:p>
          <a:p>
            <a:r>
              <a:rPr lang="sr-Latn-RS" sz="1700" b="1">
                <a:solidFill>
                  <a:srgbClr val="0070C0"/>
                </a:solidFill>
              </a:rPr>
              <a:t>maj,N</a:t>
            </a:r>
          </a:p>
          <a:p>
            <a:r>
              <a:rPr lang="sr-Latn-RS" sz="1700" b="1">
                <a:solidFill>
                  <a:srgbClr val="0070C0"/>
                </a:solidFill>
              </a:rPr>
              <a:t>nedelja,N</a:t>
            </a:r>
          </a:p>
          <a:p>
            <a:r>
              <a:rPr lang="sr-Latn-RS" sz="1700" b="1">
                <a:solidFill>
                  <a:srgbClr val="0070C0"/>
                </a:solidFill>
              </a:rPr>
              <a:t>posle,PREP</a:t>
            </a:r>
          </a:p>
          <a:p>
            <a:r>
              <a:rPr lang="sr-Latn-RS" sz="1700" b="1">
                <a:solidFill>
                  <a:srgbClr val="0070C0"/>
                </a:solidFill>
              </a:rPr>
              <a:t>svakodnevno,ADV</a:t>
            </a:r>
          </a:p>
          <a:p>
            <a:pPr lvl="1"/>
            <a:r>
              <a:rPr lang="sr-Latn-RS" sz="1300"/>
              <a:t>a noun (N)</a:t>
            </a:r>
          </a:p>
          <a:p>
            <a:pPr lvl="1"/>
            <a:r>
              <a:rPr lang="sr-Latn-RS" sz="1300"/>
              <a:t>an adverb (ADV)</a:t>
            </a:r>
          </a:p>
          <a:p>
            <a:pPr lvl="1"/>
            <a:r>
              <a:rPr lang="sr-Latn-RS" sz="1300"/>
              <a:t>a preposition (PREP)</a:t>
            </a:r>
          </a:p>
        </p:txBody>
      </p:sp>
      <p:sp>
        <p:nvSpPr>
          <p:cNvPr id="4" name="Slide Number Placeholder 3">
            <a:extLst>
              <a:ext uri="{FF2B5EF4-FFF2-40B4-BE49-F238E27FC236}">
                <a16:creationId xmlns:a16="http://schemas.microsoft.com/office/drawing/2014/main" id="{94808AC2-2B21-4ED1-8961-2F5574829F9C}"/>
              </a:ext>
            </a:extLst>
          </p:cNvPr>
          <p:cNvSpPr>
            <a:spLocks noGrp="1"/>
          </p:cNvSpPr>
          <p:nvPr>
            <p:ph type="sldNum" sz="quarter" idx="12"/>
          </p:nvPr>
        </p:nvSpPr>
        <p:spPr/>
        <p:txBody>
          <a:bodyPr/>
          <a:lstStyle/>
          <a:p>
            <a:fld id="{9EE23988-0112-4951-8308-7244049C86F9}" type="slidenum">
              <a:rPr lang="en-US" smtClean="0"/>
              <a:t>9</a:t>
            </a:fld>
            <a:endParaRPr lang="en-US"/>
          </a:p>
        </p:txBody>
      </p:sp>
    </p:spTree>
    <p:extLst>
      <p:ext uri="{BB962C8B-B14F-4D97-AF65-F5344CB8AC3E}">
        <p14:creationId xmlns:p14="http://schemas.microsoft.com/office/powerpoint/2010/main" val="36650247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1866</TotalTime>
  <Words>5106</Words>
  <Application>Microsoft Office PowerPoint</Application>
  <PresentationFormat>On-screen Show (4:3)</PresentationFormat>
  <Paragraphs>571</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UNITEX for NER</vt:lpstr>
      <vt:lpstr>Outline of this presentation</vt:lpstr>
      <vt:lpstr>Why using Unitex for NER?</vt:lpstr>
      <vt:lpstr>What is in dictionaries that can help NER?</vt:lpstr>
      <vt:lpstr>What is in dictionaries that can help NER?</vt:lpstr>
      <vt:lpstr>What is in dictionaries that can help NER?</vt:lpstr>
      <vt:lpstr>What is in dictionaries that can help NER? proper names that are not related to one individual</vt:lpstr>
      <vt:lpstr>What is in dictionaries that can help NER? common nouns for titles, professions, positions</vt:lpstr>
      <vt:lpstr>What is in dictionaries that can help NER? and other common nouns</vt:lpstr>
      <vt:lpstr>Can a NER system rely on dictionaries only?</vt:lpstr>
      <vt:lpstr>Dictionaries are not enough, why?</vt:lpstr>
      <vt:lpstr>A date graph, can that be described by a dictionary?</vt:lpstr>
      <vt:lpstr>Examples of ambiguity</vt:lpstr>
      <vt:lpstr>The ambiguity of forms</vt:lpstr>
      <vt:lpstr>Graphs can help to solve many of these problems, how?</vt:lpstr>
      <vt:lpstr>Feminine personal names in the genitive case (Serbian)</vt:lpstr>
      <vt:lpstr>Names that would be recognized by some of these graphs (m/f; nominative, genitive...) </vt:lpstr>
      <vt:lpstr>2: How can graphs help with false recognitions?</vt:lpstr>
      <vt:lpstr>Rejecting false recognitions</vt:lpstr>
      <vt:lpstr>The „right context“</vt:lpstr>
      <vt:lpstr>This can be rather restrictive and reject many true positives</vt:lpstr>
      <vt:lpstr>3. Recovering false rejections</vt:lpstr>
      <vt:lpstr>What would be recognized and tagged by this graph?</vt:lpstr>
      <vt:lpstr>The „left context“</vt:lpstr>
      <vt:lpstr>3. Recovering false rejections</vt:lpstr>
      <vt:lpstr>What would be recognized and tagged by this graph?</vt:lpstr>
      <vt:lpstr>4. Normalization of recognized entities</vt:lpstr>
      <vt:lpstr> Normalization of numerals</vt:lpstr>
      <vt:lpstr>Normalization of temporal expressions</vt:lpstr>
      <vt:lpstr> Normalization of proper named entities</vt:lpstr>
      <vt:lpstr>Dictionary entry variables and the morphological mode</vt:lpstr>
      <vt:lpstr>Cascades of graphs for NER</vt:lpstr>
      <vt:lpstr>What are cascades of transducers?</vt:lpstr>
      <vt:lpstr>What can be the output of a cascade?</vt:lpstr>
      <vt:lpstr>How it works?</vt:lpstr>
      <vt:lpstr>Embedded named entities are recognized</vt:lpstr>
      <vt:lpstr>Embedded named entities are recognized</vt:lpstr>
      <vt:lpstr>Why are embbeded entities important?</vt:lpstr>
      <vt:lpstr>What is specific for the use of transducers in a Unitex cascade?</vt:lpstr>
      <vt:lpstr>Repetition of the use of a transducer</vt:lpstr>
      <vt:lpstr>Example:</vt:lpstr>
      <vt:lpstr>How does the transducer work in the iteration mode?</vt:lpstr>
      <vt:lpstr>Rules applied to transducers in a Unitex cascade</vt:lpstr>
      <vt:lpstr>Example of the use of weights</vt:lpstr>
      <vt:lpstr>A transducer without weights</vt:lpstr>
      <vt:lpstr>A transducer with weights</vt:lpstr>
      <vt:lpstr>Tagging generalization graphs</vt:lpstr>
      <vt:lpstr>The example of a generalization graph</vt:lpstr>
      <vt:lpstr>A generalization graph</vt:lpstr>
      <vt:lpstr>Why else are cascades interesting for NER?</vt:lpstr>
      <vt:lpstr>An example of the analysis and synthesis – a text FRA02001 from the French sub-collection</vt:lpstr>
      <vt:lpstr>An example of the analysis and synthesis – a text FRA02001 from the French sub-collection</vt:lpstr>
      <vt:lpstr>How can cascades be used?</vt:lpstr>
      <vt:lpstr>Is this all that can be said about Unitex?</vt:lpstr>
      <vt:lpstr>You can also read some articles: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UNITEX for NER</dc:title>
  <dc:creator>Cvetana Krstev</dc:creator>
  <cp:lastModifiedBy>Cvetana Krstev</cp:lastModifiedBy>
  <cp:revision>12</cp:revision>
  <dcterms:created xsi:type="dcterms:W3CDTF">2022-03-12T17:49:31Z</dcterms:created>
  <dcterms:modified xsi:type="dcterms:W3CDTF">2022-03-17T19:06:51Z</dcterms:modified>
</cp:coreProperties>
</file>