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22AA48A-A7D7-4274-A7F7-9A629BDA9954}" type="datetimeFigureOut">
              <a:rPr lang="en-US" smtClean="0"/>
              <a:t>3/21/2022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B9F9099-8D79-420A-8A74-B613D0CD03BF}" type="slidenum">
              <a:rPr lang="en-US" smtClean="0"/>
              <a:t>‹#›</a:t>
            </a:fld>
            <a:endParaRPr lang="en-US"/>
          </a:p>
        </p:txBody>
      </p:sp>
    </p:spTree>
    <p:extLst>
      <p:ext uri="{BB962C8B-B14F-4D97-AF65-F5344CB8AC3E}">
        <p14:creationId xmlns:p14="http://schemas.microsoft.com/office/powerpoint/2010/main" val="254940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AA48A-A7D7-4274-A7F7-9A629BDA995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F9099-8D79-420A-8A74-B613D0CD03BF}" type="slidenum">
              <a:rPr lang="en-US" smtClean="0"/>
              <a:t>‹#›</a:t>
            </a:fld>
            <a:endParaRPr lang="en-US"/>
          </a:p>
        </p:txBody>
      </p:sp>
    </p:spTree>
    <p:extLst>
      <p:ext uri="{BB962C8B-B14F-4D97-AF65-F5344CB8AC3E}">
        <p14:creationId xmlns:p14="http://schemas.microsoft.com/office/powerpoint/2010/main" val="299959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AA48A-A7D7-4274-A7F7-9A629BDA995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F9099-8D79-420A-8A74-B613D0CD03BF}" type="slidenum">
              <a:rPr lang="en-US" smtClean="0"/>
              <a:t>‹#›</a:t>
            </a:fld>
            <a:endParaRPr lang="en-US"/>
          </a:p>
        </p:txBody>
      </p:sp>
    </p:spTree>
    <p:extLst>
      <p:ext uri="{BB962C8B-B14F-4D97-AF65-F5344CB8AC3E}">
        <p14:creationId xmlns:p14="http://schemas.microsoft.com/office/powerpoint/2010/main" val="187516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AA48A-A7D7-4274-A7F7-9A629BDA995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F9099-8D79-420A-8A74-B613D0CD03BF}" type="slidenum">
              <a:rPr lang="en-US" smtClean="0"/>
              <a:t>‹#›</a:t>
            </a:fld>
            <a:endParaRPr lang="en-US"/>
          </a:p>
        </p:txBody>
      </p:sp>
    </p:spTree>
    <p:extLst>
      <p:ext uri="{BB962C8B-B14F-4D97-AF65-F5344CB8AC3E}">
        <p14:creationId xmlns:p14="http://schemas.microsoft.com/office/powerpoint/2010/main" val="334032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AA48A-A7D7-4274-A7F7-9A629BDA995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F9099-8D79-420A-8A74-B613D0CD03BF}" type="slidenum">
              <a:rPr lang="en-US" smtClean="0"/>
              <a:t>‹#›</a:t>
            </a:fld>
            <a:endParaRPr lang="en-US"/>
          </a:p>
        </p:txBody>
      </p:sp>
    </p:spTree>
    <p:extLst>
      <p:ext uri="{BB962C8B-B14F-4D97-AF65-F5344CB8AC3E}">
        <p14:creationId xmlns:p14="http://schemas.microsoft.com/office/powerpoint/2010/main" val="24502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AA48A-A7D7-4274-A7F7-9A629BDA9954}"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F9099-8D79-420A-8A74-B613D0CD03BF}" type="slidenum">
              <a:rPr lang="en-US" smtClean="0"/>
              <a:t>‹#›</a:t>
            </a:fld>
            <a:endParaRPr lang="en-US"/>
          </a:p>
        </p:txBody>
      </p:sp>
    </p:spTree>
    <p:extLst>
      <p:ext uri="{BB962C8B-B14F-4D97-AF65-F5344CB8AC3E}">
        <p14:creationId xmlns:p14="http://schemas.microsoft.com/office/powerpoint/2010/main" val="210985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AA48A-A7D7-4274-A7F7-9A629BDA9954}"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9F9099-8D79-420A-8A74-B613D0CD03BF}" type="slidenum">
              <a:rPr lang="en-US" smtClean="0"/>
              <a:t>‹#›</a:t>
            </a:fld>
            <a:endParaRPr lang="en-US"/>
          </a:p>
        </p:txBody>
      </p:sp>
    </p:spTree>
    <p:extLst>
      <p:ext uri="{BB962C8B-B14F-4D97-AF65-F5344CB8AC3E}">
        <p14:creationId xmlns:p14="http://schemas.microsoft.com/office/powerpoint/2010/main" val="266383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AA48A-A7D7-4274-A7F7-9A629BDA9954}"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F9099-8D79-420A-8A74-B613D0CD03BF}" type="slidenum">
              <a:rPr lang="en-US" smtClean="0"/>
              <a:t>‹#›</a:t>
            </a:fld>
            <a:endParaRPr lang="en-US"/>
          </a:p>
        </p:txBody>
      </p:sp>
    </p:spTree>
    <p:extLst>
      <p:ext uri="{BB962C8B-B14F-4D97-AF65-F5344CB8AC3E}">
        <p14:creationId xmlns:p14="http://schemas.microsoft.com/office/powerpoint/2010/main" val="275741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AA48A-A7D7-4274-A7F7-9A629BDA9954}"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9F9099-8D79-420A-8A74-B613D0CD03BF}" type="slidenum">
              <a:rPr lang="en-US" smtClean="0"/>
              <a:t>‹#›</a:t>
            </a:fld>
            <a:endParaRPr lang="en-US"/>
          </a:p>
        </p:txBody>
      </p:sp>
    </p:spTree>
    <p:extLst>
      <p:ext uri="{BB962C8B-B14F-4D97-AF65-F5344CB8AC3E}">
        <p14:creationId xmlns:p14="http://schemas.microsoft.com/office/powerpoint/2010/main" val="5399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22AA48A-A7D7-4274-A7F7-9A629BDA9954}"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B9F9099-8D79-420A-8A74-B613D0CD03BF}" type="slidenum">
              <a:rPr lang="en-US" smtClean="0"/>
              <a:t>‹#›</a:t>
            </a:fld>
            <a:endParaRPr lang="en-US"/>
          </a:p>
        </p:txBody>
      </p:sp>
    </p:spTree>
    <p:extLst>
      <p:ext uri="{BB962C8B-B14F-4D97-AF65-F5344CB8AC3E}">
        <p14:creationId xmlns:p14="http://schemas.microsoft.com/office/powerpoint/2010/main" val="295830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22AA48A-A7D7-4274-A7F7-9A629BDA9954}" type="datetimeFigureOut">
              <a:rPr lang="en-US" smtClean="0"/>
              <a:t>3/21/2022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B9F9099-8D79-420A-8A74-B613D0CD03BF}" type="slidenum">
              <a:rPr lang="en-US" smtClean="0"/>
              <a:t>‹#›</a:t>
            </a:fld>
            <a:endParaRPr lang="en-US"/>
          </a:p>
        </p:txBody>
      </p:sp>
    </p:spTree>
    <p:extLst>
      <p:ext uri="{BB962C8B-B14F-4D97-AF65-F5344CB8AC3E}">
        <p14:creationId xmlns:p14="http://schemas.microsoft.com/office/powerpoint/2010/main" val="241728278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22AA48A-A7D7-4274-A7F7-9A629BDA9954}" type="datetimeFigureOut">
              <a:rPr lang="en-US" smtClean="0"/>
              <a:t>3/21/2022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B9F9099-8D79-420A-8A74-B613D0CD03BF}" type="slidenum">
              <a:rPr lang="en-US" smtClean="0"/>
              <a:t>‹#›</a:t>
            </a:fld>
            <a:endParaRPr lang="en-US"/>
          </a:p>
        </p:txBody>
      </p:sp>
    </p:spTree>
    <p:extLst>
      <p:ext uri="{BB962C8B-B14F-4D97-AF65-F5344CB8AC3E}">
        <p14:creationId xmlns:p14="http://schemas.microsoft.com/office/powerpoint/2010/main" val="3767611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48B4-1B70-46D4-87F4-F2134E1A24E6}"/>
              </a:ext>
            </a:extLst>
          </p:cNvPr>
          <p:cNvSpPr>
            <a:spLocks noGrp="1"/>
          </p:cNvSpPr>
          <p:nvPr>
            <p:ph type="ctrTitle"/>
          </p:nvPr>
        </p:nvSpPr>
        <p:spPr/>
        <p:txBody>
          <a:bodyPr/>
          <a:lstStyle/>
          <a:p>
            <a:r>
              <a:rPr lang="sr-Latn-RS"/>
              <a:t>Unitex for NER - exercises</a:t>
            </a:r>
            <a:endParaRPr lang="en-US"/>
          </a:p>
        </p:txBody>
      </p:sp>
      <p:sp>
        <p:nvSpPr>
          <p:cNvPr id="3" name="Subtitle 2">
            <a:extLst>
              <a:ext uri="{FF2B5EF4-FFF2-40B4-BE49-F238E27FC236}">
                <a16:creationId xmlns:a16="http://schemas.microsoft.com/office/drawing/2014/main" id="{8193F15F-4CA7-42A3-99AB-B378B783FA1B}"/>
              </a:ext>
            </a:extLst>
          </p:cNvPr>
          <p:cNvSpPr>
            <a:spLocks noGrp="1"/>
          </p:cNvSpPr>
          <p:nvPr>
            <p:ph type="subTitle" idx="1"/>
          </p:nvPr>
        </p:nvSpPr>
        <p:spPr/>
        <p:txBody>
          <a:bodyPr/>
          <a:lstStyle/>
          <a:p>
            <a:pPr algn="l"/>
            <a:r>
              <a:rPr lang="sr-Latn-RS"/>
              <a:t>Cvetana Krstev, JeRTeH &amp; University of Belgrade</a:t>
            </a:r>
          </a:p>
          <a:p>
            <a:pPr algn="l"/>
            <a:r>
              <a:rPr lang="sr-Latn-RS"/>
              <a:t>Denis Maurel, </a:t>
            </a:r>
            <a:r>
              <a:rPr lang="en-US"/>
              <a:t>Université de Tours</a:t>
            </a:r>
            <a:r>
              <a:rPr lang="sr-Latn-RS"/>
              <a:t>, Lifat</a:t>
            </a:r>
            <a:endParaRPr lang="en-US"/>
          </a:p>
        </p:txBody>
      </p:sp>
    </p:spTree>
    <p:extLst>
      <p:ext uri="{BB962C8B-B14F-4D97-AF65-F5344CB8AC3E}">
        <p14:creationId xmlns:p14="http://schemas.microsoft.com/office/powerpoint/2010/main" val="232841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0210-6BF3-4F1B-88DF-6B1E40887BC5}"/>
              </a:ext>
            </a:extLst>
          </p:cNvPr>
          <p:cNvSpPr>
            <a:spLocks noGrp="1"/>
          </p:cNvSpPr>
          <p:nvPr>
            <p:ph type="title"/>
          </p:nvPr>
        </p:nvSpPr>
        <p:spPr>
          <a:solidFill>
            <a:schemeClr val="accent1"/>
          </a:solidFill>
        </p:spPr>
        <p:txBody>
          <a:bodyPr>
            <a:normAutofit/>
          </a:bodyPr>
          <a:lstStyle/>
          <a:p>
            <a:r>
              <a:rPr lang="sr-Latn-RS">
                <a:solidFill>
                  <a:srgbClr val="FFFFFF"/>
                </a:solidFill>
              </a:rPr>
              <a:t>What the sub-graphs do?</a:t>
            </a:r>
            <a:br>
              <a:rPr lang="sr-Latn-RS">
                <a:solidFill>
                  <a:srgbClr val="FFFFFF"/>
                </a:solidFill>
              </a:rPr>
            </a:br>
            <a:r>
              <a:rPr lang="sr-Latn-RS" sz="3600">
                <a:solidFill>
                  <a:srgbClr val="FFFFFF"/>
                </a:solidFill>
              </a:rPr>
              <a:t>Alt+click to open a subgraph</a:t>
            </a:r>
            <a:endParaRPr lang="en-US">
              <a:solidFill>
                <a:srgbClr val="FFFFFF"/>
              </a:solidFill>
            </a:endParaRPr>
          </a:p>
        </p:txBody>
      </p:sp>
      <p:pic>
        <p:nvPicPr>
          <p:cNvPr id="13" name="Picture 12" descr="Diagram&#10;&#10;Description automatically generated">
            <a:extLst>
              <a:ext uri="{FF2B5EF4-FFF2-40B4-BE49-F238E27FC236}">
                <a16:creationId xmlns:a16="http://schemas.microsoft.com/office/drawing/2014/main" id="{5EE55AAF-0026-4DDB-BCBD-CA9439852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621" y="4016104"/>
            <a:ext cx="3428571" cy="1244444"/>
          </a:xfrm>
          <a:prstGeom prst="rect">
            <a:avLst/>
          </a:prstGeom>
        </p:spPr>
      </p:pic>
      <p:sp>
        <p:nvSpPr>
          <p:cNvPr id="14" name="TextBox 13">
            <a:extLst>
              <a:ext uri="{FF2B5EF4-FFF2-40B4-BE49-F238E27FC236}">
                <a16:creationId xmlns:a16="http://schemas.microsoft.com/office/drawing/2014/main" id="{9040FCC0-8F90-45ED-82A2-4187138DCE1B}"/>
              </a:ext>
            </a:extLst>
          </p:cNvPr>
          <p:cNvSpPr txBox="1"/>
          <p:nvPr/>
        </p:nvSpPr>
        <p:spPr>
          <a:xfrm>
            <a:off x="2574219" y="5075882"/>
            <a:ext cx="868186" cy="369332"/>
          </a:xfrm>
          <a:prstGeom prst="rect">
            <a:avLst/>
          </a:prstGeom>
          <a:solidFill>
            <a:schemeClr val="accent1"/>
          </a:solidFill>
        </p:spPr>
        <p:txBody>
          <a:bodyPr wrap="none" rtlCol="0">
            <a:spAutoFit/>
          </a:bodyPr>
          <a:lstStyle/>
          <a:p>
            <a:r>
              <a:rPr lang="sr-Latn-RS" b="1">
                <a:solidFill>
                  <a:schemeClr val="bg1"/>
                </a:solidFill>
              </a:rPr>
              <a:t>title.grf</a:t>
            </a:r>
          </a:p>
        </p:txBody>
      </p:sp>
      <p:sp>
        <p:nvSpPr>
          <p:cNvPr id="16" name="TextBox 15">
            <a:extLst>
              <a:ext uri="{FF2B5EF4-FFF2-40B4-BE49-F238E27FC236}">
                <a16:creationId xmlns:a16="http://schemas.microsoft.com/office/drawing/2014/main" id="{75454217-50D8-4753-A715-7813DD54E8F9}"/>
              </a:ext>
            </a:extLst>
          </p:cNvPr>
          <p:cNvSpPr txBox="1"/>
          <p:nvPr/>
        </p:nvSpPr>
        <p:spPr>
          <a:xfrm>
            <a:off x="7436710" y="3381040"/>
            <a:ext cx="1660391" cy="369332"/>
          </a:xfrm>
          <a:prstGeom prst="rect">
            <a:avLst/>
          </a:prstGeom>
          <a:solidFill>
            <a:schemeClr val="accent1"/>
          </a:solidFill>
        </p:spPr>
        <p:txBody>
          <a:bodyPr wrap="none" rtlCol="0">
            <a:spAutoFit/>
          </a:bodyPr>
          <a:lstStyle/>
          <a:p>
            <a:r>
              <a:rPr lang="sr-Latn-RS" b="1">
                <a:solidFill>
                  <a:schemeClr val="bg1"/>
                </a:solidFill>
              </a:rPr>
              <a:t>MaybeName.grf</a:t>
            </a:r>
          </a:p>
        </p:txBody>
      </p:sp>
      <p:sp>
        <p:nvSpPr>
          <p:cNvPr id="17" name="TextBox 16">
            <a:extLst>
              <a:ext uri="{FF2B5EF4-FFF2-40B4-BE49-F238E27FC236}">
                <a16:creationId xmlns:a16="http://schemas.microsoft.com/office/drawing/2014/main" id="{7D05E9A8-09D6-4576-8652-5496BDF8DAB4}"/>
              </a:ext>
            </a:extLst>
          </p:cNvPr>
          <p:cNvSpPr txBox="1"/>
          <p:nvPr/>
        </p:nvSpPr>
        <p:spPr>
          <a:xfrm>
            <a:off x="7958647" y="5526280"/>
            <a:ext cx="616515" cy="369332"/>
          </a:xfrm>
          <a:prstGeom prst="rect">
            <a:avLst/>
          </a:prstGeom>
          <a:solidFill>
            <a:schemeClr val="accent1"/>
          </a:solidFill>
        </p:spPr>
        <p:txBody>
          <a:bodyPr wrap="none" rtlCol="0">
            <a:spAutoFit/>
          </a:bodyPr>
          <a:lstStyle/>
          <a:p>
            <a:r>
              <a:rPr lang="sr-Latn-RS" b="1">
                <a:solidFill>
                  <a:schemeClr val="bg1"/>
                </a:solidFill>
              </a:rPr>
              <a:t>B.grf</a:t>
            </a:r>
          </a:p>
        </p:txBody>
      </p:sp>
      <p:pic>
        <p:nvPicPr>
          <p:cNvPr id="6" name="Content Placeholder 5" descr="Diagram&#10;&#10;Description automatically generated">
            <a:extLst>
              <a:ext uri="{FF2B5EF4-FFF2-40B4-BE49-F238E27FC236}">
                <a16:creationId xmlns:a16="http://schemas.microsoft.com/office/drawing/2014/main" id="{03EE3EDE-FB9C-4602-9F5F-0DB4FA674E1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4820" y="2739374"/>
            <a:ext cx="3326984" cy="2285714"/>
          </a:xfrm>
        </p:spPr>
      </p:pic>
      <p:pic>
        <p:nvPicPr>
          <p:cNvPr id="20" name="Content Placeholder 19">
            <a:extLst>
              <a:ext uri="{FF2B5EF4-FFF2-40B4-BE49-F238E27FC236}">
                <a16:creationId xmlns:a16="http://schemas.microsoft.com/office/drawing/2014/main" id="{33378D42-6127-4A95-86DC-DC2C0D0DA73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17697" y="2928187"/>
            <a:ext cx="3898413" cy="317460"/>
          </a:xfrm>
        </p:spPr>
      </p:pic>
    </p:spTree>
    <p:extLst>
      <p:ext uri="{BB962C8B-B14F-4D97-AF65-F5344CB8AC3E}">
        <p14:creationId xmlns:p14="http://schemas.microsoft.com/office/powerpoint/2010/main" val="370805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A4861-4A7D-4EC0-8C9A-97D520908DB3}"/>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Have you produced the graph?</a:t>
            </a:r>
            <a:endParaRPr lang="en-US">
              <a:solidFill>
                <a:srgbClr val="FFFFFF"/>
              </a:solidFill>
            </a:endParaRPr>
          </a:p>
        </p:txBody>
      </p:sp>
      <p:sp>
        <p:nvSpPr>
          <p:cNvPr id="3" name="Content Placeholder 2">
            <a:extLst>
              <a:ext uri="{FF2B5EF4-FFF2-40B4-BE49-F238E27FC236}">
                <a16:creationId xmlns:a16="http://schemas.microsoft.com/office/drawing/2014/main" id="{DC557F6A-F1A5-42DB-BDED-B7915D547CF3}"/>
              </a:ext>
            </a:extLst>
          </p:cNvPr>
          <p:cNvSpPr>
            <a:spLocks noGrp="1"/>
          </p:cNvSpPr>
          <p:nvPr>
            <p:ph idx="1"/>
          </p:nvPr>
        </p:nvSpPr>
        <p:spPr>
          <a:xfrm>
            <a:off x="1071846" y="2973313"/>
            <a:ext cx="10040233" cy="2903099"/>
          </a:xfrm>
        </p:spPr>
        <p:txBody>
          <a:bodyPr>
            <a:normAutofit fontScale="85000" lnSpcReduction="20000"/>
          </a:bodyPr>
          <a:lstStyle/>
          <a:p>
            <a:r>
              <a:rPr lang="sr-Latn-RS"/>
              <a:t>Save it with some name (xxx.grf)</a:t>
            </a:r>
          </a:p>
          <a:p>
            <a:r>
              <a:rPr lang="sr-Latn-RS"/>
              <a:t>FSGraph</a:t>
            </a:r>
            <a:r>
              <a:rPr lang="sr-Latn-RS">
                <a:sym typeface="Symbol" panose="05050102010706020507" pitchFamily="18" charset="2"/>
              </a:rPr>
              <a:t>Save as...</a:t>
            </a:r>
          </a:p>
          <a:p>
            <a:r>
              <a:rPr lang="sr-Latn-RS">
                <a:sym typeface="Symbol" panose="05050102010706020507" pitchFamily="18" charset="2"/>
              </a:rPr>
              <a:t>Now you can use it:</a:t>
            </a:r>
          </a:p>
          <a:p>
            <a:pPr lvl="1"/>
            <a:r>
              <a:rPr lang="sr-Latn-RS">
                <a:sym typeface="Symbol" panose="05050102010706020507" pitchFamily="18" charset="2"/>
              </a:rPr>
              <a:t>Text  Locate Pattern</a:t>
            </a:r>
          </a:p>
          <a:p>
            <a:pPr lvl="1"/>
            <a:r>
              <a:rPr lang="sr-Latn-RS">
                <a:sym typeface="Symbol" panose="05050102010706020507" pitchFamily="18" charset="2"/>
              </a:rPr>
              <a:t>Use this graph for search</a:t>
            </a:r>
          </a:p>
          <a:p>
            <a:pPr lvl="1"/>
            <a:r>
              <a:rPr lang="sr-Latn-RS">
                <a:sym typeface="Symbol" panose="05050102010706020507" pitchFamily="18" charset="2"/>
              </a:rPr>
              <a:t>Produce concordances with Grammar outputs not taken into consideration (by default), you will obtain </a:t>
            </a:r>
            <a:r>
              <a:rPr lang="sr-Latn-RS" b="1">
                <a:sym typeface="Symbol" panose="05050102010706020507" pitchFamily="18" charset="2"/>
              </a:rPr>
              <a:t>96 lines </a:t>
            </a:r>
            <a:r>
              <a:rPr lang="sr-Latn-RS">
                <a:sym typeface="Symbol" panose="05050102010706020507" pitchFamily="18" charset="2"/>
              </a:rPr>
              <a:t>(some are OK, some are not)</a:t>
            </a:r>
          </a:p>
          <a:p>
            <a:pPr lvl="1"/>
            <a:r>
              <a:rPr lang="sr-Latn-RS">
                <a:sym typeface="Symbol" panose="05050102010706020507" pitchFamily="18" charset="2"/>
              </a:rPr>
              <a:t>Produce now cocordances in the Merge mode, you obtain again 96 lines of concordances, but recognized sequences have the form of lexical tags:</a:t>
            </a:r>
          </a:p>
          <a:p>
            <a:pPr lvl="1"/>
            <a:r>
              <a:rPr lang="sr-Latn-RS" b="1">
                <a:solidFill>
                  <a:srgbClr val="00B0F0"/>
                </a:solidFill>
                <a:sym typeface="Symbol" panose="05050102010706020507" pitchFamily="18" charset="2"/>
              </a:rPr>
              <a:t>{</a:t>
            </a:r>
            <a:r>
              <a:rPr lang="sr-Latn-RS" b="1">
                <a:solidFill>
                  <a:schemeClr val="accent1"/>
                </a:solidFill>
                <a:sym typeface="Symbol" panose="05050102010706020507" pitchFamily="18" charset="2"/>
              </a:rPr>
              <a:t>Abdullah,.first+grf1} {Khan,.last+grf1}</a:t>
            </a:r>
            <a:endParaRPr lang="en-US" b="1">
              <a:solidFill>
                <a:schemeClr val="accent1"/>
              </a:solidFill>
            </a:endParaRPr>
          </a:p>
        </p:txBody>
      </p:sp>
    </p:spTree>
    <p:extLst>
      <p:ext uri="{BB962C8B-B14F-4D97-AF65-F5344CB8AC3E}">
        <p14:creationId xmlns:p14="http://schemas.microsoft.com/office/powerpoint/2010/main" val="84496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48FB1-39CA-4660-9FC2-4DE9834813A7}"/>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What else?</a:t>
            </a:r>
            <a:endParaRPr lang="en-US">
              <a:solidFill>
                <a:srgbClr val="FFFFFF"/>
              </a:solidFill>
            </a:endParaRPr>
          </a:p>
        </p:txBody>
      </p:sp>
      <p:sp>
        <p:nvSpPr>
          <p:cNvPr id="3" name="Content Placeholder 2">
            <a:extLst>
              <a:ext uri="{FF2B5EF4-FFF2-40B4-BE49-F238E27FC236}">
                <a16:creationId xmlns:a16="http://schemas.microsoft.com/office/drawing/2014/main" id="{8AE6D09A-0CF7-47C1-8694-753803A9D8D4}"/>
              </a:ext>
            </a:extLst>
          </p:cNvPr>
          <p:cNvSpPr>
            <a:spLocks noGrp="1"/>
          </p:cNvSpPr>
          <p:nvPr>
            <p:ph idx="1"/>
          </p:nvPr>
        </p:nvSpPr>
        <p:spPr>
          <a:xfrm>
            <a:off x="1071846" y="2973313"/>
            <a:ext cx="10040233" cy="2903099"/>
          </a:xfrm>
        </p:spPr>
        <p:txBody>
          <a:bodyPr>
            <a:normAutofit fontScale="92500" lnSpcReduction="20000"/>
          </a:bodyPr>
          <a:lstStyle/>
          <a:p>
            <a:r>
              <a:rPr lang="sr-Latn-RS"/>
              <a:t>We proceed with graphs that try to recognize as many names as possible (as correctly as possible)</a:t>
            </a:r>
          </a:p>
          <a:p>
            <a:r>
              <a:rPr lang="sr-Latn-RS"/>
              <a:t>This graphs are already prepared, we will just use them</a:t>
            </a:r>
          </a:p>
          <a:p>
            <a:r>
              <a:rPr lang="sr-Latn-RS"/>
              <a:t>How to see them? We will open an already prepared cascade:</a:t>
            </a:r>
          </a:p>
          <a:p>
            <a:pPr lvl="1"/>
            <a:r>
              <a:rPr lang="sr-Latn-RS"/>
              <a:t>Text</a:t>
            </a:r>
            <a:r>
              <a:rPr lang="sr-Latn-RS">
                <a:sym typeface="Symbol" panose="05050102010706020507" pitchFamily="18" charset="2"/>
              </a:rPr>
              <a:t>ApplyCassys cascade</a:t>
            </a:r>
          </a:p>
          <a:p>
            <a:pPr lvl="1"/>
            <a:r>
              <a:rPr lang="sr-Latn-RS">
                <a:sym typeface="Symbol" panose="05050102010706020507" pitchFamily="18" charset="2"/>
              </a:rPr>
              <a:t>select cascade </a:t>
            </a:r>
            <a:r>
              <a:rPr lang="sr-Latn-RS" b="1">
                <a:sym typeface="Symbol" panose="05050102010706020507" pitchFamily="18" charset="2"/>
              </a:rPr>
              <a:t>TS_analysis.csc</a:t>
            </a:r>
          </a:p>
          <a:p>
            <a:pPr lvl="1"/>
            <a:r>
              <a:rPr lang="sr-Latn-RS">
                <a:sym typeface="Symbol" panose="05050102010706020507" pitchFamily="18" charset="2"/>
              </a:rPr>
              <a:t>press button Edit</a:t>
            </a:r>
          </a:p>
          <a:p>
            <a:r>
              <a:rPr lang="sr-Latn-RS">
                <a:sym typeface="Symbol" panose="05050102010706020507" pitchFamily="18" charset="2"/>
              </a:rPr>
              <a:t>We will look at next graphs, one by one (you can see each of graphs by selecting one and pressing a button View)</a:t>
            </a:r>
            <a:endParaRPr lang="sr-Latn-RS"/>
          </a:p>
          <a:p>
            <a:endParaRPr lang="en-US"/>
          </a:p>
        </p:txBody>
      </p:sp>
    </p:spTree>
    <p:extLst>
      <p:ext uri="{BB962C8B-B14F-4D97-AF65-F5344CB8AC3E}">
        <p14:creationId xmlns:p14="http://schemas.microsoft.com/office/powerpoint/2010/main" val="280616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F64998-F0E1-4615-8E3B-0CAD3C540719}"/>
              </a:ext>
            </a:extLst>
          </p:cNvPr>
          <p:cNvSpPr>
            <a:spLocks noGrp="1"/>
          </p:cNvSpPr>
          <p:nvPr>
            <p:ph type="title"/>
          </p:nvPr>
        </p:nvSpPr>
        <p:spPr/>
        <p:txBody>
          <a:bodyPr/>
          <a:lstStyle/>
          <a:p>
            <a:r>
              <a:rPr lang="sr-Latn-RS"/>
              <a:t>2. Gen_first</a:t>
            </a:r>
            <a:endParaRPr lang="en-US"/>
          </a:p>
        </p:txBody>
      </p:sp>
      <p:pic>
        <p:nvPicPr>
          <p:cNvPr id="9" name="Content Placeholder 8" descr="A picture containing text, clock&#10;&#10;Description automatically generated">
            <a:extLst>
              <a:ext uri="{FF2B5EF4-FFF2-40B4-BE49-F238E27FC236}">
                <a16:creationId xmlns:a16="http://schemas.microsoft.com/office/drawing/2014/main" id="{989D4DBB-5D18-4792-A66C-8A40C80C1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270" y="2533714"/>
            <a:ext cx="4317460" cy="1028571"/>
          </a:xfrm>
        </p:spPr>
      </p:pic>
      <p:sp>
        <p:nvSpPr>
          <p:cNvPr id="7" name="Text Placeholder 6">
            <a:extLst>
              <a:ext uri="{FF2B5EF4-FFF2-40B4-BE49-F238E27FC236}">
                <a16:creationId xmlns:a16="http://schemas.microsoft.com/office/drawing/2014/main" id="{9E97E0A1-2274-4DD7-A89D-128BAC7FA182}"/>
              </a:ext>
            </a:extLst>
          </p:cNvPr>
          <p:cNvSpPr>
            <a:spLocks noGrp="1"/>
          </p:cNvSpPr>
          <p:nvPr>
            <p:ph type="body" sz="half" idx="2"/>
          </p:nvPr>
        </p:nvSpPr>
        <p:spPr/>
        <p:txBody>
          <a:bodyPr>
            <a:normAutofit/>
          </a:bodyPr>
          <a:lstStyle/>
          <a:p>
            <a:r>
              <a:rPr lang="sr-Latn-RS" sz="2400">
                <a:solidFill>
                  <a:schemeClr val="bg1"/>
                </a:solidFill>
              </a:rPr>
              <a:t>If something was recognized as a first name in a broader contex (graph </a:t>
            </a:r>
            <a:r>
              <a:rPr lang="sr-Latn-RS" sz="2400" b="1">
                <a:solidFill>
                  <a:schemeClr val="bg1"/>
                </a:solidFill>
              </a:rPr>
              <a:t>T_First_Upperfirst</a:t>
            </a:r>
            <a:r>
              <a:rPr lang="sr-Latn-RS" sz="2400">
                <a:solidFill>
                  <a:schemeClr val="bg1"/>
                </a:solidFill>
              </a:rPr>
              <a:t>), we assume it is correct and we tag all occurrences of that as a first name as well.</a:t>
            </a:r>
            <a:endParaRPr lang="en-US" sz="2400">
              <a:solidFill>
                <a:schemeClr val="bg1"/>
              </a:solidFill>
            </a:endParaRPr>
          </a:p>
        </p:txBody>
      </p:sp>
    </p:spTree>
    <p:extLst>
      <p:ext uri="{BB962C8B-B14F-4D97-AF65-F5344CB8AC3E}">
        <p14:creationId xmlns:p14="http://schemas.microsoft.com/office/powerpoint/2010/main" val="370039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890F5-434A-4CF4-AA13-21C6EC6358ED}"/>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Apply the cascade</a:t>
            </a:r>
            <a:endParaRPr lang="en-US">
              <a:solidFill>
                <a:srgbClr val="FFFFFF"/>
              </a:solidFill>
            </a:endParaRPr>
          </a:p>
        </p:txBody>
      </p:sp>
      <p:sp>
        <p:nvSpPr>
          <p:cNvPr id="3" name="Content Placeholder 2">
            <a:extLst>
              <a:ext uri="{FF2B5EF4-FFF2-40B4-BE49-F238E27FC236}">
                <a16:creationId xmlns:a16="http://schemas.microsoft.com/office/drawing/2014/main" id="{D53FABB2-3382-4CC8-ADBF-E23D5EAC1C53}"/>
              </a:ext>
            </a:extLst>
          </p:cNvPr>
          <p:cNvSpPr>
            <a:spLocks noGrp="1"/>
          </p:cNvSpPr>
          <p:nvPr>
            <p:ph idx="1"/>
          </p:nvPr>
        </p:nvSpPr>
        <p:spPr>
          <a:xfrm>
            <a:off x="1071846" y="2973313"/>
            <a:ext cx="10040233" cy="2903099"/>
          </a:xfrm>
        </p:spPr>
        <p:txBody>
          <a:bodyPr>
            <a:normAutofit/>
          </a:bodyPr>
          <a:lstStyle/>
          <a:p>
            <a:r>
              <a:rPr lang="sr-Latn-RS"/>
              <a:t>Now we can apply the cascade that performs the analysis, that is, recognizes and tags names (intermediary tagging);</a:t>
            </a:r>
          </a:p>
          <a:p>
            <a:r>
              <a:rPr lang="sr-Latn-RS"/>
              <a:t>We will now apply this cascade:</a:t>
            </a:r>
          </a:p>
          <a:p>
            <a:pPr lvl="1"/>
            <a:r>
              <a:rPr lang="sr-Latn-RS"/>
              <a:t>Text</a:t>
            </a:r>
            <a:r>
              <a:rPr lang="sr-Latn-RS">
                <a:sym typeface="Symbol" panose="05050102010706020507" pitchFamily="18" charset="2"/>
              </a:rPr>
              <a:t>ApplyCassys cascade</a:t>
            </a:r>
          </a:p>
          <a:p>
            <a:pPr lvl="1"/>
            <a:r>
              <a:rPr lang="sr-Latn-RS">
                <a:sym typeface="Symbol" panose="05050102010706020507" pitchFamily="18" charset="2"/>
              </a:rPr>
              <a:t>select cascade </a:t>
            </a:r>
            <a:r>
              <a:rPr lang="sr-Latn-RS" b="1">
                <a:sym typeface="Symbol" panose="05050102010706020507" pitchFamily="18" charset="2"/>
              </a:rPr>
              <a:t>TS_analysis.csc</a:t>
            </a:r>
          </a:p>
          <a:p>
            <a:pPr lvl="1"/>
            <a:r>
              <a:rPr lang="sr-Latn-RS">
                <a:sym typeface="Symbol" panose="05050102010706020507" pitchFamily="18" charset="2"/>
              </a:rPr>
              <a:t>press button Launch</a:t>
            </a:r>
          </a:p>
          <a:p>
            <a:endParaRPr lang="sr-Latn-RS"/>
          </a:p>
          <a:p>
            <a:endParaRPr lang="en-US"/>
          </a:p>
        </p:txBody>
      </p:sp>
    </p:spTree>
    <p:extLst>
      <p:ext uri="{BB962C8B-B14F-4D97-AF65-F5344CB8AC3E}">
        <p14:creationId xmlns:p14="http://schemas.microsoft.com/office/powerpoint/2010/main" val="190943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3CA59-78B8-409D-AB6E-BA0561C9FEB5}"/>
              </a:ext>
            </a:extLst>
          </p:cNvPr>
          <p:cNvSpPr>
            <a:spLocks noGrp="1"/>
          </p:cNvSpPr>
          <p:nvPr>
            <p:ph type="title"/>
          </p:nvPr>
        </p:nvSpPr>
        <p:spPr>
          <a:xfrm>
            <a:off x="1071846" y="1059736"/>
            <a:ext cx="10040233" cy="1228130"/>
          </a:xfrm>
        </p:spPr>
        <p:txBody>
          <a:bodyPr>
            <a:normAutofit fontScale="90000"/>
          </a:bodyPr>
          <a:lstStyle/>
          <a:p>
            <a:r>
              <a:rPr lang="sr-Latn-RS">
                <a:solidFill>
                  <a:srgbClr val="FFFFFF"/>
                </a:solidFill>
              </a:rPr>
              <a:t>How can we see what this graph has done?</a:t>
            </a:r>
            <a:endParaRPr lang="en-US">
              <a:solidFill>
                <a:srgbClr val="FFFFFF"/>
              </a:solidFill>
            </a:endParaRPr>
          </a:p>
        </p:txBody>
      </p:sp>
      <p:sp>
        <p:nvSpPr>
          <p:cNvPr id="3" name="Content Placeholder 2">
            <a:extLst>
              <a:ext uri="{FF2B5EF4-FFF2-40B4-BE49-F238E27FC236}">
                <a16:creationId xmlns:a16="http://schemas.microsoft.com/office/drawing/2014/main" id="{1E054440-6901-4AB6-A89B-3CFFC517206C}"/>
              </a:ext>
            </a:extLst>
          </p:cNvPr>
          <p:cNvSpPr>
            <a:spLocks noGrp="1"/>
          </p:cNvSpPr>
          <p:nvPr>
            <p:ph idx="1"/>
          </p:nvPr>
        </p:nvSpPr>
        <p:spPr>
          <a:xfrm>
            <a:off x="1071846" y="2973313"/>
            <a:ext cx="10040233" cy="2903099"/>
          </a:xfrm>
        </p:spPr>
        <p:txBody>
          <a:bodyPr>
            <a:normAutofit fontScale="85000" lnSpcReduction="20000"/>
          </a:bodyPr>
          <a:lstStyle/>
          <a:p>
            <a:r>
              <a:rPr lang="sr-Latn-RS"/>
              <a:t>Open in Unitex the intermidiary file:</a:t>
            </a:r>
          </a:p>
          <a:p>
            <a:r>
              <a:rPr lang="sr-Latn-RS"/>
              <a:t>Text</a:t>
            </a:r>
            <a:r>
              <a:rPr lang="sr-Latn-RS">
                <a:sym typeface="Symbol" panose="05050102010706020507" pitchFamily="18" charset="2"/>
              </a:rPr>
              <a:t>ENG18900_Doyle_noHeader_xml_csc </a:t>
            </a:r>
            <a:r>
              <a:rPr lang="sr-Latn-RS" b="1">
                <a:sym typeface="Symbol" panose="05050102010706020507" pitchFamily="18" charset="2"/>
              </a:rPr>
              <a:t>ENG18900_Doyle_noHeader_xml_1_0.snt </a:t>
            </a:r>
            <a:r>
              <a:rPr lang="sr-Latn-RS">
                <a:sym typeface="Symbol" panose="05050102010706020507" pitchFamily="18" charset="2"/>
              </a:rPr>
              <a:t>(it is the result of the first graph in the cascade)</a:t>
            </a:r>
          </a:p>
          <a:p>
            <a:r>
              <a:rPr lang="sr-Latn-RS">
                <a:sym typeface="Symbol" panose="05050102010706020507" pitchFamily="18" charset="2"/>
              </a:rPr>
              <a:t>search for the pattern </a:t>
            </a:r>
            <a:r>
              <a:rPr lang="sr-Latn-RS" b="1">
                <a:sym typeface="Symbol" panose="05050102010706020507" pitchFamily="18" charset="2"/>
              </a:rPr>
              <a:t>&lt;first&gt; </a:t>
            </a:r>
            <a:r>
              <a:rPr lang="sr-Latn-RS">
                <a:sym typeface="Symbol" panose="05050102010706020507" pitchFamily="18" charset="2"/>
              </a:rPr>
              <a:t>(TextLocate Pattern) – you will obtain 41 mathes</a:t>
            </a:r>
          </a:p>
          <a:p>
            <a:r>
              <a:rPr lang="sr-Latn-RS">
                <a:sym typeface="Symbol" panose="05050102010706020507" pitchFamily="18" charset="2"/>
              </a:rPr>
              <a:t>Now open file </a:t>
            </a:r>
            <a:r>
              <a:rPr lang="sr-Latn-RS" b="1">
                <a:sym typeface="Symbol" panose="05050102010706020507" pitchFamily="18" charset="2"/>
              </a:rPr>
              <a:t>ENG18900_Doyle_noHeader_xml_2_0.snt </a:t>
            </a:r>
            <a:r>
              <a:rPr lang="sr-Latn-RS">
                <a:sym typeface="Symbol" panose="05050102010706020507" pitchFamily="18" charset="2"/>
              </a:rPr>
              <a:t>(it is the result of the second graph in the cascade)</a:t>
            </a:r>
          </a:p>
          <a:p>
            <a:r>
              <a:rPr lang="sr-Latn-RS">
                <a:sym typeface="Symbol" panose="05050102010706020507" pitchFamily="18" charset="2"/>
              </a:rPr>
              <a:t>Again search with the pattern </a:t>
            </a:r>
            <a:r>
              <a:rPr lang="sr-Latn-RS" b="1">
                <a:sym typeface="Symbol" panose="05050102010706020507" pitchFamily="18" charset="2"/>
              </a:rPr>
              <a:t>&lt;first&gt; </a:t>
            </a:r>
            <a:r>
              <a:rPr lang="sr-Latn-RS">
                <a:sym typeface="Symbol" panose="05050102010706020507" pitchFamily="18" charset="2"/>
              </a:rPr>
              <a:t>– you will obtain 96 results</a:t>
            </a:r>
          </a:p>
          <a:p>
            <a:r>
              <a:rPr lang="sr-Latn-RS">
                <a:sym typeface="Symbol" panose="05050102010706020507" pitchFamily="18" charset="2"/>
              </a:rPr>
              <a:t>The second grpah has „generalized“!</a:t>
            </a:r>
          </a:p>
          <a:p>
            <a:r>
              <a:rPr lang="sr-Latn-RS">
                <a:sym typeface="Symbol" panose="05050102010706020507" pitchFamily="18" charset="2"/>
              </a:rPr>
              <a:t>We will continue to analyze braphs in this cascade.</a:t>
            </a:r>
          </a:p>
          <a:p>
            <a:endParaRPr lang="en-US"/>
          </a:p>
        </p:txBody>
      </p:sp>
    </p:spTree>
    <p:extLst>
      <p:ext uri="{BB962C8B-B14F-4D97-AF65-F5344CB8AC3E}">
        <p14:creationId xmlns:p14="http://schemas.microsoft.com/office/powerpoint/2010/main" val="1176912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1507-26FF-4DDB-9D75-78181BB8FD1E}"/>
              </a:ext>
            </a:extLst>
          </p:cNvPr>
          <p:cNvSpPr>
            <a:spLocks noGrp="1"/>
          </p:cNvSpPr>
          <p:nvPr>
            <p:ph type="title"/>
          </p:nvPr>
        </p:nvSpPr>
        <p:spPr/>
        <p:txBody>
          <a:bodyPr/>
          <a:lstStyle/>
          <a:p>
            <a:r>
              <a:rPr lang="sr-Latn-RS"/>
              <a:t>3. Gen_last</a:t>
            </a:r>
            <a:endParaRPr lang="en-US"/>
          </a:p>
        </p:txBody>
      </p:sp>
      <p:pic>
        <p:nvPicPr>
          <p:cNvPr id="6" name="Content Placeholder 5" descr="Diagram&#10;&#10;Description automatically generated">
            <a:extLst>
              <a:ext uri="{FF2B5EF4-FFF2-40B4-BE49-F238E27FC236}">
                <a16:creationId xmlns:a16="http://schemas.microsoft.com/office/drawing/2014/main" id="{72C18FCD-F3BF-473F-A3D2-D81640A95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000" y="2533714"/>
            <a:ext cx="5600000" cy="1028571"/>
          </a:xfrm>
        </p:spPr>
      </p:pic>
      <p:sp>
        <p:nvSpPr>
          <p:cNvPr id="4" name="Text Placeholder 3">
            <a:extLst>
              <a:ext uri="{FF2B5EF4-FFF2-40B4-BE49-F238E27FC236}">
                <a16:creationId xmlns:a16="http://schemas.microsoft.com/office/drawing/2014/main" id="{3D41716C-3570-4C1B-9FB6-AF416378C274}"/>
              </a:ext>
            </a:extLst>
          </p:cNvPr>
          <p:cNvSpPr>
            <a:spLocks noGrp="1"/>
          </p:cNvSpPr>
          <p:nvPr>
            <p:ph type="body" sz="half" idx="2"/>
          </p:nvPr>
        </p:nvSpPr>
        <p:spPr/>
        <p:txBody>
          <a:bodyPr>
            <a:normAutofit lnSpcReduction="10000"/>
          </a:bodyPr>
          <a:lstStyle/>
          <a:p>
            <a:r>
              <a:rPr lang="sr-Latn-RS" sz="2400">
                <a:solidFill>
                  <a:schemeClr val="bg1"/>
                </a:solidFill>
              </a:rPr>
              <a:t>It has the same function as the previous graph but for the „last“ name</a:t>
            </a:r>
          </a:p>
          <a:p>
            <a:r>
              <a:rPr lang="sr-Latn-RS" sz="2400">
                <a:solidFill>
                  <a:schemeClr val="bg1"/>
                </a:solidFill>
              </a:rPr>
              <a:t>We can check what it has done in the same way as for the previous graph, only we look in the next intermediary file.</a:t>
            </a:r>
            <a:endParaRPr lang="en-US" sz="2400">
              <a:solidFill>
                <a:schemeClr val="bg1"/>
              </a:solidFill>
            </a:endParaRPr>
          </a:p>
        </p:txBody>
      </p:sp>
    </p:spTree>
    <p:extLst>
      <p:ext uri="{BB962C8B-B14F-4D97-AF65-F5344CB8AC3E}">
        <p14:creationId xmlns:p14="http://schemas.microsoft.com/office/powerpoint/2010/main" val="204449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1D73-2C3C-43EA-B719-A62243E274C3}"/>
              </a:ext>
            </a:extLst>
          </p:cNvPr>
          <p:cNvSpPr>
            <a:spLocks noGrp="1"/>
          </p:cNvSpPr>
          <p:nvPr>
            <p:ph type="title"/>
          </p:nvPr>
        </p:nvSpPr>
        <p:spPr/>
        <p:txBody>
          <a:bodyPr/>
          <a:lstStyle/>
          <a:p>
            <a:r>
              <a:rPr lang="sr-Latn-RS"/>
              <a:t>4. Pers</a:t>
            </a:r>
            <a:endParaRPr lang="en-US"/>
          </a:p>
        </p:txBody>
      </p:sp>
      <p:pic>
        <p:nvPicPr>
          <p:cNvPr id="6" name="Content Placeholder 5" descr="Diagram&#10;&#10;Description automatically generated">
            <a:extLst>
              <a:ext uri="{FF2B5EF4-FFF2-40B4-BE49-F238E27FC236}">
                <a16:creationId xmlns:a16="http://schemas.microsoft.com/office/drawing/2014/main" id="{7B6ECB36-6E84-41F9-9DB6-D475A91EE0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939636"/>
            <a:ext cx="6096000" cy="2216727"/>
          </a:xfrm>
        </p:spPr>
      </p:pic>
      <p:sp>
        <p:nvSpPr>
          <p:cNvPr id="4" name="Text Placeholder 3">
            <a:extLst>
              <a:ext uri="{FF2B5EF4-FFF2-40B4-BE49-F238E27FC236}">
                <a16:creationId xmlns:a16="http://schemas.microsoft.com/office/drawing/2014/main" id="{A32363E1-706C-4D0F-9F32-67EC17F70A42}"/>
              </a:ext>
            </a:extLst>
          </p:cNvPr>
          <p:cNvSpPr>
            <a:spLocks noGrp="1"/>
          </p:cNvSpPr>
          <p:nvPr>
            <p:ph type="body" sz="half" idx="2"/>
          </p:nvPr>
        </p:nvSpPr>
        <p:spPr/>
        <p:txBody>
          <a:bodyPr>
            <a:normAutofit/>
          </a:bodyPr>
          <a:lstStyle/>
          <a:p>
            <a:r>
              <a:rPr lang="sr-Latn-RS" sz="2400">
                <a:solidFill>
                  <a:schemeClr val="bg1"/>
                </a:solidFill>
              </a:rPr>
              <a:t>We tag a „person“ everything we had recognized so far</a:t>
            </a:r>
            <a:endParaRPr lang="en-US" sz="2400">
              <a:solidFill>
                <a:schemeClr val="bg1"/>
              </a:solidFill>
            </a:endParaRPr>
          </a:p>
        </p:txBody>
      </p:sp>
    </p:spTree>
    <p:extLst>
      <p:ext uri="{BB962C8B-B14F-4D97-AF65-F5344CB8AC3E}">
        <p14:creationId xmlns:p14="http://schemas.microsoft.com/office/powerpoint/2010/main" val="4087424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1F04-6742-4494-8E63-DED2E9DAA766}"/>
              </a:ext>
            </a:extLst>
          </p:cNvPr>
          <p:cNvSpPr>
            <a:spLocks noGrp="1"/>
          </p:cNvSpPr>
          <p:nvPr>
            <p:ph type="title"/>
          </p:nvPr>
        </p:nvSpPr>
        <p:spPr/>
        <p:txBody>
          <a:bodyPr/>
          <a:lstStyle/>
          <a:p>
            <a:r>
              <a:rPr lang="sr-Latn-RS"/>
              <a:t>5. T_Last</a:t>
            </a:r>
            <a:endParaRPr lang="en-US"/>
          </a:p>
        </p:txBody>
      </p:sp>
      <p:pic>
        <p:nvPicPr>
          <p:cNvPr id="6" name="Content Placeholder 5" descr="Diagram&#10;&#10;Description automatically generated">
            <a:extLst>
              <a:ext uri="{FF2B5EF4-FFF2-40B4-BE49-F238E27FC236}">
                <a16:creationId xmlns:a16="http://schemas.microsoft.com/office/drawing/2014/main" id="{61287253-4316-4872-B871-821D5C7C2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347310"/>
            <a:ext cx="6096000" cy="1401379"/>
          </a:xfrm>
        </p:spPr>
      </p:pic>
      <p:sp>
        <p:nvSpPr>
          <p:cNvPr id="4" name="Text Placeholder 3">
            <a:extLst>
              <a:ext uri="{FF2B5EF4-FFF2-40B4-BE49-F238E27FC236}">
                <a16:creationId xmlns:a16="http://schemas.microsoft.com/office/drawing/2014/main" id="{780BCFDC-01B6-4827-B051-B226E481D49A}"/>
              </a:ext>
            </a:extLst>
          </p:cNvPr>
          <p:cNvSpPr>
            <a:spLocks noGrp="1"/>
          </p:cNvSpPr>
          <p:nvPr>
            <p:ph type="body" sz="half" idx="2"/>
          </p:nvPr>
        </p:nvSpPr>
        <p:spPr/>
        <p:txBody>
          <a:bodyPr>
            <a:normAutofit/>
          </a:bodyPr>
          <a:lstStyle/>
          <a:p>
            <a:r>
              <a:rPr lang="sr-Latn-RS" sz="2400">
                <a:solidFill>
                  <a:schemeClr val="bg1"/>
                </a:solidFill>
              </a:rPr>
              <a:t>We try to recognized what is left – title followed by something written in the first upper-case (probably a surname)</a:t>
            </a:r>
            <a:endParaRPr lang="en-US" sz="2400">
              <a:solidFill>
                <a:schemeClr val="bg1"/>
              </a:solidFill>
            </a:endParaRPr>
          </a:p>
        </p:txBody>
      </p:sp>
    </p:spTree>
    <p:extLst>
      <p:ext uri="{BB962C8B-B14F-4D97-AF65-F5344CB8AC3E}">
        <p14:creationId xmlns:p14="http://schemas.microsoft.com/office/powerpoint/2010/main" val="283304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4C474-1D50-4F49-A364-3C5EBF2D2F36}"/>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The end of the cascade</a:t>
            </a:r>
            <a:endParaRPr lang="en-US">
              <a:solidFill>
                <a:srgbClr val="FFFFFF"/>
              </a:solidFill>
            </a:endParaRPr>
          </a:p>
        </p:txBody>
      </p:sp>
      <p:sp>
        <p:nvSpPr>
          <p:cNvPr id="3" name="Content Placeholder 2">
            <a:extLst>
              <a:ext uri="{FF2B5EF4-FFF2-40B4-BE49-F238E27FC236}">
                <a16:creationId xmlns:a16="http://schemas.microsoft.com/office/drawing/2014/main" id="{D54696FD-AEC0-42CC-A72B-AF33FD543631}"/>
              </a:ext>
            </a:extLst>
          </p:cNvPr>
          <p:cNvSpPr>
            <a:spLocks noGrp="1"/>
          </p:cNvSpPr>
          <p:nvPr>
            <p:ph idx="1"/>
          </p:nvPr>
        </p:nvSpPr>
        <p:spPr>
          <a:xfrm>
            <a:off x="1071846" y="2973313"/>
            <a:ext cx="10040233" cy="2903099"/>
          </a:xfrm>
        </p:spPr>
        <p:txBody>
          <a:bodyPr>
            <a:normAutofit/>
          </a:bodyPr>
          <a:lstStyle/>
          <a:p>
            <a:r>
              <a:rPr lang="sr-Latn-RS"/>
              <a:t>The last two graphs were already used:</a:t>
            </a:r>
          </a:p>
          <a:p>
            <a:pPr lvl="1"/>
            <a:r>
              <a:rPr lang="sr-Latn-RS"/>
              <a:t>You can use the same graph several times in the same cascade if that suits your purpose</a:t>
            </a:r>
          </a:p>
          <a:p>
            <a:r>
              <a:rPr lang="sr-Latn-RS" b="1"/>
              <a:t>Gen_last </a:t>
            </a:r>
            <a:r>
              <a:rPr lang="sr-Latn-RS"/>
              <a:t>generalizes the newly recovered surnames</a:t>
            </a:r>
          </a:p>
          <a:p>
            <a:r>
              <a:rPr lang="sr-Latn-RS" b="1"/>
              <a:t>Pers </a:t>
            </a:r>
            <a:r>
              <a:rPr lang="sr-Latn-RS"/>
              <a:t>groups all elements belonging to a person named entity</a:t>
            </a:r>
          </a:p>
          <a:p>
            <a:endParaRPr lang="sr-Latn-RS"/>
          </a:p>
          <a:p>
            <a:endParaRPr lang="sr-Latn-RS"/>
          </a:p>
          <a:p>
            <a:endParaRPr lang="en-US" b="1"/>
          </a:p>
        </p:txBody>
      </p:sp>
    </p:spTree>
    <p:extLst>
      <p:ext uri="{BB962C8B-B14F-4D97-AF65-F5344CB8AC3E}">
        <p14:creationId xmlns:p14="http://schemas.microsoft.com/office/powerpoint/2010/main" val="52992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0CB3C-C91E-4B38-B869-3E5BCBFCA99B}"/>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Starting</a:t>
            </a:r>
            <a:endParaRPr lang="en-US">
              <a:solidFill>
                <a:srgbClr val="FFFFFF"/>
              </a:solidFill>
            </a:endParaRPr>
          </a:p>
        </p:txBody>
      </p:sp>
      <p:sp>
        <p:nvSpPr>
          <p:cNvPr id="3" name="Content Placeholder 2">
            <a:extLst>
              <a:ext uri="{FF2B5EF4-FFF2-40B4-BE49-F238E27FC236}">
                <a16:creationId xmlns:a16="http://schemas.microsoft.com/office/drawing/2014/main" id="{B482EDCF-A90F-48E5-A9D6-98E3FBAF978A}"/>
              </a:ext>
            </a:extLst>
          </p:cNvPr>
          <p:cNvSpPr>
            <a:spLocks noGrp="1"/>
          </p:cNvSpPr>
          <p:nvPr>
            <p:ph idx="1"/>
          </p:nvPr>
        </p:nvSpPr>
        <p:spPr>
          <a:xfrm>
            <a:off x="1071846" y="2973313"/>
            <a:ext cx="10040233" cy="2903099"/>
          </a:xfrm>
        </p:spPr>
        <p:txBody>
          <a:bodyPr>
            <a:normAutofit/>
          </a:bodyPr>
          <a:lstStyle/>
          <a:p>
            <a:r>
              <a:rPr lang="sr-Latn-RS"/>
              <a:t>Start Unitex</a:t>
            </a:r>
          </a:p>
          <a:p>
            <a:r>
              <a:rPr lang="sr-Latn-RS"/>
              <a:t>Choose English as the working language</a:t>
            </a:r>
          </a:p>
          <a:p>
            <a:r>
              <a:rPr lang="sr-Latn-RS"/>
              <a:t>Choose text (Menu Text</a:t>
            </a:r>
            <a:r>
              <a:rPr lang="sr-Latn-RS">
                <a:sym typeface="Symbol" panose="05050102010706020507" pitchFamily="18" charset="2"/>
              </a:rPr>
              <a:t></a:t>
            </a:r>
            <a:r>
              <a:rPr lang="sr-Latn-RS"/>
              <a:t>Open): </a:t>
            </a:r>
            <a:r>
              <a:rPr lang="sr-Latn-RS" b="1"/>
              <a:t>ENG18900_Doyle_noHeader_xml.txt</a:t>
            </a:r>
          </a:p>
          <a:p>
            <a:pPr lvl="1"/>
            <a:r>
              <a:rPr lang="sr-Latn-RS"/>
              <a:t>It is a text from English ELTeC sub-collection (Arthur Conan Doyle’s novel „The sign of four“); header was removed for easier manipullation (for exercises)</a:t>
            </a:r>
          </a:p>
          <a:p>
            <a:pPr lvl="1"/>
            <a:r>
              <a:rPr lang="sr-Latn-RS"/>
              <a:t>XML tgs are there, but the suffix .xml was replaced by .txt</a:t>
            </a:r>
          </a:p>
          <a:p>
            <a:endParaRPr lang="sr-Latn-RS"/>
          </a:p>
          <a:p>
            <a:endParaRPr lang="en-US"/>
          </a:p>
        </p:txBody>
      </p:sp>
    </p:spTree>
    <p:extLst>
      <p:ext uri="{BB962C8B-B14F-4D97-AF65-F5344CB8AC3E}">
        <p14:creationId xmlns:p14="http://schemas.microsoft.com/office/powerpoint/2010/main" val="3958984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0276B-0976-4571-8254-E6088F7B8EB5}"/>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What has been achieved?</a:t>
            </a:r>
            <a:endParaRPr lang="en-US">
              <a:solidFill>
                <a:srgbClr val="FFFFFF"/>
              </a:solidFill>
            </a:endParaRPr>
          </a:p>
        </p:txBody>
      </p:sp>
      <p:sp>
        <p:nvSpPr>
          <p:cNvPr id="3" name="Content Placeholder 2">
            <a:extLst>
              <a:ext uri="{FF2B5EF4-FFF2-40B4-BE49-F238E27FC236}">
                <a16:creationId xmlns:a16="http://schemas.microsoft.com/office/drawing/2014/main" id="{48CFDEDC-90D5-4489-BA13-F8910AD8E4F4}"/>
              </a:ext>
            </a:extLst>
          </p:cNvPr>
          <p:cNvSpPr>
            <a:spLocks noGrp="1"/>
          </p:cNvSpPr>
          <p:nvPr>
            <p:ph idx="1"/>
          </p:nvPr>
        </p:nvSpPr>
        <p:spPr>
          <a:xfrm>
            <a:off x="1071846" y="2973313"/>
            <a:ext cx="10040233" cy="2903099"/>
          </a:xfrm>
        </p:spPr>
        <p:txBody>
          <a:bodyPr>
            <a:normAutofit fontScale="92500" lnSpcReduction="10000"/>
          </a:bodyPr>
          <a:lstStyle/>
          <a:p>
            <a:r>
              <a:rPr lang="sr-Latn-RS"/>
              <a:t>Open the results of the cascade:</a:t>
            </a:r>
          </a:p>
          <a:p>
            <a:r>
              <a:rPr lang="sr-Latn-RS" b="1"/>
              <a:t>Text</a:t>
            </a:r>
            <a:r>
              <a:rPr lang="sr-Latn-RS" b="1">
                <a:sym typeface="Symbol" panose="05050102010706020507" pitchFamily="18" charset="2"/>
              </a:rPr>
              <a:t>OpenENG18900_Doyle_noHeader_xml_csc.raw</a:t>
            </a:r>
          </a:p>
          <a:p>
            <a:r>
              <a:rPr lang="sr-Latn-RS">
                <a:sym typeface="Symbol" panose="05050102010706020507" pitchFamily="18" charset="2"/>
              </a:rPr>
              <a:t>(you have to go back to the Corpus folder)</a:t>
            </a:r>
          </a:p>
          <a:p>
            <a:r>
              <a:rPr lang="sr-Latn-RS"/>
              <a:t>„Do you want to preprocess the text“, you answer „No“ </a:t>
            </a:r>
          </a:p>
          <a:p>
            <a:r>
              <a:rPr lang="sr-Latn-RS"/>
              <a:t>This version of the result uses lexical tags that you may use for the search</a:t>
            </a:r>
          </a:p>
          <a:p>
            <a:r>
              <a:rPr lang="sr-Latn-RS" b="1"/>
              <a:t>Text</a:t>
            </a:r>
            <a:r>
              <a:rPr lang="sr-Latn-RS" b="1">
                <a:sym typeface="Symbol" panose="05050102010706020507" pitchFamily="18" charset="2"/>
              </a:rPr>
              <a:t>Locate PatternRegular expression: &lt;pers&gt;</a:t>
            </a:r>
          </a:p>
          <a:p>
            <a:r>
              <a:rPr lang="sr-Latn-RS">
                <a:sym typeface="Symbol" panose="05050102010706020507" pitchFamily="18" charset="2"/>
              </a:rPr>
              <a:t>You will obtain 600 matches, you can produce concordnces to see what is there.</a:t>
            </a:r>
          </a:p>
          <a:p>
            <a:endParaRPr lang="en-US" b="1"/>
          </a:p>
        </p:txBody>
      </p:sp>
    </p:spTree>
    <p:extLst>
      <p:ext uri="{BB962C8B-B14F-4D97-AF65-F5344CB8AC3E}">
        <p14:creationId xmlns:p14="http://schemas.microsoft.com/office/powerpoint/2010/main" val="317968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75EEB-40E3-49FF-B3D7-FD95CFD3C5BB}"/>
              </a:ext>
            </a:extLst>
          </p:cNvPr>
          <p:cNvSpPr>
            <a:spLocks noGrp="1"/>
          </p:cNvSpPr>
          <p:nvPr>
            <p:ph type="title"/>
          </p:nvPr>
        </p:nvSpPr>
        <p:spPr>
          <a:xfrm>
            <a:off x="1071846" y="1059736"/>
            <a:ext cx="10040233" cy="1228130"/>
          </a:xfrm>
        </p:spPr>
        <p:txBody>
          <a:bodyPr>
            <a:normAutofit fontScale="90000"/>
          </a:bodyPr>
          <a:lstStyle/>
          <a:p>
            <a:r>
              <a:rPr lang="sr-Latn-RS">
                <a:solidFill>
                  <a:srgbClr val="FFFFFF"/>
                </a:solidFill>
              </a:rPr>
              <a:t>How can you obtain XML version of results?</a:t>
            </a:r>
            <a:endParaRPr lang="en-US">
              <a:solidFill>
                <a:srgbClr val="FFFFFF"/>
              </a:solidFill>
            </a:endParaRPr>
          </a:p>
        </p:txBody>
      </p:sp>
      <p:sp>
        <p:nvSpPr>
          <p:cNvPr id="3" name="Content Placeholder 2">
            <a:extLst>
              <a:ext uri="{FF2B5EF4-FFF2-40B4-BE49-F238E27FC236}">
                <a16:creationId xmlns:a16="http://schemas.microsoft.com/office/drawing/2014/main" id="{05187D4C-2C7D-49B6-B3E7-96C813C4A4C9}"/>
              </a:ext>
            </a:extLst>
          </p:cNvPr>
          <p:cNvSpPr>
            <a:spLocks noGrp="1"/>
          </p:cNvSpPr>
          <p:nvPr>
            <p:ph idx="1"/>
          </p:nvPr>
        </p:nvSpPr>
        <p:spPr>
          <a:xfrm>
            <a:off x="1071846" y="2973313"/>
            <a:ext cx="10040233" cy="2903099"/>
          </a:xfrm>
        </p:spPr>
        <p:txBody>
          <a:bodyPr>
            <a:normAutofit fontScale="92500" lnSpcReduction="20000"/>
          </a:bodyPr>
          <a:lstStyle/>
          <a:p>
            <a:r>
              <a:rPr lang="sr-Latn-RS"/>
              <a:t>This was a cascade for the recognition (the analysis phase)</a:t>
            </a:r>
          </a:p>
          <a:p>
            <a:r>
              <a:rPr lang="sr-Latn-RS"/>
              <a:t>Now you have to open another version of the result of the first cascade:</a:t>
            </a:r>
          </a:p>
          <a:p>
            <a:r>
              <a:rPr lang="sr-Latn-RS" b="1"/>
              <a:t>Text</a:t>
            </a:r>
            <a:r>
              <a:rPr lang="sr-Latn-RS" b="1">
                <a:sym typeface="Symbol" panose="05050102010706020507" pitchFamily="18" charset="2"/>
              </a:rPr>
              <a:t>OpenENG18900_Doyle_noHeader_xml_csc.txt</a:t>
            </a:r>
          </a:p>
          <a:p>
            <a:r>
              <a:rPr lang="sr-Latn-RS">
                <a:sym typeface="Symbol" panose="05050102010706020507" pitchFamily="18" charset="2"/>
              </a:rPr>
              <a:t>It is in the Corpus folder and again you do not want a preprocessing</a:t>
            </a:r>
          </a:p>
          <a:p>
            <a:r>
              <a:rPr lang="sr-Latn-RS"/>
              <a:t>We will open an already prepared cascade:</a:t>
            </a:r>
          </a:p>
          <a:p>
            <a:pPr lvl="1"/>
            <a:r>
              <a:rPr lang="sr-Latn-RS"/>
              <a:t>Text</a:t>
            </a:r>
            <a:r>
              <a:rPr lang="sr-Latn-RS">
                <a:sym typeface="Symbol" panose="05050102010706020507" pitchFamily="18" charset="2"/>
              </a:rPr>
              <a:t>ApplyCassys cascade</a:t>
            </a:r>
          </a:p>
          <a:p>
            <a:pPr lvl="1"/>
            <a:r>
              <a:rPr lang="sr-Latn-RS">
                <a:sym typeface="Symbol" panose="05050102010706020507" pitchFamily="18" charset="2"/>
              </a:rPr>
              <a:t>select cascade </a:t>
            </a:r>
            <a:r>
              <a:rPr lang="sr-Latn-RS" b="1">
                <a:sym typeface="Symbol" panose="05050102010706020507" pitchFamily="18" charset="2"/>
              </a:rPr>
              <a:t>TS_synthesis.csc</a:t>
            </a:r>
          </a:p>
          <a:p>
            <a:pPr lvl="1"/>
            <a:r>
              <a:rPr lang="sr-Latn-RS">
                <a:sym typeface="Symbol" panose="05050102010706020507" pitchFamily="18" charset="2"/>
              </a:rPr>
              <a:t>press button Launch</a:t>
            </a:r>
          </a:p>
          <a:p>
            <a:endParaRPr lang="en-US"/>
          </a:p>
        </p:txBody>
      </p:sp>
    </p:spTree>
    <p:extLst>
      <p:ext uri="{BB962C8B-B14F-4D97-AF65-F5344CB8AC3E}">
        <p14:creationId xmlns:p14="http://schemas.microsoft.com/office/powerpoint/2010/main" val="586812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B5FCC-AD45-4047-94B7-CD0F059479CE}"/>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What have we got?</a:t>
            </a:r>
            <a:endParaRPr lang="en-US">
              <a:solidFill>
                <a:srgbClr val="FFFFFF"/>
              </a:solidFill>
            </a:endParaRPr>
          </a:p>
        </p:txBody>
      </p:sp>
      <p:sp>
        <p:nvSpPr>
          <p:cNvPr id="3" name="Content Placeholder 2">
            <a:extLst>
              <a:ext uri="{FF2B5EF4-FFF2-40B4-BE49-F238E27FC236}">
                <a16:creationId xmlns:a16="http://schemas.microsoft.com/office/drawing/2014/main" id="{21E088B0-5596-4B5C-94F9-A4FED77FA90B}"/>
              </a:ext>
            </a:extLst>
          </p:cNvPr>
          <p:cNvSpPr>
            <a:spLocks noGrp="1"/>
          </p:cNvSpPr>
          <p:nvPr>
            <p:ph idx="1"/>
          </p:nvPr>
        </p:nvSpPr>
        <p:spPr>
          <a:xfrm>
            <a:off x="1071846" y="2973313"/>
            <a:ext cx="10040233" cy="2903099"/>
          </a:xfrm>
        </p:spPr>
        <p:txBody>
          <a:bodyPr>
            <a:normAutofit lnSpcReduction="10000"/>
          </a:bodyPr>
          <a:lstStyle/>
          <a:p>
            <a:r>
              <a:rPr lang="sr-Latn-RS"/>
              <a:t>You can open now the newly prduced file </a:t>
            </a:r>
            <a:r>
              <a:rPr lang="sr-Latn-RS" b="1"/>
              <a:t>ENG18900_Doyle_noHeader_xml_csc_csc.txt</a:t>
            </a:r>
            <a:r>
              <a:rPr lang="sr-Latn-RS"/>
              <a:t> (from the catalog Corpus) in Notepad++</a:t>
            </a:r>
          </a:p>
          <a:p>
            <a:r>
              <a:rPr lang="sr-Latn-RS"/>
              <a:t>You will see at the beginning:</a:t>
            </a:r>
          </a:p>
          <a:p>
            <a:r>
              <a:rPr lang="en-US" b="1"/>
              <a:t>&lt;pers&gt;&lt;first&gt;Sherlock&lt;/first&gt; &lt;last&gt;Holmes&lt;/last&gt;&lt;/pers&gt;</a:t>
            </a:r>
            <a:endParaRPr lang="sr-Latn-RS" b="1"/>
          </a:p>
          <a:p>
            <a:r>
              <a:rPr lang="sr-Latn-RS"/>
              <a:t>and later on:</a:t>
            </a:r>
          </a:p>
          <a:p>
            <a:r>
              <a:rPr lang="en-US" b="1"/>
              <a:t>&lt;pers&gt;&lt;title&gt;Miss&lt;/title&gt; &lt;first&gt;Mary&lt;/first&gt; &lt;last&gt;Morstan&lt;/last&gt;&lt;/pers&gt;</a:t>
            </a:r>
          </a:p>
        </p:txBody>
      </p:sp>
    </p:spTree>
    <p:extLst>
      <p:ext uri="{BB962C8B-B14F-4D97-AF65-F5344CB8AC3E}">
        <p14:creationId xmlns:p14="http://schemas.microsoft.com/office/powerpoint/2010/main" val="189569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F07FC-F1BF-496A-8FF2-8B91FCFC6A8A}"/>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What about false recognitions?</a:t>
            </a:r>
            <a:endParaRPr lang="en-US">
              <a:solidFill>
                <a:srgbClr val="FFFFFF"/>
              </a:solidFill>
            </a:endParaRPr>
          </a:p>
        </p:txBody>
      </p:sp>
      <p:sp>
        <p:nvSpPr>
          <p:cNvPr id="3" name="Content Placeholder 2">
            <a:extLst>
              <a:ext uri="{FF2B5EF4-FFF2-40B4-BE49-F238E27FC236}">
                <a16:creationId xmlns:a16="http://schemas.microsoft.com/office/drawing/2014/main" id="{E267F227-78A3-41B1-B52C-73942F990ACC}"/>
              </a:ext>
            </a:extLst>
          </p:cNvPr>
          <p:cNvSpPr>
            <a:spLocks noGrp="1"/>
          </p:cNvSpPr>
          <p:nvPr>
            <p:ph idx="1"/>
          </p:nvPr>
        </p:nvSpPr>
        <p:spPr>
          <a:xfrm>
            <a:off x="1071846" y="2973313"/>
            <a:ext cx="10040233" cy="2903099"/>
          </a:xfrm>
        </p:spPr>
        <p:txBody>
          <a:bodyPr>
            <a:normAutofit fontScale="92500" lnSpcReduction="10000"/>
          </a:bodyPr>
          <a:lstStyle/>
          <a:p>
            <a:r>
              <a:rPr lang="sr-Latn-RS"/>
              <a:t>Many of them can be avoided, how?</a:t>
            </a:r>
          </a:p>
          <a:p>
            <a:r>
              <a:rPr lang="sr-Latn-RS"/>
              <a:t>First, dictionaries have to be improved to contain more proper names with more refined markers.</a:t>
            </a:r>
          </a:p>
          <a:p>
            <a:r>
              <a:rPr lang="sr-Latn-RS"/>
              <a:t>Even without that much can be done.</a:t>
            </a:r>
          </a:p>
          <a:p>
            <a:r>
              <a:rPr lang="sr-Latn-RS"/>
              <a:t>You can notice that there are lot of „urban places“ mentioned in this novel. Using appropriate triggers (street, square, etc.) and the most appropraite order of graphs can remove many ambiguities.</a:t>
            </a:r>
          </a:p>
          <a:p>
            <a:r>
              <a:rPr lang="sr-Latn-RS"/>
              <a:t>The same goes for toponyms (island, isles, etc.)</a:t>
            </a:r>
            <a:endParaRPr lang="en-US"/>
          </a:p>
        </p:txBody>
      </p:sp>
    </p:spTree>
    <p:extLst>
      <p:ext uri="{BB962C8B-B14F-4D97-AF65-F5344CB8AC3E}">
        <p14:creationId xmlns:p14="http://schemas.microsoft.com/office/powerpoint/2010/main" val="2692476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ABB32-1C92-4C32-AA7F-A7C7F4362AF5}"/>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Conclusion</a:t>
            </a:r>
            <a:endParaRPr lang="en-US">
              <a:solidFill>
                <a:srgbClr val="FFFFFF"/>
              </a:solidFill>
            </a:endParaRPr>
          </a:p>
        </p:txBody>
      </p:sp>
      <p:sp>
        <p:nvSpPr>
          <p:cNvPr id="3" name="Content Placeholder 2">
            <a:extLst>
              <a:ext uri="{FF2B5EF4-FFF2-40B4-BE49-F238E27FC236}">
                <a16:creationId xmlns:a16="http://schemas.microsoft.com/office/drawing/2014/main" id="{89E8FBB4-59B3-4ABC-85A0-93E7B20B919F}"/>
              </a:ext>
            </a:extLst>
          </p:cNvPr>
          <p:cNvSpPr>
            <a:spLocks noGrp="1"/>
          </p:cNvSpPr>
          <p:nvPr>
            <p:ph idx="1"/>
          </p:nvPr>
        </p:nvSpPr>
        <p:spPr>
          <a:xfrm>
            <a:off x="1071846" y="2973313"/>
            <a:ext cx="10040233" cy="2903099"/>
          </a:xfrm>
        </p:spPr>
        <p:txBody>
          <a:bodyPr>
            <a:normAutofit/>
          </a:bodyPr>
          <a:lstStyle/>
          <a:p>
            <a:r>
              <a:rPr lang="sr-Latn-RS"/>
              <a:t>This exercise session was prepared to give you the impression how things are done and what can be achieved.</a:t>
            </a:r>
          </a:p>
          <a:p>
            <a:r>
              <a:rPr lang="sr-Latn-RS"/>
              <a:t>There is a comprehesive manual to help</a:t>
            </a:r>
          </a:p>
          <a:p>
            <a:r>
              <a:rPr lang="sr-Latn-RS"/>
              <a:t>There is a forum to answer your questions</a:t>
            </a:r>
          </a:p>
          <a:p>
            <a:r>
              <a:rPr lang="sr-Latn-RS"/>
              <a:t>We are also available in order you need help</a:t>
            </a:r>
            <a:endParaRPr lang="en-US"/>
          </a:p>
        </p:txBody>
      </p:sp>
    </p:spTree>
    <p:extLst>
      <p:ext uri="{BB962C8B-B14F-4D97-AF65-F5344CB8AC3E}">
        <p14:creationId xmlns:p14="http://schemas.microsoft.com/office/powerpoint/2010/main" val="278742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648BF-541E-4F71-AF48-7C1B354B92D1}"/>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Processing the text</a:t>
            </a:r>
            <a:endParaRPr lang="en-US">
              <a:solidFill>
                <a:srgbClr val="FFFFFF"/>
              </a:solidFill>
            </a:endParaRPr>
          </a:p>
        </p:txBody>
      </p:sp>
      <p:sp>
        <p:nvSpPr>
          <p:cNvPr id="3" name="Content Placeholder 2">
            <a:extLst>
              <a:ext uri="{FF2B5EF4-FFF2-40B4-BE49-F238E27FC236}">
                <a16:creationId xmlns:a16="http://schemas.microsoft.com/office/drawing/2014/main" id="{804A80E8-EAD2-4E05-B333-44D222CEE10C}"/>
              </a:ext>
            </a:extLst>
          </p:cNvPr>
          <p:cNvSpPr>
            <a:spLocks noGrp="1"/>
          </p:cNvSpPr>
          <p:nvPr>
            <p:ph idx="1"/>
          </p:nvPr>
        </p:nvSpPr>
        <p:spPr>
          <a:xfrm>
            <a:off x="1071846" y="2973313"/>
            <a:ext cx="10040233" cy="2903099"/>
          </a:xfrm>
        </p:spPr>
        <p:txBody>
          <a:bodyPr>
            <a:normAutofit/>
          </a:bodyPr>
          <a:lstStyle/>
          <a:p>
            <a:r>
              <a:rPr lang="sr-Latn-RS"/>
              <a:t>Answer „yes“ to the question „Do you want to preprecess the text“</a:t>
            </a:r>
          </a:p>
          <a:p>
            <a:r>
              <a:rPr lang="sr-Latn-RS"/>
              <a:t>Uncheck the boxes „Applay graph in a MERGE mode“ and „Applay graph in a REPLACE mode“</a:t>
            </a:r>
          </a:p>
          <a:p>
            <a:r>
              <a:rPr lang="sr-Latn-RS"/>
              <a:t>Press „GO“ button</a:t>
            </a:r>
          </a:p>
          <a:p>
            <a:endParaRPr lang="en-US"/>
          </a:p>
        </p:txBody>
      </p:sp>
    </p:spTree>
    <p:extLst>
      <p:ext uri="{BB962C8B-B14F-4D97-AF65-F5344CB8AC3E}">
        <p14:creationId xmlns:p14="http://schemas.microsoft.com/office/powerpoint/2010/main" val="376878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66EF4-370E-46E1-807D-D1C59207ACE7}"/>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Applying dictionaries</a:t>
            </a:r>
            <a:endParaRPr lang="en-US">
              <a:solidFill>
                <a:srgbClr val="FFFFFF"/>
              </a:solidFill>
            </a:endParaRPr>
          </a:p>
        </p:txBody>
      </p:sp>
      <p:sp>
        <p:nvSpPr>
          <p:cNvPr id="3" name="Content Placeholder 2">
            <a:extLst>
              <a:ext uri="{FF2B5EF4-FFF2-40B4-BE49-F238E27FC236}">
                <a16:creationId xmlns:a16="http://schemas.microsoft.com/office/drawing/2014/main" id="{D9A79BC2-2386-4DDB-8EA7-94B222BB5E53}"/>
              </a:ext>
            </a:extLst>
          </p:cNvPr>
          <p:cNvSpPr>
            <a:spLocks noGrp="1"/>
          </p:cNvSpPr>
          <p:nvPr>
            <p:ph idx="1"/>
          </p:nvPr>
        </p:nvSpPr>
        <p:spPr>
          <a:xfrm>
            <a:off x="1071846" y="2973313"/>
            <a:ext cx="10040233" cy="2903099"/>
          </a:xfrm>
        </p:spPr>
        <p:txBody>
          <a:bodyPr>
            <a:normAutofit fontScale="77500" lnSpcReduction="20000"/>
          </a:bodyPr>
          <a:lstStyle/>
          <a:p>
            <a:r>
              <a:rPr lang="sr-Latn-RS"/>
              <a:t>Open Text</a:t>
            </a:r>
            <a:r>
              <a:rPr lang="sr-Latn-RS">
                <a:sym typeface="Symbol" panose="05050102010706020507" pitchFamily="18" charset="2"/>
              </a:rPr>
              <a:t>Apply Lexical Resources</a:t>
            </a:r>
          </a:p>
          <a:p>
            <a:r>
              <a:rPr lang="sr-Latn-RS">
                <a:sym typeface="Symbol" panose="05050102010706020507" pitchFamily="18" charset="2"/>
              </a:rPr>
              <a:t>Check if three dictionaries are set by default: </a:t>
            </a:r>
            <a:r>
              <a:rPr lang="sr-Latn-RS" b="1">
                <a:sym typeface="Symbol" panose="05050102010706020507" pitchFamily="18" charset="2"/>
              </a:rPr>
              <a:t>dela-en-public, CasENAmbiguites-, CasEnIstexDico </a:t>
            </a:r>
            <a:r>
              <a:rPr lang="sr-Latn-RS">
                <a:sym typeface="Symbol" panose="05050102010706020507" pitchFamily="18" charset="2"/>
              </a:rPr>
              <a:t>(they have to be „gray“); </a:t>
            </a:r>
          </a:p>
          <a:p>
            <a:r>
              <a:rPr lang="sr-Latn-RS">
                <a:sym typeface="Symbol" panose="05050102010706020507" pitchFamily="18" charset="2"/>
              </a:rPr>
              <a:t>If not: </a:t>
            </a:r>
          </a:p>
          <a:p>
            <a:pPr lvl="1"/>
            <a:r>
              <a:rPr lang="sr-Latn-RS">
                <a:sym typeface="Symbol" panose="05050102010706020507" pitchFamily="18" charset="2"/>
              </a:rPr>
              <a:t>select dictionaries that are not (Ctrl+click)</a:t>
            </a:r>
          </a:p>
          <a:p>
            <a:pPr lvl="1"/>
            <a:r>
              <a:rPr lang="sr-Latn-RS">
                <a:sym typeface="Symbol" panose="05050102010706020507" pitchFamily="18" charset="2"/>
              </a:rPr>
              <a:t>Press „Set default“</a:t>
            </a:r>
          </a:p>
          <a:p>
            <a:pPr lvl="1"/>
            <a:endParaRPr lang="sr-Latn-RS">
              <a:sym typeface="Symbol" panose="05050102010706020507" pitchFamily="18" charset="2"/>
            </a:endParaRPr>
          </a:p>
          <a:p>
            <a:pPr lvl="1"/>
            <a:r>
              <a:rPr lang="sr-Latn-RS">
                <a:sym typeface="Symbol" panose="05050102010706020507" pitchFamily="18" charset="2"/>
              </a:rPr>
              <a:t>Then press „Apply“</a:t>
            </a:r>
          </a:p>
          <a:p>
            <a:r>
              <a:rPr lang="sr-Latn-RS">
                <a:sym typeface="Symbol" panose="05050102010706020507" pitchFamily="18" charset="2"/>
              </a:rPr>
              <a:t>If yes:</a:t>
            </a:r>
          </a:p>
          <a:p>
            <a:pPr lvl="1"/>
            <a:r>
              <a:rPr lang="sr-Latn-RS">
                <a:sym typeface="Symbol" panose="05050102010706020507" pitchFamily="18" charset="2"/>
              </a:rPr>
              <a:t>everything is OK, exit</a:t>
            </a:r>
          </a:p>
          <a:p>
            <a:endParaRPr lang="en-US"/>
          </a:p>
        </p:txBody>
      </p:sp>
    </p:spTree>
    <p:extLst>
      <p:ext uri="{BB962C8B-B14F-4D97-AF65-F5344CB8AC3E}">
        <p14:creationId xmlns:p14="http://schemas.microsoft.com/office/powerpoint/2010/main" val="164290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3C7A4-F5F9-4727-A41A-BB8F1B49E9BF}"/>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Apply lexical mask &lt;N+FirstName&gt;</a:t>
            </a:r>
            <a:endParaRPr lang="en-US">
              <a:solidFill>
                <a:srgbClr val="FFFFFF"/>
              </a:solidFill>
            </a:endParaRPr>
          </a:p>
        </p:txBody>
      </p:sp>
      <p:sp>
        <p:nvSpPr>
          <p:cNvPr id="3" name="Content Placeholder 2">
            <a:extLst>
              <a:ext uri="{FF2B5EF4-FFF2-40B4-BE49-F238E27FC236}">
                <a16:creationId xmlns:a16="http://schemas.microsoft.com/office/drawing/2014/main" id="{E5BFB4BF-D23D-432D-B60C-7620348C6CCF}"/>
              </a:ext>
            </a:extLst>
          </p:cNvPr>
          <p:cNvSpPr>
            <a:spLocks noGrp="1"/>
          </p:cNvSpPr>
          <p:nvPr>
            <p:ph idx="1"/>
          </p:nvPr>
        </p:nvSpPr>
        <p:spPr>
          <a:xfrm>
            <a:off x="1071846" y="2973313"/>
            <a:ext cx="10040233" cy="2903099"/>
          </a:xfrm>
        </p:spPr>
        <p:txBody>
          <a:bodyPr>
            <a:normAutofit/>
          </a:bodyPr>
          <a:lstStyle/>
          <a:p>
            <a:r>
              <a:rPr lang="sr-Latn-RS"/>
              <a:t>Open Text</a:t>
            </a:r>
            <a:r>
              <a:rPr lang="sr-Latn-RS">
                <a:sym typeface="Symbol" panose="05050102010706020507" pitchFamily="18" charset="2"/>
              </a:rPr>
              <a:t>Locate Pattern</a:t>
            </a:r>
          </a:p>
          <a:p>
            <a:r>
              <a:rPr lang="sr-Latn-RS">
                <a:sym typeface="Symbol" panose="05050102010706020507" pitchFamily="18" charset="2"/>
              </a:rPr>
              <a:t>Type in „Regular expression“ field: &lt;N+FirstName&gt;</a:t>
            </a:r>
          </a:p>
          <a:p>
            <a:r>
              <a:rPr lang="sr-Latn-RS">
                <a:sym typeface="Symbol" panose="05050102010706020507" pitchFamily="18" charset="2"/>
              </a:rPr>
              <a:t>In „Search limitation“ choose „Index all occurrences in text“</a:t>
            </a:r>
          </a:p>
          <a:p>
            <a:r>
              <a:rPr lang="sr-Latn-RS">
                <a:sym typeface="Symbol" panose="05050102010706020507" pitchFamily="18" charset="2"/>
              </a:rPr>
              <a:t>Press „Search“ button</a:t>
            </a:r>
          </a:p>
          <a:p>
            <a:r>
              <a:rPr lang="sr-Latn-RS">
                <a:sym typeface="Symbol" panose="05050102010706020507" pitchFamily="18" charset="2"/>
              </a:rPr>
              <a:t>You should obtain 391 matchs</a:t>
            </a:r>
          </a:p>
          <a:p>
            <a:r>
              <a:rPr lang="sr-Latn-RS">
                <a:sym typeface="Symbol" panose="05050102010706020507" pitchFamily="18" charset="2"/>
              </a:rPr>
              <a:t>Press „OK“, then press „Build concordance“</a:t>
            </a:r>
          </a:p>
          <a:p>
            <a:endParaRPr lang="sr-Latn-RS">
              <a:sym typeface="Symbol" panose="05050102010706020507" pitchFamily="18" charset="2"/>
            </a:endParaRPr>
          </a:p>
          <a:p>
            <a:endParaRPr lang="en-US"/>
          </a:p>
        </p:txBody>
      </p:sp>
    </p:spTree>
    <p:extLst>
      <p:ext uri="{BB962C8B-B14F-4D97-AF65-F5344CB8AC3E}">
        <p14:creationId xmlns:p14="http://schemas.microsoft.com/office/powerpoint/2010/main" val="304825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C8722-6B74-418B-B007-393709C562AB}"/>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What can be seen in concordances?</a:t>
            </a:r>
            <a:endParaRPr lang="en-US">
              <a:solidFill>
                <a:srgbClr val="FFFFFF"/>
              </a:solidFill>
            </a:endParaRPr>
          </a:p>
        </p:txBody>
      </p:sp>
      <p:sp>
        <p:nvSpPr>
          <p:cNvPr id="3" name="Content Placeholder 2">
            <a:extLst>
              <a:ext uri="{FF2B5EF4-FFF2-40B4-BE49-F238E27FC236}">
                <a16:creationId xmlns:a16="http://schemas.microsoft.com/office/drawing/2014/main" id="{F088610E-43CB-4C3E-B66C-BE5AAC5F1726}"/>
              </a:ext>
            </a:extLst>
          </p:cNvPr>
          <p:cNvSpPr>
            <a:spLocks noGrp="1"/>
          </p:cNvSpPr>
          <p:nvPr>
            <p:ph idx="1"/>
          </p:nvPr>
        </p:nvSpPr>
        <p:spPr>
          <a:xfrm>
            <a:off x="1071846" y="2973313"/>
            <a:ext cx="10040233" cy="2903099"/>
          </a:xfrm>
        </p:spPr>
        <p:txBody>
          <a:bodyPr>
            <a:normAutofit/>
          </a:bodyPr>
          <a:lstStyle/>
          <a:p>
            <a:r>
              <a:rPr lang="sr-Latn-RS"/>
              <a:t>There are positive matches: Abdullah, Abel, Jonathan, etc.</a:t>
            </a:r>
          </a:p>
          <a:p>
            <a:r>
              <a:rPr lang="sr-Latn-RS"/>
              <a:t>There are also false matches: London, India, An, Even, etc.</a:t>
            </a:r>
          </a:p>
          <a:p>
            <a:r>
              <a:rPr lang="sr-Latn-RS"/>
              <a:t>More precise querries are neccesary</a:t>
            </a:r>
          </a:p>
          <a:p>
            <a:r>
              <a:rPr lang="sr-Latn-RS"/>
              <a:t>We will make a graph that uses the marker „FirstName“ and the context</a:t>
            </a:r>
          </a:p>
          <a:p>
            <a:r>
              <a:rPr lang="sr-Latn-RS"/>
              <a:t>Open new graph with FSGraph</a:t>
            </a:r>
            <a:r>
              <a:rPr lang="sr-Latn-RS">
                <a:sym typeface="Symbol" panose="05050102010706020507" pitchFamily="18" charset="2"/>
              </a:rPr>
              <a:t>New</a:t>
            </a:r>
            <a:endParaRPr lang="en-US"/>
          </a:p>
        </p:txBody>
      </p:sp>
    </p:spTree>
    <p:extLst>
      <p:ext uri="{BB962C8B-B14F-4D97-AF65-F5344CB8AC3E}">
        <p14:creationId xmlns:p14="http://schemas.microsoft.com/office/powerpoint/2010/main" val="397014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9AB35-EAD8-4C73-975D-91AE26D05A2D}"/>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Make this simple graph</a:t>
            </a:r>
            <a:endParaRPr lang="en-US">
              <a:solidFill>
                <a:srgbClr val="FFFFFF"/>
              </a:solidFill>
            </a:endParaRPr>
          </a:p>
        </p:txBody>
      </p:sp>
      <p:pic>
        <p:nvPicPr>
          <p:cNvPr id="5" name="Content Placeholder 4" descr="Diagram&#10;&#10;Description automatically generated">
            <a:extLst>
              <a:ext uri="{FF2B5EF4-FFF2-40B4-BE49-F238E27FC236}">
                <a16:creationId xmlns:a16="http://schemas.microsoft.com/office/drawing/2014/main" id="{7F92A65C-7C27-4D5F-8901-53630547F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1773" y="2973388"/>
            <a:ext cx="5780517" cy="2903537"/>
          </a:xfrm>
        </p:spPr>
      </p:pic>
    </p:spTree>
    <p:extLst>
      <p:ext uri="{BB962C8B-B14F-4D97-AF65-F5344CB8AC3E}">
        <p14:creationId xmlns:p14="http://schemas.microsoft.com/office/powerpoint/2010/main" val="79275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A639A-343A-402A-9433-6FEA271EFBD8}"/>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The use of subgraphs</a:t>
            </a:r>
            <a:endParaRPr lang="en-US">
              <a:solidFill>
                <a:srgbClr val="FFFFFF"/>
              </a:solidFill>
            </a:endParaRPr>
          </a:p>
        </p:txBody>
      </p:sp>
      <p:sp>
        <p:nvSpPr>
          <p:cNvPr id="3" name="Content Placeholder 2">
            <a:extLst>
              <a:ext uri="{FF2B5EF4-FFF2-40B4-BE49-F238E27FC236}">
                <a16:creationId xmlns:a16="http://schemas.microsoft.com/office/drawing/2014/main" id="{8908C789-10D8-4EE3-99CE-AE0A8A9E5338}"/>
              </a:ext>
            </a:extLst>
          </p:cNvPr>
          <p:cNvSpPr>
            <a:spLocks noGrp="1"/>
          </p:cNvSpPr>
          <p:nvPr>
            <p:ph idx="1"/>
          </p:nvPr>
        </p:nvSpPr>
        <p:spPr>
          <a:xfrm>
            <a:off x="1071846" y="2973313"/>
            <a:ext cx="10040233" cy="2903099"/>
          </a:xfrm>
        </p:spPr>
        <p:txBody>
          <a:bodyPr>
            <a:normAutofit lnSpcReduction="10000"/>
          </a:bodyPr>
          <a:lstStyle/>
          <a:p>
            <a:r>
              <a:rPr lang="sr-Latn-RS"/>
              <a:t>In order to invoke a subgraph you have to type in a box a colon and then the name of a subgraph</a:t>
            </a:r>
          </a:p>
          <a:p>
            <a:pPr lvl="1"/>
            <a:r>
              <a:rPr lang="sr-Latn-RS"/>
              <a:t>:B</a:t>
            </a:r>
          </a:p>
          <a:p>
            <a:pPr lvl="1"/>
            <a:r>
              <a:rPr lang="sr-Latn-RS"/>
              <a:t>:Ttl</a:t>
            </a:r>
          </a:p>
          <a:p>
            <a:pPr lvl="1"/>
            <a:r>
              <a:rPr lang="sr-Latn-RS"/>
              <a:t>:MaybeName</a:t>
            </a:r>
          </a:p>
          <a:p>
            <a:pPr marL="4572" lvl="1" indent="0">
              <a:buNone/>
            </a:pPr>
            <a:r>
              <a:rPr lang="sr-Latn-RS"/>
              <a:t>This boxes are red until you save your graph in the same folder in which this sub-graphs are stored</a:t>
            </a:r>
          </a:p>
          <a:p>
            <a:pPr marL="4572" lvl="1" indent="0">
              <a:buNone/>
            </a:pPr>
            <a:r>
              <a:rPr lang="sr-Latn-RS"/>
              <a:t>This you will do when you finish with your graph, then the boxes will turn gray.</a:t>
            </a:r>
            <a:endParaRPr lang="en-US"/>
          </a:p>
        </p:txBody>
      </p:sp>
    </p:spTree>
    <p:extLst>
      <p:ext uri="{BB962C8B-B14F-4D97-AF65-F5344CB8AC3E}">
        <p14:creationId xmlns:p14="http://schemas.microsoft.com/office/powerpoint/2010/main" val="407839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FE52B-98DF-430F-AE1C-CFD00836424B}"/>
              </a:ext>
            </a:extLst>
          </p:cNvPr>
          <p:cNvSpPr>
            <a:spLocks noGrp="1"/>
          </p:cNvSpPr>
          <p:nvPr>
            <p:ph type="title"/>
          </p:nvPr>
        </p:nvSpPr>
        <p:spPr>
          <a:xfrm>
            <a:off x="1071846" y="1059736"/>
            <a:ext cx="10040233" cy="1228130"/>
          </a:xfrm>
        </p:spPr>
        <p:txBody>
          <a:bodyPr>
            <a:normAutofit/>
          </a:bodyPr>
          <a:lstStyle/>
          <a:p>
            <a:r>
              <a:rPr lang="sr-Latn-RS">
                <a:solidFill>
                  <a:srgbClr val="FFFFFF"/>
                </a:solidFill>
              </a:rPr>
              <a:t>The output of a graph</a:t>
            </a:r>
            <a:endParaRPr lang="en-US">
              <a:solidFill>
                <a:srgbClr val="FFFFFF"/>
              </a:solidFill>
            </a:endParaRPr>
          </a:p>
        </p:txBody>
      </p:sp>
      <p:sp>
        <p:nvSpPr>
          <p:cNvPr id="3" name="Content Placeholder 2">
            <a:extLst>
              <a:ext uri="{FF2B5EF4-FFF2-40B4-BE49-F238E27FC236}">
                <a16:creationId xmlns:a16="http://schemas.microsoft.com/office/drawing/2014/main" id="{BFE66824-A8B2-4C65-963B-172AB40CF746}"/>
              </a:ext>
            </a:extLst>
          </p:cNvPr>
          <p:cNvSpPr>
            <a:spLocks noGrp="1"/>
          </p:cNvSpPr>
          <p:nvPr>
            <p:ph idx="1"/>
          </p:nvPr>
        </p:nvSpPr>
        <p:spPr>
          <a:xfrm>
            <a:off x="1071846" y="2973313"/>
            <a:ext cx="10040233" cy="2903099"/>
          </a:xfrm>
        </p:spPr>
        <p:txBody>
          <a:bodyPr>
            <a:normAutofit/>
          </a:bodyPr>
          <a:lstStyle/>
          <a:p>
            <a:r>
              <a:rPr lang="sr-Latn-RS"/>
              <a:t>You want to make a lexical tag out of the recognized sequences.</a:t>
            </a:r>
          </a:p>
          <a:p>
            <a:r>
              <a:rPr lang="sr-Latn-RS"/>
              <a:t>The begining of a tag is an open curl bracket: </a:t>
            </a:r>
            <a:r>
              <a:rPr lang="sr-Latn-RS" b="1"/>
              <a:t>&lt;E&gt;/{</a:t>
            </a:r>
          </a:p>
          <a:p>
            <a:r>
              <a:rPr lang="sr-Latn-RS"/>
              <a:t>then comes the recognized sequence</a:t>
            </a:r>
          </a:p>
          <a:p>
            <a:r>
              <a:rPr lang="sr-Latn-RS"/>
              <a:t>the end of a lexical tag is its type, and the closing curl bracket: </a:t>
            </a:r>
            <a:r>
              <a:rPr lang="sr-Latn-RS" b="1"/>
              <a:t>&lt;E&gt;/,.first+grf1}</a:t>
            </a:r>
          </a:p>
          <a:p>
            <a:r>
              <a:rPr lang="sr-Latn-RS"/>
              <a:t>Beside a type we can add the name of the graph, it is good for the contol, to know which graph has tagged what</a:t>
            </a:r>
            <a:endParaRPr lang="en-US"/>
          </a:p>
        </p:txBody>
      </p:sp>
    </p:spTree>
    <p:extLst>
      <p:ext uri="{BB962C8B-B14F-4D97-AF65-F5344CB8AC3E}">
        <p14:creationId xmlns:p14="http://schemas.microsoft.com/office/powerpoint/2010/main" val="296912119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439</TotalTime>
  <Words>1450</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 Light</vt:lpstr>
      <vt:lpstr>Metropolitan</vt:lpstr>
      <vt:lpstr>Unitex for NER - exercises</vt:lpstr>
      <vt:lpstr>Starting</vt:lpstr>
      <vt:lpstr>Processing the text</vt:lpstr>
      <vt:lpstr>Applying dictionaries</vt:lpstr>
      <vt:lpstr>Apply lexical mask &lt;N+FirstName&gt;</vt:lpstr>
      <vt:lpstr>What can be seen in concordances?</vt:lpstr>
      <vt:lpstr>Make this simple graph</vt:lpstr>
      <vt:lpstr>The use of subgraphs</vt:lpstr>
      <vt:lpstr>The output of a graph</vt:lpstr>
      <vt:lpstr>What the sub-graphs do? Alt+click to open a subgraph</vt:lpstr>
      <vt:lpstr>Have you produced the graph?</vt:lpstr>
      <vt:lpstr>What else?</vt:lpstr>
      <vt:lpstr>2. Gen_first</vt:lpstr>
      <vt:lpstr>Apply the cascade</vt:lpstr>
      <vt:lpstr>How can we see what this graph has done?</vt:lpstr>
      <vt:lpstr>3. Gen_last</vt:lpstr>
      <vt:lpstr>4. Pers</vt:lpstr>
      <vt:lpstr>5. T_Last</vt:lpstr>
      <vt:lpstr>The end of the cascade</vt:lpstr>
      <vt:lpstr>What has been achieved?</vt:lpstr>
      <vt:lpstr>How can you obtain XML version of results?</vt:lpstr>
      <vt:lpstr>What have we got?</vt:lpstr>
      <vt:lpstr>What about false recognitions?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Unitex for NER - exercises</dc:title>
  <dc:creator>Cvetana Krstev</dc:creator>
  <cp:lastModifiedBy>Cvetana Krstev</cp:lastModifiedBy>
  <cp:revision>7</cp:revision>
  <dcterms:created xsi:type="dcterms:W3CDTF">2022-03-19T12:04:11Z</dcterms:created>
  <dcterms:modified xsi:type="dcterms:W3CDTF">2022-03-21T13:40:17Z</dcterms:modified>
</cp:coreProperties>
</file>