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18"/>
  </p:notesMasterIdLst>
  <p:sldIdLst>
    <p:sldId id="256" r:id="rId2"/>
    <p:sldId id="263" r:id="rId3"/>
    <p:sldId id="266" r:id="rId4"/>
    <p:sldId id="265" r:id="rId5"/>
    <p:sldId id="257" r:id="rId6"/>
    <p:sldId id="264" r:id="rId7"/>
    <p:sldId id="270" r:id="rId8"/>
    <p:sldId id="260" r:id="rId9"/>
    <p:sldId id="261" r:id="rId10"/>
    <p:sldId id="268" r:id="rId11"/>
    <p:sldId id="259" r:id="rId12"/>
    <p:sldId id="272" r:id="rId13"/>
    <p:sldId id="273" r:id="rId14"/>
    <p:sldId id="274" r:id="rId15"/>
    <p:sldId id="269"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07" autoAdjust="0"/>
    <p:restoredTop sz="72952" autoAdjust="0"/>
  </p:normalViewPr>
  <p:slideViewPr>
    <p:cSldViewPr snapToGrid="0">
      <p:cViewPr varScale="1">
        <p:scale>
          <a:sx n="87" d="100"/>
          <a:sy n="87" d="100"/>
        </p:scale>
        <p:origin x="14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42F8C-8B25-4C7D-B938-A4924DE58183}" type="datetimeFigureOut">
              <a:rPr lang="en-US" smtClean="0"/>
              <a:t>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1E0F3-BCE5-4552-9E75-AD4D9ACB2A2B}" type="slidenum">
              <a:rPr lang="en-US" smtClean="0"/>
              <a:t>‹#›</a:t>
            </a:fld>
            <a:endParaRPr lang="en-US"/>
          </a:p>
        </p:txBody>
      </p:sp>
    </p:spTree>
    <p:extLst>
      <p:ext uri="{BB962C8B-B14F-4D97-AF65-F5344CB8AC3E}">
        <p14:creationId xmlns:p14="http://schemas.microsoft.com/office/powerpoint/2010/main" val="397223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Weaknesses: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Time Management: Overconfidence in achieving goals and deadlines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4</a:t>
            </a:fld>
            <a:endParaRPr lang="en-US"/>
          </a:p>
        </p:txBody>
      </p:sp>
    </p:spTree>
    <p:extLst>
      <p:ext uri="{BB962C8B-B14F-4D97-AF65-F5344CB8AC3E}">
        <p14:creationId xmlns:p14="http://schemas.microsoft.com/office/powerpoint/2010/main" val="591595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company:</a:t>
            </a:r>
            <a:r>
              <a:rPr lang="en-US" baseline="0" dirty="0"/>
              <a:t> </a:t>
            </a:r>
            <a:r>
              <a:rPr lang="en-US" dirty="0"/>
              <a:t>wide sale on a particular item:</a:t>
            </a:r>
            <a:r>
              <a:rPr lang="en-US" baseline="0" dirty="0"/>
              <a:t> </a:t>
            </a:r>
            <a:r>
              <a:rPr lang="en-US" dirty="0"/>
              <a:t>when item X gets rung up a discount is applied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run out of stock of an item frequently, have system order more than the default upon reorder, and if we never run out of stock by X units, have system order less than the default. This will be based on an item threshold that has been increased/decreased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Coupled items:</a:t>
            </a:r>
            <a:r>
              <a:rPr lang="en-US" baseline="0" dirty="0"/>
              <a:t> </a:t>
            </a:r>
            <a:r>
              <a:rPr lang="en-US" dirty="0"/>
              <a:t> If a customer purchases item X and item X and Y are coupled, a message asking if the customer would like to add item Y to their order is displayed so the cashier can 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off the refill date of the customer's last order, check all of their prescriptions and see if any are eligible for refill, and if so, display a message to indicate to the cashier to ask the customer if they want that prescription refilled</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16</a:t>
            </a:fld>
            <a:endParaRPr lang="en-US"/>
          </a:p>
        </p:txBody>
      </p:sp>
    </p:spTree>
    <p:extLst>
      <p:ext uri="{BB962C8B-B14F-4D97-AF65-F5344CB8AC3E}">
        <p14:creationId xmlns:p14="http://schemas.microsoft.com/office/powerpoint/2010/main" val="2424241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SPMP Task(s)</a:t>
            </a:r>
          </a:p>
          <a:p>
            <a:pPr rtl="0" eaLnBrk="1" fontAlgn="t" latinLnBrk="0" hangingPunct="1"/>
            <a:r>
              <a:rPr lang="en-US" sz="1200" b="0" i="0" u="none" strike="noStrike" kern="1200" dirty="0">
                <a:solidFill>
                  <a:schemeClr val="tx1"/>
                </a:solidFill>
                <a:effectLst/>
                <a:latin typeface="+mn-lt"/>
                <a:ea typeface="+mn-ea"/>
                <a:cs typeface="+mn-cs"/>
              </a:rPr>
              <a:t>Erik</a:t>
            </a:r>
          </a:p>
          <a:p>
            <a:pPr rtl="0" eaLnBrk="1" fontAlgn="t" latinLnBrk="0" hangingPunct="1"/>
            <a:r>
              <a:rPr lang="en-US" sz="1200" b="0" i="0" u="none" strike="noStrike" kern="1200" baseline="0" dirty="0">
                <a:solidFill>
                  <a:schemeClr val="tx1"/>
                </a:solidFill>
                <a:effectLst/>
                <a:latin typeface="+mn-lt"/>
                <a:ea typeface="+mn-ea"/>
                <a:cs typeface="+mn-cs"/>
              </a:rPr>
              <a:t>1.4 Performance/Behavior Constraints</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baseline="0" dirty="0">
                <a:solidFill>
                  <a:schemeClr val="tx1"/>
                </a:solidFill>
                <a:effectLst/>
                <a:latin typeface="+mn-lt"/>
                <a:ea typeface="+mn-ea"/>
                <a:cs typeface="+mn-cs"/>
              </a:rPr>
              <a:t>2.1 Historical Data Used for Estimates</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baseline="0" dirty="0">
                <a:solidFill>
                  <a:schemeClr val="tx1"/>
                </a:solidFill>
                <a:effectLst/>
                <a:latin typeface="+mn-lt"/>
                <a:ea typeface="+mn-ea"/>
                <a:cs typeface="+mn-cs"/>
              </a:rPr>
              <a:t>2.2.1 SPMP Completion Estimate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baseline="0" dirty="0">
                <a:solidFill>
                  <a:schemeClr val="tx1"/>
                </a:solidFill>
                <a:effectLst/>
                <a:latin typeface="+mn-lt"/>
                <a:ea typeface="+mn-ea"/>
                <a:cs typeface="+mn-cs"/>
              </a:rPr>
              <a:t>2.2.2.1 Lines-of-Code Estimate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baseline="0" dirty="0">
                <a:solidFill>
                  <a:schemeClr val="tx1"/>
                </a:solidFill>
                <a:effectLst/>
                <a:latin typeface="+mn-lt"/>
                <a:ea typeface="+mn-ea"/>
                <a:cs typeface="+mn-cs"/>
              </a:rPr>
              <a:t>2.2.2.2 Function Estimate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baseline="0" dirty="0">
                <a:solidFill>
                  <a:schemeClr val="tx1"/>
                </a:solidFill>
                <a:effectLst/>
                <a:latin typeface="+mn-lt"/>
                <a:ea typeface="+mn-ea"/>
                <a:cs typeface="+mn-cs"/>
              </a:rPr>
              <a:t>5.0 Staff Organization (all)</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baseline="0" dirty="0">
                <a:solidFill>
                  <a:schemeClr val="tx1"/>
                </a:solidFill>
                <a:effectLst/>
                <a:latin typeface="+mn-lt"/>
                <a:ea typeface="+mn-ea"/>
                <a:cs typeface="+mn-cs"/>
              </a:rPr>
              <a:t>Meeting Minutes</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baseline="0" dirty="0">
                <a:solidFill>
                  <a:schemeClr val="tx1"/>
                </a:solidFill>
                <a:effectLst/>
                <a:latin typeface="+mn-lt"/>
                <a:ea typeface="+mn-ea"/>
                <a:cs typeface="+mn-cs"/>
              </a:rPr>
              <a:t>Tool Management</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err="1">
                <a:solidFill>
                  <a:schemeClr val="tx1"/>
                </a:solidFill>
                <a:effectLst/>
                <a:latin typeface="+mn-lt"/>
                <a:ea typeface="+mn-ea"/>
                <a:cs typeface="+mn-cs"/>
              </a:rPr>
              <a:t>Durwin</a:t>
            </a:r>
            <a:r>
              <a:rPr lang="en-US" sz="1200" b="0" i="0" u="none" strike="noStrike" kern="1200" dirty="0">
                <a:solidFill>
                  <a:schemeClr val="tx1"/>
                </a:solidFill>
                <a:effectLst/>
                <a:latin typeface="+mn-lt"/>
                <a:ea typeface="+mn-ea"/>
                <a:cs typeface="+mn-cs"/>
              </a:rPr>
              <a:t> </a:t>
            </a:r>
          </a:p>
          <a:p>
            <a:pPr rtl="0" eaLnBrk="1" fontAlgn="t" latinLnBrk="0" hangingPunct="1"/>
            <a:r>
              <a:rPr lang="en-US" sz="1200" b="0" i="0" u="none" strike="noStrike" kern="1200" dirty="0">
                <a:solidFill>
                  <a:schemeClr val="tx1"/>
                </a:solidFill>
                <a:effectLst/>
                <a:latin typeface="+mn-lt"/>
                <a:ea typeface="+mn-ea"/>
                <a:cs typeface="+mn-cs"/>
              </a:rPr>
              <a:t>2.2.2.3 Tasks Estimate</a:t>
            </a:r>
          </a:p>
          <a:p>
            <a:pPr rtl="0" eaLnBrk="1" fontAlgn="t" latinLnBrk="0" hangingPunct="1"/>
            <a:r>
              <a:rPr lang="en-US" sz="1200" b="0" i="0" u="none" strike="noStrike" kern="1200" dirty="0">
                <a:solidFill>
                  <a:schemeClr val="tx1"/>
                </a:solidFill>
                <a:effectLst/>
                <a:latin typeface="+mn-lt"/>
                <a:ea typeface="+mn-ea"/>
                <a:cs typeface="+mn-cs"/>
              </a:rPr>
              <a:t>2.2.2.4 Total Overall Project Time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Estimate</a:t>
            </a:r>
          </a:p>
          <a:p>
            <a:pPr rtl="0" eaLnBrk="1" fontAlgn="t" latinLnBrk="0" hangingPunct="1"/>
            <a:r>
              <a:rPr lang="en-US" sz="1200" b="0" i="0" u="none" strike="noStrike" kern="1200" dirty="0">
                <a:solidFill>
                  <a:schemeClr val="tx1"/>
                </a:solidFill>
                <a:effectLst/>
                <a:latin typeface="+mn-lt"/>
                <a:ea typeface="+mn-ea"/>
                <a:cs typeface="+mn-cs"/>
              </a:rPr>
              <a:t>2.5 Project Resource</a:t>
            </a:r>
          </a:p>
          <a:p>
            <a:pPr rtl="0" eaLnBrk="1" fontAlgn="t" latinLnBrk="0" hangingPunct="1"/>
            <a:r>
              <a:rPr lang="en-US" sz="1200" b="0" i="0" u="none" strike="noStrike" kern="1200" dirty="0">
                <a:solidFill>
                  <a:schemeClr val="tx1"/>
                </a:solidFill>
                <a:effectLst/>
                <a:latin typeface="+mn-lt"/>
                <a:ea typeface="+mn-ea"/>
                <a:cs typeface="+mn-cs"/>
              </a:rPr>
              <a:t>4.1 Project Task Set</a:t>
            </a:r>
          </a:p>
          <a:p>
            <a:pPr rtl="0" eaLnBrk="1" fontAlgn="t" latinLnBrk="0" hangingPunct="1"/>
            <a:r>
              <a:rPr lang="en-US" sz="1200" b="0" i="0" u="none" strike="noStrike" kern="1200" dirty="0">
                <a:solidFill>
                  <a:schemeClr val="tx1"/>
                </a:solidFill>
                <a:effectLst/>
                <a:latin typeface="+mn-lt"/>
                <a:ea typeface="+mn-ea"/>
                <a:cs typeface="+mn-cs"/>
              </a:rPr>
              <a:t>4.2 Task Network Diagram</a:t>
            </a:r>
          </a:p>
          <a:p>
            <a:pPr rtl="0" eaLnBrk="1" fontAlgn="t" latinLnBrk="0" hangingPunct="1"/>
            <a:r>
              <a:rPr lang="en-US" sz="1200" b="0" i="0" u="none" strike="noStrike" kern="1200" dirty="0">
                <a:solidFill>
                  <a:schemeClr val="tx1"/>
                </a:solidFill>
                <a:effectLst/>
                <a:latin typeface="+mn-lt"/>
                <a:ea typeface="+mn-ea"/>
                <a:cs typeface="+mn-cs"/>
              </a:rPr>
              <a:t>4.3 Timeline Chart (Milestones)</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Alex</a:t>
            </a:r>
          </a:p>
          <a:p>
            <a:pPr rtl="0" eaLnBrk="1" fontAlgn="t" latinLnBrk="0" hangingPunct="1"/>
            <a:r>
              <a:rPr lang="en-US" sz="1200" b="0" i="0" u="none" strike="noStrike" kern="1200" dirty="0">
                <a:solidFill>
                  <a:schemeClr val="tx1"/>
                </a:solidFill>
                <a:effectLst/>
                <a:latin typeface="+mn-lt"/>
                <a:ea typeface="+mn-ea"/>
                <a:cs typeface="+mn-cs"/>
              </a:rPr>
              <a:t>1.2 Project Scope (all)</a:t>
            </a:r>
          </a:p>
          <a:p>
            <a:pPr rtl="0" eaLnBrk="1" fontAlgn="t" latinLnBrk="0" hangingPunct="1"/>
            <a:r>
              <a:rPr lang="en-US" sz="1200" b="0" i="0" u="none" strike="noStrike" kern="1200" dirty="0">
                <a:solidFill>
                  <a:schemeClr val="tx1"/>
                </a:solidFill>
                <a:effectLst/>
                <a:latin typeface="+mn-lt"/>
                <a:ea typeface="+mn-ea"/>
                <a:cs typeface="+mn-cs"/>
              </a:rPr>
              <a:t>1.5 Management and Technical Constraints (all)</a:t>
            </a:r>
          </a:p>
          <a:p>
            <a:pPr rtl="0" eaLnBrk="1" fontAlgn="t" latinLnBrk="0" hangingPunct="1"/>
            <a:r>
              <a:rPr lang="en-US" sz="1200" b="0" i="0" u="none" strike="noStrike" kern="1200" dirty="0">
                <a:solidFill>
                  <a:schemeClr val="tx1"/>
                </a:solidFill>
                <a:effectLst/>
                <a:latin typeface="+mn-lt"/>
                <a:ea typeface="+mn-ea"/>
                <a:cs typeface="+mn-cs"/>
              </a:rPr>
              <a:t>3.0 Risk Management (all)</a:t>
            </a:r>
          </a:p>
          <a:p>
            <a:pPr rtl="0" eaLnBrk="1" fontAlgn="t" latinLnBrk="0" hangingPunct="1"/>
            <a:r>
              <a:rPr lang="en-US" sz="1200" b="0" i="0" u="none" strike="noStrike" kern="1200" dirty="0">
                <a:solidFill>
                  <a:schemeClr val="tx1"/>
                </a:solidFill>
                <a:effectLst/>
                <a:latin typeface="+mn-lt"/>
                <a:ea typeface="+mn-ea"/>
                <a:cs typeface="+mn-cs"/>
              </a:rPr>
              <a:t>2.3 Estimation Techniques Applied Results (all)</a:t>
            </a:r>
          </a:p>
          <a:p>
            <a:pPr rtl="0" eaLnBrk="1" fontAlgn="t" latinLnBrk="0" hangingPunct="1"/>
            <a:r>
              <a:rPr lang="en-US" sz="1200" b="0" i="0" u="none" strike="noStrike" kern="1200" dirty="0">
                <a:solidFill>
                  <a:schemeClr val="tx1"/>
                </a:solidFill>
                <a:effectLst/>
                <a:latin typeface="+mn-lt"/>
                <a:ea typeface="+mn-ea"/>
                <a:cs typeface="+mn-cs"/>
              </a:rPr>
              <a:t>2.4 Reconciled Estimate </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Cindy</a:t>
            </a:r>
          </a:p>
          <a:p>
            <a:pPr rtl="0" eaLnBrk="1" fontAlgn="t" latinLnBrk="0" hangingPunct="1"/>
            <a:r>
              <a:rPr lang="en-US" sz="1200" b="0" i="0" u="none" strike="noStrike" kern="1200" dirty="0">
                <a:solidFill>
                  <a:schemeClr val="tx1"/>
                </a:solidFill>
                <a:effectLst/>
                <a:latin typeface="+mn-lt"/>
                <a:ea typeface="+mn-ea"/>
                <a:cs typeface="+mn-cs"/>
              </a:rPr>
              <a:t>Communication</a:t>
            </a:r>
            <a:r>
              <a:rPr lang="en-US" sz="1200" b="0" i="0" u="none" strike="noStrike" kern="1200" baseline="0" dirty="0">
                <a:solidFill>
                  <a:schemeClr val="tx1"/>
                </a:solidFill>
                <a:effectLst/>
                <a:latin typeface="+mn-lt"/>
                <a:ea typeface="+mn-ea"/>
                <a:cs typeface="+mn-cs"/>
              </a:rPr>
              <a:t> plan</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baseline="0" dirty="0">
                <a:solidFill>
                  <a:schemeClr val="tx1"/>
                </a:solidFill>
                <a:effectLst/>
                <a:latin typeface="+mn-lt"/>
                <a:ea typeface="+mn-ea"/>
                <a:cs typeface="+mn-cs"/>
              </a:rPr>
              <a:t>Exception calendar </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baseline="0" dirty="0">
                <a:solidFill>
                  <a:schemeClr val="tx1"/>
                </a:solidFill>
                <a:effectLst/>
                <a:latin typeface="+mn-lt"/>
                <a:ea typeface="+mn-ea"/>
                <a:cs typeface="+mn-cs"/>
              </a:rPr>
              <a:t>Availability sheet</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1.1 Problem Statement</a:t>
            </a:r>
          </a:p>
          <a:p>
            <a:pPr rtl="0" eaLnBrk="1" fontAlgn="t" latinLnBrk="0" hangingPunct="1"/>
            <a:r>
              <a:rPr lang="en-US" sz="1200" b="0" i="0" u="none" strike="noStrike" kern="1200" dirty="0">
                <a:solidFill>
                  <a:schemeClr val="tx1"/>
                </a:solidFill>
                <a:effectLst/>
                <a:latin typeface="+mn-lt"/>
                <a:ea typeface="+mn-ea"/>
                <a:cs typeface="+mn-cs"/>
              </a:rPr>
              <a:t>1.3 Major Software Functions</a:t>
            </a:r>
          </a:p>
          <a:p>
            <a:pPr rtl="0" eaLnBrk="1" fontAlgn="t" latinLnBrk="0" hangingPunct="1"/>
            <a:r>
              <a:rPr lang="en-US" sz="1200" b="0" i="0" u="none" strike="noStrike" kern="1200" dirty="0">
                <a:solidFill>
                  <a:schemeClr val="tx1"/>
                </a:solidFill>
                <a:effectLst/>
                <a:latin typeface="+mn-lt"/>
                <a:ea typeface="+mn-ea"/>
                <a:cs typeface="+mn-cs"/>
              </a:rPr>
              <a:t>6.0 (all)</a:t>
            </a:r>
          </a:p>
          <a:p>
            <a:pPr rtl="0" eaLnBrk="1" fontAlgn="t" latinLnBrk="0" hangingPunct="1"/>
            <a:r>
              <a:rPr lang="en-US" sz="1200" b="0" i="0" u="none" strike="noStrike" kern="1200" dirty="0">
                <a:solidFill>
                  <a:schemeClr val="tx1"/>
                </a:solidFill>
                <a:effectLst/>
                <a:latin typeface="+mn-lt"/>
                <a:ea typeface="+mn-ea"/>
                <a:cs typeface="+mn-cs"/>
              </a:rPr>
              <a:t>SPMP Reformatting</a:t>
            </a:r>
          </a:p>
          <a:p>
            <a:pPr rtl="0" eaLnBrk="1" fontAlgn="t" latinLnBrk="0" hangingPunct="1"/>
            <a:r>
              <a:rPr lang="en-US" sz="1200" b="0" i="0" u="none" strike="noStrike" kern="1200" dirty="0">
                <a:solidFill>
                  <a:schemeClr val="tx1"/>
                </a:solidFill>
                <a:effectLst/>
                <a:latin typeface="+mn-lt"/>
                <a:ea typeface="+mn-ea"/>
                <a:cs typeface="+mn-cs"/>
              </a:rPr>
              <a:t>SPMP Compilation</a:t>
            </a:r>
          </a:p>
          <a:p>
            <a:pPr rtl="0" eaLnBrk="1" fontAlgn="t" latinLnBrk="0" hangingPunct="1"/>
            <a:r>
              <a:rPr lang="en-US" sz="1200" b="0" i="0" u="none" strike="noStrike" kern="1200" dirty="0">
                <a:solidFill>
                  <a:schemeClr val="tx1"/>
                </a:solidFill>
                <a:effectLst/>
                <a:latin typeface="+mn-lt"/>
                <a:ea typeface="+mn-ea"/>
                <a:cs typeface="+mn-cs"/>
              </a:rPr>
              <a:t>Presentation Tasks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5</a:t>
            </a:fld>
            <a:endParaRPr lang="en-US"/>
          </a:p>
        </p:txBody>
      </p:sp>
    </p:spTree>
    <p:extLst>
      <p:ext uri="{BB962C8B-B14F-4D97-AF65-F5344CB8AC3E}">
        <p14:creationId xmlns:p14="http://schemas.microsoft.com/office/powerpoint/2010/main" val="370841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6</a:t>
            </a:fld>
            <a:endParaRPr lang="en-US"/>
          </a:p>
        </p:txBody>
      </p:sp>
    </p:spTree>
    <p:extLst>
      <p:ext uri="{BB962C8B-B14F-4D97-AF65-F5344CB8AC3E}">
        <p14:creationId xmlns:p14="http://schemas.microsoft.com/office/powerpoint/2010/main" val="292177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7</a:t>
            </a:fld>
            <a:endParaRPr lang="en-US"/>
          </a:p>
        </p:txBody>
      </p:sp>
    </p:spTree>
    <p:extLst>
      <p:ext uri="{BB962C8B-B14F-4D97-AF65-F5344CB8AC3E}">
        <p14:creationId xmlns:p14="http://schemas.microsoft.com/office/powerpoint/2010/main" val="331663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a:t>
            </a:r>
            <a:r>
              <a:rPr lang="en-US" baseline="0" dirty="0"/>
              <a:t> start:  Before the we chose teams, </a:t>
            </a:r>
            <a:r>
              <a:rPr lang="en-US" baseline="0" dirty="0" err="1"/>
              <a:t>Durwin</a:t>
            </a:r>
            <a:r>
              <a:rPr lang="en-US" baseline="0" dirty="0"/>
              <a:t> and Erik had discussed tools. We also had a small meeting the same day teams were chosen and had meetings since then.</a:t>
            </a:r>
          </a:p>
          <a:p>
            <a:r>
              <a:rPr lang="en-US" baseline="0" dirty="0"/>
              <a:t>                   Through these meetings we were able to minimize the time spent deciding on a meeting location and  on the methods of communication before the SPMP was assigned.</a:t>
            </a:r>
          </a:p>
          <a:p>
            <a:endParaRPr lang="en-US" baseline="0" dirty="0"/>
          </a:p>
          <a:p>
            <a:r>
              <a:rPr lang="en-US" baseline="0" dirty="0"/>
              <a:t>Establishing in-person meetings: setting up required in-person meetings allowed us to discuss tools, skillsets and assign any tasks we knew we could expect on the SPMP</a:t>
            </a:r>
          </a:p>
          <a:p>
            <a:r>
              <a:rPr lang="en-US" baseline="0" dirty="0"/>
              <a:t>		     </a:t>
            </a:r>
            <a:endParaRPr lang="en-US" dirty="0"/>
          </a:p>
          <a:p>
            <a:r>
              <a:rPr lang="en-US" dirty="0"/>
              <a:t>Selection</a:t>
            </a:r>
            <a:r>
              <a:rPr lang="en-US" baseline="0" dirty="0"/>
              <a:t> of time tracking tool: </a:t>
            </a:r>
            <a:r>
              <a:rPr lang="en-US" dirty="0"/>
              <a:t>helped</a:t>
            </a:r>
            <a:r>
              <a:rPr lang="en-US" baseline="0" dirty="0"/>
              <a:t> with determining the estimates. Using the reports generated in Toggl, we were able to see which tasks were taking up the most time and effort and individual times. We were able to assign </a:t>
            </a:r>
          </a:p>
          <a:p>
            <a:r>
              <a:rPr lang="en-US" baseline="0" dirty="0"/>
              <a:t>		 tasks based on each persons individual time.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Training tools: Checking out the tools and tracking task time. Since only one team member had prior experience with a majority of the tools, it was necessary that the other team members became acquainted with the tools and understood the 	terminology that came with each one </a:t>
            </a:r>
            <a:r>
              <a:rPr lang="en-US" baseline="0" dirty="0" err="1"/>
              <a:t>i.e</a:t>
            </a:r>
            <a:r>
              <a:rPr lang="en-US" baseline="0" dirty="0"/>
              <a:t> committing to master on GitHub</a:t>
            </a:r>
          </a:p>
          <a:p>
            <a:endParaRPr lang="en-US" baseline="0" dirty="0"/>
          </a:p>
          <a:p>
            <a:r>
              <a:rPr lang="en-US" baseline="0" dirty="0"/>
              <a:t>Team communication: All team members were required to sign off on meeting minutes and check slack at least once per day. Whenever a team member had questions or concerns regarding the SPMP, those questions or concerns were always 	            heard and discussed or answered by either another team member, pm or Steiner </a:t>
            </a:r>
          </a:p>
          <a:p>
            <a:endParaRPr lang="en-US" baseline="0" dirty="0"/>
          </a:p>
          <a:p>
            <a:r>
              <a:rPr lang="en-US" baseline="0" dirty="0"/>
              <a:t>Risk Mitigation: When our primary meeting location (the library ) was not open or closed early. Our risk mitigation plan was put into action and told us to met at our secondary meeting location, </a:t>
            </a:r>
            <a:r>
              <a:rPr lang="en-US" baseline="0" dirty="0" err="1"/>
              <a:t>biggby</a:t>
            </a:r>
            <a:r>
              <a:rPr lang="en-US" baseline="0" dirty="0"/>
              <a:t>. The </a:t>
            </a:r>
            <a:r>
              <a:rPr lang="en-US" baseline="0" dirty="0" err="1"/>
              <a:t>biggby</a:t>
            </a:r>
            <a:r>
              <a:rPr lang="en-US" baseline="0" dirty="0"/>
              <a:t> we chose was the midpoint 	 from where all team members live so it was the obvious choice.</a:t>
            </a:r>
          </a:p>
          <a:p>
            <a:endParaRPr lang="en-US" baseline="0" dirty="0"/>
          </a:p>
          <a:p>
            <a:r>
              <a:rPr lang="en-US" baseline="0" dirty="0"/>
              <a:t>Tracking and control mechanisms:  Reviewing all the documents and artifacts before it in order to validate its accuracy.</a:t>
            </a:r>
          </a:p>
          <a:p>
            <a:endParaRPr lang="en-US"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8</a:t>
            </a:fld>
            <a:endParaRPr lang="en-US"/>
          </a:p>
        </p:txBody>
      </p:sp>
    </p:spTree>
    <p:extLst>
      <p:ext uri="{BB962C8B-B14F-4D97-AF65-F5344CB8AC3E}">
        <p14:creationId xmlns:p14="http://schemas.microsoft.com/office/powerpoint/2010/main" val="1228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9</a:t>
            </a:fld>
            <a:endParaRPr lang="en-US"/>
          </a:p>
        </p:txBody>
      </p:sp>
    </p:spTree>
    <p:extLst>
      <p:ext uri="{BB962C8B-B14F-4D97-AF65-F5344CB8AC3E}">
        <p14:creationId xmlns:p14="http://schemas.microsoft.com/office/powerpoint/2010/main" val="36786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these are the tools we will</a:t>
            </a:r>
            <a:r>
              <a:rPr lang="en-US" baseline="0" dirty="0"/>
              <a:t> be using throughout the entirety of the project we felt as though we need to justify them:</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11</a:t>
            </a:fld>
            <a:endParaRPr lang="en-US"/>
          </a:p>
        </p:txBody>
      </p:sp>
    </p:spTree>
    <p:extLst>
      <p:ext uri="{BB962C8B-B14F-4D97-AF65-F5344CB8AC3E}">
        <p14:creationId xmlns:p14="http://schemas.microsoft.com/office/powerpoint/2010/main" val="221181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a:t>
            </a:r>
            <a:r>
              <a:rPr lang="en-US" baseline="0" dirty="0"/>
              <a:t> </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12</a:t>
            </a:fld>
            <a:endParaRPr lang="en-US"/>
          </a:p>
        </p:txBody>
      </p:sp>
    </p:spTree>
    <p:extLst>
      <p:ext uri="{BB962C8B-B14F-4D97-AF65-F5344CB8AC3E}">
        <p14:creationId xmlns:p14="http://schemas.microsoft.com/office/powerpoint/2010/main" val="2751988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a:t>
            </a:r>
            <a:r>
              <a:rPr lang="en-US" baseline="0" dirty="0"/>
              <a:t> task times on </a:t>
            </a:r>
            <a:r>
              <a:rPr lang="en-US" baseline="0" dirty="0" err="1"/>
              <a:t>toggl</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14</a:t>
            </a:fld>
            <a:endParaRPr lang="en-US"/>
          </a:p>
        </p:txBody>
      </p:sp>
    </p:spTree>
    <p:extLst>
      <p:ext uri="{BB962C8B-B14F-4D97-AF65-F5344CB8AC3E}">
        <p14:creationId xmlns:p14="http://schemas.microsoft.com/office/powerpoint/2010/main" val="3573805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3/1/2017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3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12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53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67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4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74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5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126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6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32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88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61BEF0D-F0BB-DE4B-95CE-6DB70DBA9567}" type="datetimeFigureOut">
              <a:rPr lang="en-US" smtClean="0"/>
              <a:pPr/>
              <a:t>3/1/2017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6597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Group 9"/>
          <p:cNvGrpSpPr/>
          <p:nvPr/>
        </p:nvGrpSpPr>
        <p:grpSpPr>
          <a:xfrm>
            <a:off x="3085433" y="3420418"/>
            <a:ext cx="7713197" cy="1449004"/>
            <a:chOff x="3085433" y="3420418"/>
            <a:chExt cx="7713197" cy="1449004"/>
          </a:xfrm>
        </p:grpSpPr>
        <p:pic>
          <p:nvPicPr>
            <p:cNvPr id="5" name="Picture 4"/>
            <p:cNvPicPr>
              <a:picLocks noChangeAspect="1"/>
            </p:cNvPicPr>
            <p:nvPr/>
          </p:nvPicPr>
          <p:blipFill>
            <a:blip r:embed="rId2"/>
            <a:stretch>
              <a:fillRect/>
            </a:stretch>
          </p:blipFill>
          <p:spPr>
            <a:xfrm>
              <a:off x="5353260" y="3420418"/>
              <a:ext cx="1497484" cy="1449004"/>
            </a:xfrm>
            <a:prstGeom prst="rect">
              <a:avLst/>
            </a:prstGeom>
          </p:spPr>
        </p:pic>
        <p:sp>
          <p:nvSpPr>
            <p:cNvPr id="6" name="TextBox 5"/>
            <p:cNvSpPr txBox="1"/>
            <p:nvPr/>
          </p:nvSpPr>
          <p:spPr>
            <a:xfrm>
              <a:off x="6691090" y="3588297"/>
              <a:ext cx="4107540" cy="1200329"/>
            </a:xfrm>
            <a:prstGeom prst="rect">
              <a:avLst/>
            </a:prstGeom>
            <a:noFill/>
          </p:spPr>
          <p:txBody>
            <a:bodyPr wrap="square" rtlCol="0">
              <a:spAutoFit/>
            </a:bodyPr>
            <a:lstStyle/>
            <a:p>
              <a:r>
                <a:rPr lang="en-US" sz="7200" dirty="0"/>
                <a:t>ynman</a:t>
              </a:r>
            </a:p>
          </p:txBody>
        </p:sp>
        <p:sp>
          <p:nvSpPr>
            <p:cNvPr id="8" name="TextBox 7"/>
            <p:cNvSpPr txBox="1"/>
            <p:nvPr/>
          </p:nvSpPr>
          <p:spPr>
            <a:xfrm>
              <a:off x="3085433" y="3588297"/>
              <a:ext cx="2348802" cy="1200329"/>
            </a:xfrm>
            <a:prstGeom prst="rect">
              <a:avLst/>
            </a:prstGeom>
            <a:noFill/>
          </p:spPr>
          <p:txBody>
            <a:bodyPr wrap="square" rtlCol="0">
              <a:spAutoFit/>
            </a:bodyPr>
            <a:lstStyle/>
            <a:p>
              <a:r>
                <a:rPr lang="en-US" sz="7200" dirty="0"/>
                <a:t>Team</a:t>
              </a:r>
            </a:p>
          </p:txBody>
        </p:sp>
      </p:grpSp>
    </p:spTree>
    <p:extLst>
      <p:ext uri="{BB962C8B-B14F-4D97-AF65-F5344CB8AC3E}">
        <p14:creationId xmlns:p14="http://schemas.microsoft.com/office/powerpoint/2010/main" val="81173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with Project Managers</a:t>
            </a:r>
          </a:p>
        </p:txBody>
      </p:sp>
      <p:sp>
        <p:nvSpPr>
          <p:cNvPr id="3" name="Content Placeholder 2"/>
          <p:cNvSpPr>
            <a:spLocks noGrp="1"/>
          </p:cNvSpPr>
          <p:nvPr>
            <p:ph idx="1"/>
          </p:nvPr>
        </p:nvSpPr>
        <p:spPr/>
        <p:txBody>
          <a:bodyPr/>
          <a:lstStyle/>
          <a:p>
            <a:r>
              <a:rPr lang="en-US" dirty="0"/>
              <a:t>Started off very promising </a:t>
            </a:r>
          </a:p>
          <a:p>
            <a:r>
              <a:rPr lang="en-US" dirty="0"/>
              <a:t>Communication process not well defined</a:t>
            </a:r>
          </a:p>
          <a:p>
            <a:r>
              <a:rPr lang="en-US" dirty="0"/>
              <a:t>Did not properly give feed back. </a:t>
            </a:r>
          </a:p>
          <a:p>
            <a:endParaRPr lang="en-US" dirty="0"/>
          </a:p>
          <a:p>
            <a:endParaRPr lang="en-US" dirty="0"/>
          </a:p>
          <a:p>
            <a:endParaRPr lang="en-US" dirty="0"/>
          </a:p>
        </p:txBody>
      </p:sp>
    </p:spTree>
    <p:extLst>
      <p:ext uri="{BB962C8B-B14F-4D97-AF65-F5344CB8AC3E}">
        <p14:creationId xmlns:p14="http://schemas.microsoft.com/office/powerpoint/2010/main" val="303714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Justification of Decisions: Overall  </a:t>
            </a:r>
          </a:p>
        </p:txBody>
      </p:sp>
      <p:sp>
        <p:nvSpPr>
          <p:cNvPr id="3" name="Content Placeholder 2"/>
          <p:cNvSpPr>
            <a:spLocks noGrp="1"/>
          </p:cNvSpPr>
          <p:nvPr>
            <p:ph idx="1"/>
          </p:nvPr>
        </p:nvSpPr>
        <p:spPr/>
        <p:txBody>
          <a:bodyPr>
            <a:normAutofit/>
          </a:bodyPr>
          <a:lstStyle/>
          <a:p>
            <a:r>
              <a:rPr lang="en-US" dirty="0"/>
              <a:t>Slack:  Free, previous experience, intuitive, better organization than a group text, log all conversation, mobile app </a:t>
            </a:r>
          </a:p>
          <a:p>
            <a:r>
              <a:rPr lang="en-US" dirty="0"/>
              <a:t>Wrike: Free, previous experience, easy to assign tasks, keeps you notified, mobile app</a:t>
            </a:r>
          </a:p>
          <a:p>
            <a:r>
              <a:rPr lang="en-US" dirty="0"/>
              <a:t>Toggl: Free, previous experience, mobile app, reports(team functionality depends on this), time collection for team.</a:t>
            </a:r>
          </a:p>
          <a:p>
            <a:r>
              <a:rPr lang="en-US" dirty="0"/>
              <a:t>GitHub: Free, ubiquitous, mature, retention of historical versions of artifacts.</a:t>
            </a:r>
          </a:p>
          <a:p>
            <a:r>
              <a:rPr lang="en-US" dirty="0"/>
              <a:t>Microsoft Project: Most accessible way to build task network diagram.</a:t>
            </a:r>
          </a:p>
        </p:txBody>
      </p:sp>
    </p:spTree>
    <p:extLst>
      <p:ext uri="{BB962C8B-B14F-4D97-AF65-F5344CB8AC3E}">
        <p14:creationId xmlns:p14="http://schemas.microsoft.com/office/powerpoint/2010/main" val="1833733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Justification of Decisions: SPMP Phase 1  </a:t>
            </a:r>
          </a:p>
        </p:txBody>
      </p:sp>
      <p:sp>
        <p:nvSpPr>
          <p:cNvPr id="3" name="Content Placeholder 2"/>
          <p:cNvSpPr>
            <a:spLocks noGrp="1"/>
          </p:cNvSpPr>
          <p:nvPr>
            <p:ph idx="1"/>
          </p:nvPr>
        </p:nvSpPr>
        <p:spPr/>
        <p:txBody>
          <a:bodyPr/>
          <a:lstStyle/>
          <a:p>
            <a:r>
              <a:rPr lang="en-US" dirty="0"/>
              <a:t>Performance/ Behavior </a:t>
            </a:r>
          </a:p>
          <a:p>
            <a:pPr lvl="1"/>
            <a:r>
              <a:rPr lang="en-US" dirty="0"/>
              <a:t>Make sure all errors get logged externally to the program to make troubleshooting easy for both developer and customer.</a:t>
            </a:r>
          </a:p>
          <a:p>
            <a:pPr lvl="1"/>
            <a:r>
              <a:rPr lang="en-US" dirty="0"/>
              <a:t>Technical constraints: </a:t>
            </a:r>
          </a:p>
          <a:p>
            <a:r>
              <a:rPr lang="en-US" dirty="0"/>
              <a:t>Estimations</a:t>
            </a:r>
          </a:p>
          <a:p>
            <a:pPr lvl="1"/>
            <a:r>
              <a:rPr lang="en-US" dirty="0"/>
              <a:t>Tasks estimate </a:t>
            </a:r>
          </a:p>
          <a:p>
            <a:pPr lvl="1"/>
            <a:r>
              <a:rPr lang="en-US" dirty="0"/>
              <a:t>Lines of code </a:t>
            </a:r>
          </a:p>
          <a:p>
            <a:pPr lvl="1"/>
            <a:r>
              <a:rPr lang="en-US" dirty="0"/>
              <a:t>Function point</a:t>
            </a:r>
          </a:p>
        </p:txBody>
      </p:sp>
    </p:spTree>
    <p:extLst>
      <p:ext uri="{BB962C8B-B14F-4D97-AF65-F5344CB8AC3E}">
        <p14:creationId xmlns:p14="http://schemas.microsoft.com/office/powerpoint/2010/main" val="302368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was easiest</a:t>
            </a:r>
          </a:p>
        </p:txBody>
      </p:sp>
      <p:sp>
        <p:nvSpPr>
          <p:cNvPr id="3" name="Content Placeholder 2"/>
          <p:cNvSpPr>
            <a:spLocks noGrp="1"/>
          </p:cNvSpPr>
          <p:nvPr>
            <p:ph idx="1"/>
          </p:nvPr>
        </p:nvSpPr>
        <p:spPr/>
        <p:txBody>
          <a:bodyPr/>
          <a:lstStyle/>
          <a:p>
            <a:r>
              <a:rPr lang="en-US" dirty="0"/>
              <a:t>Problem statement</a:t>
            </a:r>
          </a:p>
          <a:p>
            <a:r>
              <a:rPr lang="en-US" dirty="0"/>
              <a:t>Risk management</a:t>
            </a:r>
          </a:p>
          <a:p>
            <a:endParaRPr lang="en-US" dirty="0"/>
          </a:p>
        </p:txBody>
      </p:sp>
    </p:spTree>
    <p:extLst>
      <p:ext uri="{BB962C8B-B14F-4D97-AF65-F5344CB8AC3E}">
        <p14:creationId xmlns:p14="http://schemas.microsoft.com/office/powerpoint/2010/main" val="252873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was hardest</a:t>
            </a:r>
          </a:p>
        </p:txBody>
      </p:sp>
      <p:sp>
        <p:nvSpPr>
          <p:cNvPr id="3" name="Content Placeholder 2"/>
          <p:cNvSpPr>
            <a:spLocks noGrp="1"/>
          </p:cNvSpPr>
          <p:nvPr>
            <p:ph idx="1"/>
          </p:nvPr>
        </p:nvSpPr>
        <p:spPr/>
        <p:txBody>
          <a:bodyPr/>
          <a:lstStyle/>
          <a:p>
            <a:r>
              <a:rPr lang="en-US" dirty="0"/>
              <a:t>Document merging </a:t>
            </a:r>
          </a:p>
          <a:p>
            <a:r>
              <a:rPr lang="en-US" dirty="0"/>
              <a:t>1.3 functional decomposition: Defining the general functionality not the process.</a:t>
            </a:r>
          </a:p>
          <a:p>
            <a:r>
              <a:rPr lang="en-US" dirty="0"/>
              <a:t>Task network diagram: time consuming.</a:t>
            </a:r>
          </a:p>
          <a:p>
            <a:r>
              <a:rPr lang="en-US" dirty="0"/>
              <a:t>SQA</a:t>
            </a:r>
          </a:p>
        </p:txBody>
      </p:sp>
    </p:spTree>
    <p:extLst>
      <p:ext uri="{BB962C8B-B14F-4D97-AF65-F5344CB8AC3E}">
        <p14:creationId xmlns:p14="http://schemas.microsoft.com/office/powerpoint/2010/main" val="327879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adjust</a:t>
            </a:r>
          </a:p>
        </p:txBody>
      </p:sp>
      <p:sp>
        <p:nvSpPr>
          <p:cNvPr id="3" name="Content Placeholder 2"/>
          <p:cNvSpPr>
            <a:spLocks noGrp="1"/>
          </p:cNvSpPr>
          <p:nvPr>
            <p:ph idx="1"/>
          </p:nvPr>
        </p:nvSpPr>
        <p:spPr/>
        <p:txBody>
          <a:bodyPr/>
          <a:lstStyle/>
          <a:p>
            <a:r>
              <a:rPr lang="en-US" dirty="0"/>
              <a:t>Documentation method</a:t>
            </a:r>
          </a:p>
          <a:p>
            <a:r>
              <a:rPr lang="en-US"/>
              <a:t>Communication </a:t>
            </a:r>
            <a:r>
              <a:rPr lang="en-US" dirty="0"/>
              <a:t>with Project Managers</a:t>
            </a:r>
          </a:p>
        </p:txBody>
      </p:sp>
    </p:spTree>
    <p:extLst>
      <p:ext uri="{BB962C8B-B14F-4D97-AF65-F5344CB8AC3E}">
        <p14:creationId xmlns:p14="http://schemas.microsoft.com/office/powerpoint/2010/main" val="224127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functionality</a:t>
            </a:r>
          </a:p>
        </p:txBody>
      </p:sp>
      <p:sp>
        <p:nvSpPr>
          <p:cNvPr id="3" name="Content Placeholder 2"/>
          <p:cNvSpPr>
            <a:spLocks noGrp="1"/>
          </p:cNvSpPr>
          <p:nvPr>
            <p:ph idx="1"/>
          </p:nvPr>
        </p:nvSpPr>
        <p:spPr/>
        <p:txBody>
          <a:bodyPr>
            <a:normAutofit/>
          </a:bodyPr>
          <a:lstStyle/>
          <a:p>
            <a:r>
              <a:rPr lang="en-US" dirty="0"/>
              <a:t>A company-wide sale on a particular item</a:t>
            </a:r>
          </a:p>
          <a:p>
            <a:r>
              <a:rPr lang="en-US" dirty="0"/>
              <a:t>Frequently out of stock or over stock of an item, have system order more or less, respectively, than the default upon reorder.</a:t>
            </a:r>
          </a:p>
          <a:p>
            <a:r>
              <a:rPr lang="en-US" dirty="0"/>
              <a:t>Coupled items </a:t>
            </a:r>
          </a:p>
          <a:p>
            <a:r>
              <a:rPr lang="en-US" dirty="0"/>
              <a:t>Customer eligibility for refilled on other prescriptions based off refill date.</a:t>
            </a:r>
          </a:p>
          <a:p>
            <a:r>
              <a:rPr lang="en-US" dirty="0"/>
              <a:t>Customer coupons that provide a discount</a:t>
            </a:r>
          </a:p>
        </p:txBody>
      </p:sp>
    </p:spTree>
    <p:extLst>
      <p:ext uri="{BB962C8B-B14F-4D97-AF65-F5344CB8AC3E}">
        <p14:creationId xmlns:p14="http://schemas.microsoft.com/office/powerpoint/2010/main" val="151526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a:t>
            </a:r>
          </a:p>
        </p:txBody>
      </p:sp>
      <p:sp>
        <p:nvSpPr>
          <p:cNvPr id="3" name="Content Placeholder 2"/>
          <p:cNvSpPr>
            <a:spLocks noGrp="1"/>
          </p:cNvSpPr>
          <p:nvPr>
            <p:ph idx="1"/>
          </p:nvPr>
        </p:nvSpPr>
        <p:spPr>
          <a:xfrm>
            <a:off x="1135434" y="1848667"/>
            <a:ext cx="8915400" cy="4748078"/>
          </a:xfrm>
        </p:spPr>
        <p:txBody>
          <a:bodyPr>
            <a:normAutofit fontScale="47500" lnSpcReduction="20000"/>
          </a:bodyPr>
          <a:lstStyle/>
          <a:p>
            <a:pPr lvl="0"/>
            <a:r>
              <a:rPr lang="en-US" sz="3500" dirty="0"/>
              <a:t>Erik Johnson</a:t>
            </a:r>
          </a:p>
          <a:p>
            <a:pPr lvl="1">
              <a:buClr>
                <a:schemeClr val="tx1"/>
              </a:buClr>
            </a:pPr>
            <a:r>
              <a:rPr lang="en-US" sz="3500" dirty="0"/>
              <a:t>Language of choice: C++ </a:t>
            </a:r>
          </a:p>
          <a:p>
            <a:pPr lvl="1">
              <a:buClr>
                <a:schemeClr val="tx1"/>
              </a:buClr>
            </a:pPr>
            <a:r>
              <a:rPr lang="en-US" sz="3500" dirty="0"/>
              <a:t>Other languages: VBScript, Bash, Windows Batch, </a:t>
            </a:r>
            <a:r>
              <a:rPr lang="en-US" sz="3500" dirty="0" err="1"/>
              <a:t>Javascript</a:t>
            </a:r>
            <a:r>
              <a:rPr lang="en-US" sz="3500" dirty="0"/>
              <a:t>, C#</a:t>
            </a:r>
          </a:p>
          <a:p>
            <a:pPr lvl="1">
              <a:buClr>
                <a:schemeClr val="tx1"/>
              </a:buClr>
            </a:pPr>
            <a:r>
              <a:rPr lang="en-US" sz="3500" dirty="0"/>
              <a:t>Strengths: Project management experience, CS research experience, detail-oriented.</a:t>
            </a:r>
          </a:p>
          <a:p>
            <a:pPr lvl="0">
              <a:buClr>
                <a:schemeClr val="tx1"/>
              </a:buClr>
            </a:pPr>
            <a:r>
              <a:rPr lang="en-US" sz="3500" dirty="0" err="1"/>
              <a:t>Durwin</a:t>
            </a:r>
            <a:r>
              <a:rPr lang="en-US" sz="3500" dirty="0"/>
              <a:t> Johnson</a:t>
            </a:r>
          </a:p>
          <a:p>
            <a:pPr lvl="1">
              <a:buClr>
                <a:schemeClr val="tx1"/>
              </a:buClr>
            </a:pPr>
            <a:r>
              <a:rPr lang="en-US" sz="3500" dirty="0"/>
              <a:t>Language of choice: C++</a:t>
            </a:r>
          </a:p>
          <a:p>
            <a:pPr lvl="1">
              <a:buClr>
                <a:schemeClr val="tx1"/>
              </a:buClr>
            </a:pPr>
            <a:r>
              <a:rPr lang="en-US" sz="3500" dirty="0"/>
              <a:t>Other languages:  lesser degrees of c#, visual basic, and Java</a:t>
            </a:r>
          </a:p>
          <a:p>
            <a:pPr lvl="1">
              <a:buClr>
                <a:schemeClr val="tx1"/>
              </a:buClr>
            </a:pPr>
            <a:r>
              <a:rPr lang="en-US" sz="3500" dirty="0"/>
              <a:t>Strengths:</a:t>
            </a:r>
          </a:p>
          <a:p>
            <a:pPr lvl="0">
              <a:buClr>
                <a:schemeClr val="tx1"/>
              </a:buClr>
            </a:pPr>
            <a:r>
              <a:rPr lang="en-US" sz="3500" dirty="0"/>
              <a:t>Alex Pope </a:t>
            </a:r>
          </a:p>
          <a:p>
            <a:pPr lvl="1"/>
            <a:r>
              <a:rPr lang="en-US" sz="3500" dirty="0"/>
              <a:t>Language of choice: C++</a:t>
            </a:r>
          </a:p>
          <a:p>
            <a:pPr lvl="1"/>
            <a:r>
              <a:rPr lang="en-US" sz="3500" dirty="0"/>
              <a:t>Other languages:</a:t>
            </a:r>
          </a:p>
          <a:p>
            <a:pPr lvl="1"/>
            <a:r>
              <a:rPr lang="en-US" sz="3500" dirty="0"/>
              <a:t>Strengths: Organization </a:t>
            </a:r>
          </a:p>
          <a:p>
            <a:pPr lvl="0">
              <a:buClr>
                <a:schemeClr val="tx1"/>
              </a:buClr>
            </a:pPr>
            <a:r>
              <a:rPr lang="en-US" sz="3500" dirty="0"/>
              <a:t>Cindy Samano</a:t>
            </a:r>
          </a:p>
          <a:p>
            <a:pPr lvl="1"/>
            <a:r>
              <a:rPr lang="en-US" sz="3500" dirty="0"/>
              <a:t>Language of choice: C++</a:t>
            </a:r>
          </a:p>
          <a:p>
            <a:pPr lvl="1"/>
            <a:r>
              <a:rPr lang="en-US" sz="3500" dirty="0"/>
              <a:t>Other languages:</a:t>
            </a:r>
          </a:p>
          <a:p>
            <a:pPr lvl="1"/>
            <a:r>
              <a:rPr lang="en-US" sz="3500" dirty="0"/>
              <a:t>Strengths: Communication, methodical, goal-oriented.</a:t>
            </a:r>
          </a:p>
          <a:p>
            <a:pPr marL="0" indent="0">
              <a:buClr>
                <a:srgbClr val="A53010"/>
              </a:buClr>
              <a:buNone/>
            </a:pPr>
            <a:endParaRPr lang="en-US" dirty="0"/>
          </a:p>
          <a:p>
            <a:endParaRPr lang="en-US" dirty="0"/>
          </a:p>
        </p:txBody>
      </p:sp>
    </p:spTree>
    <p:extLst>
      <p:ext uri="{BB962C8B-B14F-4D97-AF65-F5344CB8AC3E}">
        <p14:creationId xmlns:p14="http://schemas.microsoft.com/office/powerpoint/2010/main" val="48582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38822" cy="1400530"/>
          </a:xfrm>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 Project Managers</a:t>
            </a:r>
          </a:p>
        </p:txBody>
      </p:sp>
      <p:sp>
        <p:nvSpPr>
          <p:cNvPr id="3" name="Content Placeholder 2"/>
          <p:cNvSpPr>
            <a:spLocks noGrp="1"/>
          </p:cNvSpPr>
          <p:nvPr>
            <p:ph idx="1"/>
          </p:nvPr>
        </p:nvSpPr>
        <p:spPr>
          <a:xfrm>
            <a:off x="936397" y="2046515"/>
            <a:ext cx="8915400" cy="4467726"/>
          </a:xfrm>
        </p:spPr>
        <p:txBody>
          <a:bodyPr>
            <a:normAutofit/>
          </a:bodyPr>
          <a:lstStyle/>
          <a:p>
            <a:pPr lvl="0">
              <a:buClr>
                <a:schemeClr val="tx1"/>
              </a:buClr>
            </a:pPr>
            <a:r>
              <a:rPr lang="en-US" dirty="0"/>
              <a:t>Reggie </a:t>
            </a:r>
            <a:r>
              <a:rPr lang="en-US" dirty="0" err="1"/>
              <a:t>Jirigesu</a:t>
            </a:r>
            <a:endParaRPr lang="en-US" dirty="0"/>
          </a:p>
          <a:p>
            <a:pPr lvl="1"/>
            <a:r>
              <a:rPr lang="en-US" sz="2000" dirty="0"/>
              <a:t>Strengths: </a:t>
            </a:r>
          </a:p>
          <a:p>
            <a:pPr lvl="0">
              <a:buClr>
                <a:schemeClr val="tx1"/>
              </a:buClr>
            </a:pPr>
            <a:r>
              <a:rPr lang="en-US" dirty="0" err="1"/>
              <a:t>Wenhao</a:t>
            </a:r>
            <a:r>
              <a:rPr lang="en-US" dirty="0"/>
              <a:t> Zhang</a:t>
            </a:r>
          </a:p>
          <a:p>
            <a:pPr lvl="1"/>
            <a:r>
              <a:rPr lang="en-US" sz="2000" dirty="0"/>
              <a:t>Strengths:</a:t>
            </a:r>
          </a:p>
          <a:p>
            <a:pPr marL="0" indent="0">
              <a:buNone/>
            </a:pPr>
            <a:endParaRPr lang="en-US" dirty="0"/>
          </a:p>
        </p:txBody>
      </p:sp>
    </p:spTree>
    <p:extLst>
      <p:ext uri="{BB962C8B-B14F-4D97-AF65-F5344CB8AC3E}">
        <p14:creationId xmlns:p14="http://schemas.microsoft.com/office/powerpoint/2010/main" val="269636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 :</a:t>
            </a:r>
            <a:br>
              <a:rPr lang="en-US" dirty="0">
                <a:solidFill>
                  <a:schemeClr val="tx1"/>
                </a:solidFill>
              </a:rPr>
            </a:br>
            <a:r>
              <a:rPr lang="en-US" sz="2800" dirty="0">
                <a:solidFill>
                  <a:schemeClr val="tx1"/>
                </a:solidFill>
              </a:rPr>
              <a:t>Team Skillsets </a:t>
            </a:r>
          </a:p>
        </p:txBody>
      </p:sp>
      <p:sp>
        <p:nvSpPr>
          <p:cNvPr id="3" name="Content Placeholder 2"/>
          <p:cNvSpPr>
            <a:spLocks noGrp="1"/>
          </p:cNvSpPr>
          <p:nvPr>
            <p:ph idx="1"/>
          </p:nvPr>
        </p:nvSpPr>
        <p:spPr/>
        <p:txBody>
          <a:bodyPr/>
          <a:lstStyle/>
          <a:p>
            <a:pPr>
              <a:buClrTx/>
            </a:pPr>
            <a:r>
              <a:rPr lang="en-US" dirty="0"/>
              <a:t>Strengths:</a:t>
            </a:r>
          </a:p>
          <a:p>
            <a:pPr lvl="1">
              <a:buClrTx/>
            </a:pPr>
            <a:r>
              <a:rPr lang="en-US" dirty="0"/>
              <a:t>Communication</a:t>
            </a:r>
          </a:p>
          <a:p>
            <a:pPr lvl="1">
              <a:buClrTx/>
            </a:pPr>
            <a:r>
              <a:rPr lang="en-US" dirty="0"/>
              <a:t>Team dynamic: personalities do not clash</a:t>
            </a:r>
          </a:p>
          <a:p>
            <a:pPr lvl="1">
              <a:buClrTx/>
            </a:pPr>
            <a:r>
              <a:rPr lang="en-US" dirty="0"/>
              <a:t>Proactive</a:t>
            </a:r>
          </a:p>
          <a:p>
            <a:pPr lvl="1">
              <a:buClrTx/>
            </a:pPr>
            <a:r>
              <a:rPr lang="en-US" dirty="0"/>
              <a:t>Positive attitude</a:t>
            </a:r>
          </a:p>
          <a:p>
            <a:pPr lvl="1">
              <a:buClrTx/>
            </a:pPr>
            <a:r>
              <a:rPr lang="en-US" dirty="0"/>
              <a:t>Thorough investigation of customer requirements</a:t>
            </a:r>
          </a:p>
          <a:p>
            <a:pPr>
              <a:buClrTx/>
            </a:pPr>
            <a:r>
              <a:rPr lang="en-US" dirty="0"/>
              <a:t>Weaknesses:</a:t>
            </a:r>
          </a:p>
          <a:p>
            <a:pPr lvl="1">
              <a:buClrTx/>
            </a:pPr>
            <a:r>
              <a:rPr lang="en-US" dirty="0"/>
              <a:t>Time management</a:t>
            </a:r>
          </a:p>
          <a:p>
            <a:pPr lvl="1">
              <a:buClrTx/>
            </a:pPr>
            <a:r>
              <a:rPr lang="en-US" dirty="0"/>
              <a:t>Inexperience </a:t>
            </a:r>
          </a:p>
        </p:txBody>
      </p:sp>
    </p:spTree>
    <p:extLst>
      <p:ext uri="{BB962C8B-B14F-4D97-AF65-F5344CB8AC3E}">
        <p14:creationId xmlns:p14="http://schemas.microsoft.com/office/powerpoint/2010/main" val="28981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13" y="-23064"/>
            <a:ext cx="11420629" cy="1400530"/>
          </a:xfrm>
        </p:spPr>
        <p:txBody>
          <a:bodyPr/>
          <a:lstStyle/>
          <a:p>
            <a:r>
              <a:rPr lang="en-US" dirty="0"/>
              <a:t>Introduction to Team: </a:t>
            </a:r>
            <a:r>
              <a:rPr lang="en-US" sz="2800" dirty="0"/>
              <a:t>Roles and Responsibilities </a:t>
            </a:r>
          </a:p>
        </p:txBody>
      </p:sp>
      <p:graphicFrame>
        <p:nvGraphicFramePr>
          <p:cNvPr id="4" name="Table 3"/>
          <p:cNvGraphicFramePr>
            <a:graphicFrameLocks noGrp="1"/>
          </p:cNvGraphicFramePr>
          <p:nvPr>
            <p:extLst>
              <p:ext uri="{D42A27DB-BD31-4B8C-83A1-F6EECF244321}">
                <p14:modId xmlns:p14="http://schemas.microsoft.com/office/powerpoint/2010/main" val="3728602706"/>
              </p:ext>
            </p:extLst>
          </p:nvPr>
        </p:nvGraphicFramePr>
        <p:xfrm>
          <a:off x="2111" y="1243253"/>
          <a:ext cx="12189888" cy="5034454"/>
        </p:xfrm>
        <a:graphic>
          <a:graphicData uri="http://schemas.openxmlformats.org/drawingml/2006/table">
            <a:tbl>
              <a:tblPr firstRow="1" bandRow="1">
                <a:tableStyleId>{5C22544A-7EE6-4342-B048-85BDC9FD1C3A}</a:tableStyleId>
              </a:tblPr>
              <a:tblGrid>
                <a:gridCol w="4063296">
                  <a:extLst>
                    <a:ext uri="{9D8B030D-6E8A-4147-A177-3AD203B41FA5}">
                      <a16:colId xmlns:a16="http://schemas.microsoft.com/office/drawing/2014/main" val="1152663379"/>
                    </a:ext>
                  </a:extLst>
                </a:gridCol>
                <a:gridCol w="4063296">
                  <a:extLst>
                    <a:ext uri="{9D8B030D-6E8A-4147-A177-3AD203B41FA5}">
                      <a16:colId xmlns:a16="http://schemas.microsoft.com/office/drawing/2014/main" val="4093988358"/>
                    </a:ext>
                  </a:extLst>
                </a:gridCol>
                <a:gridCol w="4063296">
                  <a:extLst>
                    <a:ext uri="{9D8B030D-6E8A-4147-A177-3AD203B41FA5}">
                      <a16:colId xmlns:a16="http://schemas.microsoft.com/office/drawing/2014/main" val="3060563141"/>
                    </a:ext>
                  </a:extLst>
                </a:gridCol>
              </a:tblGrid>
              <a:tr h="381874">
                <a:tc>
                  <a:txBody>
                    <a:bodyPr/>
                    <a:lstStyle/>
                    <a:p>
                      <a:r>
                        <a:rPr lang="en-US" sz="1800" dirty="0">
                          <a:solidFill>
                            <a:schemeClr val="tx1"/>
                          </a:solidFill>
                        </a:rPr>
                        <a:t>Team Members</a:t>
                      </a:r>
                    </a:p>
                  </a:txBody>
                  <a:tcPr/>
                </a:tc>
                <a:tc>
                  <a:txBody>
                    <a:bodyPr/>
                    <a:lstStyle/>
                    <a:p>
                      <a:r>
                        <a:rPr lang="en-US" sz="1800" dirty="0">
                          <a:solidFill>
                            <a:schemeClr val="tx1"/>
                          </a:solidFill>
                        </a:rPr>
                        <a:t>Role</a:t>
                      </a:r>
                    </a:p>
                  </a:txBody>
                  <a:tcPr/>
                </a:tc>
                <a:tc>
                  <a:txBody>
                    <a:bodyPr/>
                    <a:lstStyle/>
                    <a:p>
                      <a:r>
                        <a:rPr lang="en-US" dirty="0">
                          <a:solidFill>
                            <a:schemeClr val="tx1"/>
                          </a:solidFill>
                        </a:rPr>
                        <a:t>Responsibility</a:t>
                      </a:r>
                      <a:r>
                        <a:rPr lang="en-US" baseline="0" dirty="0">
                          <a:solidFill>
                            <a:schemeClr val="tx1"/>
                          </a:solidFill>
                        </a:rPr>
                        <a:t> </a:t>
                      </a:r>
                      <a:endParaRPr lang="en-US" dirty="0">
                        <a:solidFill>
                          <a:schemeClr val="tx1"/>
                        </a:solidFill>
                      </a:endParaRPr>
                    </a:p>
                  </a:txBody>
                  <a:tcPr/>
                </a:tc>
                <a:extLst>
                  <a:ext uri="{0D108BD9-81ED-4DB2-BD59-A6C34878D82A}">
                    <a16:rowId xmlns:a16="http://schemas.microsoft.com/office/drawing/2014/main" val="915339384"/>
                  </a:ext>
                </a:extLst>
              </a:tr>
              <a:tr h="1361820">
                <a:tc>
                  <a:txBody>
                    <a:bodyPr/>
                    <a:lstStyle/>
                    <a:p>
                      <a:r>
                        <a:rPr lang="en-US" sz="1400" dirty="0">
                          <a:solidFill>
                            <a:schemeClr val="tx1"/>
                          </a:solidFill>
                        </a:rPr>
                        <a:t>Erik Johnson</a:t>
                      </a:r>
                    </a:p>
                  </a:txBody>
                  <a:tcPr/>
                </a:tc>
                <a:tc>
                  <a:txBody>
                    <a:bodyPr/>
                    <a:lstStyle/>
                    <a:p>
                      <a:r>
                        <a:rPr lang="en-US" sz="1100" dirty="0">
                          <a:solidFill>
                            <a:schemeClr val="tx1"/>
                          </a:solidFill>
                        </a:rPr>
                        <a:t>Team Lead</a:t>
                      </a:r>
                    </a:p>
                  </a:txBody>
                  <a:tcPr/>
                </a:tc>
                <a:tc>
                  <a:txBody>
                    <a:bodyPr/>
                    <a:lstStyle/>
                    <a:p>
                      <a:pPr marL="285750" indent="-285750">
                        <a:buFont typeface="Arial" panose="020B0604020202020204" pitchFamily="34" charset="0"/>
                        <a:buChar char="•"/>
                      </a:pPr>
                      <a:r>
                        <a:rPr lang="en-US" sz="1600" dirty="0">
                          <a:solidFill>
                            <a:schemeClr val="tx1"/>
                          </a:solidFill>
                        </a:rPr>
                        <a:t>Coordinating</a:t>
                      </a:r>
                      <a:r>
                        <a:rPr lang="en-US" sz="1600" baseline="0" dirty="0">
                          <a:solidFill>
                            <a:schemeClr val="tx1"/>
                          </a:solidFill>
                        </a:rPr>
                        <a:t> development team’s tasks.</a:t>
                      </a:r>
                    </a:p>
                    <a:p>
                      <a:pPr marL="285750" indent="-285750">
                        <a:buFont typeface="Arial" panose="020B0604020202020204" pitchFamily="34" charset="0"/>
                        <a:buChar char="•"/>
                      </a:pPr>
                      <a:r>
                        <a:rPr lang="en-US" sz="1600" baseline="0" dirty="0">
                          <a:solidFill>
                            <a:schemeClr val="tx1"/>
                          </a:solidFill>
                        </a:rPr>
                        <a:t>Transcribing meeting minutes.</a:t>
                      </a:r>
                    </a:p>
                    <a:p>
                      <a:pPr marL="285750" indent="-285750">
                        <a:buFont typeface="Arial" panose="020B0604020202020204" pitchFamily="34" charset="0"/>
                        <a:buChar char="•"/>
                      </a:pPr>
                      <a:r>
                        <a:rPr lang="en-US" sz="1600" baseline="0" dirty="0">
                          <a:solidFill>
                            <a:schemeClr val="tx1"/>
                          </a:solidFill>
                        </a:rPr>
                        <a:t>Submitting Progress report to customer and Project Managers</a:t>
                      </a:r>
                    </a:p>
                    <a:p>
                      <a:pPr marL="285750" indent="-285750">
                        <a:buFont typeface="Arial" panose="020B0604020202020204" pitchFamily="34" charset="0"/>
                        <a:buChar char="•"/>
                      </a:pPr>
                      <a:r>
                        <a:rPr lang="en-US" sz="1600" baseline="0" dirty="0">
                          <a:solidFill>
                            <a:schemeClr val="tx1"/>
                          </a:solidFill>
                        </a:rPr>
                        <a:t>Team signoffs on artifacts.</a:t>
                      </a:r>
                    </a:p>
                  </a:txBody>
                  <a:tcPr/>
                </a:tc>
                <a:extLst>
                  <a:ext uri="{0D108BD9-81ED-4DB2-BD59-A6C34878D82A}">
                    <a16:rowId xmlns:a16="http://schemas.microsoft.com/office/drawing/2014/main" val="818094390"/>
                  </a:ext>
                </a:extLst>
              </a:tr>
              <a:tr h="523633">
                <a:tc>
                  <a:txBody>
                    <a:bodyPr/>
                    <a:lstStyle/>
                    <a:p>
                      <a:r>
                        <a:rPr lang="en-US" sz="1400" dirty="0" err="1">
                          <a:solidFill>
                            <a:schemeClr val="tx1"/>
                          </a:solidFill>
                        </a:rPr>
                        <a:t>Durwin</a:t>
                      </a:r>
                      <a:r>
                        <a:rPr lang="en-US" sz="1400" baseline="0" dirty="0">
                          <a:solidFill>
                            <a:schemeClr val="tx1"/>
                          </a:solidFill>
                        </a:rPr>
                        <a:t> Johnson</a:t>
                      </a:r>
                      <a:endParaRPr lang="en-US" sz="1400" dirty="0">
                        <a:solidFill>
                          <a:schemeClr val="tx1"/>
                        </a:solidFill>
                      </a:endParaRPr>
                    </a:p>
                  </a:txBody>
                  <a:tcPr/>
                </a:tc>
                <a:tc>
                  <a:txBody>
                    <a:bodyPr/>
                    <a:lstStyle/>
                    <a:p>
                      <a:r>
                        <a:rPr lang="en-US" sz="1100" dirty="0">
                          <a:solidFill>
                            <a:schemeClr val="tx1"/>
                          </a:solidFill>
                        </a:rPr>
                        <a:t>Developer</a:t>
                      </a:r>
                    </a:p>
                  </a:txBody>
                  <a:tcPr/>
                </a:tc>
                <a:tc rowSpan="3">
                  <a:txBody>
                    <a:bodyPr/>
                    <a:lstStyle/>
                    <a:p>
                      <a:pPr marL="171450" indent="-171450">
                        <a:buFont typeface="Arial" panose="020B0604020202020204" pitchFamily="34" charset="0"/>
                        <a:buChar char="•"/>
                      </a:pPr>
                      <a:r>
                        <a:rPr lang="en-US" sz="1600" dirty="0">
                          <a:solidFill>
                            <a:schemeClr val="tx1"/>
                          </a:solidFill>
                        </a:rPr>
                        <a:t>Producing</a:t>
                      </a:r>
                      <a:r>
                        <a:rPr lang="en-US" sz="1600" baseline="0" dirty="0">
                          <a:solidFill>
                            <a:schemeClr val="tx1"/>
                          </a:solidFill>
                        </a:rPr>
                        <a:t> artifacts related to the project</a:t>
                      </a:r>
                    </a:p>
                    <a:p>
                      <a:pPr marL="171450" indent="-171450">
                        <a:buFont typeface="Arial" panose="020B0604020202020204" pitchFamily="34" charset="0"/>
                        <a:buChar char="•"/>
                      </a:pPr>
                      <a:r>
                        <a:rPr lang="en-US" sz="1600" baseline="0" dirty="0">
                          <a:solidFill>
                            <a:schemeClr val="tx1"/>
                          </a:solidFill>
                        </a:rPr>
                        <a:t>Communicating with the Project Managers</a:t>
                      </a:r>
                    </a:p>
                    <a:p>
                      <a:pPr marL="171450" indent="-171450">
                        <a:buFont typeface="Arial" panose="020B0604020202020204" pitchFamily="34" charset="0"/>
                        <a:buChar char="•"/>
                      </a:pPr>
                      <a:r>
                        <a:rPr lang="en-US" sz="1600" baseline="0" dirty="0">
                          <a:solidFill>
                            <a:schemeClr val="tx1"/>
                          </a:solidFill>
                        </a:rPr>
                        <a:t>Presenting finalized copy of the project </a:t>
                      </a:r>
                    </a:p>
                    <a:p>
                      <a:pPr marL="171450" indent="-171450">
                        <a:buFont typeface="Arial" panose="020B0604020202020204" pitchFamily="34" charset="0"/>
                        <a:buChar char="•"/>
                      </a:pPr>
                      <a:r>
                        <a:rPr lang="en-US" sz="1600" baseline="0" dirty="0">
                          <a:solidFill>
                            <a:schemeClr val="tx1"/>
                          </a:solidFill>
                        </a:rPr>
                        <a:t>Completing tasks assigned by team lead</a:t>
                      </a:r>
                      <a:endParaRPr lang="en-US" sz="1600" dirty="0">
                        <a:solidFill>
                          <a:schemeClr val="tx1"/>
                        </a:solidFill>
                      </a:endParaRPr>
                    </a:p>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3081298328"/>
                  </a:ext>
                </a:extLst>
              </a:tr>
              <a:tr h="542918">
                <a:tc>
                  <a:txBody>
                    <a:bodyPr/>
                    <a:lstStyle/>
                    <a:p>
                      <a:r>
                        <a:rPr lang="en-US" sz="1400" dirty="0">
                          <a:solidFill>
                            <a:schemeClr val="tx1"/>
                          </a:solidFill>
                        </a:rPr>
                        <a:t>Alex Pope</a:t>
                      </a:r>
                    </a:p>
                  </a:txBody>
                  <a:tcPr>
                    <a:solidFill>
                      <a:srgbClr val="E9EDF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Developer</a:t>
                      </a:r>
                    </a:p>
                    <a:p>
                      <a:endParaRPr lang="en-US" sz="1100" dirty="0">
                        <a:solidFill>
                          <a:schemeClr val="tx1"/>
                        </a:solidFill>
                      </a:endParaRPr>
                    </a:p>
                  </a:txBody>
                  <a:tcPr>
                    <a:solidFill>
                      <a:srgbClr val="E9EDF4"/>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2889210439"/>
                  </a:ext>
                </a:extLst>
              </a:tr>
              <a:tr h="443383">
                <a:tc>
                  <a:txBody>
                    <a:bodyPr/>
                    <a:lstStyle/>
                    <a:p>
                      <a:r>
                        <a:rPr lang="en-US" sz="1400" dirty="0">
                          <a:solidFill>
                            <a:schemeClr val="tx1"/>
                          </a:solidFill>
                        </a:rPr>
                        <a:t>Cindy Samano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Developer</a:t>
                      </a:r>
                    </a:p>
                    <a:p>
                      <a:endParaRPr lang="en-US" sz="1100" dirty="0">
                        <a:solidFill>
                          <a:schemeClr val="tx1"/>
                        </a:solidFill>
                      </a:endParaRPr>
                    </a:p>
                  </a:txBody>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59497170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Reggie </a:t>
                      </a:r>
                      <a:r>
                        <a:rPr lang="en-US" sz="1400" dirty="0" err="1">
                          <a:solidFill>
                            <a:schemeClr val="tx1"/>
                          </a:solidFill>
                        </a:rPr>
                        <a:t>Jirigesu</a:t>
                      </a:r>
                      <a:endParaRPr lang="en-US" sz="1400" dirty="0">
                        <a:solidFill>
                          <a:schemeClr val="tx1"/>
                        </a:solidFill>
                      </a:endParaRPr>
                    </a:p>
                    <a:p>
                      <a:endParaRPr lang="en-US" sz="1100" dirty="0">
                        <a:solidFill>
                          <a:schemeClr val="tx1"/>
                        </a:solidFill>
                      </a:endParaRPr>
                    </a:p>
                  </a:txBody>
                  <a:tcPr/>
                </a:tc>
                <a:tc>
                  <a:txBody>
                    <a:bodyPr/>
                    <a:lstStyle/>
                    <a:p>
                      <a:r>
                        <a:rPr lang="en-US" sz="1100" dirty="0">
                          <a:solidFill>
                            <a:schemeClr val="tx1"/>
                          </a:solidFill>
                        </a:rPr>
                        <a:t>Project Manager</a:t>
                      </a:r>
                    </a:p>
                  </a:txBody>
                  <a:tcPr/>
                </a:tc>
                <a:tc rowSpan="2">
                  <a:txBody>
                    <a:bodyPr/>
                    <a:lstStyle/>
                    <a:p>
                      <a:pPr marL="171450" indent="-171450">
                        <a:buFont typeface="Arial" panose="020B0604020202020204" pitchFamily="34" charset="0"/>
                        <a:buChar char="•"/>
                      </a:pPr>
                      <a:r>
                        <a:rPr lang="en-US" sz="1600" dirty="0">
                          <a:solidFill>
                            <a:schemeClr val="tx1"/>
                          </a:solidFill>
                        </a:rPr>
                        <a:t>Review and sign off</a:t>
                      </a:r>
                      <a:r>
                        <a:rPr lang="en-US" sz="1600" baseline="0" dirty="0">
                          <a:solidFill>
                            <a:schemeClr val="tx1"/>
                          </a:solidFill>
                        </a:rPr>
                        <a:t> on SPMP artifacts</a:t>
                      </a:r>
                    </a:p>
                    <a:p>
                      <a:pPr marL="171450" indent="-171450">
                        <a:buFont typeface="Arial" panose="020B0604020202020204" pitchFamily="34" charset="0"/>
                        <a:buChar char="•"/>
                      </a:pPr>
                      <a:r>
                        <a:rPr lang="en-US" sz="1600" baseline="0" dirty="0">
                          <a:solidFill>
                            <a:schemeClr val="tx1"/>
                          </a:solidFill>
                        </a:rPr>
                        <a:t>Sign off on progress reports</a:t>
                      </a:r>
                    </a:p>
                    <a:p>
                      <a:pPr marL="171450" indent="-171450">
                        <a:buFont typeface="Arial" panose="020B0604020202020204" pitchFamily="34" charset="0"/>
                        <a:buChar char="•"/>
                      </a:pPr>
                      <a:r>
                        <a:rPr lang="en-US" sz="1600" baseline="0" dirty="0">
                          <a:solidFill>
                            <a:schemeClr val="tx1"/>
                          </a:solidFill>
                        </a:rPr>
                        <a:t>Provide guidance and recommendations with all aspects of project.</a:t>
                      </a:r>
                      <a:endParaRPr lang="en-US" sz="1600" dirty="0">
                        <a:solidFill>
                          <a:schemeClr val="tx1"/>
                        </a:solidFill>
                      </a:endParaRPr>
                    </a:p>
                  </a:txBody>
                  <a:tcPr/>
                </a:tc>
                <a:extLst>
                  <a:ext uri="{0D108BD9-81ED-4DB2-BD59-A6C34878D82A}">
                    <a16:rowId xmlns:a16="http://schemas.microsoft.com/office/drawing/2014/main" val="251248146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err="1">
                          <a:solidFill>
                            <a:schemeClr val="tx1"/>
                          </a:solidFill>
                        </a:rPr>
                        <a:t>Wenhao</a:t>
                      </a:r>
                      <a:r>
                        <a:rPr lang="en-US" sz="1400" dirty="0">
                          <a:solidFill>
                            <a:schemeClr val="tx1"/>
                          </a:solidFill>
                        </a:rPr>
                        <a:t> Zhang</a:t>
                      </a:r>
                    </a:p>
                  </a:txBody>
                  <a:tcPr>
                    <a:solidFill>
                      <a:srgbClr val="D0D8E8"/>
                    </a:solidFill>
                  </a:tcPr>
                </a:tc>
                <a:tc>
                  <a:txBody>
                    <a:bodyPr/>
                    <a:lstStyle/>
                    <a:p>
                      <a:r>
                        <a:rPr lang="en-US" sz="1100" dirty="0">
                          <a:solidFill>
                            <a:schemeClr val="tx1"/>
                          </a:solidFill>
                        </a:rPr>
                        <a:t>Project Manager</a:t>
                      </a:r>
                    </a:p>
                  </a:txBody>
                  <a:tcPr>
                    <a:solidFill>
                      <a:srgbClr val="D0D8E8"/>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100471134"/>
                  </a:ext>
                </a:extLst>
              </a:tr>
            </a:tbl>
          </a:graphicData>
        </a:graphic>
      </p:graphicFrame>
    </p:spTree>
    <p:extLst>
      <p:ext uri="{BB962C8B-B14F-4D97-AF65-F5344CB8AC3E}">
        <p14:creationId xmlns:p14="http://schemas.microsoft.com/office/powerpoint/2010/main" val="144065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did it:</a:t>
            </a:r>
            <a:br>
              <a:rPr lang="en-US" dirty="0"/>
            </a:br>
            <a:r>
              <a:rPr lang="en-US" sz="2800" dirty="0"/>
              <a:t>Tools used</a:t>
            </a:r>
          </a:p>
        </p:txBody>
      </p:sp>
      <p:sp>
        <p:nvSpPr>
          <p:cNvPr id="3" name="Content Placeholder 2"/>
          <p:cNvSpPr>
            <a:spLocks noGrp="1"/>
          </p:cNvSpPr>
          <p:nvPr>
            <p:ph idx="1"/>
          </p:nvPr>
        </p:nvSpPr>
        <p:spPr/>
        <p:txBody>
          <a:bodyPr/>
          <a:lstStyle/>
          <a:p>
            <a:pPr marL="0" indent="0">
              <a:buNone/>
            </a:pPr>
            <a:r>
              <a:rPr lang="en-US" dirty="0"/>
              <a:t>Communication tools:</a:t>
            </a:r>
          </a:p>
          <a:p>
            <a:pPr lvl="1"/>
            <a:r>
              <a:rPr lang="en-US" dirty="0"/>
              <a:t>Slack: Main method of communication between team members.</a:t>
            </a:r>
          </a:p>
          <a:p>
            <a:pPr lvl="1"/>
            <a:r>
              <a:rPr lang="en-US" dirty="0"/>
              <a:t>Google Docs and Google Calendar</a:t>
            </a:r>
          </a:p>
          <a:p>
            <a:pPr marL="0" indent="0">
              <a:buNone/>
            </a:pPr>
            <a:r>
              <a:rPr lang="en-US" dirty="0"/>
              <a:t>Organization tools:</a:t>
            </a:r>
          </a:p>
          <a:p>
            <a:pPr lvl="1"/>
            <a:r>
              <a:rPr lang="en-US" dirty="0"/>
              <a:t>Wrike Project Management: Used to assign tasks to both team members and Project Managers.</a:t>
            </a:r>
          </a:p>
          <a:p>
            <a:pPr lvl="1"/>
            <a:r>
              <a:rPr lang="en-US" dirty="0"/>
              <a:t>Microsoft project: Used to create the network diagram and timeline chart.</a:t>
            </a:r>
          </a:p>
          <a:p>
            <a:pPr lvl="1"/>
            <a:r>
              <a:rPr lang="en-US" dirty="0"/>
              <a:t>GitHub: Used for versioning of documents.</a:t>
            </a:r>
          </a:p>
          <a:p>
            <a:pPr marL="0" indent="0">
              <a:buNone/>
            </a:pPr>
            <a:r>
              <a:rPr lang="en-US" dirty="0"/>
              <a:t>Time Tracking tool:</a:t>
            </a:r>
          </a:p>
          <a:p>
            <a:pPr lvl="1"/>
            <a:r>
              <a:rPr lang="en-US" dirty="0"/>
              <a:t>Toggl: Used to keep track of time on tasks and meetings.</a:t>
            </a:r>
          </a:p>
        </p:txBody>
      </p:sp>
    </p:spTree>
    <p:extLst>
      <p:ext uri="{BB962C8B-B14F-4D97-AF65-F5344CB8AC3E}">
        <p14:creationId xmlns:p14="http://schemas.microsoft.com/office/powerpoint/2010/main" val="108620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did it:</a:t>
            </a:r>
            <a:br>
              <a:rPr lang="en-US" dirty="0"/>
            </a:br>
            <a:r>
              <a:rPr lang="en-US" sz="2800" dirty="0"/>
              <a:t>Communication Plan</a:t>
            </a:r>
          </a:p>
        </p:txBody>
      </p:sp>
      <p:sp>
        <p:nvSpPr>
          <p:cNvPr id="3" name="Content Placeholder 2"/>
          <p:cNvSpPr>
            <a:spLocks noGrp="1"/>
          </p:cNvSpPr>
          <p:nvPr>
            <p:ph idx="1"/>
          </p:nvPr>
        </p:nvSpPr>
        <p:spPr/>
        <p:txBody>
          <a:bodyPr>
            <a:normAutofit lnSpcReduction="10000"/>
          </a:bodyPr>
          <a:lstStyle/>
          <a:p>
            <a:pPr marL="0" indent="0">
              <a:buNone/>
            </a:pPr>
            <a:r>
              <a:rPr lang="en-US" dirty="0"/>
              <a:t>Checking Slack once a day:</a:t>
            </a:r>
          </a:p>
          <a:p>
            <a:pPr lvl="1"/>
            <a:r>
              <a:rPr lang="en-US" dirty="0"/>
              <a:t>Requiring Team members to check Slack at least once per day to stay up to date with project discussions.</a:t>
            </a:r>
          </a:p>
          <a:p>
            <a:pPr marL="0" indent="0">
              <a:buNone/>
            </a:pPr>
            <a:r>
              <a:rPr lang="en-US" dirty="0"/>
              <a:t>Establish meeting dates: Recurring in-person meetings on Sundays</a:t>
            </a:r>
          </a:p>
          <a:p>
            <a:pPr lvl="1"/>
            <a:r>
              <a:rPr lang="en-US" dirty="0"/>
              <a:t>Slack channel “</a:t>
            </a:r>
            <a:r>
              <a:rPr lang="en-US" dirty="0" err="1"/>
              <a:t>meeting_minutes</a:t>
            </a:r>
            <a:r>
              <a:rPr lang="en-US" dirty="0"/>
              <a:t>” contained an overview of the discussions from in-person meetings.</a:t>
            </a:r>
          </a:p>
          <a:p>
            <a:pPr marL="0" indent="0">
              <a:buNone/>
            </a:pPr>
            <a:r>
              <a:rPr lang="en-US" dirty="0"/>
              <a:t>General Availability Doc:</a:t>
            </a:r>
          </a:p>
          <a:p>
            <a:pPr lvl="1"/>
            <a:r>
              <a:rPr lang="en-US" dirty="0"/>
              <a:t>Requiring team members to fill in their general availability during the week.</a:t>
            </a:r>
          </a:p>
          <a:p>
            <a:pPr marL="0" indent="0">
              <a:buNone/>
            </a:pPr>
            <a:r>
              <a:rPr lang="en-US" dirty="0"/>
              <a:t>Exceptions Calendar:</a:t>
            </a:r>
          </a:p>
          <a:p>
            <a:pPr lvl="1"/>
            <a:r>
              <a:rPr lang="en-US" dirty="0"/>
              <a:t>If team member had a change to their general availability and were not available on a specific say, they has to report it to this calendar.</a:t>
            </a:r>
          </a:p>
          <a:p>
            <a:pPr marL="0" indent="0">
              <a:buNone/>
            </a:pPr>
            <a:endParaRPr lang="en-US" dirty="0"/>
          </a:p>
        </p:txBody>
      </p:sp>
    </p:spTree>
    <p:extLst>
      <p:ext uri="{BB962C8B-B14F-4D97-AF65-F5344CB8AC3E}">
        <p14:creationId xmlns:p14="http://schemas.microsoft.com/office/powerpoint/2010/main" val="16930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worked</a:t>
            </a:r>
          </a:p>
        </p:txBody>
      </p:sp>
      <p:sp>
        <p:nvSpPr>
          <p:cNvPr id="3" name="Content Placeholder 2"/>
          <p:cNvSpPr>
            <a:spLocks noGrp="1"/>
          </p:cNvSpPr>
          <p:nvPr>
            <p:ph idx="1"/>
          </p:nvPr>
        </p:nvSpPr>
        <p:spPr/>
        <p:txBody>
          <a:bodyPr/>
          <a:lstStyle/>
          <a:p>
            <a:r>
              <a:rPr lang="en-US" dirty="0"/>
              <a:t>Early start</a:t>
            </a:r>
          </a:p>
          <a:p>
            <a:r>
              <a:rPr lang="en-US" dirty="0"/>
              <a:t>Establishing in-person meetings</a:t>
            </a:r>
          </a:p>
          <a:p>
            <a:r>
              <a:rPr lang="en-US" dirty="0"/>
              <a:t>Selection of time tracking tool: Toggl</a:t>
            </a:r>
          </a:p>
          <a:p>
            <a:r>
              <a:rPr lang="en-US" dirty="0"/>
              <a:t>Training for tools</a:t>
            </a:r>
          </a:p>
          <a:p>
            <a:r>
              <a:rPr lang="en-US" dirty="0"/>
              <a:t>Team communication (excluding Project Managers)</a:t>
            </a:r>
          </a:p>
          <a:p>
            <a:r>
              <a:rPr lang="en-US" dirty="0"/>
              <a:t>Risk management</a:t>
            </a:r>
          </a:p>
          <a:p>
            <a:r>
              <a:rPr lang="en-US" dirty="0"/>
              <a:t>Tracking and Control Mechanisms</a:t>
            </a:r>
          </a:p>
        </p:txBody>
      </p:sp>
    </p:spTree>
    <p:extLst>
      <p:ext uri="{BB962C8B-B14F-4D97-AF65-F5344CB8AC3E}">
        <p14:creationId xmlns:p14="http://schemas.microsoft.com/office/powerpoint/2010/main" val="1878087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not work</a:t>
            </a:r>
          </a:p>
        </p:txBody>
      </p:sp>
      <p:sp>
        <p:nvSpPr>
          <p:cNvPr id="3" name="Content Placeholder 2"/>
          <p:cNvSpPr>
            <a:spLocks noGrp="1"/>
          </p:cNvSpPr>
          <p:nvPr>
            <p:ph idx="1"/>
          </p:nvPr>
        </p:nvSpPr>
        <p:spPr/>
        <p:txBody>
          <a:bodyPr/>
          <a:lstStyle/>
          <a:p>
            <a:r>
              <a:rPr lang="en-US" dirty="0"/>
              <a:t>Estimating the amount of work tasks would take</a:t>
            </a:r>
          </a:p>
          <a:p>
            <a:r>
              <a:rPr lang="en-US" dirty="0"/>
              <a:t>Compilation and Formatting Method of SPMP.</a:t>
            </a:r>
          </a:p>
          <a:p>
            <a:r>
              <a:rPr lang="en-US" dirty="0"/>
              <a:t>Setting way too early deadlines and milestones for ourselves.</a:t>
            </a:r>
          </a:p>
          <a:p>
            <a:r>
              <a:rPr lang="en-US" dirty="0"/>
              <a:t>Not realizing dependencies. </a:t>
            </a:r>
          </a:p>
          <a:p>
            <a:r>
              <a:rPr lang="en-US" dirty="0"/>
              <a:t>Assigning equal amounts of work.</a:t>
            </a:r>
          </a:p>
          <a:p>
            <a:r>
              <a:rPr lang="en-US" dirty="0"/>
              <a:t>Communication with Project Managers</a:t>
            </a:r>
          </a:p>
          <a:p>
            <a:endParaRPr lang="en-US" dirty="0"/>
          </a:p>
        </p:txBody>
      </p:sp>
    </p:spTree>
    <p:extLst>
      <p:ext uri="{BB962C8B-B14F-4D97-AF65-F5344CB8AC3E}">
        <p14:creationId xmlns:p14="http://schemas.microsoft.com/office/powerpoint/2010/main" val="4030846354"/>
      </p:ext>
    </p:extLst>
  </p:cSld>
  <p:clrMapOvr>
    <a:masterClrMapping/>
  </p:clrMapOvr>
</p:sld>
</file>

<file path=ppt/theme/theme1.xml><?xml version="1.0" encoding="utf-8"?>
<a:theme xmlns:a="http://schemas.openxmlformats.org/drawingml/2006/main" name="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1265</TotalTime>
  <Words>1152</Words>
  <Application>Microsoft Office PowerPoint</Application>
  <PresentationFormat>Widescreen</PresentationFormat>
  <Paragraphs>205</Paragraphs>
  <Slides>16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Corbel</vt:lpstr>
      <vt:lpstr>Basis</vt:lpstr>
      <vt:lpstr>PowerPoint Presentation</vt:lpstr>
      <vt:lpstr>Introduction to Team: Individual Skillsets</vt:lpstr>
      <vt:lpstr>Introduction to Team: Individual Skillsets: Project Managers</vt:lpstr>
      <vt:lpstr>Introduction to Team : Team Skillsets </vt:lpstr>
      <vt:lpstr>Introduction to Team: Roles and Responsibilities </vt:lpstr>
      <vt:lpstr>How we did it: Tools used</vt:lpstr>
      <vt:lpstr>How we did it: Communication Plan</vt:lpstr>
      <vt:lpstr>What worked</vt:lpstr>
      <vt:lpstr>What did not work</vt:lpstr>
      <vt:lpstr>Relationship with Project Managers</vt:lpstr>
      <vt:lpstr>Justification of Decisions: Overall  </vt:lpstr>
      <vt:lpstr>Justification of Decisions: SPMP Phase 1  </vt:lpstr>
      <vt:lpstr>What was easiest</vt:lpstr>
      <vt:lpstr>What was hardest</vt:lpstr>
      <vt:lpstr>What to adjust</vt:lpstr>
      <vt:lpstr>Extra functionality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FEYNMEN</dc:title>
  <dc:creator>cindy samano</dc:creator>
  <cp:lastModifiedBy>cindy samano</cp:lastModifiedBy>
  <cp:revision>236</cp:revision>
  <dcterms:created xsi:type="dcterms:W3CDTF">2017-02-27T04:47:04Z</dcterms:created>
  <dcterms:modified xsi:type="dcterms:W3CDTF">2017-03-02T07:42:34Z</dcterms:modified>
</cp:coreProperties>
</file>