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84" r:id="rId3"/>
    <p:sldId id="263" r:id="rId4"/>
    <p:sldId id="266" r:id="rId5"/>
    <p:sldId id="265" r:id="rId6"/>
    <p:sldId id="257" r:id="rId7"/>
    <p:sldId id="275" r:id="rId8"/>
    <p:sldId id="277" r:id="rId9"/>
    <p:sldId id="264" r:id="rId10"/>
    <p:sldId id="259" r:id="rId11"/>
    <p:sldId id="281" r:id="rId12"/>
    <p:sldId id="276" r:id="rId13"/>
    <p:sldId id="278" r:id="rId14"/>
    <p:sldId id="279" r:id="rId15"/>
    <p:sldId id="280" r:id="rId16"/>
    <p:sldId id="273" r:id="rId17"/>
    <p:sldId id="274" r:id="rId18"/>
    <p:sldId id="282" r:id="rId19"/>
    <p:sldId id="260" r:id="rId20"/>
    <p:sldId id="261" r:id="rId21"/>
    <p:sldId id="269"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0829" autoAdjust="0"/>
  </p:normalViewPr>
  <p:slideViewPr>
    <p:cSldViewPr snapToGrid="0">
      <p:cViewPr>
        <p:scale>
          <a:sx n="54" d="100"/>
          <a:sy n="54" d="100"/>
        </p:scale>
        <p:origin x="1218" y="258"/>
      </p:cViewPr>
      <p:guideLst>
        <p:guide orient="horz" pos="2160"/>
        <p:guide pos="3840"/>
      </p:guideLst>
    </p:cSldViewPr>
  </p:slideViewPr>
  <p:notesTextViewPr>
    <p:cViewPr>
      <p:scale>
        <a:sx n="100" d="100"/>
        <a:sy n="100" d="100"/>
      </p:scale>
      <p:origin x="0" y="0"/>
    </p:cViewPr>
  </p:notesTextViewPr>
  <p:notesViewPr>
    <p:cSldViewPr snapToGrid="0">
      <p:cViewPr>
        <p:scale>
          <a:sx n="53" d="100"/>
          <a:sy n="53" d="100"/>
        </p:scale>
        <p:origin x="2922" y="2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r>
              <a:rPr lang="en-US" dirty="0"/>
              <a:t>Since these are the tools we will</a:t>
            </a:r>
            <a:r>
              <a:rPr lang="en-US" baseline="0" dirty="0"/>
              <a:t> be using throughout the entirety of the project we felt as though we need to justify them:</a:t>
            </a:r>
          </a:p>
          <a:p>
            <a:r>
              <a:rPr lang="en-US" b="1" dirty="0"/>
              <a:t>Slack</a:t>
            </a:r>
            <a:r>
              <a:rPr lang="en-US" dirty="0"/>
              <a:t>:  Free, previous experience, intuitive, better organization than a group text, log all conversation, mobile app </a:t>
            </a:r>
          </a:p>
          <a:p>
            <a:r>
              <a:rPr lang="en-US" b="1" dirty="0" err="1"/>
              <a:t>Wrike</a:t>
            </a:r>
            <a:r>
              <a:rPr lang="en-US" dirty="0"/>
              <a:t>: Free, previous experience, easy to assign tasks, keeps you notified, mobile app</a:t>
            </a:r>
          </a:p>
          <a:p>
            <a:r>
              <a:rPr lang="en-US" b="1" dirty="0"/>
              <a:t>Toggl</a:t>
            </a:r>
            <a:r>
              <a:rPr lang="en-US" dirty="0"/>
              <a:t>: Free, previous experience, mobile app, reports(team functionality depends on this), time collection for team.</a:t>
            </a:r>
          </a:p>
          <a:p>
            <a:r>
              <a:rPr lang="en-US" b="1" dirty="0"/>
              <a:t>GitHub</a:t>
            </a:r>
            <a:r>
              <a:rPr lang="en-US" dirty="0"/>
              <a:t>: Free, ubiquitous, mature, retention of historical versions of artifacts.</a:t>
            </a:r>
          </a:p>
          <a:p>
            <a:r>
              <a:rPr lang="en-US" b="1" dirty="0"/>
              <a:t>Microsoft Project</a:t>
            </a:r>
            <a:r>
              <a:rPr lang="en-US" dirty="0"/>
              <a:t>: Most accessible way to build task network diagram.</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baseline="0" dirty="0">
                <a:solidFill>
                  <a:schemeClr val="tx1"/>
                </a:solidFill>
                <a:effectLst/>
                <a:latin typeface="+mn-lt"/>
                <a:ea typeface="+mn-ea"/>
                <a:cs typeface="+mn-cs"/>
              </a:rPr>
              <a:t>EJ</a:t>
            </a:r>
          </a:p>
          <a:p>
            <a:endParaRPr lang="en-US" sz="1200" b="0" u="none" kern="1200" baseline="0" dirty="0">
              <a:solidFill>
                <a:schemeClr val="tx1"/>
              </a:solidFill>
              <a:effectLst/>
              <a:latin typeface="+mn-lt"/>
              <a:ea typeface="+mn-ea"/>
              <a:cs typeface="+mn-cs"/>
            </a:endParaRPr>
          </a:p>
          <a:p>
            <a:r>
              <a:rPr lang="en-US" sz="1200" b="0" u="none" kern="1200" baseline="0" dirty="0">
                <a:solidFill>
                  <a:schemeClr val="tx1"/>
                </a:solidFill>
                <a:effectLst/>
                <a:latin typeface="+mn-lt"/>
                <a:ea typeface="+mn-ea"/>
                <a:cs typeface="+mn-cs"/>
              </a:rPr>
              <a:t>Based on time-tracking in Toggl, and rounding any ‘partial hours’ up to full hours.</a:t>
            </a:r>
          </a:p>
          <a:p>
            <a:br>
              <a:rPr lang="en-US" dirty="0"/>
            </a:br>
            <a:endParaRPr lang="en-US" sz="12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Why switch? </a:t>
            </a:r>
            <a:r>
              <a:rPr lang="en-US" dirty="0"/>
              <a:t>Switch to tasks estimate and tweak it based on findings and calculations based on findings from task 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Original</a:t>
            </a:r>
            <a:r>
              <a:rPr lang="en-US" baseline="0" dirty="0"/>
              <a:t> selection was strange heuristic based on average hours spent per day based on person-hours up until today</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(vs</a:t>
            </a:r>
            <a:r>
              <a:rPr lang="en-US" baseline="0" dirty="0"/>
              <a:t> FPE) </a:t>
            </a:r>
            <a:r>
              <a:rPr lang="en-US" dirty="0"/>
              <a:t>Closest estimate to actual (function</a:t>
            </a:r>
            <a:r>
              <a:rPr lang="en-US" baseline="0" dirty="0"/>
              <a:t> point seems way 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LOC) Able to estimate based on task difficulty vs. just an hours-per-day average, better estimates for individual pieces of project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Both) Tasks more adjustable based on new information</a:t>
            </a:r>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252657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EJ</a:t>
            </a:r>
          </a:p>
          <a:p>
            <a:endParaRPr lang="en-US" sz="1200" b="0" i="0" u="none" kern="1200" dirty="0">
              <a:solidFill>
                <a:schemeClr val="tx1"/>
              </a:solidFill>
              <a:effectLst/>
              <a:latin typeface="+mn-lt"/>
              <a:ea typeface="+mn-ea"/>
              <a:cs typeface="+mn-cs"/>
            </a:endParaRPr>
          </a:p>
          <a:p>
            <a:r>
              <a:rPr lang="en-US" sz="1200" b="1" i="0" u="none" kern="1200" dirty="0">
                <a:solidFill>
                  <a:schemeClr val="tx1"/>
                </a:solidFill>
                <a:effectLst/>
                <a:latin typeface="+mn-lt"/>
                <a:ea typeface="+mn-ea"/>
                <a:cs typeface="+mn-cs"/>
              </a:rPr>
              <a:t>LOC</a:t>
            </a:r>
            <a:r>
              <a:rPr lang="en-US" sz="1200" b="0" i="0" u="none" kern="1200" baseline="0" dirty="0">
                <a:solidFill>
                  <a:schemeClr val="tx1"/>
                </a:solidFill>
                <a:effectLst/>
                <a:latin typeface="+mn-lt"/>
                <a:ea typeface="+mn-ea"/>
                <a:cs typeface="+mn-cs"/>
              </a:rPr>
              <a:t> – No real changes, still based on function decomposition diagram</a:t>
            </a:r>
          </a:p>
          <a:p>
            <a:r>
              <a:rPr lang="en-US" sz="1200" b="1" i="0" u="none" kern="1200" baseline="0" dirty="0">
                <a:solidFill>
                  <a:schemeClr val="tx1"/>
                </a:solidFill>
                <a:effectLst/>
                <a:latin typeface="+mn-lt"/>
                <a:ea typeface="+mn-ea"/>
                <a:cs typeface="+mn-cs"/>
              </a:rPr>
              <a:t>FPE</a:t>
            </a:r>
            <a:r>
              <a:rPr lang="en-US" sz="1200" b="0" i="0" u="none" kern="1200" baseline="0" dirty="0">
                <a:solidFill>
                  <a:schemeClr val="tx1"/>
                </a:solidFill>
                <a:effectLst/>
                <a:latin typeface="+mn-lt"/>
                <a:ea typeface="+mn-ea"/>
                <a:cs typeface="+mn-cs"/>
              </a:rPr>
              <a:t> – Changes based on knowledge gleaned from use case summary &amp; specs and more in-depth thought about program functionality</a:t>
            </a:r>
          </a:p>
          <a:p>
            <a:r>
              <a:rPr lang="en-US" sz="1200" b="1" i="0" u="none" kern="1200" baseline="0" dirty="0">
                <a:solidFill>
                  <a:schemeClr val="tx1"/>
                </a:solidFill>
                <a:effectLst/>
                <a:latin typeface="+mn-lt"/>
                <a:ea typeface="+mn-ea"/>
                <a:cs typeface="+mn-cs"/>
              </a:rPr>
              <a:t>Tasks</a:t>
            </a:r>
            <a:r>
              <a:rPr lang="en-US" sz="1200" b="0" i="0" u="none" kern="1200" baseline="0" dirty="0">
                <a:solidFill>
                  <a:schemeClr val="tx1"/>
                </a:solidFill>
                <a:effectLst/>
                <a:latin typeface="+mn-lt"/>
                <a:ea typeface="+mn-ea"/>
                <a:cs typeface="+mn-cs"/>
              </a:rPr>
              <a:t> – Changes based on knowledge gleaned from completion of phase 1 &amp; use case</a:t>
            </a:r>
            <a:endParaRPr lang="en-US" sz="1200" b="0" i="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 INCLUSIONS AND EXCLUSIONS.</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b="1" u="sng"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representative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 Our PM’s provided us with a Product key in order to get access to </a:t>
            </a:r>
            <a:r>
              <a:rPr lang="en-US" b="0" u="none" baseline="0" dirty="0" err="1"/>
              <a:t>Ms</a:t>
            </a:r>
            <a:r>
              <a:rPr lang="en-US" b="0" u="none" baseline="0" dirty="0"/>
              <a:t> Project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6.1 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Github</a:t>
            </a:r>
            <a:r>
              <a:rPr lang="en-US" b="1" u="sng"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a:t>
            </a:r>
            <a:r>
              <a:rPr lang="en-US" baseline="0" dirty="0"/>
              <a:t>ill require one administrator (Cindy or Erik)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baseline="0" dirty="0"/>
              <a:t>Other artifacts: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Files that are non-source code can be uploaded directly to the master branch without review during part 1 of SPMP. Files that are still in progress will have an _ in the title.  Those without a “_” will be assumed to be 100% complete.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a:t>
            </a:r>
          </a:p>
          <a:p>
            <a:r>
              <a:rPr lang="en-US" dirty="0"/>
              <a:t>Name from</a:t>
            </a:r>
            <a:r>
              <a:rPr lang="en-US" baseline="0" dirty="0"/>
              <a:t> left to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Durwin</a:t>
            </a:r>
            <a:r>
              <a:rPr lang="en-US" baseline="0" dirty="0"/>
              <a:t> Johnson, Cindy Samano, Alex Pope, Erik Johnson, </a:t>
            </a:r>
            <a:r>
              <a:rPr lang="en-US" dirty="0" err="1"/>
              <a:t>Wenhao</a:t>
            </a:r>
            <a:r>
              <a:rPr lang="en-US" dirty="0"/>
              <a:t> Zhang, Reggie </a:t>
            </a:r>
            <a:r>
              <a:rPr lang="en-US" dirty="0" err="1"/>
              <a:t>Jirigesu</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SPMP Formatting and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Artifact Review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err="1"/>
              <a:t>Wrike</a:t>
            </a:r>
            <a:r>
              <a:rPr lang="en-US" b="1" u="sng" baseline="0" dirty="0"/>
              <a:t> under-utilized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Dependencies not established early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CS</a:t>
            </a:r>
          </a:p>
          <a:p>
            <a:endParaRPr lang="en-US" b="1" u="sng" dirty="0"/>
          </a:p>
          <a:p>
            <a:r>
              <a:rPr lang="en-US" b="1" u="sng" dirty="0"/>
              <a:t>Artifact format standards</a:t>
            </a:r>
            <a:endParaRPr lang="en-US" b="0" u="none" baseline="0" dirty="0"/>
          </a:p>
          <a:p>
            <a:r>
              <a:rPr lang="en-US" b="0" u="none" dirty="0"/>
              <a:t>Deciding</a:t>
            </a:r>
            <a:r>
              <a:rPr lang="en-US" b="0" u="none" baseline="0" dirty="0"/>
              <a:t> on a format for documents i.e. what type of bullet points are we going to use, layout of page. (Style guide)</a:t>
            </a:r>
          </a:p>
          <a:p>
            <a:endParaRPr lang="en-US" b="0" u="none" baseline="0" dirty="0"/>
          </a:p>
          <a:p>
            <a:r>
              <a:rPr lang="en-US" b="1" u="sng" dirty="0"/>
              <a:t>Establish artifact 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Use </a:t>
            </a:r>
            <a:r>
              <a:rPr lang="en-US" b="1" u="sng" baseline="0" dirty="0" err="1"/>
              <a:t>Wrike</a:t>
            </a:r>
            <a:r>
              <a:rPr lang="en-US" b="1" u="sng" baseline="0" dirty="0"/>
              <a:t> More</a:t>
            </a:r>
          </a:p>
          <a:p>
            <a:r>
              <a:rPr lang="en-US" b="0" u="none" baseline="0" dirty="0"/>
              <a:t>Assign tasks for every task that was assigned during in-person meetings. Add in due dates and approximate time due. Set tasks as completed once they are completed. </a:t>
            </a:r>
            <a:endParaRPr lang="en-US" b="0" u="none" dirty="0"/>
          </a:p>
          <a:p>
            <a:endParaRPr lang="en-US" b="0" u="none" baseline="0" dirty="0"/>
          </a:p>
          <a:p>
            <a:r>
              <a:rPr lang="en-US" b="1" u="sng" baseline="0" dirty="0"/>
              <a:t>Reorganize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endParaRPr lang="en-US" b="0" u="none" baseline="0" dirty="0"/>
          </a:p>
          <a:p>
            <a:r>
              <a:rPr lang="en-US" b="1" u="sng" baseline="0" dirty="0"/>
              <a:t>Formalize PM communication</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&amp; EJ</a:t>
            </a:r>
          </a:p>
          <a:p>
            <a:endParaRPr lang="en-US" dirty="0"/>
          </a:p>
          <a:p>
            <a:pPr marL="171450" indent="-171450">
              <a:buFont typeface="Arial" panose="020B0604020202020204" pitchFamily="34" charset="0"/>
              <a:buChar char="•"/>
            </a:pPr>
            <a:r>
              <a:rPr lang="en-US" sz="1200" b="1" i="1" dirty="0">
                <a:solidFill>
                  <a:srgbClr val="00B050"/>
                </a:solidFill>
              </a:rPr>
              <a:t>CS - Assign </a:t>
            </a:r>
            <a:r>
              <a:rPr lang="en-US" b="1" dirty="0"/>
              <a:t>– </a:t>
            </a:r>
            <a:r>
              <a:rPr lang="en-US" b="0" dirty="0"/>
              <a:t>In part one it</a:t>
            </a:r>
            <a:r>
              <a:rPr lang="en-US" b="0" baseline="0" dirty="0"/>
              <a:t> took a while to assign tasks, in part 2 up until now we have taken great pains to assign tasks as soon as it is known what will need to be done.</a:t>
            </a:r>
          </a:p>
          <a:p>
            <a:pPr marL="171450" indent="-171450">
              <a:buFont typeface="Arial" panose="020B0604020202020204" pitchFamily="34" charset="0"/>
              <a:buChar char="•"/>
            </a:pPr>
            <a:r>
              <a:rPr lang="en-US" b="1" dirty="0"/>
              <a:t>EJ – Dependencies</a:t>
            </a:r>
            <a:r>
              <a:rPr lang="en-US" b="1" baseline="0" dirty="0"/>
              <a:t> – </a:t>
            </a:r>
            <a:r>
              <a:rPr lang="en-US" b="0" baseline="0" dirty="0"/>
              <a:t>In part one, because we did not adequately take dependencies into account for documents, some team members were waiting on a single team member in order to get their documents done.  Specifically, the estimates section.  Pieces of this section were assigned to three different people.  This resulted in a situation where we had to do a lot of last minute work</a:t>
            </a:r>
          </a:p>
          <a:p>
            <a:pPr marL="171450" indent="-171450">
              <a:buFont typeface="Arial" panose="020B0604020202020204" pitchFamily="34" charset="0"/>
              <a:buChar char="•"/>
            </a:pPr>
            <a:r>
              <a:rPr lang="en-US" b="1" i="1" baseline="0" dirty="0"/>
              <a:t>CS – Review Artifacts/Tasks with PMs earlier</a:t>
            </a:r>
            <a:r>
              <a:rPr lang="en-US" b="1" baseline="0" dirty="0"/>
              <a:t> </a:t>
            </a:r>
            <a:r>
              <a:rPr lang="en-US" b="0" baseline="0" dirty="0"/>
              <a:t>– This actually bit us already in Part 2.  We took a while to generate the Part 2 artifacts, and weren’t able to get them to our PMs until Sunday.  On Sunday we determined that we had done everything mostly correct, but there were still some decent changes to make.  We also found that one of the diagrams wasn’t nearly what we expected after reviewing with PMs and checking the book (Use Case Diagram from UC Summary).  </a:t>
            </a:r>
            <a:r>
              <a:rPr lang="en-US" b="1" i="1" baseline="0" dirty="0"/>
              <a:t>(Use own words?)</a:t>
            </a:r>
          </a:p>
          <a:p>
            <a:pPr marL="171450" indent="-171450">
              <a:buFont typeface="Arial" panose="020B0604020202020204" pitchFamily="34" charset="0"/>
              <a:buChar char="•"/>
            </a:pPr>
            <a:r>
              <a:rPr lang="en-US" b="1" i="0" baseline="0" dirty="0"/>
              <a:t>EJ – Establish formal communication process with PMs </a:t>
            </a:r>
            <a:r>
              <a:rPr lang="en-US" b="0" i="0" baseline="0" dirty="0"/>
              <a:t>– Presently we have an informal ‘please check Slack once per day’ which works somewhat tenuously.  We plan on changing the process so we can have a confirmed once-per-day visit and an acknowledgment that they have received and acknowledged any communications intended for them and understand any tasks they have been assigned or requested information on.</a:t>
            </a:r>
          </a:p>
          <a:p>
            <a:pPr marL="171450" indent="-171450">
              <a:buFont typeface="Arial" panose="020B0604020202020204" pitchFamily="34" charset="0"/>
              <a:buChar char="•"/>
            </a:pPr>
            <a:r>
              <a:rPr lang="en-US" b="1" i="1" baseline="0" dirty="0"/>
              <a:t>CS – Formatting</a:t>
            </a:r>
            <a:r>
              <a:rPr lang="en-US" b="0" i="1" baseline="0" dirty="0"/>
              <a:t> – </a:t>
            </a:r>
            <a:r>
              <a:rPr lang="en-US" b="0" i="0" baseline="0" dirty="0"/>
              <a:t>Establish style guides, and preliminary code style guides, as well as procedures on how to deal with preexisting templates that have their </a:t>
            </a:r>
            <a:r>
              <a:rPr lang="en-US" b="0" i="0" baseline="0"/>
              <a:t>own style.</a:t>
            </a:r>
            <a:endParaRPr lang="en-US" b="1" i="0" baseline="0" dirty="0"/>
          </a:p>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r>
              <a:rPr lang="en-US" b="0" baseline="0" dirty="0"/>
              <a:t>We have never done a project of this scale.</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Dynamic item reorder quantity adjustment (</a:t>
            </a:r>
            <a:r>
              <a:rPr lang="en-US" b="1" u="sng" dirty="0" err="1"/>
              <a:t>AccuStock</a:t>
            </a:r>
            <a:r>
              <a:rPr lang="en-US" b="1" u="sng" dirty="0"/>
              <a:t>)</a:t>
            </a:r>
            <a:r>
              <a:rPr lang="en-US" b="1" u="sng" baseline="0" dirty="0"/>
              <a:t>: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Company-wide sales (per-item):</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Customer</a:t>
            </a:r>
            <a:r>
              <a:rPr lang="en-US" b="1" u="sng" baseline="0" dirty="0"/>
              <a:t> refill eligibility</a:t>
            </a:r>
            <a:r>
              <a:rPr lang="en-US" b="1" u="sng" dirty="0"/>
              <a:t>:</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Customer Coupons:</a:t>
            </a:r>
            <a:r>
              <a:rPr lang="en-US" b="1" u="sng" baseline="0" dirty="0"/>
              <a:t> </a:t>
            </a:r>
            <a:r>
              <a:rPr lang="en-US" dirty="0"/>
              <a:t>Customer coupons that provide a percent</a:t>
            </a:r>
            <a:r>
              <a:rPr lang="en-US" baseline="0" dirty="0"/>
              <a:t> discount across the entire order</a:t>
            </a:r>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b="1" dirty="0"/>
              <a:t>Programming Language: </a:t>
            </a: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Program Interface</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program will use a text-driven</a:t>
            </a:r>
            <a:r>
              <a:rPr lang="en-US" sz="1200" kern="1200" baseline="0" dirty="0">
                <a:solidFill>
                  <a:schemeClr val="tx1"/>
                </a:solidFill>
                <a:effectLst/>
                <a:latin typeface="+mn-lt"/>
                <a:ea typeface="+mn-ea"/>
                <a:cs typeface="+mn-cs"/>
              </a:rPr>
              <a:t> menu system </a:t>
            </a:r>
            <a:r>
              <a:rPr lang="en-US" sz="1200" kern="1200" dirty="0">
                <a:solidFill>
                  <a:schemeClr val="tx1"/>
                </a:solidFill>
                <a:effectLst/>
                <a:latin typeface="+mn-lt"/>
                <a:ea typeface="+mn-ea"/>
                <a:cs typeface="+mn-cs"/>
              </a:rPr>
              <a:t>reading and writing from the command line as its input/output source due to our skill set limitations as well. </a:t>
            </a:r>
          </a:p>
          <a:p>
            <a:pPr marL="171450" indent="-171450">
              <a:buFont typeface="Arial" panose="020B0604020202020204" pitchFamily="34" charset="0"/>
              <a:buChar char="•"/>
            </a:pPr>
            <a:r>
              <a:rPr lang="en-US" b="1" dirty="0"/>
              <a:t>Offline Data Storage</a:t>
            </a:r>
            <a:r>
              <a:rPr lang="en-US" dirty="0"/>
              <a:t>:</a:t>
            </a:r>
            <a:r>
              <a:rPr lang="en-US" baseline="0" dirty="0"/>
              <a:t>  The program will use flat files to store data offline, due to only two members having experience with databases, and nobody having experience integrating databases into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Why these tools?</a:t>
            </a:r>
          </a:p>
        </p:txBody>
      </p:sp>
      <p:sp>
        <p:nvSpPr>
          <p:cNvPr id="3" name="Content Placeholder 2"/>
          <p:cNvSpPr>
            <a:spLocks noGrp="1"/>
          </p:cNvSpPr>
          <p:nvPr>
            <p:ph idx="1"/>
          </p:nvPr>
        </p:nvSpPr>
        <p:spPr/>
        <p:txBody>
          <a:bodyPr>
            <a:normAutofit/>
          </a:bodyPr>
          <a:lstStyle/>
          <a:p>
            <a:r>
              <a:rPr lang="en-US" dirty="0"/>
              <a:t>Slack</a:t>
            </a:r>
          </a:p>
          <a:p>
            <a:r>
              <a:rPr lang="en-US" dirty="0" err="1"/>
              <a:t>Wrike</a:t>
            </a:r>
            <a:endParaRPr lang="en-US" dirty="0"/>
          </a:p>
          <a:p>
            <a:r>
              <a:rPr lang="en-US" dirty="0"/>
              <a:t>Toggl</a:t>
            </a:r>
          </a:p>
          <a:p>
            <a:r>
              <a:rPr lang="en-US" dirty="0"/>
              <a:t>GitHub</a:t>
            </a:r>
          </a:p>
          <a:p>
            <a:r>
              <a:rPr lang="en-US" dirty="0"/>
              <a:t>Microsoft Project</a:t>
            </a:r>
          </a:p>
        </p:txBody>
      </p:sp>
    </p:spTree>
    <p:extLst>
      <p:ext uri="{BB962C8B-B14F-4D97-AF65-F5344CB8AC3E}">
        <p14:creationId xmlns:p14="http://schemas.microsoft.com/office/powerpoint/2010/main" val="18337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Estimate</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Time Spent</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New Estimation Method:  Tasks</a:t>
            </a:r>
          </a:p>
          <a:p>
            <a:r>
              <a:rPr lang="en-US" dirty="0"/>
              <a:t>Part 2 Estimate (Tasks):  238 Hours</a:t>
            </a:r>
          </a:p>
          <a:p>
            <a:endParaRPr lang="en-US" dirty="0"/>
          </a:p>
          <a:p>
            <a:r>
              <a:rPr lang="en-US" dirty="0"/>
              <a:t>Why switch?</a:t>
            </a:r>
          </a:p>
        </p:txBody>
      </p:sp>
    </p:spTree>
    <p:extLst>
      <p:ext uri="{BB962C8B-B14F-4D97-AF65-F5344CB8AC3E}">
        <p14:creationId xmlns:p14="http://schemas.microsoft.com/office/powerpoint/2010/main" val="33811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r>
              <a:rPr lang="en-US" dirty="0"/>
              <a:t>Overall Estimate (LOC):  116 Hours (no change)</a:t>
            </a:r>
          </a:p>
          <a:p>
            <a:r>
              <a:rPr lang="en-US" dirty="0"/>
              <a:t>Overall Estimate (FPE):  808 Hours</a:t>
            </a:r>
          </a:p>
          <a:p>
            <a:r>
              <a:rPr lang="en-US" b="1" dirty="0"/>
              <a:t>Overall Estimate (Tasks):  538 Hours</a:t>
            </a:r>
          </a:p>
        </p:txBody>
      </p:sp>
    </p:spTree>
    <p:extLst>
      <p:ext uri="{BB962C8B-B14F-4D97-AF65-F5344CB8AC3E}">
        <p14:creationId xmlns:p14="http://schemas.microsoft.com/office/powerpoint/2010/main" val="389537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r>
              <a:rPr lang="en-US" dirty="0"/>
              <a:t>1.4 Performance/Behavior Constraints</a:t>
            </a:r>
          </a:p>
          <a:p>
            <a:r>
              <a:rPr lang="en-US" dirty="0"/>
              <a:t>1.5 Management and Technical Constraints </a:t>
            </a:r>
          </a:p>
          <a:p>
            <a:r>
              <a:rPr lang="en-US" dirty="0"/>
              <a:t>2.1 Historical Data for Estimates</a:t>
            </a:r>
          </a:p>
          <a:p>
            <a:r>
              <a:rPr lang="en-US" dirty="0"/>
              <a:t>4.1 Project Task Set</a:t>
            </a:r>
          </a:p>
        </p:txBody>
      </p:sp>
    </p:spTree>
    <p:extLst>
      <p:ext uri="{BB962C8B-B14F-4D97-AF65-F5344CB8AC3E}">
        <p14:creationId xmlns:p14="http://schemas.microsoft.com/office/powerpoint/2010/main" val="252873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1.3 Functional Decomposition (multiple iterations)</a:t>
            </a:r>
          </a:p>
          <a:p>
            <a:r>
              <a:rPr lang="en-US" dirty="0"/>
              <a:t>2.3 Estimation Techniques Applied and Results</a:t>
            </a:r>
          </a:p>
          <a:p>
            <a:r>
              <a:rPr lang="en-US" dirty="0"/>
              <a:t>2.4 Reconciled Estimate</a:t>
            </a:r>
          </a:p>
          <a:p>
            <a:r>
              <a:rPr lang="en-US" dirty="0"/>
              <a:t>3.0 Risk Management</a:t>
            </a:r>
          </a:p>
          <a:p>
            <a:r>
              <a:rPr lang="en-US" dirty="0"/>
              <a:t>4.2 Task Network Diagram</a:t>
            </a:r>
          </a:p>
          <a:p>
            <a:r>
              <a:rPr lang="en-US" dirty="0"/>
              <a:t>6.1  Quality Assurance and Control</a:t>
            </a:r>
          </a:p>
          <a:p>
            <a:r>
              <a:rPr lang="en-US" dirty="0"/>
              <a:t>Document merging and formatting </a:t>
            </a:r>
          </a:p>
          <a:p>
            <a:pPr marL="45720" indent="0">
              <a:buNone/>
            </a:pPr>
            <a:endParaRPr lang="en-US" dirty="0"/>
          </a:p>
        </p:txBody>
      </p:sp>
      <p:pic>
        <p:nvPicPr>
          <p:cNvPr id="6" name="Picture 5"/>
          <p:cNvPicPr>
            <a:picLocks noChangeAspect="1"/>
          </p:cNvPicPr>
          <p:nvPr/>
        </p:nvPicPr>
        <p:blipFill>
          <a:blip r:embed="rId3"/>
          <a:stretch>
            <a:fillRect/>
          </a:stretch>
        </p:blipFill>
        <p:spPr>
          <a:xfrm>
            <a:off x="4013200" y="340971"/>
            <a:ext cx="8010013" cy="1774419"/>
          </a:xfrm>
          <a:prstGeom prst="rect">
            <a:avLst/>
          </a:prstGeom>
        </p:spPr>
      </p:pic>
      <p:pic>
        <p:nvPicPr>
          <p:cNvPr id="8" name="Picture 7"/>
          <p:cNvPicPr>
            <a:picLocks noChangeAspect="1"/>
          </p:cNvPicPr>
          <p:nvPr/>
        </p:nvPicPr>
        <p:blipFill>
          <a:blip r:embed="rId4"/>
          <a:stretch>
            <a:fillRect/>
          </a:stretch>
        </p:blipFill>
        <p:spPr>
          <a:xfrm>
            <a:off x="6209071" y="340971"/>
            <a:ext cx="5132440" cy="1750555"/>
          </a:xfrm>
          <a:prstGeom prst="rect">
            <a:avLst/>
          </a:prstGeom>
        </p:spPr>
      </p:pic>
      <p:grpSp>
        <p:nvGrpSpPr>
          <p:cNvPr id="22" name="Group 21"/>
          <p:cNvGrpSpPr/>
          <p:nvPr/>
        </p:nvGrpSpPr>
        <p:grpSpPr>
          <a:xfrm>
            <a:off x="353549" y="1822524"/>
            <a:ext cx="11451771" cy="3897812"/>
            <a:chOff x="695857" y="2114868"/>
            <a:chExt cx="8360087" cy="2441892"/>
          </a:xfrm>
        </p:grpSpPr>
        <p:pic>
          <p:nvPicPr>
            <p:cNvPr id="23" name="Picture 9" descr="SPMP_TND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682" y="2127885"/>
              <a:ext cx="29908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SPMP_TND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57" y="2114868"/>
              <a:ext cx="20288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1" descr="SPMP_TND_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532" y="3948429"/>
              <a:ext cx="25812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9" descr="SPMP_TND_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3944" y="3696652"/>
              <a:ext cx="762000" cy="65722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12"/>
            <p:cNvSpPr>
              <a:spLocks noChangeArrowheads="1"/>
            </p:cNvSpPr>
            <p:nvPr/>
          </p:nvSpPr>
          <p:spPr bwMode="auto">
            <a:xfrm>
              <a:off x="2583712" y="24288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87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b="1" u="sng" dirty="0"/>
              <a:t>Slack: </a:t>
            </a:r>
          </a:p>
          <a:p>
            <a:pPr lvl="1"/>
            <a:r>
              <a:rPr lang="en-US" dirty="0"/>
              <a:t>Notifications</a:t>
            </a:r>
          </a:p>
          <a:p>
            <a:pPr lvl="1"/>
            <a:r>
              <a:rPr lang="en-US" dirty="0" err="1"/>
              <a:t>Meeting_minutes</a:t>
            </a:r>
            <a:r>
              <a:rPr lang="en-US" dirty="0"/>
              <a:t> channel</a:t>
            </a:r>
            <a:endParaRPr lang="en-US" u="sng" dirty="0"/>
          </a:p>
          <a:p>
            <a:r>
              <a:rPr lang="en-US" b="1" u="sng" dirty="0"/>
              <a:t>GitHub:</a:t>
            </a:r>
          </a:p>
          <a:p>
            <a:pPr lvl="1"/>
            <a:r>
              <a:rPr lang="en-US" dirty="0"/>
              <a:t>Source code</a:t>
            </a:r>
          </a:p>
          <a:p>
            <a:pPr lvl="1"/>
            <a:r>
              <a:rPr lang="en-US" dirty="0"/>
              <a:t>Other artifacts</a:t>
            </a:r>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SPMP formatting and style</a:t>
            </a:r>
          </a:p>
          <a:p>
            <a:r>
              <a:rPr lang="en-US" dirty="0"/>
              <a:t>Artifact review method</a:t>
            </a:r>
          </a:p>
          <a:p>
            <a:r>
              <a:rPr lang="en-US" dirty="0" err="1"/>
              <a:t>Wrike</a:t>
            </a:r>
            <a:r>
              <a:rPr lang="en-US" dirty="0"/>
              <a:t> under-utilized</a:t>
            </a:r>
          </a:p>
          <a:p>
            <a:r>
              <a:rPr lang="en-US" dirty="0"/>
              <a:t>Dependencies not established early </a:t>
            </a:r>
          </a:p>
          <a:p>
            <a:r>
              <a:rPr lang="en-US" dirty="0"/>
              <a:t>Communication with PMs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Artifact format standards</a:t>
            </a:r>
          </a:p>
          <a:p>
            <a:r>
              <a:rPr lang="en-US" dirty="0"/>
              <a:t>Establish artifact review method</a:t>
            </a:r>
          </a:p>
          <a:p>
            <a:r>
              <a:rPr lang="en-US" dirty="0"/>
              <a:t>Use </a:t>
            </a:r>
            <a:r>
              <a:rPr lang="en-US" dirty="0" err="1"/>
              <a:t>Wrike</a:t>
            </a:r>
            <a:r>
              <a:rPr lang="en-US" dirty="0"/>
              <a:t> more</a:t>
            </a:r>
          </a:p>
          <a:p>
            <a:r>
              <a:rPr lang="en-US" dirty="0"/>
              <a:t>Reorganize repository</a:t>
            </a:r>
          </a:p>
          <a:p>
            <a:r>
              <a:rPr lang="en-US" dirty="0"/>
              <a:t>Formalize PM communication</a:t>
            </a:r>
          </a:p>
        </p:txBody>
      </p:sp>
    </p:spTree>
    <p:extLst>
      <p:ext uri="{BB962C8B-B14F-4D97-AF65-F5344CB8AC3E}">
        <p14:creationId xmlns:p14="http://schemas.microsoft.com/office/powerpoint/2010/main" val="224127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would we do differently from Part 1?</a:t>
            </a:r>
            <a:br>
              <a:rPr lang="en-US" dirty="0"/>
            </a:br>
            <a:endParaRPr lang="en-US" dirty="0"/>
          </a:p>
        </p:txBody>
      </p:sp>
      <p:sp>
        <p:nvSpPr>
          <p:cNvPr id="3" name="Content Placeholder 2"/>
          <p:cNvSpPr>
            <a:spLocks noGrp="1"/>
          </p:cNvSpPr>
          <p:nvPr>
            <p:ph idx="1"/>
          </p:nvPr>
        </p:nvSpPr>
        <p:spPr/>
        <p:txBody>
          <a:bodyPr/>
          <a:lstStyle/>
          <a:p>
            <a:r>
              <a:rPr lang="en-US" dirty="0"/>
              <a:t>Assign tasks more quickly</a:t>
            </a:r>
          </a:p>
          <a:p>
            <a:r>
              <a:rPr lang="en-US" dirty="0"/>
              <a:t>Establish dependencies earlier</a:t>
            </a:r>
          </a:p>
          <a:p>
            <a:r>
              <a:rPr lang="en-US" dirty="0"/>
              <a:t>Review artifacts/tasks with PMs earlier</a:t>
            </a:r>
          </a:p>
          <a:p>
            <a:r>
              <a:rPr lang="en-US" dirty="0"/>
              <a:t>Establish formal communication process with PMs</a:t>
            </a:r>
          </a:p>
          <a:p>
            <a:r>
              <a:rPr lang="en-US" dirty="0"/>
              <a:t>Formatting </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JavaScript,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 Detail-oriented, planning, problem solver.</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Java</a:t>
            </a:r>
          </a:p>
          <a:p>
            <a:pPr lvl="1"/>
            <a:r>
              <a:rPr lang="en-US" dirty="0"/>
              <a:t>Currently does web development</a:t>
            </a:r>
          </a:p>
          <a:p>
            <a:pPr lvl="1"/>
            <a:endParaRPr lang="en-US" sz="2000" dirty="0"/>
          </a:p>
          <a:p>
            <a:pPr lvl="1"/>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1550022465"/>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Dynamic item reorder quantity adjustment (</a:t>
            </a:r>
            <a:r>
              <a:rPr lang="en-US" dirty="0" err="1"/>
              <a:t>AccuStock</a:t>
            </a:r>
            <a:r>
              <a:rPr lang="en-US" dirty="0"/>
              <a:t>)</a:t>
            </a:r>
          </a:p>
          <a:p>
            <a:pPr marL="45720" indent="0">
              <a:buNone/>
            </a:pPr>
            <a:r>
              <a:rPr lang="en-US" dirty="0"/>
              <a:t>Individual Functionality</a:t>
            </a:r>
          </a:p>
          <a:p>
            <a:r>
              <a:rPr lang="en-US" dirty="0"/>
              <a:t>Company-wide sales discount (per-item) – Alex Pope</a:t>
            </a:r>
          </a:p>
          <a:p>
            <a:r>
              <a:rPr lang="en-US" dirty="0"/>
              <a:t>Coupled items  - Erik Johnson </a:t>
            </a:r>
          </a:p>
          <a:p>
            <a:r>
              <a:rPr lang="en-US" dirty="0"/>
              <a:t>Customer refill eligibility –Cindy Samano</a:t>
            </a:r>
          </a:p>
          <a:p>
            <a:r>
              <a:rPr lang="en-US" dirty="0"/>
              <a:t>Customer coupons –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Compiler: Visual Studio 2015</a:t>
            </a:r>
          </a:p>
          <a:p>
            <a:r>
              <a:rPr lang="en-US" dirty="0"/>
              <a:t>Program Interface:  Command line</a:t>
            </a:r>
          </a:p>
          <a:p>
            <a:r>
              <a:rPr lang="en-US" dirty="0"/>
              <a:t>Offline data storage:  Flat Files</a:t>
            </a:r>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a:t>
            </a:r>
          </a:p>
          <a:p>
            <a:pPr lvl="1"/>
            <a:r>
              <a:rPr lang="en-US" dirty="0"/>
              <a:t>Google Docs and Google Calendar</a:t>
            </a:r>
          </a:p>
          <a:p>
            <a:pPr marL="0" indent="0">
              <a:buNone/>
            </a:pPr>
            <a:r>
              <a:rPr lang="en-US" dirty="0"/>
              <a:t>Organization tools:</a:t>
            </a:r>
          </a:p>
          <a:p>
            <a:pPr lvl="1"/>
            <a:r>
              <a:rPr lang="en-US" dirty="0" err="1"/>
              <a:t>Wrike</a:t>
            </a:r>
            <a:endParaRPr lang="en-US" dirty="0"/>
          </a:p>
          <a:p>
            <a:pPr lvl="1"/>
            <a:r>
              <a:rPr lang="en-US" dirty="0"/>
              <a:t>Microsoft Project</a:t>
            </a:r>
          </a:p>
          <a:p>
            <a:pPr lvl="1"/>
            <a:r>
              <a:rPr lang="en-US" dirty="0"/>
              <a:t>GitHub</a:t>
            </a:r>
          </a:p>
          <a:p>
            <a:pPr marL="0" indent="0">
              <a:buNone/>
            </a:pPr>
            <a:r>
              <a:rPr lang="en-US" dirty="0"/>
              <a:t>Time Tracking tool:</a:t>
            </a:r>
          </a:p>
          <a:p>
            <a:pPr lvl="1"/>
            <a:r>
              <a:rPr lang="en-US" dirty="0"/>
              <a:t>Toggl</a:t>
            </a:r>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3541</TotalTime>
  <Words>3409</Words>
  <Application>Microsoft Office PowerPoint</Application>
  <PresentationFormat>Widescreen</PresentationFormat>
  <Paragraphs>411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Why these tools?</vt:lpstr>
      <vt:lpstr>Estimates Part 1 Estimate</vt:lpstr>
      <vt:lpstr>Estimates  Overall Project Initial Estimate</vt:lpstr>
      <vt:lpstr>Estimates  Actual Part 1  Time Spent</vt:lpstr>
      <vt:lpstr>Estimates Part 2 Estimate</vt:lpstr>
      <vt:lpstr>Estimates New Overall Project Estimate </vt:lpstr>
      <vt:lpstr>SPMP What was easiest?</vt:lpstr>
      <vt:lpstr>SPMP What was hardest?</vt:lpstr>
      <vt:lpstr>SCM Plan</vt:lpstr>
      <vt:lpstr>What worked</vt:lpstr>
      <vt:lpstr>What did not work</vt:lpstr>
      <vt:lpstr>Changes for Part 2</vt:lpstr>
      <vt:lpstr>What would we do differently from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563</cp:revision>
  <dcterms:created xsi:type="dcterms:W3CDTF">2017-02-27T04:47:04Z</dcterms:created>
  <dcterms:modified xsi:type="dcterms:W3CDTF">2017-03-06T16:33:35Z</dcterms:modified>
</cp:coreProperties>
</file>