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 id="2147483743" r:id="rId2"/>
  </p:sldMasterIdLst>
  <p:notesMasterIdLst>
    <p:notesMasterId r:id="rId25"/>
  </p:notesMasterIdLst>
  <p:sldIdLst>
    <p:sldId id="256" r:id="rId3"/>
    <p:sldId id="284" r:id="rId4"/>
    <p:sldId id="263" r:id="rId5"/>
    <p:sldId id="266" r:id="rId6"/>
    <p:sldId id="265" r:id="rId7"/>
    <p:sldId id="257" r:id="rId8"/>
    <p:sldId id="275" r:id="rId9"/>
    <p:sldId id="277" r:id="rId10"/>
    <p:sldId id="264" r:id="rId11"/>
    <p:sldId id="281" r:id="rId12"/>
    <p:sldId id="276" r:id="rId13"/>
    <p:sldId id="278" r:id="rId14"/>
    <p:sldId id="279" r:id="rId15"/>
    <p:sldId id="280" r:id="rId16"/>
    <p:sldId id="273" r:id="rId17"/>
    <p:sldId id="274" r:id="rId18"/>
    <p:sldId id="285" r:id="rId19"/>
    <p:sldId id="282" r:id="rId20"/>
    <p:sldId id="260" r:id="rId21"/>
    <p:sldId id="261" r:id="rId22"/>
    <p:sldId id="269"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80829" autoAdjust="0"/>
  </p:normalViewPr>
  <p:slideViewPr>
    <p:cSldViewPr snapToGrid="0">
      <p:cViewPr>
        <p:scale>
          <a:sx n="100" d="100"/>
          <a:sy n="100" d="100"/>
        </p:scale>
        <p:origin x="-732" y="42"/>
      </p:cViewPr>
      <p:guideLst>
        <p:guide orient="horz" pos="2160"/>
        <p:guide pos="3840"/>
      </p:guideLst>
    </p:cSldViewPr>
  </p:slideViewPr>
  <p:notesTextViewPr>
    <p:cViewPr>
      <p:scale>
        <a:sx n="100" d="100"/>
        <a:sy n="100" d="100"/>
      </p:scale>
      <p:origin x="0" y="0"/>
    </p:cViewPr>
  </p:notesTextViewPr>
  <p:notesViewPr>
    <p:cSldViewPr snapToGrid="0">
      <p:cViewPr>
        <p:scale>
          <a:sx n="53" d="100"/>
          <a:sy n="53" d="100"/>
        </p:scale>
        <p:origin x="-1680" y="-10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1</a:t>
            </a:fld>
            <a:endParaRPr lang="en-US"/>
          </a:p>
        </p:txBody>
      </p:sp>
    </p:spTree>
    <p:extLst>
      <p:ext uri="{BB962C8B-B14F-4D97-AF65-F5344CB8AC3E}">
        <p14:creationId xmlns:p14="http://schemas.microsoft.com/office/powerpoint/2010/main" val="2070730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EJ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10</a:t>
            </a:fld>
            <a:endParaRPr lang="en-US"/>
          </a:p>
        </p:txBody>
      </p:sp>
    </p:spTree>
    <p:extLst>
      <p:ext uri="{BB962C8B-B14F-4D97-AF65-F5344CB8AC3E}">
        <p14:creationId xmlns:p14="http://schemas.microsoft.com/office/powerpoint/2010/main" val="1918682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EJ</a:t>
            </a:r>
          </a:p>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baseline="0" dirty="0">
                <a:solidFill>
                  <a:schemeClr val="tx1"/>
                </a:solidFill>
                <a:effectLst/>
                <a:latin typeface="+mn-lt"/>
                <a:ea typeface="+mn-ea"/>
                <a:cs typeface="+mn-cs"/>
              </a:rPr>
              <a:t>EJ</a:t>
            </a:r>
          </a:p>
          <a:p>
            <a:endParaRPr lang="en-US" sz="1200" b="0" u="none" kern="1200" baseline="0" dirty="0">
              <a:solidFill>
                <a:schemeClr val="tx1"/>
              </a:solidFill>
              <a:effectLst/>
              <a:latin typeface="+mn-lt"/>
              <a:ea typeface="+mn-ea"/>
              <a:cs typeface="+mn-cs"/>
            </a:endParaRPr>
          </a:p>
          <a:p>
            <a:r>
              <a:rPr lang="en-US" sz="1200" b="0" u="none" kern="1200" baseline="0" dirty="0">
                <a:solidFill>
                  <a:schemeClr val="tx1"/>
                </a:solidFill>
                <a:effectLst/>
                <a:latin typeface="+mn-lt"/>
                <a:ea typeface="+mn-ea"/>
                <a:cs typeface="+mn-cs"/>
              </a:rPr>
              <a:t>Based on time-tracking in Toggl, and rounding any ‘partial hours’ up to full hours.</a:t>
            </a:r>
          </a:p>
          <a:p>
            <a:r>
              <a:rPr lang="en-US" dirty="0"/>
              <a:t/>
            </a:r>
            <a:br>
              <a:rPr lang="en-US" dirty="0"/>
            </a:br>
            <a:endParaRPr lang="en-US" sz="12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860756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Why switch? </a:t>
            </a:r>
            <a:r>
              <a:rPr lang="en-US" dirty="0"/>
              <a:t>Switch to tasks estimate and tweak it based on findings and calculations based on findings from task one.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Original</a:t>
            </a:r>
            <a:r>
              <a:rPr lang="en-US" baseline="0" dirty="0"/>
              <a:t> selection was strange heuristic based on average hours spent per day based on person-hours up until today</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(vs</a:t>
            </a:r>
            <a:r>
              <a:rPr lang="en-US" baseline="0" dirty="0"/>
              <a:t> FPE) </a:t>
            </a:r>
            <a:r>
              <a:rPr lang="en-US" dirty="0"/>
              <a:t>Closest estimate to actual (function</a:t>
            </a:r>
            <a:r>
              <a:rPr lang="en-US" baseline="0" dirty="0"/>
              <a:t> point seems way 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(vs LOC) Able to estimate based on task difficulty vs. just an hours-per-day average, better estimates for individual pieces of project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(vs Both) Tasks more adjustable based on new information</a:t>
            </a:r>
          </a:p>
        </p:txBody>
      </p:sp>
      <p:sp>
        <p:nvSpPr>
          <p:cNvPr id="4" name="Slide Number Placeholder 3"/>
          <p:cNvSpPr>
            <a:spLocks noGrp="1"/>
          </p:cNvSpPr>
          <p:nvPr>
            <p:ph type="sldNum" sz="quarter" idx="10"/>
          </p:nvPr>
        </p:nvSpPr>
        <p:spPr/>
        <p:txBody>
          <a:bodyPr/>
          <a:lstStyle/>
          <a:p>
            <a:fld id="{B621E0F3-BCE5-4552-9E75-AD4D9ACB2A2B}" type="slidenum">
              <a:rPr lang="en-US" smtClean="0"/>
              <a:t>13</a:t>
            </a:fld>
            <a:endParaRPr lang="en-US"/>
          </a:p>
        </p:txBody>
      </p:sp>
    </p:spTree>
    <p:extLst>
      <p:ext uri="{BB962C8B-B14F-4D97-AF65-F5344CB8AC3E}">
        <p14:creationId xmlns:p14="http://schemas.microsoft.com/office/powerpoint/2010/main" val="2526573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a:solidFill>
                  <a:schemeClr val="tx1"/>
                </a:solidFill>
                <a:effectLst/>
                <a:latin typeface="+mn-lt"/>
                <a:ea typeface="+mn-ea"/>
                <a:cs typeface="+mn-cs"/>
              </a:rPr>
              <a:t>EJ</a:t>
            </a:r>
          </a:p>
          <a:p>
            <a:endParaRPr lang="en-US" sz="1200" b="0" i="0" u="none" kern="1200" dirty="0">
              <a:solidFill>
                <a:schemeClr val="tx1"/>
              </a:solidFill>
              <a:effectLst/>
              <a:latin typeface="+mn-lt"/>
              <a:ea typeface="+mn-ea"/>
              <a:cs typeface="+mn-cs"/>
            </a:endParaRPr>
          </a:p>
          <a:p>
            <a:r>
              <a:rPr lang="en-US" sz="1200" b="1" i="0" u="none" kern="1200" dirty="0">
                <a:solidFill>
                  <a:schemeClr val="tx1"/>
                </a:solidFill>
                <a:effectLst/>
                <a:latin typeface="+mn-lt"/>
                <a:ea typeface="+mn-ea"/>
                <a:cs typeface="+mn-cs"/>
              </a:rPr>
              <a:t>LOC</a:t>
            </a:r>
            <a:r>
              <a:rPr lang="en-US" sz="1200" b="0" i="0" u="none" kern="1200" baseline="0" dirty="0">
                <a:solidFill>
                  <a:schemeClr val="tx1"/>
                </a:solidFill>
                <a:effectLst/>
                <a:latin typeface="+mn-lt"/>
                <a:ea typeface="+mn-ea"/>
                <a:cs typeface="+mn-cs"/>
              </a:rPr>
              <a:t> – No real changes, still based on function decomposition diagram</a:t>
            </a:r>
          </a:p>
          <a:p>
            <a:r>
              <a:rPr lang="en-US" sz="1200" b="1" i="0" u="none" kern="1200" baseline="0" dirty="0">
                <a:solidFill>
                  <a:schemeClr val="tx1"/>
                </a:solidFill>
                <a:effectLst/>
                <a:latin typeface="+mn-lt"/>
                <a:ea typeface="+mn-ea"/>
                <a:cs typeface="+mn-cs"/>
              </a:rPr>
              <a:t>FPE</a:t>
            </a:r>
            <a:r>
              <a:rPr lang="en-US" sz="1200" b="0" i="0" u="none" kern="1200" baseline="0" dirty="0">
                <a:solidFill>
                  <a:schemeClr val="tx1"/>
                </a:solidFill>
                <a:effectLst/>
                <a:latin typeface="+mn-lt"/>
                <a:ea typeface="+mn-ea"/>
                <a:cs typeface="+mn-cs"/>
              </a:rPr>
              <a:t> – Changes based on knowledge gleaned from use case summary &amp; specs and more in-depth thought about program functionality</a:t>
            </a:r>
          </a:p>
          <a:p>
            <a:r>
              <a:rPr lang="en-US" sz="1200" b="1" i="0" u="none" kern="1200" baseline="0" dirty="0">
                <a:solidFill>
                  <a:schemeClr val="tx1"/>
                </a:solidFill>
                <a:effectLst/>
                <a:latin typeface="+mn-lt"/>
                <a:ea typeface="+mn-ea"/>
                <a:cs typeface="+mn-cs"/>
              </a:rPr>
              <a:t>Tasks</a:t>
            </a:r>
            <a:r>
              <a:rPr lang="en-US" sz="1200" b="0" i="0" u="none" kern="1200" baseline="0" dirty="0">
                <a:solidFill>
                  <a:schemeClr val="tx1"/>
                </a:solidFill>
                <a:effectLst/>
                <a:latin typeface="+mn-lt"/>
                <a:ea typeface="+mn-ea"/>
                <a:cs typeface="+mn-cs"/>
              </a:rPr>
              <a:t> – Changes based on knowledge gleaned from completion of phase 1 &amp; use case</a:t>
            </a:r>
            <a:endParaRPr lang="en-US" sz="1200" b="0" i="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14</a:t>
            </a:fld>
            <a:endParaRPr lang="en-US"/>
          </a:p>
        </p:txBody>
      </p:sp>
    </p:spTree>
    <p:extLst>
      <p:ext uri="{BB962C8B-B14F-4D97-AF65-F5344CB8AC3E}">
        <p14:creationId xmlns:p14="http://schemas.microsoft.com/office/powerpoint/2010/main" val="886688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a:t>
            </a:r>
          </a:p>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 INCLUSIONS AND EXCLUSIONS.</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Constraints are based on individual schedules and exceptions to team members availability.</a:t>
            </a:r>
          </a:p>
          <a:p>
            <a:r>
              <a:rPr lang="en-US" b="0" u="none" baseline="0" dirty="0"/>
              <a:t>Compared to the technical </a:t>
            </a:r>
            <a:r>
              <a:rPr lang="en-US" b="0" u="none" baseline="0" dirty="0" err="1"/>
              <a:t>constaints</a:t>
            </a:r>
            <a:r>
              <a:rPr lang="en-US" b="0" u="none" baseline="0" dirty="0"/>
              <a:t>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2.1 Historical Data for Estimates: </a:t>
            </a:r>
            <a:r>
              <a:rPr lang="en-US" b="0" u="none" baseline="0" dirty="0"/>
              <a:t>Deciding what sources to use as historical data </a:t>
            </a:r>
            <a:r>
              <a:rPr lang="en-US" b="0" u="none" baseline="0" dirty="0" err="1"/>
              <a:t>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340279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Toggl: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Defining the general functionality not the process. Thinking of</a:t>
            </a:r>
            <a:r>
              <a:rPr lang="en-US" baseline="0" dirty="0"/>
              <a:t> it</a:t>
            </a:r>
            <a:r>
              <a:rPr lang="en-US" dirty="0"/>
              <a:t> at</a:t>
            </a:r>
            <a:r>
              <a:rPr lang="en-US" baseline="0" dirty="0"/>
              <a:t> a high enough level that did not discuss implementation details. This took some discussion to be able to grasp that concept. Also involved some emails to Steiner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2.3 </a:t>
            </a:r>
            <a:r>
              <a:rPr lang="en-US" b="1" u="sng" dirty="0"/>
              <a:t>Estimation Techniques Applied and Results</a:t>
            </a: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Lines of code: Deciding on the methodology. We spent time discussing which individual projects we would include in our individual LOC Estimates. Then how we would get our teams average LOC/hour from that. We determined a way to find estimates for each method but it turned out to be harder than anticipated.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2.4 Reconciled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on which estimate (LOC, FP, Task) would be the final estimation for how long we think the project would take. Then deciding not to use any of them because we did not feel they where representative of the time we feel it would take.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3.0 Risk Mitigation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There were items that were not accounted for. Such as weather, mid-terms, and when people are sick.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Discussion of possible risks and how to mitigate those risks took about an 1 hour to come to agreed upon decisions.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4.2 Task Network Diagram</a:t>
            </a: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if </a:t>
            </a:r>
            <a:r>
              <a:rPr lang="en-US" b="0" u="none" baseline="0" dirty="0" err="1"/>
              <a:t>wrike</a:t>
            </a:r>
            <a:r>
              <a:rPr lang="en-US" b="0" u="none" baseline="0" dirty="0"/>
              <a:t> would be the best tool to display the TND. Upon further discussion and investigation of </a:t>
            </a:r>
            <a:r>
              <a:rPr lang="en-US" b="0" u="none" baseline="0" dirty="0" err="1"/>
              <a:t>wrike</a:t>
            </a:r>
            <a:r>
              <a:rPr lang="en-US" b="0" u="none" baseline="0" dirty="0"/>
              <a:t> it was decided we would assign task to team members through </a:t>
            </a:r>
            <a:r>
              <a:rPr lang="en-US" b="0" u="none" baseline="0" dirty="0" err="1"/>
              <a:t>wrike</a:t>
            </a:r>
            <a:r>
              <a:rPr lang="en-US" b="0" u="none" baseline="0" dirty="0"/>
              <a:t> but we will copy that same data into Microsoft Project in order to be able to display the TND and Timeline chart. Doing so was tedious and took a large amount of time. Our PM’s provided us with a Product key in order to get access to </a:t>
            </a:r>
            <a:r>
              <a:rPr lang="en-US" b="0" u="none" baseline="0" dirty="0" err="1"/>
              <a:t>Ms</a:t>
            </a:r>
            <a:r>
              <a:rPr lang="en-US" b="0" u="none" baseline="0" dirty="0"/>
              <a:t> Project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6.1 SQA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Because it was the last section of the SPMP, this required a lot of reviewing and cross checking across all other documents to make sure the contents within it were accurate and valid. Traceability.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CS</a:t>
            </a:r>
          </a:p>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a:t>
            </a:r>
            <a:r>
              <a:rPr lang="en-US" dirty="0" smtClean="0"/>
              <a:t>no changes </a:t>
            </a:r>
            <a:r>
              <a:rPr lang="en-US" dirty="0"/>
              <a:t>to their general availability </a:t>
            </a:r>
            <a:r>
              <a:rPr lang="en-US" dirty="0" smtClean="0"/>
              <a:t>but </a:t>
            </a:r>
            <a:r>
              <a:rPr lang="en-US" dirty="0"/>
              <a:t>were </a:t>
            </a:r>
            <a:r>
              <a:rPr lang="en-US" dirty="0" smtClean="0"/>
              <a:t>unavailable </a:t>
            </a:r>
            <a:r>
              <a:rPr lang="en-US" dirty="0"/>
              <a:t>on a specific </a:t>
            </a:r>
            <a:r>
              <a:rPr lang="en-US" dirty="0" smtClean="0"/>
              <a:t>day</a:t>
            </a:r>
            <a:r>
              <a:rPr lang="en-US" dirty="0"/>
              <a:t>, they </a:t>
            </a:r>
            <a:r>
              <a:rPr lang="en-US" dirty="0" smtClean="0"/>
              <a:t>were</a:t>
            </a:r>
            <a:r>
              <a:rPr lang="en-US" baseline="0" dirty="0" smtClean="0"/>
              <a:t> required</a:t>
            </a:r>
            <a:r>
              <a:rPr lang="en-US" dirty="0" smtClean="0"/>
              <a:t> </a:t>
            </a:r>
            <a:r>
              <a:rPr lang="en-US" dirty="0"/>
              <a:t>to report it to this </a:t>
            </a:r>
            <a:r>
              <a:rPr lang="en-US" dirty="0" smtClean="0"/>
              <a:t>calendar</a:t>
            </a:r>
            <a:r>
              <a:rPr lang="en-US" baseline="0" dirty="0" smtClean="0"/>
              <a:t> by Sunday at 7 PM.</a:t>
            </a: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316633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none" dirty="0"/>
              <a:t>Notification</a:t>
            </a:r>
            <a:r>
              <a:rPr lang="en-US" dirty="0"/>
              <a:t> of a change to the repository of either non-source  code or source code files must be communicated to the other team members through Slack.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a:t>Github</a:t>
            </a:r>
            <a:r>
              <a:rPr lang="en-US" b="1" u="sng"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a:t>Source</a:t>
            </a:r>
            <a:r>
              <a:rPr lang="en-US" b="1" u="sng" baseline="0" dirty="0"/>
              <a:t> code: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W</a:t>
            </a:r>
            <a:r>
              <a:rPr lang="en-US" baseline="0" dirty="0"/>
              <a:t>ill require one administrator (Cindy or Erik) review in order to commit to master branch. When uploading new source code files it will be uploaded to a separate protected branch.  In this separate branch team members will be able to upload changed files without having to worry about affecting the master branch. The master branch will act as the baseline for all artifacts. Protected branches by default require at least one review before committing to the master.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baseline="0" dirty="0"/>
              <a:t>Other artifacts: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Files that are non-source code can be uploaded directly to the master branch without review during part 1 of SPMP. Files that are still in progress will have an _ in the title.  Those without a “_” will be assumed to be 100% complete.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u="none" baseline="0" dirty="0"/>
              <a:t>As far as the non-source code part, that method has been working and we did notify each other on slack whenever there was a new file uploaded. There were problems such as the formatting, that were brought to our attention because of this, but the method it’s self is a good starting place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CS</a:t>
            </a:r>
          </a:p>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Project Manager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u="sng" baseline="0" dirty="0"/>
              <a:t>Setting milestones for ourselves</a:t>
            </a:r>
          </a:p>
          <a:p>
            <a:pPr marL="171450" indent="-171450">
              <a:buFont typeface="Arial" panose="020B0604020202020204" pitchFamily="34" charset="0"/>
              <a:buChar char="•"/>
            </a:pPr>
            <a:r>
              <a:rPr lang="en-US" b="0" u="none" baseline="0" dirty="0"/>
              <a:t>Motivated us to start working but we all started working on assigned task the night before our “self-set” milestone </a:t>
            </a:r>
          </a:p>
          <a:p>
            <a:pPr marL="1371600" lvl="3" indent="0">
              <a:buFont typeface="Arial" panose="020B0604020202020204" pitchFamily="34" charset="0"/>
              <a:buNone/>
            </a:pPr>
            <a:r>
              <a:rPr lang="en-US" b="0" u="none" baseline="0" dirty="0"/>
              <a:t>This last point will transition into the next slide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 </a:t>
            </a:r>
          </a:p>
          <a:p>
            <a:r>
              <a:rPr lang="en-US" dirty="0"/>
              <a:t>Name from</a:t>
            </a:r>
            <a:r>
              <a:rPr lang="en-US" baseline="0" dirty="0"/>
              <a:t> left to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Durwin</a:t>
            </a:r>
            <a:r>
              <a:rPr lang="en-US" baseline="0" dirty="0"/>
              <a:t> Johnson, Cindy Samano, Alex Pope, Erik Johnson, </a:t>
            </a:r>
            <a:r>
              <a:rPr lang="en-US" dirty="0" err="1"/>
              <a:t>Wenhao</a:t>
            </a:r>
            <a:r>
              <a:rPr lang="en-US" dirty="0"/>
              <a:t> Zhang, Reggie </a:t>
            </a:r>
            <a:r>
              <a:rPr lang="en-US" dirty="0" err="1"/>
              <a:t>Jirigesu</a:t>
            </a: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a:t>
            </a:fld>
            <a:endParaRPr lang="en-US"/>
          </a:p>
        </p:txBody>
      </p:sp>
    </p:spTree>
    <p:extLst>
      <p:ext uri="{BB962C8B-B14F-4D97-AF65-F5344CB8AC3E}">
        <p14:creationId xmlns:p14="http://schemas.microsoft.com/office/powerpoint/2010/main" val="786190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SPMP Formatting and Style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Not deciding on a format style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Artifact Review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Asking other team member</a:t>
            </a:r>
            <a:r>
              <a:rPr lang="en-US" b="0" u="none" baseline="0" dirty="0"/>
              <a:t>s to review things but not knowing which document to review first based on dependencies and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err="1"/>
              <a:t>Wrike</a:t>
            </a:r>
            <a:r>
              <a:rPr lang="en-US" b="1" u="sng" baseline="0" dirty="0"/>
              <a:t> under-utilized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intended to use Wrike as a replacement tool for Microsoft Project because not all team member were accessible to it. The point of Wrike was to assign tasks to team members. For the first half of the project, that functionality of Wrike was not utilized because instead team members would just check meeting minutes (where assigned tasks were also mentioned because tasks were usually assigned during in-person meetings) Wrike only contained the SPMP tasks but not the little tasks in between such as sending emails, uploading </a:t>
            </a:r>
            <a:r>
              <a:rPr lang="en-US" b="0" u="none" baseline="0" dirty="0" err="1"/>
              <a:t>meeting_minutes</a:t>
            </a:r>
            <a:r>
              <a:rPr lang="en-US" b="0" u="none" baseline="0" dirty="0"/>
              <a:t> or progress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Dependencies not established early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Not properly</a:t>
            </a:r>
            <a:r>
              <a:rPr lang="en-US" b="0" u="none" baseline="0" dirty="0"/>
              <a:t> checking the dependency of one task to another, put other people behind and cased a shift in work load for one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Communication With Project Managers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added them onto our groups on Slack, Wrike, and GitHub. We did not add them to the general availability or exception calendar. But we asked them if they would be able to join us for our weekly Sunday meetings and they said that for the most part yes. At the end of Part1 we realized that the c</a:t>
            </a:r>
            <a:r>
              <a:rPr lang="en-US" dirty="0"/>
              <a:t>ommunication process was</a:t>
            </a:r>
            <a:r>
              <a:rPr lang="en-US" baseline="0" dirty="0"/>
              <a:t> not w</a:t>
            </a:r>
            <a:r>
              <a:rPr lang="en-US" dirty="0"/>
              <a:t>ell defined.</a:t>
            </a:r>
            <a:r>
              <a:rPr lang="en-US" baseline="0" dirty="0"/>
              <a:t> We did not assign specific tasks to them and they did not know when or which parts of the SPMP to check first, they also were not told where to leave comments and feedback which in turn could be the reason why we felt we did not received adequate feedback.</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CS</a:t>
            </a:r>
          </a:p>
          <a:p>
            <a:endParaRPr lang="en-US" b="1" u="sng" dirty="0"/>
          </a:p>
          <a:p>
            <a:r>
              <a:rPr lang="en-US" b="1" u="sng" dirty="0"/>
              <a:t>Artifact format standards</a:t>
            </a:r>
            <a:endParaRPr lang="en-US" b="0" u="none" baseline="0" dirty="0"/>
          </a:p>
          <a:p>
            <a:r>
              <a:rPr lang="en-US" b="0" u="none" dirty="0"/>
              <a:t>Deciding</a:t>
            </a:r>
            <a:r>
              <a:rPr lang="en-US" b="0" u="none" baseline="0" dirty="0"/>
              <a:t> on a format for documents i.e. what type of bullet points are we going to use, layout of page. (Style guide)</a:t>
            </a:r>
          </a:p>
          <a:p>
            <a:endParaRPr lang="en-US" b="0" u="none" baseline="0" dirty="0"/>
          </a:p>
          <a:p>
            <a:r>
              <a:rPr lang="en-US" b="1" u="sng" dirty="0"/>
              <a:t>Establish artifact review</a:t>
            </a:r>
            <a:r>
              <a:rPr lang="en-US" b="1" u="sng" baseline="0" dirty="0"/>
              <a:t> method</a:t>
            </a:r>
          </a:p>
          <a:p>
            <a:r>
              <a:rPr lang="en-US" b="0" u="none" baseline="0" dirty="0"/>
              <a:t>The team has voted on using the “review” functionality on Microsoft Word to provide critiques on documents of other team members. To avoid overwriting the original, team members must make sure to save their document that contains critiques to a different name. If the document has a major dependency then the document should be reviewed first by the successor and the Project Managers.</a:t>
            </a:r>
          </a:p>
          <a:p>
            <a:endParaRPr lang="en-US" b="0" u="none" baseline="0" dirty="0"/>
          </a:p>
          <a:p>
            <a:r>
              <a:rPr lang="en-US" b="1" u="sng" baseline="0" dirty="0"/>
              <a:t>Use </a:t>
            </a:r>
            <a:r>
              <a:rPr lang="en-US" b="1" u="sng" baseline="0" dirty="0" err="1"/>
              <a:t>Wrike</a:t>
            </a:r>
            <a:r>
              <a:rPr lang="en-US" b="1" u="sng" baseline="0" dirty="0"/>
              <a:t> More</a:t>
            </a:r>
          </a:p>
          <a:p>
            <a:r>
              <a:rPr lang="en-US" b="0" u="none" baseline="0" dirty="0"/>
              <a:t>Assign tasks for every task that was assigned during in-person meetings. Add in due dates and approximate time due. Set tasks as completed once they are completed. </a:t>
            </a:r>
            <a:endParaRPr lang="en-US" b="0" u="none" dirty="0"/>
          </a:p>
          <a:p>
            <a:endParaRPr lang="en-US" b="0" u="none" baseline="0" dirty="0"/>
          </a:p>
          <a:p>
            <a:r>
              <a:rPr lang="en-US" b="1" u="sng" baseline="0" dirty="0"/>
              <a:t>Reorganize repository </a:t>
            </a:r>
          </a:p>
          <a:p>
            <a:pPr marL="171450" indent="-171450">
              <a:buFont typeface="Arial" panose="020B0604020202020204" pitchFamily="34" charset="0"/>
              <a:buChar char="•"/>
            </a:pPr>
            <a:r>
              <a:rPr lang="en-US" b="0" u="none" baseline="0" dirty="0"/>
              <a:t>Moved all documents dealing with Phase 1 into Phase_1 folder</a:t>
            </a:r>
          </a:p>
          <a:p>
            <a:pPr marL="171450" indent="-171450">
              <a:buFont typeface="Arial" panose="020B0604020202020204" pitchFamily="34" charset="0"/>
              <a:buChar char="•"/>
            </a:pPr>
            <a:r>
              <a:rPr lang="en-US" b="0" u="none" baseline="0" dirty="0"/>
              <a:t>Created a folder "Phase 1" inside Documentation for Phase 1 items </a:t>
            </a:r>
          </a:p>
          <a:p>
            <a:pPr marL="171450" indent="-171450">
              <a:buFont typeface="Arial" panose="020B0604020202020204" pitchFamily="34" charset="0"/>
              <a:buChar char="•"/>
            </a:pPr>
            <a:r>
              <a:rPr lang="en-US" b="0" u="none" baseline="0" dirty="0"/>
              <a:t>Within Phase 1, moved individual components of the SPMP to </a:t>
            </a:r>
            <a:r>
              <a:rPr lang="en-US" b="0" u="none" baseline="0" dirty="0" err="1"/>
              <a:t>Individual_Components</a:t>
            </a:r>
            <a:r>
              <a:rPr lang="en-US" b="0" u="none" baseline="0" dirty="0"/>
              <a:t> and left the SPMP directly inside Phase_1 </a:t>
            </a:r>
          </a:p>
          <a:p>
            <a:pPr marL="171450" indent="-171450">
              <a:buFont typeface="Arial" panose="020B0604020202020204" pitchFamily="34" charset="0"/>
              <a:buChar char="•"/>
            </a:pPr>
            <a:r>
              <a:rPr lang="en-US" b="0" u="none" baseline="0" dirty="0"/>
              <a:t>Created "</a:t>
            </a:r>
            <a:r>
              <a:rPr lang="en-US" b="0" u="none" baseline="0" dirty="0" err="1"/>
              <a:t>Work_In_Progress</a:t>
            </a:r>
            <a:r>
              <a:rPr lang="en-US" b="0" u="none" baseline="0" dirty="0"/>
              <a:t>" folder to be used for documentation and source you are presently working on</a:t>
            </a:r>
          </a:p>
          <a:p>
            <a:pPr marL="171450" indent="-171450">
              <a:buFont typeface="Arial" panose="020B0604020202020204" pitchFamily="34" charset="0"/>
              <a:buChar char="•"/>
            </a:pPr>
            <a:r>
              <a:rPr lang="en-US" b="0" u="none" baseline="0" dirty="0"/>
              <a:t>Created a folder for each team member by their initials inside "</a:t>
            </a:r>
            <a:r>
              <a:rPr lang="en-US" b="0" u="none" baseline="0" dirty="0" err="1"/>
              <a:t>Work_In_Progress</a:t>
            </a:r>
            <a:r>
              <a:rPr lang="en-US" b="0" u="none" baseline="0" dirty="0"/>
              <a:t>"</a:t>
            </a:r>
          </a:p>
          <a:p>
            <a:endParaRPr lang="en-US" b="0" u="sng" dirty="0"/>
          </a:p>
          <a:p>
            <a:endParaRPr lang="en-US" b="0" u="none" baseline="0" dirty="0"/>
          </a:p>
          <a:p>
            <a:r>
              <a:rPr lang="en-US" b="1" u="sng" baseline="0" dirty="0"/>
              <a:t>Formalize PM communication</a:t>
            </a:r>
          </a:p>
          <a:p>
            <a:r>
              <a:rPr lang="en-US" b="0" u="none" baseline="0" dirty="0"/>
              <a:t>Assign the Project Managers task on Wrike. Sending reminder messages about the tasks they were assigned. Add them to the general availability sheet to be aware of when they are free. Also include them in the Expectation Calendar so they can add in days they know they will not be available.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21</a:t>
            </a:fld>
            <a:endParaRPr lang="en-US"/>
          </a:p>
        </p:txBody>
      </p:sp>
    </p:spTree>
    <p:extLst>
      <p:ext uri="{BB962C8B-B14F-4D97-AF65-F5344CB8AC3E}">
        <p14:creationId xmlns:p14="http://schemas.microsoft.com/office/powerpoint/2010/main" val="3815410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&amp; EJ</a:t>
            </a:r>
          </a:p>
          <a:p>
            <a:endParaRPr lang="en-US" dirty="0"/>
          </a:p>
          <a:p>
            <a:pPr marL="171450" indent="-171450">
              <a:buFont typeface="Arial" panose="020B0604020202020204" pitchFamily="34" charset="0"/>
              <a:buChar char="•"/>
            </a:pPr>
            <a:r>
              <a:rPr lang="en-US" sz="1200" b="1" i="1" dirty="0">
                <a:solidFill>
                  <a:srgbClr val="00B050"/>
                </a:solidFill>
              </a:rPr>
              <a:t>CS - Assign </a:t>
            </a:r>
            <a:r>
              <a:rPr lang="en-US" b="1" dirty="0"/>
              <a:t>– </a:t>
            </a:r>
            <a:r>
              <a:rPr lang="en-US" b="0" dirty="0"/>
              <a:t>In part one it</a:t>
            </a:r>
            <a:r>
              <a:rPr lang="en-US" b="0" baseline="0" dirty="0"/>
              <a:t> took a while to assign tasks, in part 2 up until now we have taken great pains to assign tasks as soon as it is known what will need to be done.</a:t>
            </a:r>
          </a:p>
          <a:p>
            <a:pPr marL="171450" indent="-171450">
              <a:buFont typeface="Arial" panose="020B0604020202020204" pitchFamily="34" charset="0"/>
              <a:buChar char="•"/>
            </a:pPr>
            <a:r>
              <a:rPr lang="en-US" b="1" dirty="0"/>
              <a:t>EJ – Dependencies</a:t>
            </a:r>
            <a:r>
              <a:rPr lang="en-US" b="1" baseline="0" dirty="0"/>
              <a:t> – </a:t>
            </a:r>
            <a:r>
              <a:rPr lang="en-US" b="0" baseline="0" dirty="0"/>
              <a:t>In part one, because we did not adequately take dependencies into account for documents, some team members were waiting on a single team member in order to get their documents done.  Specifically, the estimates section.  Pieces of this section were assigned to three different people.  This resulted in a situation where we had to do a lot of last minute work</a:t>
            </a:r>
          </a:p>
          <a:p>
            <a:pPr marL="171450" indent="-171450">
              <a:buFont typeface="Arial" panose="020B0604020202020204" pitchFamily="34" charset="0"/>
              <a:buChar char="•"/>
            </a:pPr>
            <a:r>
              <a:rPr lang="en-US" b="1" i="1" baseline="0" dirty="0"/>
              <a:t>CS – Review Artifacts/Tasks with PMs earlier</a:t>
            </a:r>
            <a:r>
              <a:rPr lang="en-US" b="1" baseline="0" dirty="0"/>
              <a:t> </a:t>
            </a:r>
            <a:r>
              <a:rPr lang="en-US" b="0" baseline="0" dirty="0"/>
              <a:t>– This actually bit us already in Part 2.  We took a while to generate the Part 2 artifacts, and weren’t able to get them to our PMs until Sunday.  On Sunday we determined that we had done everything mostly correct, but there were still some decent changes to make.  We also found that one of the diagrams wasn’t nearly what we expected after reviewing with PMs and checking the book (Use Case Diagram from UC Summary).  </a:t>
            </a:r>
            <a:r>
              <a:rPr lang="en-US" b="1" i="1" baseline="0" dirty="0"/>
              <a:t>(Use own words?)</a:t>
            </a:r>
          </a:p>
          <a:p>
            <a:pPr marL="171450" indent="-171450">
              <a:buFont typeface="Arial" panose="020B0604020202020204" pitchFamily="34" charset="0"/>
              <a:buChar char="•"/>
            </a:pPr>
            <a:r>
              <a:rPr lang="en-US" b="1" i="0" baseline="0" dirty="0"/>
              <a:t>EJ – Establish formal communication process with PMs </a:t>
            </a:r>
            <a:r>
              <a:rPr lang="en-US" b="0" i="0" baseline="0" dirty="0"/>
              <a:t>– Presently we have an informal ‘please check Slack once per day’ which works somewhat tenuously.  We plan on changing the process so we can have a confirmed once-per-day visit and an acknowledgment that they have received and acknowledged any communications intended for them and understand any tasks they have been assigned or requested information on.</a:t>
            </a:r>
          </a:p>
          <a:p>
            <a:pPr marL="171450" indent="-171450">
              <a:buFont typeface="Arial" panose="020B0604020202020204" pitchFamily="34" charset="0"/>
              <a:buChar char="•"/>
            </a:pPr>
            <a:r>
              <a:rPr lang="en-US" b="1" i="1" baseline="0" dirty="0"/>
              <a:t>CS – Formatting</a:t>
            </a:r>
            <a:r>
              <a:rPr lang="en-US" b="0" i="1" baseline="0" dirty="0"/>
              <a:t> – </a:t>
            </a:r>
            <a:r>
              <a:rPr lang="en-US" b="0" i="0" baseline="0" dirty="0"/>
              <a:t>Establish style guides, and preliminary code style guides, as well as procedures on how to deal with preexisting templates that have their </a:t>
            </a:r>
            <a:r>
              <a:rPr lang="en-US" b="0" i="0" baseline="0"/>
              <a:t>own style.</a:t>
            </a:r>
            <a:endParaRPr lang="en-US" b="1" i="0" baseline="0" dirty="0"/>
          </a:p>
          <a:p>
            <a:pPr marL="17145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B621E0F3-BCE5-4552-9E75-AD4D9ACB2A2B}" type="slidenum">
              <a:rPr lang="en-US" smtClean="0"/>
              <a:t>22</a:t>
            </a:fld>
            <a:endParaRPr lang="en-US"/>
          </a:p>
        </p:txBody>
      </p:sp>
    </p:spTree>
    <p:extLst>
      <p:ext uri="{BB962C8B-B14F-4D97-AF65-F5344CB8AC3E}">
        <p14:creationId xmlns:p14="http://schemas.microsoft.com/office/powerpoint/2010/main" val="9333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3</a:t>
            </a:fld>
            <a:endParaRPr lang="en-US"/>
          </a:p>
        </p:txBody>
      </p:sp>
    </p:spTree>
    <p:extLst>
      <p:ext uri="{BB962C8B-B14F-4D97-AF65-F5344CB8AC3E}">
        <p14:creationId xmlns:p14="http://schemas.microsoft.com/office/powerpoint/2010/main" val="354871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427363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r>
              <a:rPr lang="en-US" b="0" baseline="0" dirty="0"/>
              <a:t>We have never done a project of this scale.</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CS</a:t>
            </a:r>
          </a:p>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Dynamic item reorder quantity adjustment (</a:t>
            </a:r>
            <a:r>
              <a:rPr lang="en-US" b="1" u="sng" dirty="0" err="1"/>
              <a:t>AccuStock</a:t>
            </a:r>
            <a:r>
              <a:rPr lang="en-US" b="1" u="sng" dirty="0"/>
              <a:t>)</a:t>
            </a:r>
            <a:r>
              <a:rPr lang="en-US" b="1" u="sng" baseline="0" dirty="0"/>
              <a:t>: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Company-wide sales (per-item):</a:t>
            </a:r>
            <a:r>
              <a:rPr lang="en-US" b="1" u="sng" baseline="0" dirty="0"/>
              <a:t> </a:t>
            </a:r>
            <a:r>
              <a:rPr lang="en-US" b="0" u="none" baseline="0" dirty="0"/>
              <a:t>W</a:t>
            </a:r>
            <a:r>
              <a:rPr lang="en-US" dirty="0"/>
              <a:t>ide sale on a particular item:</a:t>
            </a:r>
            <a:r>
              <a:rPr lang="en-US" baseline="0" dirty="0"/>
              <a:t> </a:t>
            </a:r>
            <a:r>
              <a:rPr lang="en-US" dirty="0"/>
              <a:t>when item X gets rung up a discount is applied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Customer</a:t>
            </a:r>
            <a:r>
              <a:rPr lang="en-US" b="1" u="sng" baseline="0" dirty="0"/>
              <a:t> refill eligibility</a:t>
            </a:r>
            <a:r>
              <a:rPr lang="en-US" b="1" u="sng" dirty="0"/>
              <a:t>:</a:t>
            </a:r>
            <a:r>
              <a:rPr lang="en-US" b="1" u="sng" baseline="0" dirty="0"/>
              <a:t> </a:t>
            </a: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a:p>
            <a:r>
              <a:rPr lang="en-US" b="1" u="sng" dirty="0"/>
              <a:t>Customer Coupons:</a:t>
            </a:r>
            <a:r>
              <a:rPr lang="en-US" b="1" u="sng" baseline="0" dirty="0"/>
              <a:t> </a:t>
            </a:r>
            <a:r>
              <a:rPr lang="en-US" dirty="0"/>
              <a:t>Customer coupons that provide a percent</a:t>
            </a:r>
            <a:r>
              <a:rPr lang="en-US" baseline="0" dirty="0"/>
              <a:t> discount across the entire order</a:t>
            </a:r>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CS</a:t>
            </a:r>
          </a:p>
          <a:p>
            <a:pPr marL="171450" indent="-171450">
              <a:buFont typeface="Arial" panose="020B0604020202020204" pitchFamily="34" charset="0"/>
              <a:buChar char="•"/>
            </a:pPr>
            <a:r>
              <a:rPr lang="en-US" b="1" dirty="0"/>
              <a:t>Programming Language: </a:t>
            </a: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Program Interface</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program will use a text-driven</a:t>
            </a:r>
            <a:r>
              <a:rPr lang="en-US" sz="1200" kern="1200" baseline="0" dirty="0">
                <a:solidFill>
                  <a:schemeClr val="tx1"/>
                </a:solidFill>
                <a:effectLst/>
                <a:latin typeface="+mn-lt"/>
                <a:ea typeface="+mn-ea"/>
                <a:cs typeface="+mn-cs"/>
              </a:rPr>
              <a:t> menu system </a:t>
            </a:r>
            <a:r>
              <a:rPr lang="en-US" sz="1200" kern="1200" dirty="0">
                <a:solidFill>
                  <a:schemeClr val="tx1"/>
                </a:solidFill>
                <a:effectLst/>
                <a:latin typeface="+mn-lt"/>
                <a:ea typeface="+mn-ea"/>
                <a:cs typeface="+mn-cs"/>
              </a:rPr>
              <a:t>reading and writing from the command line as its input/output source due to our skill set limitations as well. </a:t>
            </a:r>
          </a:p>
          <a:p>
            <a:pPr marL="171450" indent="-171450">
              <a:buFont typeface="Arial" panose="020B0604020202020204" pitchFamily="34" charset="0"/>
              <a:buChar char="•"/>
            </a:pPr>
            <a:r>
              <a:rPr lang="en-US" b="1" dirty="0"/>
              <a:t>Offline Data Storage</a:t>
            </a:r>
            <a:r>
              <a:rPr lang="en-US" dirty="0"/>
              <a:t>:</a:t>
            </a:r>
            <a:r>
              <a:rPr lang="en-US" baseline="0" dirty="0"/>
              <a:t>  The program will use flat files to store data offline, due to only two members having experience with databases, and nobody having experience integrating databases into 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err="1"/>
              <a:t>ej</a:t>
            </a:r>
            <a:endParaRPr lang="en-US" b="1" u="sng" dirty="0"/>
          </a:p>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9217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solidFill>
                  <a:prstClr val="black"/>
                </a:solidFill>
              </a:rPr>
              <a:pPr/>
              <a:t>‹#›</a:t>
            </a:fld>
            <a:endParaRPr lang="en-US" dirty="0">
              <a:solidFill>
                <a:prstClr val="black"/>
              </a:solidFill>
            </a:endParaRPr>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001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7652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113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08165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187249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28712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95694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98471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46076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01740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0669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3/6/2017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solidFill>
                <a:prstClr val="black"/>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017548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3"/>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r>
              <a:rPr lang="en-US" dirty="0"/>
              <a:t>SPMP completion Estimate: 60 Hours</a:t>
            </a:r>
          </a:p>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Estimate</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Time Spent</a:t>
            </a:r>
          </a:p>
        </p:txBody>
      </p:sp>
      <p:sp>
        <p:nvSpPr>
          <p:cNvPr id="3" name="Content Placeholder 2"/>
          <p:cNvSpPr>
            <a:spLocks noGrp="1"/>
          </p:cNvSpPr>
          <p:nvPr>
            <p:ph idx="1"/>
          </p:nvPr>
        </p:nvSpPr>
        <p:spPr/>
        <p:txBody>
          <a:bodyPr>
            <a:normAutofit/>
          </a:bodyPr>
          <a:lstStyle/>
          <a:p>
            <a:pPr marL="274320" lvl="1" indent="0">
              <a:buNone/>
            </a:pPr>
            <a:r>
              <a:rPr lang="en-US" dirty="0"/>
              <a:t>Person-Hours spent so far: 116 Hours</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r>
              <a:rPr lang="en-US" dirty="0"/>
              <a:t>New Estimation Method:  Tasks</a:t>
            </a:r>
          </a:p>
          <a:p>
            <a:r>
              <a:rPr lang="en-US" dirty="0"/>
              <a:t>Part 2 Estimate (Tasks):  238 Hours</a:t>
            </a:r>
          </a:p>
          <a:p>
            <a:endParaRPr lang="en-US" dirty="0"/>
          </a:p>
          <a:p>
            <a:r>
              <a:rPr lang="en-US" dirty="0"/>
              <a:t>Why switch?</a:t>
            </a:r>
          </a:p>
        </p:txBody>
      </p:sp>
    </p:spTree>
    <p:extLst>
      <p:ext uri="{BB962C8B-B14F-4D97-AF65-F5344CB8AC3E}">
        <p14:creationId xmlns:p14="http://schemas.microsoft.com/office/powerpoint/2010/main" val="338117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r>
              <a:rPr lang="en-US" dirty="0"/>
              <a:t>Overall Estimate (LOC):  116 Hours (no change)</a:t>
            </a:r>
          </a:p>
          <a:p>
            <a:r>
              <a:rPr lang="en-US" dirty="0"/>
              <a:t>Overall Estimate (FPE):  808 Hours</a:t>
            </a:r>
          </a:p>
          <a:p>
            <a:r>
              <a:rPr lang="en-US" b="1" dirty="0"/>
              <a:t>Overall Estimate (Tasks):  538 Hours</a:t>
            </a:r>
          </a:p>
        </p:txBody>
      </p:sp>
    </p:spTree>
    <p:extLst>
      <p:ext uri="{BB962C8B-B14F-4D97-AF65-F5344CB8AC3E}">
        <p14:creationId xmlns:p14="http://schemas.microsoft.com/office/powerpoint/2010/main" val="389537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r>
              <a:rPr lang="en-US" dirty="0"/>
              <a:t>1.4 Performance/Behavior Constraints</a:t>
            </a:r>
          </a:p>
          <a:p>
            <a:r>
              <a:rPr lang="en-US" dirty="0"/>
              <a:t>1.5 Management and Technical Constraints </a:t>
            </a:r>
          </a:p>
          <a:p>
            <a:r>
              <a:rPr lang="en-US" dirty="0"/>
              <a:t>2.1 Historical Data for Estimates</a:t>
            </a:r>
          </a:p>
          <a:p>
            <a:r>
              <a:rPr lang="en-US" dirty="0"/>
              <a:t>4.1 Project Task Set</a:t>
            </a:r>
          </a:p>
        </p:txBody>
      </p:sp>
    </p:spTree>
    <p:extLst>
      <p:ext uri="{BB962C8B-B14F-4D97-AF65-F5344CB8AC3E}">
        <p14:creationId xmlns:p14="http://schemas.microsoft.com/office/powerpoint/2010/main" val="2528736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1.3 Functional Decomposition (multiple iterations)</a:t>
            </a:r>
          </a:p>
          <a:p>
            <a:r>
              <a:rPr lang="en-US" dirty="0"/>
              <a:t>2.3 Estimation Techniques Applied and Results</a:t>
            </a:r>
          </a:p>
          <a:p>
            <a:r>
              <a:rPr lang="en-US" dirty="0"/>
              <a:t>2.4 Reconciled Estimate</a:t>
            </a:r>
          </a:p>
          <a:p>
            <a:r>
              <a:rPr lang="en-US" dirty="0"/>
              <a:t>3.0 Risk Management</a:t>
            </a:r>
          </a:p>
          <a:p>
            <a:r>
              <a:rPr lang="en-US" dirty="0"/>
              <a:t>4.2 Task Network Diagram</a:t>
            </a:r>
          </a:p>
          <a:p>
            <a:r>
              <a:rPr lang="en-US" dirty="0"/>
              <a:t>6.1  Quality Assurance and Control</a:t>
            </a:r>
          </a:p>
          <a:p>
            <a:r>
              <a:rPr lang="en-US" dirty="0"/>
              <a:t>Document merging and formatting </a:t>
            </a:r>
          </a:p>
          <a:p>
            <a:pPr marL="45720" indent="0">
              <a:buNone/>
            </a:pPr>
            <a:endParaRPr lang="en-US" dirty="0"/>
          </a:p>
        </p:txBody>
      </p:sp>
      <p:pic>
        <p:nvPicPr>
          <p:cNvPr id="6" name="Picture 5"/>
          <p:cNvPicPr>
            <a:picLocks noChangeAspect="1"/>
          </p:cNvPicPr>
          <p:nvPr/>
        </p:nvPicPr>
        <p:blipFill>
          <a:blip r:embed="rId3"/>
          <a:stretch>
            <a:fillRect/>
          </a:stretch>
        </p:blipFill>
        <p:spPr>
          <a:xfrm>
            <a:off x="4013200" y="340971"/>
            <a:ext cx="8010013" cy="1774419"/>
          </a:xfrm>
          <a:prstGeom prst="rect">
            <a:avLst/>
          </a:prstGeom>
        </p:spPr>
      </p:pic>
      <p:pic>
        <p:nvPicPr>
          <p:cNvPr id="8" name="Picture 7"/>
          <p:cNvPicPr>
            <a:picLocks noChangeAspect="1"/>
          </p:cNvPicPr>
          <p:nvPr/>
        </p:nvPicPr>
        <p:blipFill>
          <a:blip r:embed="rId4"/>
          <a:stretch>
            <a:fillRect/>
          </a:stretch>
        </p:blipFill>
        <p:spPr>
          <a:xfrm>
            <a:off x="6209071" y="340971"/>
            <a:ext cx="5132440" cy="1750555"/>
          </a:xfrm>
          <a:prstGeom prst="rect">
            <a:avLst/>
          </a:prstGeom>
        </p:spPr>
      </p:pic>
      <p:grpSp>
        <p:nvGrpSpPr>
          <p:cNvPr id="22" name="Group 21"/>
          <p:cNvGrpSpPr/>
          <p:nvPr/>
        </p:nvGrpSpPr>
        <p:grpSpPr>
          <a:xfrm>
            <a:off x="353549" y="1822524"/>
            <a:ext cx="11451771" cy="3897812"/>
            <a:chOff x="695857" y="2114868"/>
            <a:chExt cx="8360087" cy="2441892"/>
          </a:xfrm>
        </p:grpSpPr>
        <p:pic>
          <p:nvPicPr>
            <p:cNvPr id="23" name="Picture 9" descr="SPMP_TND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682" y="2127885"/>
              <a:ext cx="299085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SPMP_TND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857" y="2114868"/>
              <a:ext cx="20288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1" descr="SPMP_TND_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532" y="3948429"/>
              <a:ext cx="25812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9" descr="SPMP_TND_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3944" y="3696652"/>
              <a:ext cx="762000" cy="65722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12"/>
            <p:cNvSpPr>
              <a:spLocks noChangeArrowheads="1"/>
            </p:cNvSpPr>
            <p:nvPr/>
          </p:nvSpPr>
          <p:spPr bwMode="auto">
            <a:xfrm>
              <a:off x="2583712" y="24288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7879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a:bodyPr>
          <a:lstStyle/>
          <a:p>
            <a:pPr marL="342900" indent="-342900"/>
            <a:r>
              <a:rPr lang="en-US" dirty="0"/>
              <a:t>Checking Slack </a:t>
            </a:r>
            <a:r>
              <a:rPr lang="en-US" dirty="0" smtClean="0"/>
              <a:t>once per day</a:t>
            </a:r>
            <a:endParaRPr lang="en-US" dirty="0"/>
          </a:p>
          <a:p>
            <a:pPr marL="342900" indent="-342900"/>
            <a:r>
              <a:rPr lang="en-US" dirty="0"/>
              <a:t>Establish </a:t>
            </a:r>
            <a:r>
              <a:rPr lang="en-US" dirty="0" smtClean="0"/>
              <a:t>meetings</a:t>
            </a:r>
            <a:endParaRPr lang="en-US" dirty="0"/>
          </a:p>
          <a:p>
            <a:pPr marL="342900" indent="-342900"/>
            <a:r>
              <a:rPr lang="en-US" dirty="0"/>
              <a:t>General Availability </a:t>
            </a:r>
            <a:r>
              <a:rPr lang="en-US" dirty="0" smtClean="0"/>
              <a:t>Doc</a:t>
            </a:r>
            <a:endParaRPr lang="en-US" dirty="0"/>
          </a:p>
          <a:p>
            <a:pPr marL="342900" indent="-342900"/>
            <a:r>
              <a:rPr lang="en-US" dirty="0"/>
              <a:t>Exceptions </a:t>
            </a:r>
            <a:r>
              <a:rPr lang="en-US" dirty="0" smtClean="0"/>
              <a:t>Calendar</a:t>
            </a:r>
            <a:endParaRPr lang="en-US" dirty="0"/>
          </a:p>
        </p:txBody>
      </p:sp>
    </p:spTree>
    <p:extLst>
      <p:ext uri="{BB962C8B-B14F-4D97-AF65-F5344CB8AC3E}">
        <p14:creationId xmlns:p14="http://schemas.microsoft.com/office/powerpoint/2010/main" val="299791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r>
              <a:rPr lang="en-US" b="1" u="sng" dirty="0"/>
              <a:t>Slack: </a:t>
            </a:r>
          </a:p>
          <a:p>
            <a:pPr lvl="1"/>
            <a:r>
              <a:rPr lang="en-US" dirty="0"/>
              <a:t>Notifications</a:t>
            </a:r>
          </a:p>
          <a:p>
            <a:pPr lvl="1"/>
            <a:r>
              <a:rPr lang="en-US" dirty="0" err="1"/>
              <a:t>Meeting_minutes</a:t>
            </a:r>
            <a:r>
              <a:rPr lang="en-US" dirty="0"/>
              <a:t> channel</a:t>
            </a:r>
            <a:endParaRPr lang="en-US" u="sng" dirty="0"/>
          </a:p>
          <a:p>
            <a:r>
              <a:rPr lang="en-US" b="1" u="sng" dirty="0"/>
              <a:t>GitHub:</a:t>
            </a:r>
          </a:p>
          <a:p>
            <a:pPr lvl="1"/>
            <a:r>
              <a:rPr lang="en-US" dirty="0"/>
              <a:t>Source code</a:t>
            </a:r>
          </a:p>
          <a:p>
            <a:pPr lvl="1"/>
            <a:r>
              <a:rPr lang="en-US" dirty="0"/>
              <a:t>Other artifacts</a:t>
            </a:r>
          </a:p>
        </p:txBody>
      </p:sp>
    </p:spTree>
    <p:extLst>
      <p:ext uri="{BB962C8B-B14F-4D97-AF65-F5344CB8AC3E}">
        <p14:creationId xmlns:p14="http://schemas.microsoft.com/office/powerpoint/2010/main" val="830225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a:t>
            </a:r>
          </a:p>
          <a:p>
            <a:r>
              <a:rPr lang="en-US" dirty="0"/>
              <a:t>Risk management</a:t>
            </a:r>
          </a:p>
          <a:p>
            <a:r>
              <a:rPr lang="en-US" dirty="0"/>
              <a:t>Setting milestones for ourselves </a:t>
            </a:r>
          </a:p>
        </p:txBody>
      </p:sp>
    </p:spTree>
    <p:extLst>
      <p:ext uri="{BB962C8B-B14F-4D97-AF65-F5344CB8AC3E}">
        <p14:creationId xmlns:p14="http://schemas.microsoft.com/office/powerpoint/2010/main" val="1878087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185886" y="943505"/>
            <a:ext cx="6167663" cy="4625748"/>
          </a:xfrm>
          <a:prstGeom prst="rect">
            <a:avLst/>
          </a:prstGeom>
        </p:spPr>
      </p:pic>
    </p:spTree>
    <p:extLst>
      <p:ext uri="{BB962C8B-B14F-4D97-AF65-F5344CB8AC3E}">
        <p14:creationId xmlns:p14="http://schemas.microsoft.com/office/powerpoint/2010/main" val="194601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SPMP formatting and style</a:t>
            </a:r>
          </a:p>
          <a:p>
            <a:r>
              <a:rPr lang="en-US" dirty="0"/>
              <a:t>Artifact review method</a:t>
            </a:r>
          </a:p>
          <a:p>
            <a:r>
              <a:rPr lang="en-US" dirty="0" err="1"/>
              <a:t>Wrike</a:t>
            </a:r>
            <a:r>
              <a:rPr lang="en-US" dirty="0"/>
              <a:t> under-utilized</a:t>
            </a:r>
          </a:p>
          <a:p>
            <a:r>
              <a:rPr lang="en-US" dirty="0"/>
              <a:t>Dependencies not established early </a:t>
            </a:r>
          </a:p>
          <a:p>
            <a:r>
              <a:rPr lang="en-US" dirty="0"/>
              <a:t>Communication with PMs</a:t>
            </a:r>
          </a:p>
          <a:p>
            <a:endParaRPr lang="en-US" dirty="0"/>
          </a:p>
        </p:txBody>
      </p:sp>
    </p:spTree>
    <p:extLst>
      <p:ext uri="{BB962C8B-B14F-4D97-AF65-F5344CB8AC3E}">
        <p14:creationId xmlns:p14="http://schemas.microsoft.com/office/powerpoint/2010/main" val="4030846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Part 2</a:t>
            </a:r>
          </a:p>
        </p:txBody>
      </p:sp>
      <p:sp>
        <p:nvSpPr>
          <p:cNvPr id="3" name="Content Placeholder 2"/>
          <p:cNvSpPr>
            <a:spLocks noGrp="1"/>
          </p:cNvSpPr>
          <p:nvPr>
            <p:ph idx="1"/>
          </p:nvPr>
        </p:nvSpPr>
        <p:spPr/>
        <p:txBody>
          <a:bodyPr/>
          <a:lstStyle/>
          <a:p>
            <a:r>
              <a:rPr lang="en-US" dirty="0"/>
              <a:t>Artifact format standards</a:t>
            </a:r>
          </a:p>
          <a:p>
            <a:r>
              <a:rPr lang="en-US" dirty="0"/>
              <a:t>Establish artifact review method</a:t>
            </a:r>
          </a:p>
          <a:p>
            <a:r>
              <a:rPr lang="en-US" dirty="0"/>
              <a:t>Use </a:t>
            </a:r>
            <a:r>
              <a:rPr lang="en-US" dirty="0" err="1"/>
              <a:t>Wrike</a:t>
            </a:r>
            <a:r>
              <a:rPr lang="en-US" dirty="0"/>
              <a:t> more</a:t>
            </a:r>
          </a:p>
          <a:p>
            <a:r>
              <a:rPr lang="en-US" dirty="0"/>
              <a:t>Reorganize repository</a:t>
            </a:r>
          </a:p>
          <a:p>
            <a:r>
              <a:rPr lang="en-US" dirty="0"/>
              <a:t>Formalize PM communication</a:t>
            </a:r>
          </a:p>
        </p:txBody>
      </p:sp>
    </p:spTree>
    <p:extLst>
      <p:ext uri="{BB962C8B-B14F-4D97-AF65-F5344CB8AC3E}">
        <p14:creationId xmlns:p14="http://schemas.microsoft.com/office/powerpoint/2010/main" val="2241271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would we do differently from Part 1?</a:t>
            </a:r>
            <a:br>
              <a:rPr lang="en-US" dirty="0"/>
            </a:br>
            <a:endParaRPr lang="en-US" dirty="0"/>
          </a:p>
        </p:txBody>
      </p:sp>
      <p:sp>
        <p:nvSpPr>
          <p:cNvPr id="3" name="Content Placeholder 2"/>
          <p:cNvSpPr>
            <a:spLocks noGrp="1"/>
          </p:cNvSpPr>
          <p:nvPr>
            <p:ph idx="1"/>
          </p:nvPr>
        </p:nvSpPr>
        <p:spPr/>
        <p:txBody>
          <a:bodyPr/>
          <a:lstStyle/>
          <a:p>
            <a:r>
              <a:rPr lang="en-US" dirty="0"/>
              <a:t>Assign tasks more quickly</a:t>
            </a:r>
          </a:p>
          <a:p>
            <a:r>
              <a:rPr lang="en-US" dirty="0"/>
              <a:t>Establish dependencies earlier</a:t>
            </a:r>
          </a:p>
          <a:p>
            <a:r>
              <a:rPr lang="en-US" dirty="0"/>
              <a:t>Review artifacts/tasks with PMs earlier</a:t>
            </a:r>
          </a:p>
          <a:p>
            <a:r>
              <a:rPr lang="en-US" dirty="0"/>
              <a:t>Establish formal communication process with PMs</a:t>
            </a:r>
          </a:p>
          <a:p>
            <a:r>
              <a:rPr lang="en-US" dirty="0"/>
              <a:t>Formatting </a:t>
            </a:r>
          </a:p>
        </p:txBody>
      </p:sp>
    </p:spTree>
    <p:extLst>
      <p:ext uri="{BB962C8B-B14F-4D97-AF65-F5344CB8AC3E}">
        <p14:creationId xmlns:p14="http://schemas.microsoft.com/office/powerpoint/2010/main" val="484422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800" dirty="0"/>
              <a:t>Erik Johnson</a:t>
            </a:r>
          </a:p>
          <a:p>
            <a:pPr lvl="1">
              <a:buClr>
                <a:schemeClr val="tx1"/>
              </a:buClr>
            </a:pPr>
            <a:r>
              <a:rPr lang="en-US" sz="3800" dirty="0"/>
              <a:t>Language of choice: C++ </a:t>
            </a:r>
          </a:p>
          <a:p>
            <a:pPr lvl="1">
              <a:buClr>
                <a:schemeClr val="tx1"/>
              </a:buClr>
            </a:pPr>
            <a:r>
              <a:rPr lang="en-US" sz="3800" dirty="0"/>
              <a:t>Other languages: VBScript, BASH, Windows Batch, JavaScript, C#</a:t>
            </a:r>
          </a:p>
          <a:p>
            <a:pPr lvl="1">
              <a:buClr>
                <a:schemeClr val="tx1"/>
              </a:buClr>
            </a:pPr>
            <a:r>
              <a:rPr lang="en-US" sz="3800" dirty="0"/>
              <a:t>Strengths: Project management experience, CS research experience, detail-oriented.</a:t>
            </a:r>
          </a:p>
          <a:p>
            <a:pPr lvl="0">
              <a:buClr>
                <a:schemeClr val="tx1"/>
              </a:buClr>
            </a:pPr>
            <a:r>
              <a:rPr lang="en-US" sz="3800" dirty="0" err="1"/>
              <a:t>Durwin</a:t>
            </a:r>
            <a:r>
              <a:rPr lang="en-US" sz="3800" dirty="0"/>
              <a:t> Johnson</a:t>
            </a:r>
          </a:p>
          <a:p>
            <a:pPr lvl="1">
              <a:buClr>
                <a:schemeClr val="tx1"/>
              </a:buClr>
            </a:pPr>
            <a:r>
              <a:rPr lang="en-US" sz="3800" dirty="0"/>
              <a:t>Language of choice: C++</a:t>
            </a:r>
          </a:p>
          <a:p>
            <a:pPr lvl="1">
              <a:buClr>
                <a:schemeClr val="tx1"/>
              </a:buClr>
            </a:pPr>
            <a:r>
              <a:rPr lang="en-US" sz="3800" dirty="0"/>
              <a:t>Other languages:  lesser degrees of c#, visual basic, and Java</a:t>
            </a:r>
          </a:p>
          <a:p>
            <a:pPr lvl="1">
              <a:buClr>
                <a:schemeClr val="tx1"/>
              </a:buClr>
            </a:pPr>
            <a:r>
              <a:rPr lang="en-US" sz="3800" dirty="0"/>
              <a:t>Strengths: Detail-oriented, planning, problem solver.</a:t>
            </a:r>
          </a:p>
          <a:p>
            <a:pPr lvl="0">
              <a:buClr>
                <a:schemeClr val="tx1"/>
              </a:buClr>
            </a:pPr>
            <a:r>
              <a:rPr lang="en-US" sz="3800" dirty="0"/>
              <a:t>Alex Pope </a:t>
            </a:r>
          </a:p>
          <a:p>
            <a:pPr lvl="1"/>
            <a:r>
              <a:rPr lang="en-US" sz="3800" dirty="0"/>
              <a:t>Language of choice: C++</a:t>
            </a:r>
          </a:p>
          <a:p>
            <a:pPr lvl="1"/>
            <a:r>
              <a:rPr lang="en-US" sz="3800" dirty="0"/>
              <a:t>Other languages:</a:t>
            </a:r>
          </a:p>
          <a:p>
            <a:pPr lvl="1"/>
            <a:r>
              <a:rPr lang="en-US" sz="3800" dirty="0"/>
              <a:t>Strengths: Organization.</a:t>
            </a:r>
          </a:p>
          <a:p>
            <a:pPr lvl="0">
              <a:buClr>
                <a:schemeClr val="tx1"/>
              </a:buClr>
            </a:pPr>
            <a:r>
              <a:rPr lang="en-US" sz="3800" dirty="0"/>
              <a:t>Cindy Samano</a:t>
            </a:r>
          </a:p>
          <a:p>
            <a:pPr lvl="1"/>
            <a:r>
              <a:rPr lang="en-US" sz="3800" dirty="0"/>
              <a:t>Language of choice: C++</a:t>
            </a:r>
          </a:p>
          <a:p>
            <a:pPr lvl="1"/>
            <a:r>
              <a:rPr lang="en-US" sz="3800" dirty="0"/>
              <a:t>Other languages:</a:t>
            </a:r>
          </a:p>
          <a:p>
            <a:pPr lvl="1"/>
            <a:r>
              <a:rPr lang="en-US" sz="38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dirty="0"/>
              <a:t>Programming experience in C++, Java and proficient with LINUX</a:t>
            </a:r>
          </a:p>
          <a:p>
            <a:pPr lvl="1"/>
            <a:r>
              <a:rPr lang="en-US" dirty="0"/>
              <a:t>Experienced with web development and proficient with PHP, SQL and HTML</a:t>
            </a:r>
          </a:p>
          <a:p>
            <a:pPr lvl="1"/>
            <a:r>
              <a:rPr lang="en-US" dirty="0"/>
              <a:t>Strong background in algorithms, data structures and mathematics</a:t>
            </a:r>
          </a:p>
          <a:p>
            <a:pPr lvl="0">
              <a:buClr>
                <a:schemeClr val="tx1"/>
              </a:buClr>
            </a:pPr>
            <a:r>
              <a:rPr lang="en-US" dirty="0" err="1"/>
              <a:t>Wenhao</a:t>
            </a:r>
            <a:r>
              <a:rPr lang="en-US" dirty="0"/>
              <a:t> Zhang</a:t>
            </a:r>
          </a:p>
          <a:p>
            <a:pPr marL="274320" lvl="1" indent="0">
              <a:buNone/>
            </a:pPr>
            <a:r>
              <a:rPr lang="en-US" dirty="0"/>
              <a:t>• Programming Languages: JavaScript, C++ , Python,  Java</a:t>
            </a:r>
          </a:p>
          <a:p>
            <a:pPr lvl="1"/>
            <a:r>
              <a:rPr lang="en-US" dirty="0"/>
              <a:t>Currently does web development</a:t>
            </a:r>
          </a:p>
          <a:p>
            <a:pPr lvl="1"/>
            <a:endParaRPr lang="en-US" sz="2000" dirty="0"/>
          </a:p>
          <a:p>
            <a:pPr lvl="1"/>
            <a:endParaRPr lang="en-US" sz="2000" dirty="0"/>
          </a:p>
        </p:txBody>
      </p:sp>
    </p:spTree>
    <p:extLst>
      <p:ext uri="{BB962C8B-B14F-4D97-AF65-F5344CB8AC3E}">
        <p14:creationId xmlns:p14="http://schemas.microsoft.com/office/powerpoint/2010/main" val="26963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Know C++ programming language</a:t>
            </a:r>
          </a:p>
          <a:p>
            <a:pPr lvl="1">
              <a:buClrTx/>
            </a:pPr>
            <a:r>
              <a:rPr lang="en-US" dirty="0"/>
              <a:t>Communicative</a:t>
            </a:r>
          </a:p>
          <a:p>
            <a:pPr lvl="1">
              <a:buClrTx/>
            </a:pPr>
            <a:r>
              <a:rPr lang="en-US" dirty="0"/>
              <a:t>Team dynamic ( personalities do not clash)</a:t>
            </a:r>
          </a:p>
          <a:p>
            <a:pPr lvl="1">
              <a:buClrTx/>
            </a:pPr>
            <a:r>
              <a:rPr lang="en-US" dirty="0"/>
              <a:t>Positive attitudes</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1550022465"/>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 xmlns:a16="http://schemas.microsoft.com/office/drawing/2014/main" val="1152663379"/>
                    </a:ext>
                  </a:extLst>
                </a:gridCol>
                <a:gridCol w="4063296">
                  <a:extLst>
                    <a:ext uri="{9D8B030D-6E8A-4147-A177-3AD203B41FA5}">
                      <a16:colId xmlns="" xmlns:a16="http://schemas.microsoft.com/office/drawing/2014/main" val="4093988358"/>
                    </a:ext>
                  </a:extLst>
                </a:gridCol>
                <a:gridCol w="4063296">
                  <a:extLst>
                    <a:ext uri="{9D8B030D-6E8A-4147-A177-3AD203B41FA5}">
                      <a16:colId xmlns=""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 xmlns:a16="http://schemas.microsoft.com/office/drawing/2014/main"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 xmlns:a16="http://schemas.microsoft.com/office/drawing/2014/main"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 xmlns:a16="http://schemas.microsoft.com/office/drawing/2014/main"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 xmlns:a16="http://schemas.microsoft.com/office/drawing/2014/main"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pPr marL="45720" indent="0">
              <a:buNone/>
            </a:pPr>
            <a:r>
              <a:rPr lang="en-US" dirty="0"/>
              <a:t>Team Functionality</a:t>
            </a:r>
          </a:p>
          <a:p>
            <a:r>
              <a:rPr lang="en-US" dirty="0"/>
              <a:t>Dynamic item reorder quantity adjustment (</a:t>
            </a:r>
            <a:r>
              <a:rPr lang="en-US" dirty="0" err="1"/>
              <a:t>AccuStock</a:t>
            </a:r>
            <a:r>
              <a:rPr lang="en-US" dirty="0"/>
              <a:t>)</a:t>
            </a:r>
          </a:p>
          <a:p>
            <a:pPr marL="45720" indent="0">
              <a:buNone/>
            </a:pPr>
            <a:r>
              <a:rPr lang="en-US" dirty="0"/>
              <a:t>Individual Functionality</a:t>
            </a:r>
          </a:p>
          <a:p>
            <a:r>
              <a:rPr lang="en-US" dirty="0"/>
              <a:t>Company-wide sales discount (per-item) – Alex Pope</a:t>
            </a:r>
          </a:p>
          <a:p>
            <a:r>
              <a:rPr lang="en-US" dirty="0"/>
              <a:t>Coupled items  - Erik Johnson </a:t>
            </a:r>
          </a:p>
          <a:p>
            <a:r>
              <a:rPr lang="en-US" dirty="0"/>
              <a:t>Customer refill eligibility –Cindy Samano</a:t>
            </a:r>
          </a:p>
          <a:p>
            <a:r>
              <a:rPr lang="en-US" dirty="0"/>
              <a:t>Customer coupons – </a:t>
            </a:r>
            <a:r>
              <a:rPr lang="en-US" dirty="0" err="1"/>
              <a:t>Durwin</a:t>
            </a:r>
            <a:r>
              <a:rPr lang="en-US" dirty="0"/>
              <a:t> Johnson</a:t>
            </a:r>
          </a:p>
        </p:txBody>
      </p:sp>
    </p:spTree>
    <p:extLst>
      <p:ext uri="{BB962C8B-B14F-4D97-AF65-F5344CB8AC3E}">
        <p14:creationId xmlns:p14="http://schemas.microsoft.com/office/powerpoint/2010/main" val="151526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Compiler: Visual Studio 2015</a:t>
            </a:r>
          </a:p>
          <a:p>
            <a:r>
              <a:rPr lang="en-US" dirty="0"/>
              <a:t>Program Interface:  Command line</a:t>
            </a:r>
          </a:p>
          <a:p>
            <a:r>
              <a:rPr lang="en-US" dirty="0"/>
              <a:t>Offline data storage:  Flat Files</a:t>
            </a:r>
          </a:p>
        </p:txBody>
      </p:sp>
    </p:spTree>
    <p:extLst>
      <p:ext uri="{BB962C8B-B14F-4D97-AF65-F5344CB8AC3E}">
        <p14:creationId xmlns:p14="http://schemas.microsoft.com/office/powerpoint/2010/main" val="326345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a:t>
            </a:r>
          </a:p>
          <a:p>
            <a:pPr lvl="1"/>
            <a:r>
              <a:rPr lang="en-US" dirty="0"/>
              <a:t>Google Docs and Google Calendar</a:t>
            </a:r>
          </a:p>
          <a:p>
            <a:pPr marL="0" indent="0">
              <a:buNone/>
            </a:pPr>
            <a:r>
              <a:rPr lang="en-US" dirty="0"/>
              <a:t>Organization tools:</a:t>
            </a:r>
          </a:p>
          <a:p>
            <a:pPr lvl="1"/>
            <a:r>
              <a:rPr lang="en-US" dirty="0" err="1"/>
              <a:t>Wrike</a:t>
            </a:r>
            <a:endParaRPr lang="en-US" dirty="0"/>
          </a:p>
          <a:p>
            <a:pPr lvl="1"/>
            <a:r>
              <a:rPr lang="en-US" dirty="0"/>
              <a:t>Microsoft Project</a:t>
            </a:r>
          </a:p>
          <a:p>
            <a:pPr lvl="1"/>
            <a:r>
              <a:rPr lang="en-US" dirty="0"/>
              <a:t>GitHub</a:t>
            </a:r>
          </a:p>
          <a:p>
            <a:pPr marL="0" indent="0">
              <a:buNone/>
            </a:pPr>
            <a:r>
              <a:rPr lang="en-US" dirty="0"/>
              <a:t>Time Tracking tool:</a:t>
            </a:r>
          </a:p>
          <a:p>
            <a:pPr lvl="1"/>
            <a:r>
              <a:rPr lang="en-US" dirty="0"/>
              <a:t>Toggl</a:t>
            </a:r>
          </a:p>
        </p:txBody>
      </p:sp>
    </p:spTree>
    <p:extLst>
      <p:ext uri="{BB962C8B-B14F-4D97-AF65-F5344CB8AC3E}">
        <p14:creationId xmlns:p14="http://schemas.microsoft.com/office/powerpoint/2010/main" val="1086206551"/>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ACC63D00-1EE0-4159-BF5A-6FF02000B710}"/>
    </a:ext>
  </a:extLst>
</a:theme>
</file>

<file path=ppt/theme/theme2.xml><?xml version="1.0" encoding="utf-8"?>
<a:theme xmlns:a="http://schemas.openxmlformats.org/drawingml/2006/main" name="1_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ACC63D00-1EE0-4159-BF5A-6FF02000B71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3556</TotalTime>
  <Words>3402</Words>
  <Application>Microsoft Office PowerPoint</Application>
  <PresentationFormat>Custom</PresentationFormat>
  <Paragraphs>412</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Basis</vt:lpstr>
      <vt:lpstr>1_Basis</vt:lpstr>
      <vt:lpstr>PowerPoint Presentation</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Estimates Part 1 Estimate</vt:lpstr>
      <vt:lpstr>Estimates  Overall Project Initial Estimate</vt:lpstr>
      <vt:lpstr>Estimates  Actual Part 1  Time Spent</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Changes for Part 2</vt:lpstr>
      <vt:lpstr>What would we do differently from Part 1?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Erik Johnson</cp:lastModifiedBy>
  <cp:revision>565</cp:revision>
  <dcterms:created xsi:type="dcterms:W3CDTF">2017-02-27T04:47:04Z</dcterms:created>
  <dcterms:modified xsi:type="dcterms:W3CDTF">2017-03-06T20:37:46Z</dcterms:modified>
</cp:coreProperties>
</file>