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notesMasterIdLst>
    <p:notesMasterId r:id="rId25"/>
  </p:notesMasterIdLst>
  <p:sldIdLst>
    <p:sldId id="256" r:id="rId2"/>
    <p:sldId id="284" r:id="rId3"/>
    <p:sldId id="263" r:id="rId4"/>
    <p:sldId id="266" r:id="rId5"/>
    <p:sldId id="265" r:id="rId6"/>
    <p:sldId id="257" r:id="rId7"/>
    <p:sldId id="275" r:id="rId8"/>
    <p:sldId id="277" r:id="rId9"/>
    <p:sldId id="264" r:id="rId10"/>
    <p:sldId id="259" r:id="rId11"/>
    <p:sldId id="281" r:id="rId12"/>
    <p:sldId id="276" r:id="rId13"/>
    <p:sldId id="278" r:id="rId14"/>
    <p:sldId id="279" r:id="rId15"/>
    <p:sldId id="280" r:id="rId16"/>
    <p:sldId id="273" r:id="rId17"/>
    <p:sldId id="274" r:id="rId18"/>
    <p:sldId id="270" r:id="rId19"/>
    <p:sldId id="282" r:id="rId20"/>
    <p:sldId id="260" r:id="rId21"/>
    <p:sldId id="261" r:id="rId22"/>
    <p:sldId id="269"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6341" autoAdjust="0"/>
  </p:normalViewPr>
  <p:slideViewPr>
    <p:cSldViewPr snapToGrid="0">
      <p:cViewPr>
        <p:scale>
          <a:sx n="51" d="100"/>
          <a:sy n="51" d="100"/>
        </p:scale>
        <p:origin x="1416" y="72"/>
      </p:cViewPr>
      <p:guideLst/>
    </p:cSldViewPr>
  </p:slideViewPr>
  <p:notesTextViewPr>
    <p:cViewPr>
      <p:scale>
        <a:sx n="100" d="100"/>
        <a:sy n="100" d="100"/>
      </p:scale>
      <p:origin x="0" y="0"/>
    </p:cViewPr>
  </p:notesTextViewPr>
  <p:notesViewPr>
    <p:cSldViewPr snapToGrid="0">
      <p:cViewPr>
        <p:scale>
          <a:sx n="53" d="100"/>
          <a:sy n="53" d="100"/>
        </p:scale>
        <p:origin x="2922" y="2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42F8C-8B25-4C7D-B938-A4924DE58183}" type="datetimeFigureOut">
              <a:rPr lang="en-US" smtClean="0"/>
              <a:t>3/5/2017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1E0F3-BCE5-4552-9E75-AD4D9ACB2A2B}" type="slidenum">
              <a:rPr lang="en-US" smtClean="0"/>
              <a:t>‹#›</a:t>
            </a:fld>
            <a:endParaRPr lang="en-US"/>
          </a:p>
        </p:txBody>
      </p:sp>
    </p:spTree>
    <p:extLst>
      <p:ext uri="{BB962C8B-B14F-4D97-AF65-F5344CB8AC3E}">
        <p14:creationId xmlns:p14="http://schemas.microsoft.com/office/powerpoint/2010/main" val="397223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p:txBody>
      </p:sp>
      <p:sp>
        <p:nvSpPr>
          <p:cNvPr id="4" name="Slide Number Placeholder 3"/>
          <p:cNvSpPr>
            <a:spLocks noGrp="1"/>
          </p:cNvSpPr>
          <p:nvPr>
            <p:ph type="sldNum" sz="quarter" idx="10"/>
          </p:nvPr>
        </p:nvSpPr>
        <p:spPr/>
        <p:txBody>
          <a:bodyPr/>
          <a:lstStyle/>
          <a:p>
            <a:fld id="{B621E0F3-BCE5-4552-9E75-AD4D9ACB2A2B}" type="slidenum">
              <a:rPr lang="en-US" smtClean="0"/>
              <a:t>1</a:t>
            </a:fld>
            <a:endParaRPr lang="en-US"/>
          </a:p>
        </p:txBody>
      </p:sp>
    </p:spTree>
    <p:extLst>
      <p:ext uri="{BB962C8B-B14F-4D97-AF65-F5344CB8AC3E}">
        <p14:creationId xmlns:p14="http://schemas.microsoft.com/office/powerpoint/2010/main" val="2070730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a:p>
            <a:r>
              <a:rPr lang="en-US" dirty="0"/>
              <a:t>Since these are the tools we will</a:t>
            </a:r>
            <a:r>
              <a:rPr lang="en-US" baseline="0" dirty="0"/>
              <a:t> be using throughout the entirety of the project we felt as though we need to justify them:</a:t>
            </a: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10</a:t>
            </a:fld>
            <a:endParaRPr lang="en-US"/>
          </a:p>
        </p:txBody>
      </p:sp>
    </p:spTree>
    <p:extLst>
      <p:ext uri="{BB962C8B-B14F-4D97-AF65-F5344CB8AC3E}">
        <p14:creationId xmlns:p14="http://schemas.microsoft.com/office/powerpoint/2010/main" val="22118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200" dirty="0">
                <a:solidFill>
                  <a:schemeClr val="tx1"/>
                </a:solidFill>
                <a:effectLst/>
                <a:latin typeface="+mn-lt"/>
                <a:ea typeface="+mn-ea"/>
                <a:cs typeface="+mn-cs"/>
              </a:rPr>
              <a:t>EJ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200" dirty="0">
                <a:solidFill>
                  <a:schemeClr val="tx1"/>
                </a:solidFill>
                <a:effectLst/>
                <a:latin typeface="+mn-lt"/>
                <a:ea typeface="+mn-ea"/>
                <a:cs typeface="+mn-cs"/>
              </a:rPr>
              <a:t>SPMP</a:t>
            </a:r>
            <a:r>
              <a:rPr lang="en-US" sz="1200" b="1" u="sng" kern="1200" baseline="0" dirty="0">
                <a:solidFill>
                  <a:schemeClr val="tx1"/>
                </a:solidFill>
                <a:effectLst/>
                <a:latin typeface="+mn-lt"/>
                <a:ea typeface="+mn-ea"/>
                <a:cs typeface="+mn-cs"/>
              </a:rPr>
              <a:t> Completion: </a:t>
            </a:r>
            <a:r>
              <a:rPr lang="en-US" sz="1200" kern="1200" dirty="0">
                <a:solidFill>
                  <a:schemeClr val="tx1"/>
                </a:solidFill>
                <a:effectLst/>
                <a:latin typeface="+mn-lt"/>
                <a:ea typeface="+mn-ea"/>
                <a:cs typeface="+mn-cs"/>
              </a:rPr>
              <a:t>Based on previous experience with similar but smaller templates from past Computer Science classes, we Estimate the SPMP will take approximately 60 Hours to complete.</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11</a:t>
            </a:fld>
            <a:endParaRPr lang="en-US"/>
          </a:p>
        </p:txBody>
      </p:sp>
    </p:spTree>
    <p:extLst>
      <p:ext uri="{BB962C8B-B14F-4D97-AF65-F5344CB8AC3E}">
        <p14:creationId xmlns:p14="http://schemas.microsoft.com/office/powerpoint/2010/main" val="1918682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EJ</a:t>
            </a:r>
          </a:p>
          <a:p>
            <a:r>
              <a:rPr lang="en-US" sz="1200" b="1" u="sng" kern="1200" dirty="0">
                <a:solidFill>
                  <a:schemeClr val="tx1"/>
                </a:solidFill>
                <a:effectLst/>
                <a:latin typeface="+mn-lt"/>
                <a:ea typeface="+mn-ea"/>
                <a:cs typeface="+mn-cs"/>
              </a:rPr>
              <a:t>Initial</a:t>
            </a:r>
            <a:r>
              <a:rPr lang="en-US" sz="1200" b="1" u="sng" kern="1200" baseline="0" dirty="0">
                <a:solidFill>
                  <a:schemeClr val="tx1"/>
                </a:solidFill>
                <a:effectLst/>
                <a:latin typeface="+mn-lt"/>
                <a:ea typeface="+mn-ea"/>
                <a:cs typeface="+mn-cs"/>
              </a:rPr>
              <a:t> project Estimates: </a:t>
            </a:r>
            <a:endParaRPr lang="en-US" sz="120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As a basis for our Estimates we drew</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upon on Erik’s current work experience, a lines of code per hour formula, and sampling of previous projects. Sampling previous projects allowed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us to determine which projects are significant enough to be included in the lines of code per hour formula. Erik’s current work experience will give us insight into how much time and effort it will actually take to complete the project. A lines of code per hour formula was applied to major programming projects from CIS 200 and up for each team member. </a:t>
            </a:r>
          </a:p>
          <a:p>
            <a:pPr lvl="0"/>
            <a:r>
              <a:rPr lang="en-US" sz="1200" kern="120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              </a:t>
            </a:r>
          </a:p>
          <a:p>
            <a:pPr marL="628650" lvl="1" indent="-171450">
              <a:buFont typeface="Arial" panose="020B0604020202020204" pitchFamily="34" charset="0"/>
              <a:buChar char="•"/>
            </a:pPr>
            <a:r>
              <a:rPr lang="en-US" sz="1200" b="1" u="sng" kern="1200" baseline="0" dirty="0">
                <a:solidFill>
                  <a:schemeClr val="tx1"/>
                </a:solidFill>
                <a:effectLst/>
                <a:latin typeface="+mn-lt"/>
                <a:ea typeface="+mn-ea"/>
                <a:cs typeface="+mn-cs"/>
              </a:rPr>
              <a:t>Lines of code:</a:t>
            </a:r>
            <a:r>
              <a:rPr lang="en-US" sz="1200" b="1" u="none"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Based on prior experience with previous computer science projects, we Estimate this project to require 5000 lines of code. 5000 total lines divided by the team average of 49 lines of code per hour</a:t>
            </a:r>
            <a:r>
              <a:rPr lang="en-US" sz="1200" kern="1200" baseline="0" dirty="0">
                <a:solidFill>
                  <a:schemeClr val="tx1"/>
                </a:solidFill>
                <a:effectLst/>
                <a:latin typeface="+mn-lt"/>
                <a:ea typeface="+mn-ea"/>
                <a:cs typeface="+mn-cs"/>
              </a:rPr>
              <a:t> giving us102 hours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Function Estimate: </a:t>
            </a:r>
            <a:r>
              <a:rPr lang="en-US" sz="1200" b="0" u="none" kern="1200" dirty="0">
                <a:solidFill>
                  <a:schemeClr val="tx1"/>
                </a:solidFill>
                <a:effectLst/>
                <a:latin typeface="+mn-lt"/>
                <a:ea typeface="+mn-ea"/>
                <a:cs typeface="+mn-cs"/>
              </a:rPr>
              <a:t> We c</a:t>
            </a:r>
            <a:r>
              <a:rPr lang="en-US" sz="1200" kern="1200" dirty="0">
                <a:solidFill>
                  <a:schemeClr val="tx1"/>
                </a:solidFill>
                <a:effectLst/>
                <a:latin typeface="+mn-lt"/>
                <a:ea typeface="+mn-ea"/>
                <a:cs typeface="+mn-cs"/>
              </a:rPr>
              <a:t>ounted the functions present in 1.3, the Major Software Functions, and</a:t>
            </a:r>
            <a:r>
              <a:rPr lang="en-US" sz="1200" kern="1200" baseline="0" dirty="0">
                <a:solidFill>
                  <a:schemeClr val="tx1"/>
                </a:solidFill>
                <a:effectLst/>
                <a:latin typeface="+mn-lt"/>
                <a:ea typeface="+mn-ea"/>
                <a:cs typeface="+mn-cs"/>
              </a:rPr>
              <a:t> used them for the </a:t>
            </a:r>
            <a:r>
              <a:rPr lang="en-US" sz="1200" kern="1200" dirty="0">
                <a:solidFill>
                  <a:schemeClr val="tx1"/>
                </a:solidFill>
                <a:effectLst/>
                <a:latin typeface="+mn-lt"/>
                <a:ea typeface="+mn-ea"/>
                <a:cs typeface="+mn-cs"/>
              </a:rPr>
              <a:t>function point estimation.  The lowest-level functionality in 1.3 is counted and added up. Totaling 18 functions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Task</a:t>
            </a:r>
            <a:r>
              <a:rPr lang="en-US" sz="1200" b="1" u="sng" kern="1200" baseline="0" dirty="0">
                <a:solidFill>
                  <a:schemeClr val="tx1"/>
                </a:solidFill>
                <a:effectLst/>
                <a:latin typeface="+mn-lt"/>
                <a:ea typeface="+mn-ea"/>
                <a:cs typeface="+mn-cs"/>
              </a:rPr>
              <a:t> Estimate:</a:t>
            </a:r>
            <a:r>
              <a:rPr lang="en-US" sz="1200" b="0" u="none" kern="1200" baseline="0" dirty="0">
                <a:solidFill>
                  <a:schemeClr val="tx1"/>
                </a:solidFill>
                <a:effectLst/>
                <a:latin typeface="+mn-lt"/>
                <a:ea typeface="+mn-ea"/>
                <a:cs typeface="+mn-cs"/>
              </a:rPr>
              <a:t>  Breaking down the project into high level tasks and estimating the time in which we believed it would take to complete each task. 46hours/person , total 184 hours</a:t>
            </a:r>
            <a:endParaRPr lang="en-US" b="1" u="sng" dirty="0">
              <a:effectLst/>
            </a:endParaRPr>
          </a:p>
          <a:p>
            <a:pPr marL="0" lvl="0" indent="0">
              <a:buFont typeface="Arial" panose="020B0604020202020204" pitchFamily="34" charset="0"/>
              <a:buNone/>
            </a:pP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u="sng" kern="1200" dirty="0">
                <a:solidFill>
                  <a:schemeClr val="tx1"/>
                </a:solidFill>
                <a:effectLst/>
                <a:latin typeface="+mn-lt"/>
                <a:ea typeface="+mn-ea"/>
                <a:cs typeface="+mn-cs"/>
              </a:rPr>
              <a:t>SPMP</a:t>
            </a:r>
            <a:r>
              <a:rPr lang="en-US" sz="1200" b="1" u="sng" kern="1200" baseline="0" dirty="0">
                <a:solidFill>
                  <a:schemeClr val="tx1"/>
                </a:solidFill>
                <a:effectLst/>
                <a:latin typeface="+mn-lt"/>
                <a:ea typeface="+mn-ea"/>
                <a:cs typeface="+mn-cs"/>
              </a:rPr>
              <a:t> Completion: </a:t>
            </a:r>
            <a:r>
              <a:rPr lang="en-US" sz="1200" kern="1200" dirty="0">
                <a:solidFill>
                  <a:schemeClr val="tx1"/>
                </a:solidFill>
                <a:effectLst/>
                <a:latin typeface="+mn-lt"/>
                <a:ea typeface="+mn-ea"/>
                <a:cs typeface="+mn-cs"/>
              </a:rPr>
              <a:t>Based on previous experience with similar but smaller templates from past Computer Science classes, we estimate the SPMP will take approximately 60 Hours to complete.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1E0F3-BCE5-4552-9E75-AD4D9ACB2A2B}" type="slidenum">
              <a:rPr lang="en-US" smtClean="0"/>
              <a:t>12</a:t>
            </a:fld>
            <a:endParaRPr lang="en-US"/>
          </a:p>
        </p:txBody>
      </p:sp>
    </p:spTree>
    <p:extLst>
      <p:ext uri="{BB962C8B-B14F-4D97-AF65-F5344CB8AC3E}">
        <p14:creationId xmlns:p14="http://schemas.microsoft.com/office/powerpoint/2010/main" val="1248189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u="sng" kern="1200" baseline="0" dirty="0">
              <a:solidFill>
                <a:schemeClr val="tx1"/>
              </a:solidFill>
              <a:effectLst/>
              <a:latin typeface="+mn-lt"/>
              <a:ea typeface="+mn-ea"/>
              <a:cs typeface="+mn-cs"/>
            </a:endParaRPr>
          </a:p>
          <a:p>
            <a:br>
              <a:rPr lang="en-US" dirty="0"/>
            </a:br>
            <a:endParaRPr lang="en-US" sz="1200" b="1" u="sng" kern="1200" dirty="0">
              <a:solidFill>
                <a:schemeClr val="tx1"/>
              </a:solidFill>
              <a:effectLst/>
              <a:latin typeface="+mn-lt"/>
              <a:ea typeface="+mn-ea"/>
              <a:cs typeface="+mn-cs"/>
            </a:endParaRPr>
          </a:p>
          <a:p>
            <a:pPr marL="457200" lvl="1" indent="0">
              <a:buFont typeface="Arial" panose="020B0604020202020204" pitchFamily="34" charset="0"/>
              <a:buNone/>
            </a:pPr>
            <a:endParaRPr lang="en-US" sz="1200" b="1" u="sng"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1E0F3-BCE5-4552-9E75-AD4D9ACB2A2B}" type="slidenum">
              <a:rPr lang="en-US" smtClean="0"/>
              <a:t>13</a:t>
            </a:fld>
            <a:endParaRPr lang="en-US"/>
          </a:p>
        </p:txBody>
      </p:sp>
    </p:spTree>
    <p:extLst>
      <p:ext uri="{BB962C8B-B14F-4D97-AF65-F5344CB8AC3E}">
        <p14:creationId xmlns:p14="http://schemas.microsoft.com/office/powerpoint/2010/main" val="860756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Estimation Selection Rationale</a:t>
            </a:r>
          </a:p>
          <a:p>
            <a:r>
              <a:rPr lang="en-US" sz="1200" b="0" i="0" kern="1200" dirty="0">
                <a:solidFill>
                  <a:schemeClr val="tx1"/>
                </a:solidFill>
                <a:effectLst/>
                <a:latin typeface="+mn-lt"/>
                <a:ea typeface="+mn-ea"/>
                <a:cs typeface="+mn-cs"/>
              </a:rPr>
              <a:t>We determined that we had spent 116 hours thus far within the time that we began working together up until today's date (2/6/2017 – 2/24/2017).  We then determined the number of days left until the final project is due – 4 days left in February, 31 days in March, due on the 28th of April = 63 days.  We then divided the total number of days left by the number of days we had been working on the project:  63 / 18, to arrive at 3.5.  We then multiplied this number by 117, to arrive at 409.5 hours.  We added 116 to this number (the amount of time spent so far) and arrived at 525.5 hours.  The closest to this number was the Task Estimate, which is still off by 126.5 hours.  Therefore, we rejected the other Estimates and went with 525.5 person-hours.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15</a:t>
            </a:fld>
            <a:endParaRPr lang="en-US"/>
          </a:p>
        </p:txBody>
      </p:sp>
    </p:spTree>
    <p:extLst>
      <p:ext uri="{BB962C8B-B14F-4D97-AF65-F5344CB8AC3E}">
        <p14:creationId xmlns:p14="http://schemas.microsoft.com/office/powerpoint/2010/main" val="886688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a:t>
            </a:r>
          </a:p>
          <a:p>
            <a:r>
              <a:rPr lang="en-US" dirty="0"/>
              <a:t>Tasks</a:t>
            </a:r>
            <a:r>
              <a:rPr lang="en-US" baseline="0" dirty="0"/>
              <a:t> that were easy will be tasks that took the less amount of time to complete based on reports from </a:t>
            </a:r>
            <a:r>
              <a:rPr lang="en-US" baseline="0" dirty="0" err="1"/>
              <a:t>toggl</a:t>
            </a:r>
            <a:r>
              <a:rPr lang="en-US" baseline="0" dirty="0"/>
              <a:t>:</a:t>
            </a:r>
          </a:p>
          <a:p>
            <a:endParaRPr lang="en-US" baseline="0" dirty="0"/>
          </a:p>
          <a:p>
            <a:r>
              <a:rPr lang="en-US" b="1" u="sng" baseline="0" dirty="0"/>
              <a:t>1.2 Project Scope: </a:t>
            </a:r>
            <a:r>
              <a:rPr lang="en-US" b="0" u="none" baseline="0" dirty="0"/>
              <a:t>Laying out the team skillsets helped to identify exclusions such as using a flat-file system vs a database</a:t>
            </a:r>
            <a:endParaRPr lang="en-US" b="1" u="sng" baseline="0" dirty="0"/>
          </a:p>
          <a:p>
            <a:endParaRPr lang="en-US" baseline="0" dirty="0"/>
          </a:p>
          <a:p>
            <a:r>
              <a:rPr lang="en-US" b="1" u="sng" baseline="0" dirty="0"/>
              <a:t>1.4 Performance/Behavior Constraints: </a:t>
            </a:r>
            <a:r>
              <a:rPr lang="en-US" b="0" u="none" baseline="0" dirty="0"/>
              <a:t>Thinking about reasonable expectations of functionality </a:t>
            </a:r>
          </a:p>
          <a:p>
            <a:endParaRPr lang="en-US" b="0" u="none" baseline="0" dirty="0"/>
          </a:p>
          <a:p>
            <a:r>
              <a:rPr lang="en-US" b="1" u="sng" baseline="0" dirty="0"/>
              <a:t>1.5 Management and Technical Constraints:</a:t>
            </a:r>
            <a:r>
              <a:rPr lang="en-US" b="0" u="none" baseline="0" dirty="0"/>
              <a:t> </a:t>
            </a:r>
          </a:p>
          <a:p>
            <a:r>
              <a:rPr lang="en-US" b="1" u="sng" baseline="0" dirty="0"/>
              <a:t>Management constraints: </a:t>
            </a:r>
            <a:r>
              <a:rPr lang="en-US" b="0" u="none" baseline="0" dirty="0"/>
              <a:t>Constraints are based on individual schedules and exceptions to team members availability.</a:t>
            </a:r>
          </a:p>
          <a:p>
            <a:r>
              <a:rPr lang="en-US" b="0" u="none" baseline="0" dirty="0"/>
              <a:t>Compared to the technical </a:t>
            </a:r>
            <a:r>
              <a:rPr lang="en-US" b="0" u="none" baseline="0" dirty="0" err="1"/>
              <a:t>constaints</a:t>
            </a:r>
            <a:r>
              <a:rPr lang="en-US" b="0" u="none" baseline="0" dirty="0"/>
              <a:t> </a:t>
            </a:r>
          </a:p>
          <a:p>
            <a:r>
              <a:rPr lang="en-US" b="1" u="sng" baseline="0" dirty="0"/>
              <a:t>Technical constraints: </a:t>
            </a:r>
            <a:r>
              <a:rPr lang="en-US" b="0" u="none" baseline="0" dirty="0"/>
              <a:t>Knowing the kinds of language we will be programming in and based on team skillset.</a:t>
            </a:r>
          </a:p>
          <a:p>
            <a:endParaRPr lang="en-US" b="0" u="none" baseline="0" dirty="0"/>
          </a:p>
          <a:p>
            <a:r>
              <a:rPr lang="en-US" b="1" u="sng" baseline="0" dirty="0"/>
              <a:t>2.1 Historical Data for Estimates: </a:t>
            </a:r>
            <a:r>
              <a:rPr lang="en-US" b="0" u="none" baseline="0" dirty="0"/>
              <a:t>Deciding what sources to use as historical data </a:t>
            </a:r>
            <a:r>
              <a:rPr lang="en-US" b="0" u="none" baseline="0" dirty="0" err="1"/>
              <a:t>i.e</a:t>
            </a:r>
            <a:r>
              <a:rPr lang="en-US" b="0" u="none" baseline="0" dirty="0"/>
              <a:t> Erik’s current job, programs that are from CIS 200 and up (excluding labs b/c we did not feel they were very representative of an individuals work)</a:t>
            </a:r>
          </a:p>
          <a:p>
            <a:endParaRPr lang="en-US" b="0" u="none" baseline="0" dirty="0"/>
          </a:p>
          <a:p>
            <a:r>
              <a:rPr lang="en-US" b="1" u="sng" baseline="0" dirty="0"/>
              <a:t>2.5 Project Resources:</a:t>
            </a:r>
            <a:r>
              <a:rPr lang="en-US" b="0" u="none" baseline="0" dirty="0"/>
              <a:t> Because we started having team meetings as earlier as possible we were able to have tools established before the SPMP was assigned.  Something that was hard to establish but worked well for us.</a:t>
            </a:r>
          </a:p>
          <a:p>
            <a:endParaRPr lang="en-US" b="0" u="none" baseline="0" dirty="0"/>
          </a:p>
          <a:p>
            <a:r>
              <a:rPr lang="en-US" b="1" u="sng" baseline="0" dirty="0"/>
              <a:t>4.1 Project task set: </a:t>
            </a:r>
            <a:r>
              <a:rPr lang="en-US" b="0" u="none" baseline="0" dirty="0"/>
              <a:t>A communication plan was already in action by the time the SPMP was assigned making it easier to decide what the next steps of action would be. </a:t>
            </a:r>
          </a:p>
          <a:p>
            <a:endParaRPr lang="en-US" b="0" u="none"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16</a:t>
            </a:fld>
            <a:endParaRPr lang="en-US"/>
          </a:p>
        </p:txBody>
      </p:sp>
    </p:spTree>
    <p:extLst>
      <p:ext uri="{BB962C8B-B14F-4D97-AF65-F5344CB8AC3E}">
        <p14:creationId xmlns:p14="http://schemas.microsoft.com/office/powerpoint/2010/main" val="3402795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Tasks</a:t>
            </a:r>
            <a:r>
              <a:rPr lang="en-US" baseline="0" dirty="0"/>
              <a:t> that were hard will be tasks that took the less amount of time to complete based on reports from Toggl: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Document merging and formatting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dirty="0"/>
              <a:t>There</a:t>
            </a:r>
            <a:r>
              <a:rPr lang="en-US" b="0" u="none" baseline="0" dirty="0"/>
              <a:t> was no style template or discussed format of how the final SPMP would look. So everyone end up using different formats, fonts and bullet points making it harder and a waste of time when we had to put all the documents together.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u="sng"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1.3 Functional Decomposition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Defining the general functionality not the process. Thinking of</a:t>
            </a:r>
            <a:r>
              <a:rPr lang="en-US" baseline="0" dirty="0"/>
              <a:t> it</a:t>
            </a:r>
            <a:r>
              <a:rPr lang="en-US" dirty="0"/>
              <a:t> at</a:t>
            </a:r>
            <a:r>
              <a:rPr lang="en-US" baseline="0" dirty="0"/>
              <a:t> a high enough level that did not discuss implementation details. This took some discussion to be able to grasp that concept. Also involved some emails to Steiner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2.3 </a:t>
            </a:r>
            <a:r>
              <a:rPr lang="en-US" dirty="0"/>
              <a:t>Estimation Techniques Applied and Results</a:t>
            </a:r>
            <a:endParaRPr lang="en-US" b="1" u="sng"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Lines of code: Deciding on the methodology. We spent time discussing which individual projects we would include in our individual LOC Estimates. Then how we would get our teams average LOC/hour from that. We determined a way to find estimates for each method but it turned out to be harder than anticipated.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2.4 Reconciled Estimate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Deciding on which estimate (LOC, FP, Task) would be the final estimation for how long we think the project would take. Then deciding not to use any of them because we did not feel they where represented of the time we feel it would take.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4.2 Task Network Diagram</a:t>
            </a: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Deciding if </a:t>
            </a:r>
            <a:r>
              <a:rPr lang="en-US" b="0" u="none" baseline="0" dirty="0" err="1"/>
              <a:t>wrike</a:t>
            </a:r>
            <a:r>
              <a:rPr lang="en-US" b="0" u="none" baseline="0" dirty="0"/>
              <a:t> would be the best tool to display the TND. Upon further discussion and investigation of </a:t>
            </a:r>
            <a:r>
              <a:rPr lang="en-US" b="0" u="none" baseline="0" dirty="0" err="1"/>
              <a:t>wrike</a:t>
            </a:r>
            <a:r>
              <a:rPr lang="en-US" b="0" u="none" baseline="0" dirty="0"/>
              <a:t> it was decided we would assign task to team members through </a:t>
            </a:r>
            <a:r>
              <a:rPr lang="en-US" b="0" u="none" baseline="0" dirty="0" err="1"/>
              <a:t>wrike</a:t>
            </a:r>
            <a:r>
              <a:rPr lang="en-US" b="0" u="none" baseline="0" dirty="0"/>
              <a:t> but we will copy that same data into Microsoft Project in order to be able to display the TND and Timeline chart. Doing so was tedious and took a large amount of time.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3.0 Risk Mitigation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There were items that were not accounted for. Such as weather, mid-terms, and when people are sick.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Discussion of possible risks and how to mitigate those risks took about an 1 hour to come to agreed upon decisions.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SQA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Because it was the last section of the SPMP, this required a lot of reviewing and cross checking across all other documents to make sure the contents within it were accurate and valid. Traceability. </a:t>
            </a:r>
          </a:p>
        </p:txBody>
      </p:sp>
      <p:sp>
        <p:nvSpPr>
          <p:cNvPr id="4" name="Slide Number Placeholder 3"/>
          <p:cNvSpPr>
            <a:spLocks noGrp="1"/>
          </p:cNvSpPr>
          <p:nvPr>
            <p:ph type="sldNum" sz="quarter" idx="10"/>
          </p:nvPr>
        </p:nvSpPr>
        <p:spPr/>
        <p:txBody>
          <a:bodyPr/>
          <a:lstStyle/>
          <a:p>
            <a:fld id="{B621E0F3-BCE5-4552-9E75-AD4D9ACB2A2B}" type="slidenum">
              <a:rPr lang="en-US" smtClean="0"/>
              <a:t>17</a:t>
            </a:fld>
            <a:endParaRPr lang="en-US"/>
          </a:p>
        </p:txBody>
      </p:sp>
    </p:spTree>
    <p:extLst>
      <p:ext uri="{BB962C8B-B14F-4D97-AF65-F5344CB8AC3E}">
        <p14:creationId xmlns:p14="http://schemas.microsoft.com/office/powerpoint/2010/main" val="3573805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CS</a:t>
            </a:r>
          </a:p>
          <a:p>
            <a:pPr marL="0" indent="0">
              <a:buNone/>
            </a:pPr>
            <a:r>
              <a:rPr lang="en-US" b="1" u="sng" dirty="0"/>
              <a:t>Checking Slack once a day:</a:t>
            </a:r>
          </a:p>
          <a:p>
            <a:pPr marL="628650" lvl="1" indent="-171450">
              <a:buFont typeface="Arial" panose="020B0604020202020204" pitchFamily="34" charset="0"/>
              <a:buChar char="•"/>
            </a:pPr>
            <a:r>
              <a:rPr lang="en-US" dirty="0"/>
              <a:t>Requiring Team members to check Slack at least once per day to stay up to date with project discussions.</a:t>
            </a:r>
          </a:p>
          <a:p>
            <a:pPr marL="0" indent="0">
              <a:buNone/>
            </a:pPr>
            <a:r>
              <a:rPr lang="en-US" b="1" u="sng" dirty="0"/>
              <a:t>Establish meeting dates: </a:t>
            </a:r>
            <a:r>
              <a:rPr lang="en-US" dirty="0"/>
              <a:t>Recurring in-person meetings on Sundays</a:t>
            </a:r>
          </a:p>
          <a:p>
            <a:pPr marL="628650" lvl="1" indent="-171450">
              <a:buFont typeface="Arial" panose="020B0604020202020204" pitchFamily="34" charset="0"/>
              <a:buChar char="•"/>
            </a:pPr>
            <a:r>
              <a:rPr lang="en-US" dirty="0"/>
              <a:t>Slack channel “</a:t>
            </a:r>
            <a:r>
              <a:rPr lang="en-US" dirty="0" err="1"/>
              <a:t>meeting_minutes</a:t>
            </a:r>
            <a:r>
              <a:rPr lang="en-US" dirty="0"/>
              <a:t>” contained an overview of the discussions from in-person meetings.</a:t>
            </a:r>
          </a:p>
          <a:p>
            <a:pPr marL="0" indent="0">
              <a:buNone/>
            </a:pPr>
            <a:r>
              <a:rPr lang="en-US" b="1" u="sng" dirty="0"/>
              <a:t>General Availability Doc</a:t>
            </a:r>
            <a:r>
              <a:rPr lang="en-US" dirty="0"/>
              <a:t>:</a:t>
            </a:r>
          </a:p>
          <a:p>
            <a:pPr marL="628650" lvl="1" indent="-171450">
              <a:buFont typeface="Arial" panose="020B0604020202020204" pitchFamily="34" charset="0"/>
              <a:buChar char="•"/>
            </a:pPr>
            <a:r>
              <a:rPr lang="en-US" dirty="0"/>
              <a:t>Requiring team members to fill in their general availability during the week.</a:t>
            </a:r>
          </a:p>
          <a:p>
            <a:pPr marL="0" indent="0">
              <a:buNone/>
            </a:pPr>
            <a:r>
              <a:rPr lang="en-US" b="1" u="sng" dirty="0"/>
              <a:t>Exceptions Calendar:</a:t>
            </a:r>
          </a:p>
          <a:p>
            <a:pPr marL="628650" lvl="1" indent="-171450">
              <a:buFont typeface="Arial" panose="020B0604020202020204" pitchFamily="34" charset="0"/>
              <a:buChar char="•"/>
            </a:pPr>
            <a:r>
              <a:rPr lang="en-US" dirty="0"/>
              <a:t>If team member had a change to their general availability and were not available on a specific say, they has to report it to this calendar.</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18</a:t>
            </a:fld>
            <a:endParaRPr lang="en-US"/>
          </a:p>
        </p:txBody>
      </p:sp>
    </p:spTree>
    <p:extLst>
      <p:ext uri="{BB962C8B-B14F-4D97-AF65-F5344CB8AC3E}">
        <p14:creationId xmlns:p14="http://schemas.microsoft.com/office/powerpoint/2010/main" val="3316633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Slack:</a:t>
            </a:r>
            <a:r>
              <a:rPr lang="en-US" b="1" u="sng" baseline="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t>Notification</a:t>
            </a:r>
            <a:r>
              <a:rPr lang="en-US" dirty="0"/>
              <a:t> of a change to the repository of either non-source  code or source code files must be communicated to the other team members through Slack.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a:t>Meeting_minutes</a:t>
            </a:r>
            <a:r>
              <a:rPr lang="en-US" b="1" dirty="0"/>
              <a:t> channel: </a:t>
            </a:r>
            <a:r>
              <a:rPr lang="en-US" dirty="0"/>
              <a:t>Any changes discussed during in person meetings will be transcribed into </a:t>
            </a:r>
            <a:r>
              <a:rPr lang="en-US" dirty="0" err="1"/>
              <a:t>meeting_minutes</a:t>
            </a:r>
            <a:r>
              <a:rPr lang="en-US" dirty="0"/>
              <a:t> and posted onto Slack.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Source</a:t>
            </a:r>
            <a:r>
              <a:rPr lang="en-US" b="1" u="sng" baseline="0" dirty="0"/>
              <a:t>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W</a:t>
            </a:r>
            <a:r>
              <a:rPr lang="en-US" baseline="0" dirty="0"/>
              <a:t>ill require one administrator review in order to commit to master branch. When uploading new source code files it will be uploaded to a separate protected branch.  In this separate branch team members will be able to upload changed files without having to worry about affecting the master branch. The master branch will act as the baseline for all artifacts. Protected branches by default require at least one review before committing to the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Non-source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Files that are non-source code can be uploaded directly to the master branch without review. Files that are still in progress will have an _ in the title.  Those without a “_” will be assumed to be 100%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As far as the non-source code part, that method has been working and we did notify each other on slack whenever there was a new file uploaded. There were problems such as the formatting, that were brought to our attention because of this, but the method it’s self is a good starting place </a:t>
            </a: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19</a:t>
            </a:fld>
            <a:endParaRPr lang="en-US"/>
          </a:p>
        </p:txBody>
      </p:sp>
    </p:spTree>
    <p:extLst>
      <p:ext uri="{BB962C8B-B14F-4D97-AF65-F5344CB8AC3E}">
        <p14:creationId xmlns:p14="http://schemas.microsoft.com/office/powerpoint/2010/main" val="2185845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CS</a:t>
            </a:r>
          </a:p>
          <a:p>
            <a:r>
              <a:rPr lang="en-US" b="1" u="sng" dirty="0"/>
              <a:t>Early</a:t>
            </a:r>
            <a:r>
              <a:rPr lang="en-US" b="1" u="sng" baseline="0" dirty="0"/>
              <a:t> start:  </a:t>
            </a:r>
          </a:p>
          <a:p>
            <a:pPr marL="171450" indent="-171450">
              <a:buFont typeface="Arial" panose="020B0604020202020204" pitchFamily="34" charset="0"/>
              <a:buChar char="•"/>
            </a:pPr>
            <a:r>
              <a:rPr lang="en-US" baseline="0" dirty="0"/>
              <a:t>Before the we chose teams, </a:t>
            </a:r>
            <a:r>
              <a:rPr lang="en-US" baseline="0" dirty="0" err="1"/>
              <a:t>Durwin</a:t>
            </a:r>
            <a:r>
              <a:rPr lang="en-US" baseline="0" dirty="0"/>
              <a:t> and Erik had discussed tools. We also had a small meeting the same day teams were chosen and had meetings since then.</a:t>
            </a:r>
          </a:p>
          <a:p>
            <a:pPr marL="171450" indent="-171450">
              <a:buFont typeface="Arial" panose="020B0604020202020204" pitchFamily="34" charset="0"/>
              <a:buChar char="•"/>
            </a:pPr>
            <a:r>
              <a:rPr lang="en-US" baseline="0" dirty="0"/>
              <a:t>Through these meetings we were able to minimize the time spent deciding on a meeting location and  on the methods of communication before the SPMP was assigned.</a:t>
            </a:r>
          </a:p>
          <a:p>
            <a:endParaRPr lang="en-US" baseline="0" dirty="0"/>
          </a:p>
          <a:p>
            <a:r>
              <a:rPr lang="en-US" b="1" u="sng" baseline="0" dirty="0"/>
              <a:t>Establishing in-person meetings: </a:t>
            </a:r>
          </a:p>
          <a:p>
            <a:pPr marL="171450" indent="-171450">
              <a:buFont typeface="Arial" panose="020B0604020202020204" pitchFamily="34" charset="0"/>
              <a:buChar char="•"/>
            </a:pPr>
            <a:r>
              <a:rPr lang="en-US" baseline="0" dirty="0"/>
              <a:t>Setting up required in-person meetings allowed us to discuss tools, skillsets and assign any tasks we knew we could expect on the SPMP</a:t>
            </a:r>
          </a:p>
          <a:p>
            <a:r>
              <a:rPr lang="en-US" baseline="0" dirty="0"/>
              <a:t>		     </a:t>
            </a:r>
            <a:endParaRPr lang="en-US" dirty="0"/>
          </a:p>
          <a:p>
            <a:r>
              <a:rPr lang="en-US" b="1" u="sng" dirty="0"/>
              <a:t>Selection</a:t>
            </a:r>
            <a:r>
              <a:rPr lang="en-US" b="1" u="sng" baseline="0" dirty="0"/>
              <a:t> of time tracking tool: </a:t>
            </a:r>
          </a:p>
          <a:p>
            <a:pPr marL="171450" indent="-171450">
              <a:buFont typeface="Arial" panose="020B0604020202020204" pitchFamily="34" charset="0"/>
              <a:buChar char="•"/>
            </a:pPr>
            <a:r>
              <a:rPr lang="en-US" b="0" u="none" baseline="0" dirty="0"/>
              <a:t>H</a:t>
            </a:r>
            <a:r>
              <a:rPr lang="en-US" dirty="0"/>
              <a:t>elped</a:t>
            </a:r>
            <a:r>
              <a:rPr lang="en-US" baseline="0" dirty="0"/>
              <a:t> with determining the Estimates. Using the reports generated in Toggl, we were able to see which tasks were taking up the most time and effort and individual times. We were able to assign tasks based on each persons individual time.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Training tools: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Checking out the tools and tracking task time. Since only one team member had prior experience with a majority of the tools, it was necessary that the other team members became acquainted with the tools and understood the terminology that came with each one </a:t>
            </a:r>
            <a:r>
              <a:rPr lang="en-US" baseline="0" dirty="0" err="1"/>
              <a:t>i.e</a:t>
            </a:r>
            <a:r>
              <a:rPr lang="en-US" baseline="0" dirty="0"/>
              <a:t> committing to master on GitHub</a:t>
            </a:r>
          </a:p>
          <a:p>
            <a:endParaRPr lang="en-US" baseline="0" dirty="0"/>
          </a:p>
          <a:p>
            <a:r>
              <a:rPr lang="en-US" b="1" u="sng" baseline="0" dirty="0"/>
              <a:t>Team communication: </a:t>
            </a:r>
          </a:p>
          <a:p>
            <a:pPr marL="171450" indent="-171450">
              <a:buFont typeface="Arial" panose="020B0604020202020204" pitchFamily="34" charset="0"/>
              <a:buChar char="•"/>
            </a:pPr>
            <a:r>
              <a:rPr lang="en-US" baseline="0" dirty="0"/>
              <a:t>All team members were required to sign off on meeting minutes and check slack at least once per day. Whenever a team member had questions or concerns regarding the SPMP, those questions or concerns were always heard and discussed or answered by either another team member, Project Manager or Steiner </a:t>
            </a:r>
          </a:p>
          <a:p>
            <a:endParaRPr lang="en-US" baseline="0" dirty="0"/>
          </a:p>
          <a:p>
            <a:r>
              <a:rPr lang="en-US" b="1" u="sng" baseline="0" dirty="0"/>
              <a:t>Risk Mitigation: </a:t>
            </a:r>
          </a:p>
          <a:p>
            <a:pPr marL="171450" indent="-171450">
              <a:buFont typeface="Arial" panose="020B0604020202020204" pitchFamily="34" charset="0"/>
              <a:buChar char="•"/>
            </a:pPr>
            <a:r>
              <a:rPr lang="en-US" baseline="0" dirty="0"/>
              <a:t>When our primary meeting location (the library ) was not open or closed early. Our risk mitigation plan was put into action and told us to met at our secondary meeting location, </a:t>
            </a:r>
            <a:r>
              <a:rPr lang="en-US" baseline="0" dirty="0" err="1"/>
              <a:t>biggby</a:t>
            </a:r>
            <a:r>
              <a:rPr lang="en-US" baseline="0" dirty="0"/>
              <a:t>. The </a:t>
            </a:r>
            <a:r>
              <a:rPr lang="en-US" baseline="0" dirty="0" err="1"/>
              <a:t>biggby</a:t>
            </a:r>
            <a:r>
              <a:rPr lang="en-US" baseline="0" dirty="0"/>
              <a:t> we chose was the midpoint from where all team members live so it was the obvious choice.</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u="sng" baseline="0" dirty="0"/>
              <a:t>Setting milestones for ourselves</a:t>
            </a:r>
          </a:p>
          <a:p>
            <a:pPr marL="171450" indent="-171450">
              <a:buFont typeface="Arial" panose="020B0604020202020204" pitchFamily="34" charset="0"/>
              <a:buChar char="•"/>
            </a:pPr>
            <a:r>
              <a:rPr lang="en-US" b="0" u="none" baseline="0" dirty="0"/>
              <a:t>Motivated us to start working but we all started working on assigned task the night before our “self-set” milestone </a:t>
            </a:r>
          </a:p>
          <a:p>
            <a:pPr marL="1371600" lvl="3" indent="0">
              <a:buFont typeface="Arial" panose="020B0604020202020204" pitchFamily="34" charset="0"/>
              <a:buNone/>
            </a:pPr>
            <a:r>
              <a:rPr lang="en-US" b="0" u="none" baseline="0" dirty="0"/>
              <a:t>This last point will transition into the next slide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20</a:t>
            </a:fld>
            <a:endParaRPr lang="en-US"/>
          </a:p>
        </p:txBody>
      </p:sp>
    </p:spTree>
    <p:extLst>
      <p:ext uri="{BB962C8B-B14F-4D97-AF65-F5344CB8AC3E}">
        <p14:creationId xmlns:p14="http://schemas.microsoft.com/office/powerpoint/2010/main" val="122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 Name from</a:t>
            </a:r>
            <a:r>
              <a:rPr lang="en-US" baseline="0" dirty="0"/>
              <a:t> left to right</a:t>
            </a: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2</a:t>
            </a:fld>
            <a:endParaRPr lang="en-US"/>
          </a:p>
        </p:txBody>
      </p:sp>
    </p:spTree>
    <p:extLst>
      <p:ext uri="{BB962C8B-B14F-4D97-AF65-F5344CB8AC3E}">
        <p14:creationId xmlns:p14="http://schemas.microsoft.com/office/powerpoint/2010/main" val="786190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Documentation and Formatting Method of SPMP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Not deciding on a format style earlier.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Reviewing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Asking other team member</a:t>
            </a:r>
            <a:r>
              <a:rPr lang="en-US" b="0" u="none" baseline="0" dirty="0"/>
              <a:t>s to review things but not knowing which document to review first based on dependencies and priority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Wrike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We intended to use Wrike as a replacement tool for Microsoft Project because not all team member were accessible to it. The point of Wrike was to assign tasks to team members. For the first half of the project, that functionality of Wrike was not utilized because instead team members would just check meeting minutes (where assigned tasks were also mentioned because tasks were usually assigned during in-person meetings) Wrike only contained the SPMP tasks but not the little tasks in between such as sending emails, uploading </a:t>
            </a:r>
            <a:r>
              <a:rPr lang="en-US" b="0" u="none" baseline="0" dirty="0" err="1"/>
              <a:t>meeting_minutes</a:t>
            </a:r>
            <a:r>
              <a:rPr lang="en-US" b="0" u="none" baseline="0" dirty="0"/>
              <a:t> or progress reports.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Assigning tasks without checking dependences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Not properly</a:t>
            </a:r>
            <a:r>
              <a:rPr lang="en-US" b="0" u="none" baseline="0" dirty="0"/>
              <a:t> checking the dependency of one task to another, put other people behind and cased a shift in work load for one person.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Communication With Project Managers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We added them onto our groups on Slack, Wrike, and GitHub. We did not add them to the general availability or exception calendar. But we asked them if they would be able to join us for our weekly Sunday meetings and they said that for the most part yes. At the end of Part1 we realized that the c</a:t>
            </a:r>
            <a:r>
              <a:rPr lang="en-US" dirty="0"/>
              <a:t>ommunication process was</a:t>
            </a:r>
            <a:r>
              <a:rPr lang="en-US" baseline="0" dirty="0"/>
              <a:t> not w</a:t>
            </a:r>
            <a:r>
              <a:rPr lang="en-US" dirty="0"/>
              <a:t>ell defined.</a:t>
            </a:r>
            <a:r>
              <a:rPr lang="en-US" baseline="0" dirty="0"/>
              <a:t> We did not assign specific tasks to them and they did not know when or which parts of the SPMP to check first, they also were not told where to leave comments and feedback which in turn could be the reason why we felt we did not received adequate feedback.</a:t>
            </a:r>
            <a:endParaRPr lang="en-US" b="0"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dirty="0"/>
          </a:p>
          <a:p>
            <a:endParaRPr lang="en-US" b="1" dirty="0"/>
          </a:p>
        </p:txBody>
      </p:sp>
      <p:sp>
        <p:nvSpPr>
          <p:cNvPr id="4" name="Slide Number Placeholder 3"/>
          <p:cNvSpPr>
            <a:spLocks noGrp="1"/>
          </p:cNvSpPr>
          <p:nvPr>
            <p:ph type="sldNum" sz="quarter" idx="10"/>
          </p:nvPr>
        </p:nvSpPr>
        <p:spPr/>
        <p:txBody>
          <a:bodyPr/>
          <a:lstStyle/>
          <a:p>
            <a:fld id="{B621E0F3-BCE5-4552-9E75-AD4D9ACB2A2B}" type="slidenum">
              <a:rPr lang="en-US" smtClean="0"/>
              <a:t>21</a:t>
            </a:fld>
            <a:endParaRPr lang="en-US"/>
          </a:p>
        </p:txBody>
      </p:sp>
    </p:spTree>
    <p:extLst>
      <p:ext uri="{BB962C8B-B14F-4D97-AF65-F5344CB8AC3E}">
        <p14:creationId xmlns:p14="http://schemas.microsoft.com/office/powerpoint/2010/main" val="3678601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Documentation</a:t>
            </a:r>
            <a:r>
              <a:rPr lang="en-US" b="1" u="sng" baseline="0" dirty="0"/>
              <a:t> method</a:t>
            </a:r>
            <a:endParaRPr lang="en-US" b="0" u="none" baseline="0" dirty="0"/>
          </a:p>
          <a:p>
            <a:r>
              <a:rPr lang="en-US" b="0" u="none" dirty="0"/>
              <a:t>Deciding</a:t>
            </a:r>
            <a:r>
              <a:rPr lang="en-US" b="0" u="none" baseline="0" dirty="0"/>
              <a:t> on a format for documents i.e. what type of bullet points are we going to use, layout of page. </a:t>
            </a:r>
          </a:p>
          <a:p>
            <a:endParaRPr lang="en-US" b="0" u="none" baseline="0" dirty="0"/>
          </a:p>
          <a:p>
            <a:r>
              <a:rPr lang="en-US" b="1" u="sng" baseline="0" dirty="0"/>
              <a:t>Organize Repository </a:t>
            </a:r>
          </a:p>
          <a:p>
            <a:pPr marL="171450" indent="-171450">
              <a:buFont typeface="Arial" panose="020B0604020202020204" pitchFamily="34" charset="0"/>
              <a:buChar char="•"/>
            </a:pPr>
            <a:r>
              <a:rPr lang="en-US" b="0" u="none" baseline="0" dirty="0"/>
              <a:t>Moved all documents dealing with Phase 1 into Phase_1 folder</a:t>
            </a:r>
          </a:p>
          <a:p>
            <a:pPr marL="171450" indent="-171450">
              <a:buFont typeface="Arial" panose="020B0604020202020204" pitchFamily="34" charset="0"/>
              <a:buChar char="•"/>
            </a:pPr>
            <a:r>
              <a:rPr lang="en-US" b="0" u="none" baseline="0" dirty="0"/>
              <a:t>Created a folder "Phase 1" inside Documentation for Phase 1 items </a:t>
            </a:r>
          </a:p>
          <a:p>
            <a:pPr marL="171450" indent="-171450">
              <a:buFont typeface="Arial" panose="020B0604020202020204" pitchFamily="34" charset="0"/>
              <a:buChar char="•"/>
            </a:pPr>
            <a:r>
              <a:rPr lang="en-US" b="0" u="none" baseline="0" dirty="0"/>
              <a:t>Within Phase 1, moved individual components of the SPMP to </a:t>
            </a:r>
            <a:r>
              <a:rPr lang="en-US" b="0" u="none" baseline="0" dirty="0" err="1"/>
              <a:t>Individual_Components</a:t>
            </a:r>
            <a:r>
              <a:rPr lang="en-US" b="0" u="none" baseline="0" dirty="0"/>
              <a:t> and left the SPMP directly inside Phase_1 </a:t>
            </a:r>
          </a:p>
          <a:p>
            <a:pPr marL="171450" indent="-171450">
              <a:buFont typeface="Arial" panose="020B0604020202020204" pitchFamily="34" charset="0"/>
              <a:buChar char="•"/>
            </a:pPr>
            <a:r>
              <a:rPr lang="en-US" b="0" u="none" baseline="0" dirty="0"/>
              <a:t>Created "</a:t>
            </a:r>
            <a:r>
              <a:rPr lang="en-US" b="0" u="none" baseline="0" dirty="0" err="1"/>
              <a:t>Work_In_Progress</a:t>
            </a:r>
            <a:r>
              <a:rPr lang="en-US" b="0" u="none" baseline="0" dirty="0"/>
              <a:t>" folder to be used for documentation and source you are presently working on</a:t>
            </a:r>
          </a:p>
          <a:p>
            <a:pPr marL="171450" indent="-171450">
              <a:buFont typeface="Arial" panose="020B0604020202020204" pitchFamily="34" charset="0"/>
              <a:buChar char="•"/>
            </a:pPr>
            <a:r>
              <a:rPr lang="en-US" b="0" u="none" baseline="0" dirty="0"/>
              <a:t>Created a folder for each team member by their initials inside "</a:t>
            </a:r>
            <a:r>
              <a:rPr lang="en-US" b="0" u="none" baseline="0" dirty="0" err="1"/>
              <a:t>Work_In_Progress</a:t>
            </a:r>
            <a:r>
              <a:rPr lang="en-US" b="0" u="none" baseline="0" dirty="0"/>
              <a:t>"</a:t>
            </a:r>
          </a:p>
          <a:p>
            <a:endParaRPr lang="en-US" b="0" u="sng" dirty="0"/>
          </a:p>
          <a:p>
            <a:r>
              <a:rPr lang="en-US" b="1" u="sng" dirty="0"/>
              <a:t>Review</a:t>
            </a:r>
            <a:r>
              <a:rPr lang="en-US" b="1" u="sng" baseline="0" dirty="0"/>
              <a:t> Method</a:t>
            </a:r>
          </a:p>
          <a:p>
            <a:r>
              <a:rPr lang="en-US" b="0" u="none" baseline="0" dirty="0"/>
              <a:t>The team has voted on using the “review” functionality on Microsoft Word to provide critiques on documents of other team members. To avoid overwriting the original, team members must make sure to save their document that contains critiques to a different name. If the document has a major dependency then the document should be reviewed first by the successor and the Project Managers.</a:t>
            </a:r>
          </a:p>
          <a:p>
            <a:endParaRPr lang="en-US" b="0" u="none" baseline="0" dirty="0"/>
          </a:p>
          <a:p>
            <a:r>
              <a:rPr lang="en-US" b="1" u="sng" baseline="0" dirty="0"/>
              <a:t>Communication with Project Managers</a:t>
            </a:r>
          </a:p>
          <a:p>
            <a:r>
              <a:rPr lang="en-US" b="0" u="none" baseline="0" dirty="0"/>
              <a:t>Assign the Project Managers task on Wrike. Sending reminder messages about the tasks they were assigned. Add them to the general availability sheet to be aware of when they are free. Also include them in the Expectation Calendar so they can add in days they know they will not be available. </a:t>
            </a:r>
          </a:p>
          <a:p>
            <a:endParaRPr lang="en-US" b="0" u="none" baseline="0" dirty="0"/>
          </a:p>
          <a:p>
            <a:r>
              <a:rPr lang="en-US" b="1" u="sng" baseline="0" dirty="0"/>
              <a:t>Utilize Wrike More</a:t>
            </a:r>
          </a:p>
          <a:p>
            <a:r>
              <a:rPr lang="en-US" b="0" u="none" baseline="0" dirty="0"/>
              <a:t>Assign tasks for every task that was assigned during in-person meetings. Add in due dates and approximate time due. Set tasks as completed once they are completed. </a:t>
            </a:r>
            <a:endParaRPr lang="en-US" b="0" u="none" dirty="0"/>
          </a:p>
        </p:txBody>
      </p:sp>
      <p:sp>
        <p:nvSpPr>
          <p:cNvPr id="4" name="Slide Number Placeholder 3"/>
          <p:cNvSpPr>
            <a:spLocks noGrp="1"/>
          </p:cNvSpPr>
          <p:nvPr>
            <p:ph type="sldNum" sz="quarter" idx="10"/>
          </p:nvPr>
        </p:nvSpPr>
        <p:spPr/>
        <p:txBody>
          <a:bodyPr/>
          <a:lstStyle/>
          <a:p>
            <a:fld id="{B621E0F3-BCE5-4552-9E75-AD4D9ACB2A2B}" type="slidenum">
              <a:rPr lang="en-US" smtClean="0"/>
              <a:t>22</a:t>
            </a:fld>
            <a:endParaRPr lang="en-US"/>
          </a:p>
        </p:txBody>
      </p:sp>
    </p:spTree>
    <p:extLst>
      <p:ext uri="{BB962C8B-B14F-4D97-AF65-F5344CB8AC3E}">
        <p14:creationId xmlns:p14="http://schemas.microsoft.com/office/powerpoint/2010/main" val="3815410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23</a:t>
            </a:fld>
            <a:endParaRPr lang="en-US"/>
          </a:p>
        </p:txBody>
      </p:sp>
    </p:spTree>
    <p:extLst>
      <p:ext uri="{BB962C8B-B14F-4D97-AF65-F5344CB8AC3E}">
        <p14:creationId xmlns:p14="http://schemas.microsoft.com/office/powerpoint/2010/main" val="9333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p:txBody>
      </p:sp>
      <p:sp>
        <p:nvSpPr>
          <p:cNvPr id="4" name="Slide Number Placeholder 3"/>
          <p:cNvSpPr>
            <a:spLocks noGrp="1"/>
          </p:cNvSpPr>
          <p:nvPr>
            <p:ph type="sldNum" sz="quarter" idx="10"/>
          </p:nvPr>
        </p:nvSpPr>
        <p:spPr/>
        <p:txBody>
          <a:bodyPr/>
          <a:lstStyle/>
          <a:p>
            <a:fld id="{B621E0F3-BCE5-4552-9E75-AD4D9ACB2A2B}" type="slidenum">
              <a:rPr lang="en-US" smtClean="0"/>
              <a:t>3</a:t>
            </a:fld>
            <a:endParaRPr lang="en-US"/>
          </a:p>
        </p:txBody>
      </p:sp>
    </p:spTree>
    <p:extLst>
      <p:ext uri="{BB962C8B-B14F-4D97-AF65-F5344CB8AC3E}">
        <p14:creationId xmlns:p14="http://schemas.microsoft.com/office/powerpoint/2010/main" val="354871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p:txBody>
      </p:sp>
      <p:sp>
        <p:nvSpPr>
          <p:cNvPr id="4" name="Slide Number Placeholder 3"/>
          <p:cNvSpPr>
            <a:spLocks noGrp="1"/>
          </p:cNvSpPr>
          <p:nvPr>
            <p:ph type="sldNum" sz="quarter" idx="10"/>
          </p:nvPr>
        </p:nvSpPr>
        <p:spPr/>
        <p:txBody>
          <a:bodyPr/>
          <a:lstStyle/>
          <a:p>
            <a:fld id="{B621E0F3-BCE5-4552-9E75-AD4D9ACB2A2B}" type="slidenum">
              <a:rPr lang="en-US" smtClean="0"/>
              <a:t>4</a:t>
            </a:fld>
            <a:endParaRPr lang="en-US"/>
          </a:p>
        </p:txBody>
      </p:sp>
    </p:spTree>
    <p:extLst>
      <p:ext uri="{BB962C8B-B14F-4D97-AF65-F5344CB8AC3E}">
        <p14:creationId xmlns:p14="http://schemas.microsoft.com/office/powerpoint/2010/main" val="4273631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Weaknesses: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Time Management: </a:t>
            </a:r>
            <a:r>
              <a:rPr lang="en-US" dirty="0"/>
              <a:t>Overconfidence in achieving goals and deadlines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Inexperience:</a:t>
            </a:r>
            <a:r>
              <a:rPr lang="en-US" b="1" baseline="0" dirty="0"/>
              <a:t> </a:t>
            </a:r>
            <a:endParaRPr lang="en-US" b="1" dirty="0"/>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5</a:t>
            </a:fld>
            <a:endParaRPr lang="en-US"/>
          </a:p>
        </p:txBody>
      </p:sp>
    </p:spTree>
    <p:extLst>
      <p:ext uri="{BB962C8B-B14F-4D97-AF65-F5344CB8AC3E}">
        <p14:creationId xmlns:p14="http://schemas.microsoft.com/office/powerpoint/2010/main" val="591595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CS</a:t>
            </a:r>
          </a:p>
          <a:p>
            <a:pPr rtl="0" eaLnBrk="1" fontAlgn="t" latinLnBrk="0" hangingPunct="1"/>
            <a:r>
              <a:rPr lang="en-US" sz="1200" b="1" i="0" u="none" strike="noStrike" kern="1200" dirty="0">
                <a:solidFill>
                  <a:schemeClr val="tx1"/>
                </a:solidFill>
                <a:effectLst/>
                <a:latin typeface="+mn-lt"/>
                <a:ea typeface="+mn-ea"/>
                <a:cs typeface="+mn-cs"/>
              </a:rPr>
              <a:t>SPMP Task(s)</a:t>
            </a:r>
          </a:p>
          <a:p>
            <a:pPr rtl="0" eaLnBrk="1" fontAlgn="t" latinLnBrk="0" hangingPunct="1"/>
            <a:r>
              <a:rPr lang="en-US" sz="1200" b="1" i="0" u="sng" strike="noStrike" kern="1200" dirty="0">
                <a:solidFill>
                  <a:schemeClr val="tx1"/>
                </a:solidFill>
                <a:effectLst/>
                <a:latin typeface="+mn-lt"/>
                <a:ea typeface="+mn-ea"/>
                <a:cs typeface="+mn-cs"/>
              </a:rPr>
              <a:t>Erik</a:t>
            </a: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1.4 Performance/Behavior Constraints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2.1 Historical Data Used for Estimates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2.2.1 SPMP Completion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2.2.2.1 Lines-of-Code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2.2.2.2 Function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5.0 Staff Organization (all)</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Meeting Minutes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Tool Management</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err="1">
                <a:solidFill>
                  <a:schemeClr val="tx1"/>
                </a:solidFill>
                <a:effectLst/>
                <a:latin typeface="+mn-lt"/>
                <a:ea typeface="+mn-ea"/>
                <a:cs typeface="+mn-cs"/>
              </a:rPr>
              <a:t>Durwin</a:t>
            </a:r>
            <a:r>
              <a:rPr lang="en-US" sz="1200" b="1" i="0" u="sng" strike="noStrike" kern="1200" dirty="0">
                <a:solidFill>
                  <a:schemeClr val="tx1"/>
                </a:solidFill>
                <a:effectLst/>
                <a:latin typeface="+mn-lt"/>
                <a:ea typeface="+mn-ea"/>
                <a:cs typeface="+mn-cs"/>
              </a:rPr>
              <a:t> </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2.2.2.3 Tasks Estimate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2.2.2.4 Total Overall Project Time</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Estimate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2.5 Project Resource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4.1 Project Task Set</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4.2 Task Network Diagram</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4.3 Timeline Chart (Milestones)</a:t>
            </a:r>
          </a:p>
          <a:p>
            <a:pPr marL="171450" indent="-171450" rtl="0" eaLnBrk="1" fontAlgn="t" latinLnBrk="0"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Alex</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1.2 Project Scope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1.5 Management and Technical Constraints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3.0 Risk Management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2.3 Estimation Techniques Applied Results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2.4 Reconciled Estimate </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Cindy</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Communication</a:t>
            </a:r>
            <a:r>
              <a:rPr lang="en-US" sz="1200" b="0" i="0" u="none" strike="noStrike" kern="1200" baseline="0" dirty="0">
                <a:solidFill>
                  <a:schemeClr val="tx1"/>
                </a:solidFill>
                <a:effectLst/>
                <a:latin typeface="+mn-lt"/>
                <a:ea typeface="+mn-ea"/>
                <a:cs typeface="+mn-cs"/>
              </a:rPr>
              <a:t> plan</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Exception calendar </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Availability sheet</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1.1 Problem Statement</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1.3 Major Software Functions</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6.0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SPMP Reformatting</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SPMP Compilation</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Presentation Tasks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6</a:t>
            </a:fld>
            <a:endParaRPr lang="en-US"/>
          </a:p>
        </p:txBody>
      </p:sp>
    </p:spTree>
    <p:extLst>
      <p:ext uri="{BB962C8B-B14F-4D97-AF65-F5344CB8AC3E}">
        <p14:creationId xmlns:p14="http://schemas.microsoft.com/office/powerpoint/2010/main" val="3708416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Team: Frequently</a:t>
            </a:r>
            <a:r>
              <a:rPr lang="en-US" b="1" u="sng" baseline="0" dirty="0"/>
              <a:t> out of stock or over stock: </a:t>
            </a:r>
            <a:r>
              <a:rPr lang="en-US" b="0" u="none" dirty="0"/>
              <a:t>If</a:t>
            </a:r>
            <a:r>
              <a:rPr lang="en-US" dirty="0"/>
              <a:t> we run out of stock of an item frequently, have system order more than the default upon reorder, and if we never run out of stock by X units, have system order less than the default. This will be based on an item threshold that has been increased/decreased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A company:</a:t>
            </a:r>
            <a:r>
              <a:rPr lang="en-US" b="1" u="sng" baseline="0" dirty="0"/>
              <a:t> </a:t>
            </a:r>
            <a:r>
              <a:rPr lang="en-US" b="0" u="none" baseline="0" dirty="0"/>
              <a:t>W</a:t>
            </a:r>
            <a:r>
              <a:rPr lang="en-US" dirty="0"/>
              <a:t>ide sale on a particular item:</a:t>
            </a:r>
            <a:r>
              <a:rPr lang="en-US" baseline="0" dirty="0"/>
              <a:t> </a:t>
            </a:r>
            <a:r>
              <a:rPr lang="en-US" dirty="0"/>
              <a:t>when item X gets rung up a discount is applied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Coupled items:</a:t>
            </a:r>
            <a:r>
              <a:rPr lang="en-US" b="1" u="sng" baseline="0" dirty="0"/>
              <a:t> </a:t>
            </a:r>
            <a:r>
              <a:rPr lang="en-US" b="1" u="sng" dirty="0"/>
              <a:t> </a:t>
            </a:r>
            <a:r>
              <a:rPr lang="en-US" dirty="0"/>
              <a:t>If a customer purchases item X and item X and Y are coupled, a message asking if the customer would like to add item Y to their order is displayed so the cashier can ask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Eligibility:</a:t>
            </a:r>
            <a:r>
              <a:rPr lang="en-US" b="1" u="sng" baseline="0" dirty="0"/>
              <a:t> </a:t>
            </a:r>
            <a:r>
              <a:rPr lang="en-US" dirty="0"/>
              <a:t>Based off the refill date of the customer's last order, check all of their prescriptions and see if any are eligible for refill, and if so, display a message to indicate to the cashier to ask the customer if they want that prescription refilled</a:t>
            </a:r>
          </a:p>
          <a:p>
            <a:endParaRPr lang="en-US" dirty="0"/>
          </a:p>
          <a:p>
            <a:r>
              <a:rPr lang="en-US" b="1" u="sng" dirty="0"/>
              <a:t>Coupons:</a:t>
            </a:r>
            <a:r>
              <a:rPr lang="en-US" b="1" u="sng" baseline="0" dirty="0"/>
              <a:t> </a:t>
            </a:r>
            <a:r>
              <a:rPr lang="en-US" dirty="0"/>
              <a:t>Customer coupons that provide a discount whole order</a:t>
            </a:r>
          </a:p>
          <a:p>
            <a:endParaRPr lang="en-US" b="1" dirty="0"/>
          </a:p>
        </p:txBody>
      </p:sp>
      <p:sp>
        <p:nvSpPr>
          <p:cNvPr id="4" name="Slide Number Placeholder 3"/>
          <p:cNvSpPr>
            <a:spLocks noGrp="1"/>
          </p:cNvSpPr>
          <p:nvPr>
            <p:ph type="sldNum" sz="quarter" idx="10"/>
          </p:nvPr>
        </p:nvSpPr>
        <p:spPr/>
        <p:txBody>
          <a:bodyPr/>
          <a:lstStyle/>
          <a:p>
            <a:fld id="{B621E0F3-BCE5-4552-9E75-AD4D9ACB2A2B}" type="slidenum">
              <a:rPr lang="en-US" smtClean="0"/>
              <a:t>7</a:t>
            </a:fld>
            <a:endParaRPr lang="en-US"/>
          </a:p>
        </p:txBody>
      </p:sp>
    </p:spTree>
    <p:extLst>
      <p:ext uri="{BB962C8B-B14F-4D97-AF65-F5344CB8AC3E}">
        <p14:creationId xmlns:p14="http://schemas.microsoft.com/office/powerpoint/2010/main" val="242424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CS</a:t>
            </a:r>
          </a:p>
          <a:p>
            <a:pPr marL="171450" indent="-171450">
              <a:buFont typeface="Arial" panose="020B0604020202020204" pitchFamily="34" charset="0"/>
              <a:buChar char="•"/>
            </a:pPr>
            <a:r>
              <a:rPr lang="en-US" dirty="0"/>
              <a:t>The team is most familiar with C++.</a:t>
            </a:r>
          </a:p>
          <a:p>
            <a:pPr marL="171450" indent="-171450">
              <a:buFont typeface="Arial" panose="020B0604020202020204" pitchFamily="34" charset="0"/>
              <a:buChar char="•"/>
            </a:pPr>
            <a:r>
              <a:rPr lang="en-US" baseline="0" dirty="0"/>
              <a:t>Since we will be building with visual studio the program will be limited to machines that are compatible with visual studio</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program will use a command window as its input/output source due to our skill set limitations as well. </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8</a:t>
            </a:fld>
            <a:endParaRPr lang="en-US"/>
          </a:p>
        </p:txBody>
      </p:sp>
    </p:spTree>
    <p:extLst>
      <p:ext uri="{BB962C8B-B14F-4D97-AF65-F5344CB8AC3E}">
        <p14:creationId xmlns:p14="http://schemas.microsoft.com/office/powerpoint/2010/main" val="1543956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err="1"/>
              <a:t>ej</a:t>
            </a:r>
            <a:endParaRPr lang="en-US" b="1" u="sng" dirty="0"/>
          </a:p>
          <a:p>
            <a:pPr marL="0" indent="0">
              <a:buNone/>
            </a:pPr>
            <a:r>
              <a:rPr lang="en-US" b="1" u="sng" dirty="0"/>
              <a:t>Communication tools:</a:t>
            </a:r>
          </a:p>
          <a:p>
            <a:pPr marL="628650" lvl="1" indent="-171450">
              <a:buFont typeface="Arial" panose="020B0604020202020204" pitchFamily="34" charset="0"/>
              <a:buChar char="•"/>
            </a:pPr>
            <a:r>
              <a:rPr lang="en-US" dirty="0"/>
              <a:t>Slack: Main method of communication between team members.</a:t>
            </a:r>
          </a:p>
          <a:p>
            <a:pPr marL="628650" lvl="1" indent="-171450">
              <a:buFont typeface="Arial" panose="020B0604020202020204" pitchFamily="34" charset="0"/>
              <a:buChar char="•"/>
            </a:pPr>
            <a:r>
              <a:rPr lang="en-US" dirty="0"/>
              <a:t>Google Docs and Google Calendar</a:t>
            </a:r>
          </a:p>
          <a:p>
            <a:pPr marL="0" indent="0">
              <a:buNone/>
            </a:pPr>
            <a:r>
              <a:rPr lang="en-US" b="1" u="sng" dirty="0"/>
              <a:t>Organization tools:</a:t>
            </a:r>
          </a:p>
          <a:p>
            <a:pPr marL="628650" lvl="1" indent="-171450">
              <a:buFont typeface="Arial" panose="020B0604020202020204" pitchFamily="34" charset="0"/>
              <a:buChar char="•"/>
            </a:pPr>
            <a:r>
              <a:rPr lang="en-US" dirty="0"/>
              <a:t>Wrike Project Management: Used to assign tasks to both team members and Project Managers.</a:t>
            </a:r>
          </a:p>
          <a:p>
            <a:pPr marL="628650" lvl="1" indent="-171450">
              <a:buFont typeface="Arial" panose="020B0604020202020204" pitchFamily="34" charset="0"/>
              <a:buChar char="•"/>
            </a:pPr>
            <a:r>
              <a:rPr lang="en-US" dirty="0"/>
              <a:t>Microsoft project: Used to create the network diagram and timeline chart.</a:t>
            </a:r>
          </a:p>
          <a:p>
            <a:pPr marL="628650" lvl="1" indent="-171450">
              <a:buFont typeface="Arial" panose="020B0604020202020204" pitchFamily="34" charset="0"/>
              <a:buChar char="•"/>
            </a:pPr>
            <a:r>
              <a:rPr lang="en-US" dirty="0"/>
              <a:t>GitHub: Used for versioning of documents.</a:t>
            </a:r>
          </a:p>
          <a:p>
            <a:pPr marL="0" indent="0">
              <a:buNone/>
            </a:pPr>
            <a:r>
              <a:rPr lang="en-US" b="1" u="sng" dirty="0"/>
              <a:t>Time Tracking tool:</a:t>
            </a:r>
          </a:p>
          <a:p>
            <a:pPr marL="628650" lvl="1" indent="-171450">
              <a:buFont typeface="Arial" panose="020B0604020202020204" pitchFamily="34" charset="0"/>
              <a:buChar char="•"/>
            </a:pPr>
            <a:r>
              <a:rPr lang="en-US" dirty="0"/>
              <a:t>Toggl: Used to keep track of time on tasks and meetings.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9</a:t>
            </a:fld>
            <a:endParaRPr lang="en-US"/>
          </a:p>
        </p:txBody>
      </p:sp>
    </p:spTree>
    <p:extLst>
      <p:ext uri="{BB962C8B-B14F-4D97-AF65-F5344CB8AC3E}">
        <p14:creationId xmlns:p14="http://schemas.microsoft.com/office/powerpoint/2010/main" val="29217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B61BEF0D-F0BB-DE4B-95CE-6DB70DBA9567}" type="datetimeFigureOut">
              <a:rPr lang="en-US" smtClean="0"/>
              <a:pPr/>
              <a:t>3/5/2017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93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12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153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667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41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7740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950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126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86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532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788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B61BEF0D-F0BB-DE4B-95CE-6DB70DBA9567}" type="datetimeFigureOut">
              <a:rPr lang="en-US" smtClean="0"/>
              <a:pPr/>
              <a:t>3/5/2017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65979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Group 9"/>
          <p:cNvGrpSpPr/>
          <p:nvPr/>
        </p:nvGrpSpPr>
        <p:grpSpPr>
          <a:xfrm>
            <a:off x="3085433" y="3420418"/>
            <a:ext cx="7713197" cy="1449004"/>
            <a:chOff x="3085433" y="3420418"/>
            <a:chExt cx="7713197" cy="1449004"/>
          </a:xfrm>
        </p:grpSpPr>
        <p:pic>
          <p:nvPicPr>
            <p:cNvPr id="5" name="Picture 4"/>
            <p:cNvPicPr>
              <a:picLocks noChangeAspect="1"/>
            </p:cNvPicPr>
            <p:nvPr/>
          </p:nvPicPr>
          <p:blipFill>
            <a:blip r:embed="rId3"/>
            <a:stretch>
              <a:fillRect/>
            </a:stretch>
          </p:blipFill>
          <p:spPr>
            <a:xfrm>
              <a:off x="5353260" y="3420418"/>
              <a:ext cx="1497484" cy="1449004"/>
            </a:xfrm>
            <a:prstGeom prst="rect">
              <a:avLst/>
            </a:prstGeom>
          </p:spPr>
        </p:pic>
        <p:sp>
          <p:nvSpPr>
            <p:cNvPr id="6" name="TextBox 5"/>
            <p:cNvSpPr txBox="1"/>
            <p:nvPr/>
          </p:nvSpPr>
          <p:spPr>
            <a:xfrm>
              <a:off x="6691090" y="3588297"/>
              <a:ext cx="4107540" cy="1200329"/>
            </a:xfrm>
            <a:prstGeom prst="rect">
              <a:avLst/>
            </a:prstGeom>
            <a:noFill/>
          </p:spPr>
          <p:txBody>
            <a:bodyPr wrap="square" rtlCol="0">
              <a:spAutoFit/>
            </a:bodyPr>
            <a:lstStyle/>
            <a:p>
              <a:r>
                <a:rPr lang="en-US" sz="7200" dirty="0"/>
                <a:t>ynman</a:t>
              </a:r>
            </a:p>
          </p:txBody>
        </p:sp>
        <p:sp>
          <p:nvSpPr>
            <p:cNvPr id="8" name="TextBox 7"/>
            <p:cNvSpPr txBox="1"/>
            <p:nvPr/>
          </p:nvSpPr>
          <p:spPr>
            <a:xfrm>
              <a:off x="3085433" y="3588297"/>
              <a:ext cx="2348802" cy="1200329"/>
            </a:xfrm>
            <a:prstGeom prst="rect">
              <a:avLst/>
            </a:prstGeom>
            <a:noFill/>
          </p:spPr>
          <p:txBody>
            <a:bodyPr wrap="square" rtlCol="0">
              <a:spAutoFit/>
            </a:bodyPr>
            <a:lstStyle/>
            <a:p>
              <a:r>
                <a:rPr lang="en-US" sz="7200" dirty="0"/>
                <a:t>Team</a:t>
              </a:r>
            </a:p>
          </p:txBody>
        </p:sp>
      </p:grpSp>
    </p:spTree>
    <p:extLst>
      <p:ext uri="{BB962C8B-B14F-4D97-AF65-F5344CB8AC3E}">
        <p14:creationId xmlns:p14="http://schemas.microsoft.com/office/powerpoint/2010/main" val="81173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br>
              <a:rPr lang="en-US" dirty="0"/>
            </a:br>
            <a:r>
              <a:rPr lang="en-US" sz="2800" dirty="0"/>
              <a:t>Justification of Tools</a:t>
            </a:r>
          </a:p>
        </p:txBody>
      </p:sp>
      <p:sp>
        <p:nvSpPr>
          <p:cNvPr id="3" name="Content Placeholder 2"/>
          <p:cNvSpPr>
            <a:spLocks noGrp="1"/>
          </p:cNvSpPr>
          <p:nvPr>
            <p:ph idx="1"/>
          </p:nvPr>
        </p:nvSpPr>
        <p:spPr/>
        <p:txBody>
          <a:bodyPr>
            <a:normAutofit/>
          </a:bodyPr>
          <a:lstStyle/>
          <a:p>
            <a:r>
              <a:rPr lang="en-US" dirty="0"/>
              <a:t>Slack:  Free, previous experience, intuitive, better organization than a group text, log all conversation, mobile app </a:t>
            </a:r>
          </a:p>
          <a:p>
            <a:r>
              <a:rPr lang="en-US" dirty="0"/>
              <a:t>Wrike: Free, previous experience, easy to assign tasks, keeps you notified, mobile app</a:t>
            </a:r>
          </a:p>
          <a:p>
            <a:r>
              <a:rPr lang="en-US" dirty="0"/>
              <a:t>Toggl: Free, previous experience, mobile app, reports(team functionality depends on this), time collection for team.</a:t>
            </a:r>
          </a:p>
          <a:p>
            <a:r>
              <a:rPr lang="en-US" dirty="0"/>
              <a:t>GitHub: Free, ubiquitous, mature, retention of historical versions of artifacts.</a:t>
            </a:r>
          </a:p>
          <a:p>
            <a:r>
              <a:rPr lang="en-US" dirty="0"/>
              <a:t>Microsoft Project: Most accessible way to build task network diagram.</a:t>
            </a:r>
          </a:p>
        </p:txBody>
      </p:sp>
    </p:spTree>
    <p:extLst>
      <p:ext uri="{BB962C8B-B14F-4D97-AF65-F5344CB8AC3E}">
        <p14:creationId xmlns:p14="http://schemas.microsoft.com/office/powerpoint/2010/main" val="1833733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Part 1 Estimate</a:t>
            </a:r>
          </a:p>
        </p:txBody>
      </p:sp>
      <p:sp>
        <p:nvSpPr>
          <p:cNvPr id="3" name="Content Placeholder 2"/>
          <p:cNvSpPr>
            <a:spLocks noGrp="1"/>
          </p:cNvSpPr>
          <p:nvPr>
            <p:ph idx="1"/>
          </p:nvPr>
        </p:nvSpPr>
        <p:spPr/>
        <p:txBody>
          <a:bodyPr/>
          <a:lstStyle/>
          <a:p>
            <a:r>
              <a:rPr lang="en-US" dirty="0"/>
              <a:t>SPMP completion Estimate: 60 Hours</a:t>
            </a:r>
          </a:p>
          <a:p>
            <a:endParaRPr lang="en-US" dirty="0"/>
          </a:p>
        </p:txBody>
      </p:sp>
    </p:spTree>
    <p:extLst>
      <p:ext uri="{BB962C8B-B14F-4D97-AF65-F5344CB8AC3E}">
        <p14:creationId xmlns:p14="http://schemas.microsoft.com/office/powerpoint/2010/main" val="1864266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 </a:t>
            </a:r>
            <a:br>
              <a:rPr lang="en-US" dirty="0"/>
            </a:br>
            <a:r>
              <a:rPr lang="en-US" sz="2800" dirty="0"/>
              <a:t>Overall Project initial </a:t>
            </a:r>
          </a:p>
        </p:txBody>
      </p:sp>
      <p:sp>
        <p:nvSpPr>
          <p:cNvPr id="3" name="Content Placeholder 2"/>
          <p:cNvSpPr>
            <a:spLocks noGrp="1"/>
          </p:cNvSpPr>
          <p:nvPr>
            <p:ph idx="1"/>
          </p:nvPr>
        </p:nvSpPr>
        <p:spPr/>
        <p:txBody>
          <a:bodyPr>
            <a:normAutofit/>
          </a:bodyPr>
          <a:lstStyle/>
          <a:p>
            <a:pPr marL="45720" indent="0">
              <a:buNone/>
            </a:pPr>
            <a:r>
              <a:rPr lang="en-US" dirty="0"/>
              <a:t>Overall Project initial</a:t>
            </a:r>
          </a:p>
          <a:p>
            <a:pPr lvl="1"/>
            <a:r>
              <a:rPr lang="en-US" dirty="0"/>
              <a:t>Lines of code: 5000 lines of code, 102 Hours </a:t>
            </a:r>
          </a:p>
          <a:p>
            <a:pPr lvl="1"/>
            <a:r>
              <a:rPr lang="en-US" dirty="0"/>
              <a:t>Function Estimate: 18 functions </a:t>
            </a:r>
          </a:p>
          <a:p>
            <a:pPr lvl="1"/>
            <a:r>
              <a:rPr lang="en-US" dirty="0"/>
              <a:t>Task Estimate: 46 Hours per person, 184 Hours total</a:t>
            </a:r>
          </a:p>
          <a:p>
            <a:pPr lvl="1"/>
            <a:r>
              <a:rPr lang="en-US" dirty="0"/>
              <a:t>SPMP completion Estimate: 60 Hours</a:t>
            </a:r>
          </a:p>
          <a:p>
            <a:pPr marL="45720" indent="0">
              <a:buNone/>
            </a:pPr>
            <a:r>
              <a:rPr lang="en-US" dirty="0"/>
              <a:t>Total Overall Project time Estimate: 162 Hours</a:t>
            </a:r>
          </a:p>
          <a:p>
            <a:pPr marL="274320" lvl="1" indent="0">
              <a:buNone/>
            </a:pPr>
            <a:endParaRPr lang="en-US" dirty="0"/>
          </a:p>
        </p:txBody>
      </p:sp>
    </p:spTree>
    <p:extLst>
      <p:ext uri="{BB962C8B-B14F-4D97-AF65-F5344CB8AC3E}">
        <p14:creationId xmlns:p14="http://schemas.microsoft.com/office/powerpoint/2010/main" val="216742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 </a:t>
            </a:r>
            <a:br>
              <a:rPr lang="en-US" dirty="0"/>
            </a:br>
            <a:r>
              <a:rPr lang="en-US" sz="2800" dirty="0"/>
              <a:t>Actual Part 1 </a:t>
            </a:r>
          </a:p>
        </p:txBody>
      </p:sp>
      <p:sp>
        <p:nvSpPr>
          <p:cNvPr id="3" name="Content Placeholder 2"/>
          <p:cNvSpPr>
            <a:spLocks noGrp="1"/>
          </p:cNvSpPr>
          <p:nvPr>
            <p:ph idx="1"/>
          </p:nvPr>
        </p:nvSpPr>
        <p:spPr/>
        <p:txBody>
          <a:bodyPr>
            <a:normAutofit/>
          </a:bodyPr>
          <a:lstStyle/>
          <a:p>
            <a:pPr marL="274320" lvl="1" indent="0">
              <a:buNone/>
            </a:pPr>
            <a:r>
              <a:rPr lang="en-US" dirty="0"/>
              <a:t>Person-Hours spent so far: 116 Hours</a:t>
            </a:r>
          </a:p>
          <a:p>
            <a:pPr marL="45720" indent="0">
              <a:buNone/>
            </a:pPr>
            <a:endParaRPr lang="en-US" dirty="0"/>
          </a:p>
          <a:p>
            <a:pPr marL="274320" lvl="1" indent="0">
              <a:buNone/>
            </a:pPr>
            <a:endParaRPr lang="en-US" dirty="0"/>
          </a:p>
        </p:txBody>
      </p:sp>
    </p:spTree>
    <p:extLst>
      <p:ext uri="{BB962C8B-B14F-4D97-AF65-F5344CB8AC3E}">
        <p14:creationId xmlns:p14="http://schemas.microsoft.com/office/powerpoint/2010/main" val="659889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Part 2 Estimate</a:t>
            </a:r>
          </a:p>
        </p:txBody>
      </p:sp>
      <p:sp>
        <p:nvSpPr>
          <p:cNvPr id="3" name="Content Placeholder 2"/>
          <p:cNvSpPr>
            <a:spLocks noGrp="1"/>
          </p:cNvSpPr>
          <p:nvPr>
            <p:ph idx="1"/>
          </p:nvPr>
        </p:nvSpPr>
        <p:spPr/>
        <p:txBody>
          <a:bodyPr/>
          <a:lstStyle/>
          <a:p>
            <a:r>
              <a:rPr lang="en-US" dirty="0"/>
              <a:t>Switch to tasks estimate and tweak it based on findings and calculations based on findings from task one.</a:t>
            </a:r>
          </a:p>
          <a:p>
            <a:r>
              <a:rPr lang="en-US" dirty="0"/>
              <a:t>Tasks are more adjustable based on new information</a:t>
            </a:r>
          </a:p>
        </p:txBody>
      </p:sp>
    </p:spTree>
    <p:extLst>
      <p:ext uri="{BB962C8B-B14F-4D97-AF65-F5344CB8AC3E}">
        <p14:creationId xmlns:p14="http://schemas.microsoft.com/office/powerpoint/2010/main" val="3381177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New Overall project Estimate </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95379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SPMP</a:t>
            </a:r>
            <a:br>
              <a:rPr lang="en-US" dirty="0"/>
            </a:br>
            <a:r>
              <a:rPr lang="en-US" sz="2800" dirty="0"/>
              <a:t>What was easiest</a:t>
            </a:r>
          </a:p>
        </p:txBody>
      </p:sp>
      <p:sp>
        <p:nvSpPr>
          <p:cNvPr id="3" name="Content Placeholder 2"/>
          <p:cNvSpPr>
            <a:spLocks noGrp="1"/>
          </p:cNvSpPr>
          <p:nvPr>
            <p:ph idx="1"/>
          </p:nvPr>
        </p:nvSpPr>
        <p:spPr/>
        <p:txBody>
          <a:bodyPr>
            <a:normAutofit/>
          </a:bodyPr>
          <a:lstStyle/>
          <a:p>
            <a:r>
              <a:rPr lang="en-US" dirty="0"/>
              <a:t>1.2 Project scope</a:t>
            </a:r>
          </a:p>
          <a:p>
            <a:pPr lvl="1"/>
            <a:r>
              <a:rPr lang="en-US" dirty="0"/>
              <a:t>Inclusions and exclusions</a:t>
            </a:r>
          </a:p>
          <a:p>
            <a:r>
              <a:rPr lang="en-US" dirty="0"/>
              <a:t>1.4 Performance/Behavior Constraints</a:t>
            </a:r>
          </a:p>
          <a:p>
            <a:r>
              <a:rPr lang="en-US" dirty="0"/>
              <a:t>1.5 Management and Technical Constraints </a:t>
            </a:r>
          </a:p>
          <a:p>
            <a:r>
              <a:rPr lang="en-US" dirty="0"/>
              <a:t>2.1 Historical Data for Estimates</a:t>
            </a:r>
          </a:p>
          <a:p>
            <a:r>
              <a:rPr lang="en-US" dirty="0"/>
              <a:t>2.5 Project Resources </a:t>
            </a:r>
          </a:p>
          <a:p>
            <a:r>
              <a:rPr lang="en-US" dirty="0"/>
              <a:t>4.1 Project task set</a:t>
            </a:r>
          </a:p>
        </p:txBody>
      </p:sp>
    </p:spTree>
    <p:extLst>
      <p:ext uri="{BB962C8B-B14F-4D97-AF65-F5344CB8AC3E}">
        <p14:creationId xmlns:p14="http://schemas.microsoft.com/office/powerpoint/2010/main" val="2528736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SPMP</a:t>
            </a:r>
            <a:br>
              <a:rPr lang="en-US" dirty="0"/>
            </a:br>
            <a:r>
              <a:rPr lang="en-US" sz="2800" dirty="0"/>
              <a:t>What was hardest</a:t>
            </a:r>
          </a:p>
        </p:txBody>
      </p:sp>
      <p:sp>
        <p:nvSpPr>
          <p:cNvPr id="3" name="Content Placeholder 2"/>
          <p:cNvSpPr>
            <a:spLocks noGrp="1"/>
          </p:cNvSpPr>
          <p:nvPr>
            <p:ph idx="1"/>
          </p:nvPr>
        </p:nvSpPr>
        <p:spPr/>
        <p:txBody>
          <a:bodyPr/>
          <a:lstStyle/>
          <a:p>
            <a:r>
              <a:rPr lang="en-US" dirty="0"/>
              <a:t>Document merging and formatting </a:t>
            </a:r>
          </a:p>
          <a:p>
            <a:r>
              <a:rPr lang="en-US" dirty="0"/>
              <a:t>1.3 Functional Decomposition (add in before and after )</a:t>
            </a:r>
          </a:p>
          <a:p>
            <a:r>
              <a:rPr lang="en-US" dirty="0"/>
              <a:t>2.3 Estimation Techniques Applied and Results</a:t>
            </a:r>
          </a:p>
          <a:p>
            <a:r>
              <a:rPr lang="en-US" dirty="0"/>
              <a:t>2.4 Reconciled Estimate</a:t>
            </a:r>
          </a:p>
          <a:p>
            <a:r>
              <a:rPr lang="en-US" dirty="0"/>
              <a:t>4.2 Task network diagram</a:t>
            </a:r>
          </a:p>
          <a:p>
            <a:r>
              <a:rPr lang="en-US" dirty="0"/>
              <a:t>Risk management</a:t>
            </a:r>
          </a:p>
          <a:p>
            <a:r>
              <a:rPr lang="en-US" dirty="0"/>
              <a:t>SQA</a:t>
            </a:r>
          </a:p>
        </p:txBody>
      </p:sp>
    </p:spTree>
    <p:extLst>
      <p:ext uri="{BB962C8B-B14F-4D97-AF65-F5344CB8AC3E}">
        <p14:creationId xmlns:p14="http://schemas.microsoft.com/office/powerpoint/2010/main" val="3278798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Plan</a:t>
            </a:r>
            <a:br>
              <a:rPr lang="en-US" dirty="0"/>
            </a:br>
            <a:endParaRPr lang="en-US" sz="2800" dirty="0"/>
          </a:p>
        </p:txBody>
      </p:sp>
      <p:sp>
        <p:nvSpPr>
          <p:cNvPr id="3" name="Content Placeholder 2"/>
          <p:cNvSpPr>
            <a:spLocks noGrp="1"/>
          </p:cNvSpPr>
          <p:nvPr>
            <p:ph idx="1"/>
          </p:nvPr>
        </p:nvSpPr>
        <p:spPr/>
        <p:txBody>
          <a:bodyPr>
            <a:normAutofit/>
          </a:bodyPr>
          <a:lstStyle/>
          <a:p>
            <a:pPr marL="342900" indent="-342900"/>
            <a:r>
              <a:rPr lang="en-US" dirty="0"/>
              <a:t>Checking Slack once a day</a:t>
            </a:r>
          </a:p>
          <a:p>
            <a:pPr marL="342900" indent="-342900"/>
            <a:r>
              <a:rPr lang="en-US" dirty="0"/>
              <a:t>Establish meeting dates: Recurring in-person meetings on Sundays</a:t>
            </a:r>
          </a:p>
          <a:p>
            <a:pPr marL="342900" indent="-342900"/>
            <a:r>
              <a:rPr lang="en-US" dirty="0"/>
              <a:t>General Availability Doc</a:t>
            </a:r>
          </a:p>
          <a:p>
            <a:pPr marL="342900" indent="-342900"/>
            <a:r>
              <a:rPr lang="en-US" dirty="0"/>
              <a:t>Exceptions Calendar</a:t>
            </a:r>
          </a:p>
        </p:txBody>
      </p:sp>
    </p:spTree>
    <p:extLst>
      <p:ext uri="{BB962C8B-B14F-4D97-AF65-F5344CB8AC3E}">
        <p14:creationId xmlns:p14="http://schemas.microsoft.com/office/powerpoint/2010/main" val="169307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SCM Plan</a:t>
            </a:r>
          </a:p>
        </p:txBody>
      </p:sp>
      <p:sp>
        <p:nvSpPr>
          <p:cNvPr id="3" name="Content Placeholder 2"/>
          <p:cNvSpPr>
            <a:spLocks noGrp="1"/>
          </p:cNvSpPr>
          <p:nvPr>
            <p:ph idx="1"/>
          </p:nvPr>
        </p:nvSpPr>
        <p:spPr/>
        <p:txBody>
          <a:bodyPr/>
          <a:lstStyle/>
          <a:p>
            <a:pPr marL="45720" indent="0">
              <a:buNone/>
            </a:pPr>
            <a:r>
              <a:rPr lang="en-US" b="1" u="sng" dirty="0"/>
              <a:t>Slack: </a:t>
            </a:r>
          </a:p>
          <a:p>
            <a:pPr lvl="1"/>
            <a:r>
              <a:rPr lang="en-US" dirty="0"/>
              <a:t>Notify team members of changes to the repository through Slack. </a:t>
            </a:r>
          </a:p>
          <a:p>
            <a:pPr lvl="1"/>
            <a:r>
              <a:rPr lang="en-US" b="1" dirty="0" err="1"/>
              <a:t>Meeting_minutes</a:t>
            </a:r>
            <a:r>
              <a:rPr lang="en-US" b="1" dirty="0"/>
              <a:t> channel: </a:t>
            </a:r>
            <a:r>
              <a:rPr lang="en-US" dirty="0"/>
              <a:t>Any changes discussed during in person meetings will be transcribed into </a:t>
            </a:r>
            <a:r>
              <a:rPr lang="en-US" dirty="0" err="1"/>
              <a:t>meeting_minutes</a:t>
            </a:r>
            <a:r>
              <a:rPr lang="en-US" dirty="0"/>
              <a:t> and posted onto Slack.</a:t>
            </a:r>
          </a:p>
          <a:p>
            <a:pPr marL="45720" indent="0">
              <a:buNone/>
            </a:pPr>
            <a:r>
              <a:rPr lang="en-US" b="1" u="sng" dirty="0"/>
              <a:t>GitHub:</a:t>
            </a:r>
          </a:p>
          <a:p>
            <a:r>
              <a:rPr lang="en-US" b="1" dirty="0"/>
              <a:t>Source code: </a:t>
            </a:r>
            <a:r>
              <a:rPr lang="en-US" dirty="0"/>
              <a:t>Will require one administrator review from either Cindy or Erik in order to commit to the master branch. </a:t>
            </a:r>
          </a:p>
          <a:p>
            <a:r>
              <a:rPr lang="en-US" b="1" dirty="0"/>
              <a:t>Non-source code(documents): </a:t>
            </a:r>
            <a:r>
              <a:rPr lang="en-US" dirty="0"/>
              <a:t>Non-source code files will be located on the master branch and will not require review from administrator during part 1 of the SPMP.</a:t>
            </a:r>
            <a:endParaRPr lang="en-US" b="1" dirty="0"/>
          </a:p>
        </p:txBody>
      </p:sp>
    </p:spTree>
    <p:extLst>
      <p:ext uri="{BB962C8B-B14F-4D97-AF65-F5344CB8AC3E}">
        <p14:creationId xmlns:p14="http://schemas.microsoft.com/office/powerpoint/2010/main" val="830225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185886" y="943505"/>
            <a:ext cx="6167663" cy="4625748"/>
          </a:xfrm>
          <a:prstGeom prst="rect">
            <a:avLst/>
          </a:prstGeom>
        </p:spPr>
      </p:pic>
    </p:spTree>
    <p:extLst>
      <p:ext uri="{BB962C8B-B14F-4D97-AF65-F5344CB8AC3E}">
        <p14:creationId xmlns:p14="http://schemas.microsoft.com/office/powerpoint/2010/main" val="1946010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worked</a:t>
            </a:r>
          </a:p>
        </p:txBody>
      </p:sp>
      <p:sp>
        <p:nvSpPr>
          <p:cNvPr id="3" name="Content Placeholder 2"/>
          <p:cNvSpPr>
            <a:spLocks noGrp="1"/>
          </p:cNvSpPr>
          <p:nvPr>
            <p:ph idx="1"/>
          </p:nvPr>
        </p:nvSpPr>
        <p:spPr/>
        <p:txBody>
          <a:bodyPr/>
          <a:lstStyle/>
          <a:p>
            <a:r>
              <a:rPr lang="en-US" dirty="0"/>
              <a:t>Early start</a:t>
            </a:r>
          </a:p>
          <a:p>
            <a:r>
              <a:rPr lang="en-US" dirty="0"/>
              <a:t>Establishing in-person meetings</a:t>
            </a:r>
          </a:p>
          <a:p>
            <a:r>
              <a:rPr lang="en-US" dirty="0"/>
              <a:t>Selection of time tracking tool: Toggl</a:t>
            </a:r>
          </a:p>
          <a:p>
            <a:r>
              <a:rPr lang="en-US" dirty="0"/>
              <a:t>Training for tools</a:t>
            </a:r>
          </a:p>
          <a:p>
            <a:r>
              <a:rPr lang="en-US" dirty="0"/>
              <a:t>Team communication </a:t>
            </a:r>
          </a:p>
          <a:p>
            <a:r>
              <a:rPr lang="en-US" dirty="0"/>
              <a:t>Risk management</a:t>
            </a:r>
          </a:p>
          <a:p>
            <a:r>
              <a:rPr lang="en-US" dirty="0"/>
              <a:t>Setting milestones for ourselves </a:t>
            </a:r>
          </a:p>
        </p:txBody>
      </p:sp>
    </p:spTree>
    <p:extLst>
      <p:ext uri="{BB962C8B-B14F-4D97-AF65-F5344CB8AC3E}">
        <p14:creationId xmlns:p14="http://schemas.microsoft.com/office/powerpoint/2010/main" val="1878087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not work</a:t>
            </a:r>
          </a:p>
        </p:txBody>
      </p:sp>
      <p:sp>
        <p:nvSpPr>
          <p:cNvPr id="3" name="Content Placeholder 2"/>
          <p:cNvSpPr>
            <a:spLocks noGrp="1"/>
          </p:cNvSpPr>
          <p:nvPr>
            <p:ph idx="1"/>
          </p:nvPr>
        </p:nvSpPr>
        <p:spPr/>
        <p:txBody>
          <a:bodyPr/>
          <a:lstStyle/>
          <a:p>
            <a:r>
              <a:rPr lang="en-US" dirty="0"/>
              <a:t>Documentation and Formatting Method of SPMP</a:t>
            </a:r>
          </a:p>
          <a:p>
            <a:r>
              <a:rPr lang="en-US" dirty="0"/>
              <a:t>Reviewing method</a:t>
            </a:r>
          </a:p>
          <a:p>
            <a:r>
              <a:rPr lang="en-US" dirty="0"/>
              <a:t>Wrike </a:t>
            </a:r>
          </a:p>
          <a:p>
            <a:r>
              <a:rPr lang="en-US" dirty="0"/>
              <a:t>Assigning tasks without checking dependences </a:t>
            </a:r>
          </a:p>
          <a:p>
            <a:r>
              <a:rPr lang="en-US" dirty="0"/>
              <a:t>Communication with Project Managers</a:t>
            </a:r>
          </a:p>
          <a:p>
            <a:endParaRPr lang="en-US" dirty="0"/>
          </a:p>
        </p:txBody>
      </p:sp>
    </p:spTree>
    <p:extLst>
      <p:ext uri="{BB962C8B-B14F-4D97-AF65-F5344CB8AC3E}">
        <p14:creationId xmlns:p14="http://schemas.microsoft.com/office/powerpoint/2010/main" val="4030846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for Part 2</a:t>
            </a:r>
          </a:p>
        </p:txBody>
      </p:sp>
      <p:sp>
        <p:nvSpPr>
          <p:cNvPr id="3" name="Content Placeholder 2"/>
          <p:cNvSpPr>
            <a:spLocks noGrp="1"/>
          </p:cNvSpPr>
          <p:nvPr>
            <p:ph idx="1"/>
          </p:nvPr>
        </p:nvSpPr>
        <p:spPr/>
        <p:txBody>
          <a:bodyPr/>
          <a:lstStyle/>
          <a:p>
            <a:r>
              <a:rPr lang="en-US" dirty="0"/>
              <a:t>Documentation method</a:t>
            </a:r>
          </a:p>
          <a:p>
            <a:r>
              <a:rPr lang="en-US" dirty="0"/>
              <a:t>Organize Repository </a:t>
            </a:r>
          </a:p>
          <a:p>
            <a:r>
              <a:rPr lang="en-US" dirty="0"/>
              <a:t>Review method</a:t>
            </a:r>
          </a:p>
          <a:p>
            <a:r>
              <a:rPr lang="en-US" dirty="0"/>
              <a:t>Communication with Project Managers</a:t>
            </a:r>
          </a:p>
          <a:p>
            <a:r>
              <a:rPr lang="en-US" dirty="0"/>
              <a:t>Utilize Wrike more</a:t>
            </a:r>
          </a:p>
        </p:txBody>
      </p:sp>
    </p:spTree>
    <p:extLst>
      <p:ext uri="{BB962C8B-B14F-4D97-AF65-F5344CB8AC3E}">
        <p14:creationId xmlns:p14="http://schemas.microsoft.com/office/powerpoint/2010/main" val="2241271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differently than in Part 1</a:t>
            </a:r>
            <a:br>
              <a:rPr lang="en-US" dirty="0"/>
            </a:br>
            <a:endParaRPr lang="en-US" dirty="0"/>
          </a:p>
        </p:txBody>
      </p:sp>
      <p:sp>
        <p:nvSpPr>
          <p:cNvPr id="3" name="Content Placeholder 2"/>
          <p:cNvSpPr>
            <a:spLocks noGrp="1"/>
          </p:cNvSpPr>
          <p:nvPr>
            <p:ph idx="1"/>
          </p:nvPr>
        </p:nvSpPr>
        <p:spPr/>
        <p:txBody>
          <a:bodyPr/>
          <a:lstStyle/>
          <a:p>
            <a:pPr marL="45720" indent="0">
              <a:buNone/>
            </a:pPr>
            <a:r>
              <a:rPr lang="en-US" dirty="0"/>
              <a:t>Assign tasks quicker</a:t>
            </a:r>
          </a:p>
          <a:p>
            <a:pPr marL="45720" indent="0">
              <a:buNone/>
            </a:pPr>
            <a:r>
              <a:rPr lang="en-US" dirty="0"/>
              <a:t>Call out dependencies early on</a:t>
            </a:r>
          </a:p>
          <a:p>
            <a:pPr marL="45720" indent="0">
              <a:buNone/>
            </a:pPr>
            <a:r>
              <a:rPr lang="en-US" dirty="0"/>
              <a:t>Have more time to review stuff</a:t>
            </a:r>
          </a:p>
          <a:p>
            <a:pPr marL="45720" indent="0">
              <a:buNone/>
            </a:pPr>
            <a:r>
              <a:rPr lang="en-US" dirty="0"/>
              <a:t>Establish communication with Project Managers. </a:t>
            </a:r>
          </a:p>
          <a:p>
            <a:pPr marL="45720" indent="0">
              <a:buNone/>
            </a:pPr>
            <a:r>
              <a:rPr lang="en-US" dirty="0"/>
              <a:t>Formatting </a:t>
            </a:r>
          </a:p>
        </p:txBody>
      </p:sp>
    </p:spTree>
    <p:extLst>
      <p:ext uri="{BB962C8B-B14F-4D97-AF65-F5344CB8AC3E}">
        <p14:creationId xmlns:p14="http://schemas.microsoft.com/office/powerpoint/2010/main" val="4844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a:t>
            </a:r>
          </a:p>
        </p:txBody>
      </p:sp>
      <p:sp>
        <p:nvSpPr>
          <p:cNvPr id="3" name="Content Placeholder 2"/>
          <p:cNvSpPr>
            <a:spLocks noGrp="1"/>
          </p:cNvSpPr>
          <p:nvPr>
            <p:ph idx="1"/>
          </p:nvPr>
        </p:nvSpPr>
        <p:spPr>
          <a:xfrm>
            <a:off x="1135434" y="1848667"/>
            <a:ext cx="8915400" cy="4748078"/>
          </a:xfrm>
        </p:spPr>
        <p:txBody>
          <a:bodyPr>
            <a:normAutofit fontScale="47500" lnSpcReduction="20000"/>
          </a:bodyPr>
          <a:lstStyle/>
          <a:p>
            <a:pPr lvl="0"/>
            <a:r>
              <a:rPr lang="en-US" sz="3800" dirty="0"/>
              <a:t>Erik Johnson</a:t>
            </a:r>
          </a:p>
          <a:p>
            <a:pPr lvl="1">
              <a:buClr>
                <a:schemeClr val="tx1"/>
              </a:buClr>
            </a:pPr>
            <a:r>
              <a:rPr lang="en-US" sz="3800" dirty="0"/>
              <a:t>Language of choice: C++ </a:t>
            </a:r>
          </a:p>
          <a:p>
            <a:pPr lvl="1">
              <a:buClr>
                <a:schemeClr val="tx1"/>
              </a:buClr>
            </a:pPr>
            <a:r>
              <a:rPr lang="en-US" sz="3800" dirty="0"/>
              <a:t>Other languages: VBScript, Bash, Windows Batch, </a:t>
            </a:r>
            <a:r>
              <a:rPr lang="en-US" sz="3800" dirty="0" err="1"/>
              <a:t>Javascript</a:t>
            </a:r>
            <a:r>
              <a:rPr lang="en-US" sz="3800" dirty="0"/>
              <a:t>, C#</a:t>
            </a:r>
          </a:p>
          <a:p>
            <a:pPr lvl="1">
              <a:buClr>
                <a:schemeClr val="tx1"/>
              </a:buClr>
            </a:pPr>
            <a:r>
              <a:rPr lang="en-US" sz="3800" dirty="0"/>
              <a:t>Strengths: Project management experience, CS research experience, detail-oriented.</a:t>
            </a:r>
          </a:p>
          <a:p>
            <a:pPr lvl="0">
              <a:buClr>
                <a:schemeClr val="tx1"/>
              </a:buClr>
            </a:pPr>
            <a:r>
              <a:rPr lang="en-US" sz="3800" dirty="0" err="1"/>
              <a:t>Durwin</a:t>
            </a:r>
            <a:r>
              <a:rPr lang="en-US" sz="3800" dirty="0"/>
              <a:t> Johnson</a:t>
            </a:r>
          </a:p>
          <a:p>
            <a:pPr lvl="1">
              <a:buClr>
                <a:schemeClr val="tx1"/>
              </a:buClr>
            </a:pPr>
            <a:r>
              <a:rPr lang="en-US" sz="3800" dirty="0"/>
              <a:t>Language of choice: C++</a:t>
            </a:r>
          </a:p>
          <a:p>
            <a:pPr lvl="1">
              <a:buClr>
                <a:schemeClr val="tx1"/>
              </a:buClr>
            </a:pPr>
            <a:r>
              <a:rPr lang="en-US" sz="3800" dirty="0"/>
              <a:t>Other languages:  lesser degrees of c#, visual basic, and Java</a:t>
            </a:r>
          </a:p>
          <a:p>
            <a:pPr lvl="1">
              <a:buClr>
                <a:schemeClr val="tx1"/>
              </a:buClr>
            </a:pPr>
            <a:r>
              <a:rPr lang="en-US" sz="3800" dirty="0"/>
              <a:t>Strengths: Detail-oriented, planning, problem solver.</a:t>
            </a:r>
          </a:p>
          <a:p>
            <a:pPr lvl="0">
              <a:buClr>
                <a:schemeClr val="tx1"/>
              </a:buClr>
            </a:pPr>
            <a:r>
              <a:rPr lang="en-US" sz="3800" dirty="0"/>
              <a:t>Alex Pope </a:t>
            </a:r>
          </a:p>
          <a:p>
            <a:pPr lvl="1"/>
            <a:r>
              <a:rPr lang="en-US" sz="3800" dirty="0"/>
              <a:t>Language of choice: C++</a:t>
            </a:r>
          </a:p>
          <a:p>
            <a:pPr lvl="1"/>
            <a:r>
              <a:rPr lang="en-US" sz="3800" dirty="0"/>
              <a:t>Other languages:</a:t>
            </a:r>
          </a:p>
          <a:p>
            <a:pPr lvl="1"/>
            <a:r>
              <a:rPr lang="en-US" sz="3800" dirty="0"/>
              <a:t>Strengths: Organization, .</a:t>
            </a:r>
          </a:p>
          <a:p>
            <a:pPr lvl="0">
              <a:buClr>
                <a:schemeClr val="tx1"/>
              </a:buClr>
            </a:pPr>
            <a:r>
              <a:rPr lang="en-US" sz="3800" dirty="0"/>
              <a:t>Cindy Samano</a:t>
            </a:r>
          </a:p>
          <a:p>
            <a:pPr lvl="1"/>
            <a:r>
              <a:rPr lang="en-US" sz="3800" dirty="0"/>
              <a:t>Language of choice: C++</a:t>
            </a:r>
          </a:p>
          <a:p>
            <a:pPr lvl="1"/>
            <a:r>
              <a:rPr lang="en-US" sz="3800" dirty="0"/>
              <a:t>Other languages:</a:t>
            </a:r>
          </a:p>
          <a:p>
            <a:pPr lvl="1"/>
            <a:r>
              <a:rPr lang="en-US" sz="3800" dirty="0"/>
              <a:t>Strengths: Communication, methodical, goal-oriented.</a:t>
            </a:r>
          </a:p>
          <a:p>
            <a:pPr marL="0" indent="0">
              <a:buClr>
                <a:srgbClr val="A53010"/>
              </a:buClr>
              <a:buNone/>
            </a:pPr>
            <a:endParaRPr lang="en-US" dirty="0"/>
          </a:p>
          <a:p>
            <a:endParaRPr lang="en-US" dirty="0"/>
          </a:p>
        </p:txBody>
      </p:sp>
    </p:spTree>
    <p:extLst>
      <p:ext uri="{BB962C8B-B14F-4D97-AF65-F5344CB8AC3E}">
        <p14:creationId xmlns:p14="http://schemas.microsoft.com/office/powerpoint/2010/main" val="48582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38822" cy="1400530"/>
          </a:xfrm>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 Project Managers</a:t>
            </a:r>
          </a:p>
        </p:txBody>
      </p:sp>
      <p:sp>
        <p:nvSpPr>
          <p:cNvPr id="3" name="Content Placeholder 2"/>
          <p:cNvSpPr>
            <a:spLocks noGrp="1"/>
          </p:cNvSpPr>
          <p:nvPr>
            <p:ph idx="1"/>
          </p:nvPr>
        </p:nvSpPr>
        <p:spPr>
          <a:xfrm>
            <a:off x="936397" y="2046515"/>
            <a:ext cx="8915400" cy="4467726"/>
          </a:xfrm>
        </p:spPr>
        <p:txBody>
          <a:bodyPr>
            <a:normAutofit/>
          </a:bodyPr>
          <a:lstStyle/>
          <a:p>
            <a:pPr lvl="0">
              <a:buClr>
                <a:schemeClr val="tx1"/>
              </a:buClr>
            </a:pPr>
            <a:r>
              <a:rPr lang="en-US" dirty="0"/>
              <a:t>Reggie </a:t>
            </a:r>
            <a:r>
              <a:rPr lang="en-US" dirty="0" err="1"/>
              <a:t>Jirigesu</a:t>
            </a:r>
            <a:endParaRPr lang="en-US" dirty="0"/>
          </a:p>
          <a:p>
            <a:pPr lvl="1"/>
            <a:r>
              <a:rPr lang="en-US" dirty="0"/>
              <a:t>Programming experience in C++, Java and proficient with LINUX</a:t>
            </a:r>
          </a:p>
          <a:p>
            <a:pPr lvl="1"/>
            <a:r>
              <a:rPr lang="en-US" dirty="0"/>
              <a:t>Experienced with web development and proficient with PHP, SQL and HTML</a:t>
            </a:r>
          </a:p>
          <a:p>
            <a:pPr lvl="1"/>
            <a:r>
              <a:rPr lang="en-US" dirty="0"/>
              <a:t>Strong background in algorithms, data structures and mathematics</a:t>
            </a:r>
          </a:p>
          <a:p>
            <a:pPr lvl="0">
              <a:buClr>
                <a:schemeClr val="tx1"/>
              </a:buClr>
            </a:pPr>
            <a:r>
              <a:rPr lang="en-US" dirty="0" err="1"/>
              <a:t>Wenhao</a:t>
            </a:r>
            <a:r>
              <a:rPr lang="en-US" dirty="0"/>
              <a:t> Zhang</a:t>
            </a:r>
          </a:p>
          <a:p>
            <a:pPr marL="274320" lvl="1" indent="0">
              <a:buNone/>
            </a:pPr>
            <a:r>
              <a:rPr lang="en-US" dirty="0"/>
              <a:t>• Programming Languages: JavaScript, C++ , Python,  Java</a:t>
            </a:r>
            <a:endParaRPr lang="en-US" sz="2000" dirty="0"/>
          </a:p>
        </p:txBody>
      </p:sp>
    </p:spTree>
    <p:extLst>
      <p:ext uri="{BB962C8B-B14F-4D97-AF65-F5344CB8AC3E}">
        <p14:creationId xmlns:p14="http://schemas.microsoft.com/office/powerpoint/2010/main" val="269636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 :</a:t>
            </a:r>
            <a:br>
              <a:rPr lang="en-US" dirty="0">
                <a:solidFill>
                  <a:schemeClr val="tx1"/>
                </a:solidFill>
              </a:rPr>
            </a:br>
            <a:r>
              <a:rPr lang="en-US" sz="2800" dirty="0">
                <a:solidFill>
                  <a:schemeClr val="tx1"/>
                </a:solidFill>
              </a:rPr>
              <a:t>Team Skillsets </a:t>
            </a:r>
          </a:p>
        </p:txBody>
      </p:sp>
      <p:sp>
        <p:nvSpPr>
          <p:cNvPr id="3" name="Content Placeholder 2"/>
          <p:cNvSpPr>
            <a:spLocks noGrp="1"/>
          </p:cNvSpPr>
          <p:nvPr>
            <p:ph idx="1"/>
          </p:nvPr>
        </p:nvSpPr>
        <p:spPr/>
        <p:txBody>
          <a:bodyPr/>
          <a:lstStyle/>
          <a:p>
            <a:pPr>
              <a:buClrTx/>
            </a:pPr>
            <a:r>
              <a:rPr lang="en-US" dirty="0"/>
              <a:t>Strengths:</a:t>
            </a:r>
          </a:p>
          <a:p>
            <a:pPr lvl="1">
              <a:buClrTx/>
            </a:pPr>
            <a:r>
              <a:rPr lang="en-US" dirty="0"/>
              <a:t>Know C++ programming language</a:t>
            </a:r>
          </a:p>
          <a:p>
            <a:pPr lvl="1">
              <a:buClrTx/>
            </a:pPr>
            <a:r>
              <a:rPr lang="en-US" dirty="0"/>
              <a:t>Communicative</a:t>
            </a:r>
          </a:p>
          <a:p>
            <a:pPr lvl="1">
              <a:buClrTx/>
            </a:pPr>
            <a:r>
              <a:rPr lang="en-US" dirty="0"/>
              <a:t>Team dynamic ( personalities do not clash)</a:t>
            </a:r>
          </a:p>
          <a:p>
            <a:pPr lvl="1">
              <a:buClrTx/>
            </a:pPr>
            <a:r>
              <a:rPr lang="en-US" dirty="0"/>
              <a:t>Positive attitudes</a:t>
            </a:r>
          </a:p>
          <a:p>
            <a:pPr lvl="1">
              <a:buClrTx/>
            </a:pPr>
            <a:r>
              <a:rPr lang="en-US" dirty="0"/>
              <a:t>Thorough investigation of customer requirements</a:t>
            </a:r>
          </a:p>
          <a:p>
            <a:pPr>
              <a:buClrTx/>
            </a:pPr>
            <a:r>
              <a:rPr lang="en-US" dirty="0"/>
              <a:t>Weaknesses:</a:t>
            </a:r>
          </a:p>
          <a:p>
            <a:pPr lvl="1">
              <a:buClrTx/>
            </a:pPr>
            <a:r>
              <a:rPr lang="en-US" dirty="0"/>
              <a:t>Time management</a:t>
            </a:r>
          </a:p>
          <a:p>
            <a:pPr lvl="1">
              <a:buClrTx/>
            </a:pPr>
            <a:r>
              <a:rPr lang="en-US" dirty="0"/>
              <a:t>Inexperience </a:t>
            </a:r>
          </a:p>
        </p:txBody>
      </p:sp>
    </p:spTree>
    <p:extLst>
      <p:ext uri="{BB962C8B-B14F-4D97-AF65-F5344CB8AC3E}">
        <p14:creationId xmlns:p14="http://schemas.microsoft.com/office/powerpoint/2010/main" val="28981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13" y="-23064"/>
            <a:ext cx="11420629" cy="1400530"/>
          </a:xfrm>
        </p:spPr>
        <p:txBody>
          <a:bodyPr/>
          <a:lstStyle/>
          <a:p>
            <a:r>
              <a:rPr lang="en-US" dirty="0"/>
              <a:t>Introduction to Team: </a:t>
            </a:r>
            <a:r>
              <a:rPr lang="en-US" sz="2800" dirty="0"/>
              <a:t>Roles and Responsibilities </a:t>
            </a:r>
          </a:p>
        </p:txBody>
      </p:sp>
      <p:graphicFrame>
        <p:nvGraphicFramePr>
          <p:cNvPr id="4" name="Table 3"/>
          <p:cNvGraphicFramePr>
            <a:graphicFrameLocks noGrp="1"/>
          </p:cNvGraphicFramePr>
          <p:nvPr>
            <p:extLst>
              <p:ext uri="{D42A27DB-BD31-4B8C-83A1-F6EECF244321}">
                <p14:modId xmlns:p14="http://schemas.microsoft.com/office/powerpoint/2010/main" val="3090152501"/>
              </p:ext>
            </p:extLst>
          </p:nvPr>
        </p:nvGraphicFramePr>
        <p:xfrm>
          <a:off x="2111" y="1243253"/>
          <a:ext cx="12189888" cy="5206393"/>
        </p:xfrm>
        <a:graphic>
          <a:graphicData uri="http://schemas.openxmlformats.org/drawingml/2006/table">
            <a:tbl>
              <a:tblPr firstRow="1" bandRow="1">
                <a:tableStyleId>{5C22544A-7EE6-4342-B048-85BDC9FD1C3A}</a:tableStyleId>
              </a:tblPr>
              <a:tblGrid>
                <a:gridCol w="4063296">
                  <a:extLst>
                    <a:ext uri="{9D8B030D-6E8A-4147-A177-3AD203B41FA5}">
                      <a16:colId xmlns:a16="http://schemas.microsoft.com/office/drawing/2014/main" val="1152663379"/>
                    </a:ext>
                  </a:extLst>
                </a:gridCol>
                <a:gridCol w="4063296">
                  <a:extLst>
                    <a:ext uri="{9D8B030D-6E8A-4147-A177-3AD203B41FA5}">
                      <a16:colId xmlns:a16="http://schemas.microsoft.com/office/drawing/2014/main" val="4093988358"/>
                    </a:ext>
                  </a:extLst>
                </a:gridCol>
                <a:gridCol w="4063296">
                  <a:extLst>
                    <a:ext uri="{9D8B030D-6E8A-4147-A177-3AD203B41FA5}">
                      <a16:colId xmlns:a16="http://schemas.microsoft.com/office/drawing/2014/main" val="3060563141"/>
                    </a:ext>
                  </a:extLst>
                </a:gridCol>
              </a:tblGrid>
              <a:tr h="381874">
                <a:tc>
                  <a:txBody>
                    <a:bodyPr/>
                    <a:lstStyle/>
                    <a:p>
                      <a:r>
                        <a:rPr lang="en-US" sz="1800" dirty="0">
                          <a:solidFill>
                            <a:schemeClr val="tx1"/>
                          </a:solidFill>
                        </a:rPr>
                        <a:t>Team Members</a:t>
                      </a:r>
                    </a:p>
                  </a:txBody>
                  <a:tcPr/>
                </a:tc>
                <a:tc>
                  <a:txBody>
                    <a:bodyPr/>
                    <a:lstStyle/>
                    <a:p>
                      <a:r>
                        <a:rPr lang="en-US" sz="1800" dirty="0">
                          <a:solidFill>
                            <a:schemeClr val="tx1"/>
                          </a:solidFill>
                        </a:rPr>
                        <a:t>Role</a:t>
                      </a:r>
                    </a:p>
                  </a:txBody>
                  <a:tcPr/>
                </a:tc>
                <a:tc>
                  <a:txBody>
                    <a:bodyPr/>
                    <a:lstStyle/>
                    <a:p>
                      <a:r>
                        <a:rPr lang="en-US" dirty="0">
                          <a:solidFill>
                            <a:schemeClr val="tx1"/>
                          </a:solidFill>
                        </a:rPr>
                        <a:t>Responsibility</a:t>
                      </a:r>
                      <a:r>
                        <a:rPr lang="en-US" baseline="0" dirty="0">
                          <a:solidFill>
                            <a:schemeClr val="tx1"/>
                          </a:solidFill>
                        </a:rPr>
                        <a:t> </a:t>
                      </a:r>
                      <a:endParaRPr lang="en-US" dirty="0">
                        <a:solidFill>
                          <a:schemeClr val="tx1"/>
                        </a:solidFill>
                      </a:endParaRPr>
                    </a:p>
                  </a:txBody>
                  <a:tcPr/>
                </a:tc>
                <a:extLst>
                  <a:ext uri="{0D108BD9-81ED-4DB2-BD59-A6C34878D82A}">
                    <a16:rowId xmlns:a16="http://schemas.microsoft.com/office/drawing/2014/main" val="915339384"/>
                  </a:ext>
                </a:extLst>
              </a:tr>
              <a:tr h="1361820">
                <a:tc>
                  <a:txBody>
                    <a:bodyPr/>
                    <a:lstStyle/>
                    <a:p>
                      <a:r>
                        <a:rPr lang="en-US" sz="1600" dirty="0">
                          <a:solidFill>
                            <a:schemeClr val="tx1"/>
                          </a:solidFill>
                        </a:rPr>
                        <a:t>Erik Johnson</a:t>
                      </a:r>
                    </a:p>
                  </a:txBody>
                  <a:tcPr/>
                </a:tc>
                <a:tc>
                  <a:txBody>
                    <a:bodyPr/>
                    <a:lstStyle/>
                    <a:p>
                      <a:r>
                        <a:rPr lang="en-US" sz="1600" dirty="0">
                          <a:solidFill>
                            <a:schemeClr val="tx1"/>
                          </a:solidFill>
                        </a:rPr>
                        <a:t>Team Lead</a:t>
                      </a:r>
                    </a:p>
                  </a:txBody>
                  <a:tcPr/>
                </a:tc>
                <a:tc>
                  <a:txBody>
                    <a:bodyPr/>
                    <a:lstStyle/>
                    <a:p>
                      <a:pPr marL="285750" indent="-285750">
                        <a:buFont typeface="Arial" panose="020B0604020202020204" pitchFamily="34" charset="0"/>
                        <a:buChar char="•"/>
                      </a:pPr>
                      <a:r>
                        <a:rPr lang="en-US" sz="1600" dirty="0">
                          <a:solidFill>
                            <a:schemeClr val="tx1"/>
                          </a:solidFill>
                        </a:rPr>
                        <a:t>Coordinating</a:t>
                      </a:r>
                      <a:r>
                        <a:rPr lang="en-US" sz="1600" baseline="0" dirty="0">
                          <a:solidFill>
                            <a:schemeClr val="tx1"/>
                          </a:solidFill>
                        </a:rPr>
                        <a:t> development team’s tasks.</a:t>
                      </a:r>
                    </a:p>
                    <a:p>
                      <a:pPr marL="285750" indent="-285750">
                        <a:buFont typeface="Arial" panose="020B0604020202020204" pitchFamily="34" charset="0"/>
                        <a:buChar char="•"/>
                      </a:pPr>
                      <a:r>
                        <a:rPr lang="en-US" sz="1600" baseline="0" dirty="0">
                          <a:solidFill>
                            <a:schemeClr val="tx1"/>
                          </a:solidFill>
                        </a:rPr>
                        <a:t>Transcribing meeting minutes.</a:t>
                      </a:r>
                    </a:p>
                    <a:p>
                      <a:pPr marL="285750" indent="-285750">
                        <a:buFont typeface="Arial" panose="020B0604020202020204" pitchFamily="34" charset="0"/>
                        <a:buChar char="•"/>
                      </a:pPr>
                      <a:r>
                        <a:rPr lang="en-US" sz="1600" baseline="0" dirty="0">
                          <a:solidFill>
                            <a:schemeClr val="tx1"/>
                          </a:solidFill>
                        </a:rPr>
                        <a:t>Submitting Progress report to customer and Project Managers</a:t>
                      </a:r>
                    </a:p>
                    <a:p>
                      <a:pPr marL="285750" indent="-285750">
                        <a:buFont typeface="Arial" panose="020B0604020202020204" pitchFamily="34" charset="0"/>
                        <a:buChar char="•"/>
                      </a:pPr>
                      <a:r>
                        <a:rPr lang="en-US" sz="1600" baseline="0" dirty="0">
                          <a:solidFill>
                            <a:schemeClr val="tx1"/>
                          </a:solidFill>
                        </a:rPr>
                        <a:t>Team signoffs on artifacts.</a:t>
                      </a:r>
                    </a:p>
                  </a:txBody>
                  <a:tcPr/>
                </a:tc>
                <a:extLst>
                  <a:ext uri="{0D108BD9-81ED-4DB2-BD59-A6C34878D82A}">
                    <a16:rowId xmlns:a16="http://schemas.microsoft.com/office/drawing/2014/main" val="818094390"/>
                  </a:ext>
                </a:extLst>
              </a:tr>
              <a:tr h="523633">
                <a:tc>
                  <a:txBody>
                    <a:bodyPr/>
                    <a:lstStyle/>
                    <a:p>
                      <a:r>
                        <a:rPr lang="en-US" sz="1600" dirty="0" err="1">
                          <a:solidFill>
                            <a:schemeClr val="tx1"/>
                          </a:solidFill>
                        </a:rPr>
                        <a:t>Durwin</a:t>
                      </a:r>
                      <a:r>
                        <a:rPr lang="en-US" sz="1600" baseline="0" dirty="0">
                          <a:solidFill>
                            <a:schemeClr val="tx1"/>
                          </a:solidFill>
                        </a:rPr>
                        <a:t> Johnson</a:t>
                      </a:r>
                      <a:endParaRPr lang="en-US" sz="1600" dirty="0">
                        <a:solidFill>
                          <a:schemeClr val="tx1"/>
                        </a:solidFill>
                      </a:endParaRPr>
                    </a:p>
                  </a:txBody>
                  <a:tcPr/>
                </a:tc>
                <a:tc>
                  <a:txBody>
                    <a:bodyPr/>
                    <a:lstStyle/>
                    <a:p>
                      <a:r>
                        <a:rPr lang="en-US" sz="1600" dirty="0">
                          <a:solidFill>
                            <a:schemeClr val="tx1"/>
                          </a:solidFill>
                        </a:rPr>
                        <a:t>Developer</a:t>
                      </a:r>
                    </a:p>
                  </a:txBody>
                  <a:tcPr/>
                </a:tc>
                <a:tc rowSpan="3">
                  <a:txBody>
                    <a:bodyPr/>
                    <a:lstStyle/>
                    <a:p>
                      <a:pPr marL="285750" indent="-285750">
                        <a:buFont typeface="Arial" panose="020B0604020202020204" pitchFamily="34" charset="0"/>
                        <a:buChar char="•"/>
                      </a:pPr>
                      <a:r>
                        <a:rPr lang="en-US" sz="1600" dirty="0">
                          <a:solidFill>
                            <a:schemeClr val="tx1"/>
                          </a:solidFill>
                        </a:rPr>
                        <a:t>Producing</a:t>
                      </a:r>
                      <a:r>
                        <a:rPr lang="en-US" sz="1600" baseline="0" dirty="0">
                          <a:solidFill>
                            <a:schemeClr val="tx1"/>
                          </a:solidFill>
                        </a:rPr>
                        <a:t> artifacts related to the project</a:t>
                      </a:r>
                    </a:p>
                    <a:p>
                      <a:pPr marL="285750" indent="-285750">
                        <a:buFont typeface="Arial" panose="020B0604020202020204" pitchFamily="34" charset="0"/>
                        <a:buChar char="•"/>
                      </a:pPr>
                      <a:r>
                        <a:rPr lang="en-US" sz="1600" baseline="0" dirty="0">
                          <a:solidFill>
                            <a:schemeClr val="tx1"/>
                          </a:solidFill>
                        </a:rPr>
                        <a:t>Communicating with the Project Managers</a:t>
                      </a:r>
                    </a:p>
                    <a:p>
                      <a:pPr marL="285750" indent="-285750">
                        <a:buFont typeface="Arial" panose="020B0604020202020204" pitchFamily="34" charset="0"/>
                        <a:buChar char="•"/>
                      </a:pPr>
                      <a:r>
                        <a:rPr lang="en-US" sz="1600" baseline="0" dirty="0">
                          <a:solidFill>
                            <a:schemeClr val="tx1"/>
                          </a:solidFill>
                        </a:rPr>
                        <a:t>Presenting finalized copy of the project </a:t>
                      </a:r>
                    </a:p>
                    <a:p>
                      <a:pPr marL="285750" indent="-285750">
                        <a:buFont typeface="Arial" panose="020B0604020202020204" pitchFamily="34" charset="0"/>
                        <a:buChar char="•"/>
                      </a:pPr>
                      <a:r>
                        <a:rPr lang="en-US" sz="1600" baseline="0" dirty="0">
                          <a:solidFill>
                            <a:schemeClr val="tx1"/>
                          </a:solidFill>
                        </a:rPr>
                        <a:t>Completing tasks assigned by team lead</a:t>
                      </a:r>
                      <a:endParaRPr lang="en-US" sz="1600" dirty="0">
                        <a:solidFill>
                          <a:schemeClr val="tx1"/>
                        </a:solidFill>
                      </a:endParaRPr>
                    </a:p>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3081298328"/>
                  </a:ext>
                </a:extLst>
              </a:tr>
              <a:tr h="542918">
                <a:tc>
                  <a:txBody>
                    <a:bodyPr/>
                    <a:lstStyle/>
                    <a:p>
                      <a:r>
                        <a:rPr lang="en-US" sz="1600" dirty="0">
                          <a:solidFill>
                            <a:schemeClr val="tx1"/>
                          </a:solidFill>
                        </a:rPr>
                        <a:t>Alex Pope</a:t>
                      </a:r>
                    </a:p>
                  </a:txBody>
                  <a:tcPr>
                    <a:solidFill>
                      <a:srgbClr val="E9EDF4"/>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Developer</a:t>
                      </a:r>
                    </a:p>
                    <a:p>
                      <a:endParaRPr lang="en-US" sz="1600" dirty="0">
                        <a:solidFill>
                          <a:schemeClr val="tx1"/>
                        </a:solidFill>
                      </a:endParaRPr>
                    </a:p>
                  </a:txBody>
                  <a:tcPr>
                    <a:solidFill>
                      <a:srgbClr val="E9EDF4"/>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2889210439"/>
                  </a:ext>
                </a:extLst>
              </a:tr>
              <a:tr h="443383">
                <a:tc>
                  <a:txBody>
                    <a:bodyPr/>
                    <a:lstStyle/>
                    <a:p>
                      <a:r>
                        <a:rPr lang="en-US" sz="1600" dirty="0">
                          <a:solidFill>
                            <a:schemeClr val="tx1"/>
                          </a:solidFill>
                        </a:rPr>
                        <a:t>Cindy Samano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Developer</a:t>
                      </a:r>
                    </a:p>
                    <a:p>
                      <a:endParaRPr lang="en-US" sz="1600" dirty="0">
                        <a:solidFill>
                          <a:schemeClr val="tx1"/>
                        </a:solidFill>
                      </a:endParaRPr>
                    </a:p>
                  </a:txBody>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59497170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Reggie </a:t>
                      </a:r>
                      <a:r>
                        <a:rPr lang="en-US" sz="1600" dirty="0" err="1">
                          <a:solidFill>
                            <a:schemeClr val="tx1"/>
                          </a:solidFill>
                        </a:rPr>
                        <a:t>Jirigesu</a:t>
                      </a:r>
                      <a:endParaRPr lang="en-US" sz="1600" dirty="0">
                        <a:solidFill>
                          <a:schemeClr val="tx1"/>
                        </a:solidFill>
                      </a:endParaRPr>
                    </a:p>
                    <a:p>
                      <a:endParaRPr lang="en-US" sz="1600" dirty="0">
                        <a:solidFill>
                          <a:schemeClr val="tx1"/>
                        </a:solidFill>
                      </a:endParaRPr>
                    </a:p>
                  </a:txBody>
                  <a:tcPr/>
                </a:tc>
                <a:tc>
                  <a:txBody>
                    <a:bodyPr/>
                    <a:lstStyle/>
                    <a:p>
                      <a:r>
                        <a:rPr lang="en-US" sz="1600" dirty="0">
                          <a:solidFill>
                            <a:schemeClr val="tx1"/>
                          </a:solidFill>
                        </a:rPr>
                        <a:t>Project Manager</a:t>
                      </a:r>
                    </a:p>
                  </a:txBody>
                  <a:tcPr/>
                </a:tc>
                <a:tc rowSpan="2">
                  <a:txBody>
                    <a:bodyPr/>
                    <a:lstStyle/>
                    <a:p>
                      <a:pPr marL="285750" indent="-285750">
                        <a:buFont typeface="Arial" panose="020B0604020202020204" pitchFamily="34" charset="0"/>
                        <a:buChar char="•"/>
                      </a:pPr>
                      <a:r>
                        <a:rPr lang="en-US" sz="1600" dirty="0">
                          <a:solidFill>
                            <a:schemeClr val="tx1"/>
                          </a:solidFill>
                        </a:rPr>
                        <a:t>Review and sign off</a:t>
                      </a:r>
                      <a:r>
                        <a:rPr lang="en-US" sz="1600" baseline="0" dirty="0">
                          <a:solidFill>
                            <a:schemeClr val="tx1"/>
                          </a:solidFill>
                        </a:rPr>
                        <a:t> on SPMP artifacts</a:t>
                      </a:r>
                    </a:p>
                    <a:p>
                      <a:pPr marL="285750" indent="-285750">
                        <a:buFont typeface="Arial" panose="020B0604020202020204" pitchFamily="34" charset="0"/>
                        <a:buChar char="•"/>
                      </a:pPr>
                      <a:r>
                        <a:rPr lang="en-US" sz="1600" baseline="0" dirty="0">
                          <a:solidFill>
                            <a:schemeClr val="tx1"/>
                          </a:solidFill>
                        </a:rPr>
                        <a:t>Sign off on progress reports</a:t>
                      </a:r>
                    </a:p>
                    <a:p>
                      <a:pPr marL="285750" indent="-285750">
                        <a:buFont typeface="Arial" panose="020B0604020202020204" pitchFamily="34" charset="0"/>
                        <a:buChar char="•"/>
                      </a:pPr>
                      <a:r>
                        <a:rPr lang="en-US" sz="1600" baseline="0" dirty="0">
                          <a:solidFill>
                            <a:schemeClr val="tx1"/>
                          </a:solidFill>
                        </a:rPr>
                        <a:t>Provide guidance and recommendations with all aspects of project.</a:t>
                      </a:r>
                      <a:endParaRPr lang="en-US" sz="1600" dirty="0">
                        <a:solidFill>
                          <a:schemeClr val="tx1"/>
                        </a:solidFill>
                      </a:endParaRPr>
                    </a:p>
                  </a:txBody>
                  <a:tcPr/>
                </a:tc>
                <a:extLst>
                  <a:ext uri="{0D108BD9-81ED-4DB2-BD59-A6C34878D82A}">
                    <a16:rowId xmlns:a16="http://schemas.microsoft.com/office/drawing/2014/main" val="251248146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err="1">
                          <a:solidFill>
                            <a:schemeClr val="tx1"/>
                          </a:solidFill>
                        </a:rPr>
                        <a:t>Wenhao</a:t>
                      </a:r>
                      <a:r>
                        <a:rPr lang="en-US" sz="1600" dirty="0">
                          <a:solidFill>
                            <a:schemeClr val="tx1"/>
                          </a:solidFill>
                        </a:rPr>
                        <a:t> Zhang</a:t>
                      </a:r>
                    </a:p>
                  </a:txBody>
                  <a:tcPr>
                    <a:solidFill>
                      <a:srgbClr val="D0D8E8"/>
                    </a:solidFill>
                  </a:tcPr>
                </a:tc>
                <a:tc>
                  <a:txBody>
                    <a:bodyPr/>
                    <a:lstStyle/>
                    <a:p>
                      <a:r>
                        <a:rPr lang="en-US" sz="1600" dirty="0">
                          <a:solidFill>
                            <a:schemeClr val="tx1"/>
                          </a:solidFill>
                        </a:rPr>
                        <a:t>Project Manager</a:t>
                      </a:r>
                    </a:p>
                  </a:txBody>
                  <a:tcPr>
                    <a:solidFill>
                      <a:srgbClr val="D0D8E8"/>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100471134"/>
                  </a:ext>
                </a:extLst>
              </a:tr>
            </a:tbl>
          </a:graphicData>
        </a:graphic>
      </p:graphicFrame>
    </p:spTree>
    <p:extLst>
      <p:ext uri="{BB962C8B-B14F-4D97-AF65-F5344CB8AC3E}">
        <p14:creationId xmlns:p14="http://schemas.microsoft.com/office/powerpoint/2010/main" val="144065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functionality</a:t>
            </a:r>
          </a:p>
        </p:txBody>
      </p:sp>
      <p:sp>
        <p:nvSpPr>
          <p:cNvPr id="3" name="Content Placeholder 2"/>
          <p:cNvSpPr>
            <a:spLocks noGrp="1"/>
          </p:cNvSpPr>
          <p:nvPr>
            <p:ph idx="1"/>
          </p:nvPr>
        </p:nvSpPr>
        <p:spPr/>
        <p:txBody>
          <a:bodyPr>
            <a:normAutofit/>
          </a:bodyPr>
          <a:lstStyle/>
          <a:p>
            <a:pPr marL="45720" indent="0">
              <a:buNone/>
            </a:pPr>
            <a:r>
              <a:rPr lang="en-US" dirty="0"/>
              <a:t>Team Functionality</a:t>
            </a:r>
          </a:p>
          <a:p>
            <a:r>
              <a:rPr lang="en-US" dirty="0"/>
              <a:t>Frequently out of stock or over stock of an item, have system order more or less, respectively, than the default upon reorder.</a:t>
            </a:r>
          </a:p>
          <a:p>
            <a:pPr marL="45720" indent="0">
              <a:buNone/>
            </a:pPr>
            <a:r>
              <a:rPr lang="en-US" dirty="0"/>
              <a:t>Individual Functionality</a:t>
            </a:r>
          </a:p>
          <a:p>
            <a:r>
              <a:rPr lang="en-US" dirty="0"/>
              <a:t>A company-wide sale on a particular item – Alex Pope</a:t>
            </a:r>
          </a:p>
          <a:p>
            <a:r>
              <a:rPr lang="en-US" dirty="0"/>
              <a:t>Coupled (related) items  - Erik Johnson </a:t>
            </a:r>
          </a:p>
          <a:p>
            <a:r>
              <a:rPr lang="en-US" dirty="0"/>
              <a:t>Customer eligibility for refilled on other prescriptions based off refill date. –Cindy Samano</a:t>
            </a:r>
          </a:p>
          <a:p>
            <a:r>
              <a:rPr lang="en-US" dirty="0"/>
              <a:t>Customer coupons that provide a discount (whole order)– </a:t>
            </a:r>
            <a:r>
              <a:rPr lang="en-US" dirty="0" err="1"/>
              <a:t>Durwin</a:t>
            </a:r>
            <a:r>
              <a:rPr lang="en-US" dirty="0"/>
              <a:t> Johnson</a:t>
            </a:r>
          </a:p>
        </p:txBody>
      </p:sp>
    </p:spTree>
    <p:extLst>
      <p:ext uri="{BB962C8B-B14F-4D97-AF65-F5344CB8AC3E}">
        <p14:creationId xmlns:p14="http://schemas.microsoft.com/office/powerpoint/2010/main" val="1515268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p>
        </p:txBody>
      </p:sp>
      <p:sp>
        <p:nvSpPr>
          <p:cNvPr id="3" name="Content Placeholder 2"/>
          <p:cNvSpPr>
            <a:spLocks noGrp="1"/>
          </p:cNvSpPr>
          <p:nvPr>
            <p:ph idx="1"/>
          </p:nvPr>
        </p:nvSpPr>
        <p:spPr/>
        <p:txBody>
          <a:bodyPr/>
          <a:lstStyle/>
          <a:p>
            <a:r>
              <a:rPr lang="en-US" dirty="0"/>
              <a:t>Programming language: C++</a:t>
            </a:r>
          </a:p>
          <a:p>
            <a:r>
              <a:rPr lang="en-US" dirty="0"/>
              <a:t>Complier: Visual Studio </a:t>
            </a:r>
          </a:p>
          <a:p>
            <a:r>
              <a:rPr lang="en-US" dirty="0"/>
              <a:t>The program will use command line interface</a:t>
            </a:r>
          </a:p>
          <a:p>
            <a:r>
              <a:rPr lang="en-US" dirty="0"/>
              <a:t>Will not be using a database, will be using flat-files.</a:t>
            </a:r>
          </a:p>
        </p:txBody>
      </p:sp>
    </p:spTree>
    <p:extLst>
      <p:ext uri="{BB962C8B-B14F-4D97-AF65-F5344CB8AC3E}">
        <p14:creationId xmlns:p14="http://schemas.microsoft.com/office/powerpoint/2010/main" val="3263457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br>
              <a:rPr lang="en-US" dirty="0"/>
            </a:br>
            <a:r>
              <a:rPr lang="en-US" sz="2800" dirty="0"/>
              <a:t>Tools used</a:t>
            </a:r>
          </a:p>
        </p:txBody>
      </p:sp>
      <p:sp>
        <p:nvSpPr>
          <p:cNvPr id="3" name="Content Placeholder 2"/>
          <p:cNvSpPr>
            <a:spLocks noGrp="1"/>
          </p:cNvSpPr>
          <p:nvPr>
            <p:ph idx="1"/>
          </p:nvPr>
        </p:nvSpPr>
        <p:spPr/>
        <p:txBody>
          <a:bodyPr/>
          <a:lstStyle/>
          <a:p>
            <a:pPr marL="0" indent="0">
              <a:buNone/>
            </a:pPr>
            <a:r>
              <a:rPr lang="en-US" dirty="0"/>
              <a:t>Communication tools:</a:t>
            </a:r>
          </a:p>
          <a:p>
            <a:pPr lvl="1"/>
            <a:r>
              <a:rPr lang="en-US" dirty="0"/>
              <a:t>Slack: Main method of communication between team members.</a:t>
            </a:r>
          </a:p>
          <a:p>
            <a:pPr lvl="1"/>
            <a:r>
              <a:rPr lang="en-US" dirty="0"/>
              <a:t>Google Docs and Google Calendar</a:t>
            </a:r>
          </a:p>
          <a:p>
            <a:pPr marL="0" indent="0">
              <a:buNone/>
            </a:pPr>
            <a:r>
              <a:rPr lang="en-US" dirty="0"/>
              <a:t>Organization tools:</a:t>
            </a:r>
          </a:p>
          <a:p>
            <a:pPr lvl="1"/>
            <a:r>
              <a:rPr lang="en-US" dirty="0"/>
              <a:t>Wrike Project Management: Used to assign tasks to both team members and Project Managers.</a:t>
            </a:r>
          </a:p>
          <a:p>
            <a:pPr lvl="1"/>
            <a:r>
              <a:rPr lang="en-US" dirty="0"/>
              <a:t>Microsoft project: Used to create the network diagram and timeline chart.</a:t>
            </a:r>
          </a:p>
          <a:p>
            <a:pPr lvl="1"/>
            <a:r>
              <a:rPr lang="en-US" dirty="0"/>
              <a:t>GitHub: Used for versioning of documents.</a:t>
            </a:r>
          </a:p>
          <a:p>
            <a:pPr marL="0" indent="0">
              <a:buNone/>
            </a:pPr>
            <a:r>
              <a:rPr lang="en-US" dirty="0"/>
              <a:t>Time Tracking tool:</a:t>
            </a:r>
          </a:p>
          <a:p>
            <a:pPr lvl="1"/>
            <a:r>
              <a:rPr lang="en-US" dirty="0"/>
              <a:t>Toggl: Used to keep track of time on tasks and meetings.</a:t>
            </a:r>
          </a:p>
        </p:txBody>
      </p:sp>
    </p:spTree>
    <p:extLst>
      <p:ext uri="{BB962C8B-B14F-4D97-AF65-F5344CB8AC3E}">
        <p14:creationId xmlns:p14="http://schemas.microsoft.com/office/powerpoint/2010/main" val="1086206551"/>
      </p:ext>
    </p:extLst>
  </p:cSld>
  <p:clrMapOvr>
    <a:masterClrMapping/>
  </p:clrMapOvr>
</p:sld>
</file>

<file path=ppt/theme/theme1.xml><?xml version="1.0" encoding="utf-8"?>
<a:theme xmlns:a="http://schemas.openxmlformats.org/drawingml/2006/main" name="Basi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3428</TotalTime>
  <Words>3161</Words>
  <Application>Microsoft Office PowerPoint</Application>
  <PresentationFormat>Widescreen</PresentationFormat>
  <Paragraphs>387</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Corbel</vt:lpstr>
      <vt:lpstr>Basis</vt:lpstr>
      <vt:lpstr>PowerPoint Presentation</vt:lpstr>
      <vt:lpstr>PowerPoint Presentation</vt:lpstr>
      <vt:lpstr>Introduction to Team: Individual Skillsets</vt:lpstr>
      <vt:lpstr>Introduction to Team: Individual Skillsets: Project Managers</vt:lpstr>
      <vt:lpstr>Introduction to Team : Team Skillsets </vt:lpstr>
      <vt:lpstr>Introduction to Team: Roles and Responsibilities </vt:lpstr>
      <vt:lpstr>Additional functionality</vt:lpstr>
      <vt:lpstr>Technology We Plan to Use</vt:lpstr>
      <vt:lpstr>Technology We Plan to Use Tools used</vt:lpstr>
      <vt:lpstr>Technology We Plan to Use Justification of Tools</vt:lpstr>
      <vt:lpstr>Estimates Part 1 Estimate</vt:lpstr>
      <vt:lpstr>Estimates  Overall Project initial </vt:lpstr>
      <vt:lpstr>Estimates  Actual Part 1 </vt:lpstr>
      <vt:lpstr>Estimates Part 2 Estimate</vt:lpstr>
      <vt:lpstr>Estimates New Overall project Estimate </vt:lpstr>
      <vt:lpstr>SPMP What was easiest</vt:lpstr>
      <vt:lpstr>SPMP What was hardest</vt:lpstr>
      <vt:lpstr>Communication Plan </vt:lpstr>
      <vt:lpstr>SCM Plan</vt:lpstr>
      <vt:lpstr>What worked</vt:lpstr>
      <vt:lpstr>What did not work</vt:lpstr>
      <vt:lpstr>Changes for Part 2</vt:lpstr>
      <vt:lpstr>Do differently than in Part 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FEYNMEN</dc:title>
  <dc:creator>cindy samano</dc:creator>
  <cp:lastModifiedBy>cindy samano</cp:lastModifiedBy>
  <cp:revision>533</cp:revision>
  <dcterms:created xsi:type="dcterms:W3CDTF">2017-02-27T04:47:04Z</dcterms:created>
  <dcterms:modified xsi:type="dcterms:W3CDTF">2017-03-06T00:27:16Z</dcterms:modified>
</cp:coreProperties>
</file>