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63" r:id="rId3"/>
    <p:sldId id="266" r:id="rId4"/>
    <p:sldId id="265" r:id="rId5"/>
    <p:sldId id="257" r:id="rId6"/>
    <p:sldId id="275" r:id="rId7"/>
    <p:sldId id="277" r:id="rId8"/>
    <p:sldId id="264" r:id="rId9"/>
    <p:sldId id="259" r:id="rId10"/>
    <p:sldId id="281" r:id="rId11"/>
    <p:sldId id="276" r:id="rId12"/>
    <p:sldId id="278" r:id="rId13"/>
    <p:sldId id="279" r:id="rId14"/>
    <p:sldId id="280" r:id="rId15"/>
    <p:sldId id="273" r:id="rId16"/>
    <p:sldId id="274" r:id="rId17"/>
    <p:sldId id="270" r:id="rId18"/>
    <p:sldId id="282" r:id="rId19"/>
    <p:sldId id="260" r:id="rId20"/>
    <p:sldId id="261" r:id="rId21"/>
    <p:sldId id="26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7" autoAdjust="0"/>
    <p:restoredTop sz="70596" autoAdjust="0"/>
  </p:normalViewPr>
  <p:slideViewPr>
    <p:cSldViewPr snapToGrid="0">
      <p:cViewPr varScale="1">
        <p:scale>
          <a:sx n="70" d="100"/>
          <a:sy n="70" d="100"/>
        </p:scale>
        <p:origin x="2028" y="6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a:t>
            </a:r>
            <a:r>
              <a:rPr lang="en-US" baseline="0" dirty="0" err="1"/>
              <a:t>toggl</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Defining the general functionality not the process. Thinking in at</a:t>
            </a:r>
            <a:r>
              <a:rPr lang="en-US" baseline="0" dirty="0"/>
              <a:t> a high enough level that did not discuss implementation details. This took some discussion to be able to grasp that concept.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2.2.2 Overall Project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r>
              <a:rPr lang="en-US" u="none" dirty="0"/>
              <a:t>Notification</a:t>
            </a:r>
            <a:r>
              <a:rPr lang="en-US" dirty="0"/>
              <a:t> of a change to the repository of either non-source  code or source code files must be communicated to the other team members through Slack.  During</a:t>
            </a:r>
            <a:r>
              <a:rPr lang="en-US" baseline="0" dirty="0"/>
              <a:t> part one, pull requests where not necessary to commit a change into the repository. Any changed files were uploaded directly to the master in a specific “Documents” folder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pm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endParaRPr lang="en-US" baseline="0" dirty="0"/>
          </a:p>
          <a:p>
            <a:r>
              <a:rPr lang="en-US" b="1" u="sng" baseline="0" dirty="0"/>
              <a:t>Tracking and control mechanisms:  </a:t>
            </a:r>
          </a:p>
          <a:p>
            <a:pPr marL="171450" indent="-171450">
              <a:buFont typeface="Arial" panose="020B0604020202020204" pitchFamily="34" charset="0"/>
              <a:buChar char="•"/>
            </a:pPr>
            <a:r>
              <a:rPr lang="en-US" baseline="0" dirty="0"/>
              <a:t>Reviewing all the documents and artifacts before it in order to validate its accuracy.</a:t>
            </a:r>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dirty="0"/>
              <a:t>wide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Frequently</a:t>
            </a:r>
            <a:r>
              <a:rPr lang="en-US" b="1" u="sng" baseline="0" dirty="0"/>
              <a:t> out of stock or over 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baseline="0" dirty="0">
                <a:solidFill>
                  <a:schemeClr val="tx1"/>
                </a:solidFill>
                <a:effectLst/>
                <a:latin typeface="+mn-lt"/>
                <a:ea typeface="+mn-ea"/>
                <a:cs typeface="+mn-cs"/>
              </a:rPr>
              <a:t>Actual Part 1 project estimates:</a:t>
            </a:r>
            <a:br>
              <a:rPr lang="en-US" sz="1200" b="1" u="sng" kern="1200" baseline="0" dirty="0">
                <a:solidFill>
                  <a:schemeClr val="tx1"/>
                </a:solidFill>
                <a:effectLst/>
                <a:latin typeface="+mn-lt"/>
                <a:ea typeface="+mn-ea"/>
                <a:cs typeface="+mn-cs"/>
              </a:rPr>
            </a:br>
            <a:r>
              <a:rPr lang="en-US" sz="1200" b="1" u="sng" kern="1200" baseline="0" dirty="0">
                <a:solidFill>
                  <a:schemeClr val="tx1"/>
                </a:solidFill>
                <a:effectLst/>
                <a:latin typeface="+mn-lt"/>
                <a:ea typeface="+mn-ea"/>
                <a:cs typeface="+mn-cs"/>
              </a:rPr>
              <a:t>Lines of code:</a:t>
            </a:r>
            <a:endParaRPr lang="en-US" sz="1200" b="0" u="none"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Function estimate:</a:t>
            </a:r>
            <a:endParaRPr lang="en-US" sz="1200" b="0" u="none" kern="1200" dirty="0">
              <a:solidFill>
                <a:schemeClr val="tx1"/>
              </a:solidFill>
              <a:effectLst/>
              <a:latin typeface="+mn-lt"/>
              <a:ea typeface="+mn-ea"/>
              <a:cs typeface="+mn-cs"/>
            </a:endParaRPr>
          </a:p>
          <a:p>
            <a:r>
              <a:rPr lang="en-US" sz="1200" b="1" u="sng" kern="1200" baseline="0" dirty="0">
                <a:solidFill>
                  <a:schemeClr val="tx1"/>
                </a:solidFill>
                <a:effectLst/>
                <a:latin typeface="+mn-lt"/>
                <a:ea typeface="+mn-ea"/>
                <a:cs typeface="+mn-cs"/>
              </a:rPr>
              <a:t>Task estimate:</a:t>
            </a:r>
          </a:p>
          <a:p>
            <a:endParaRPr lang="en-US" sz="1200" b="1" u="sng"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Estimation Selection Rationale</a:t>
            </a:r>
          </a:p>
          <a:p>
            <a:r>
              <a:rPr lang="en-US" sz="1200" b="0" i="0" kern="1200" dirty="0">
                <a:solidFill>
                  <a:schemeClr val="tx1"/>
                </a:solidFill>
                <a:effectLst/>
                <a:latin typeface="+mn-lt"/>
                <a:ea typeface="+mn-ea"/>
                <a:cs typeface="+mn-cs"/>
              </a:rPr>
              <a:t>We determined that we had spent 116 hours thus far within the time that we began working together up until today's date (2/6/2017 – 2/24/2017).  We then determined the number of days left until the final project is due – 4 days left in February, 31 days in March, due on the 28th of April = 63 days.  We then divided the total number of days left by the number of days we had been working on the project:  63 / 18, to arrive at 3.5.  We then multiplied this number by 117, to arrive at 409.5 hours.  We added 116 to this number (the amount of time spent so far) and arrived at 525.5 hours.  The closest to this number was the Task Estimate, which is still off by 126.5 hours.  Therefore, we rejected the other estimates and went with 525.5 person-hours.</a:t>
            </a:r>
          </a:p>
          <a:p>
            <a:br>
              <a:rPr lang="en-US" dirty="0"/>
            </a:br>
            <a:endParaRPr lang="en-US" sz="1200" b="1" u="sng"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Based on individual schedules and exceptions to team members availability.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2.0 Historical Data for estimates: </a:t>
            </a:r>
            <a:r>
              <a:rPr lang="en-US" b="0" u="none" baseline="0" dirty="0"/>
              <a:t>Deciding what sources to use as historical data </a:t>
            </a:r>
            <a:r>
              <a:rPr lang="en-US" b="0" u="none" baseline="0" dirty="0" err="1"/>
              <a:t>Ii.e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a:t>
            </a:r>
          </a:p>
          <a:p>
            <a:endParaRPr lang="en-US" b="0" u="none" baseline="0" dirty="0"/>
          </a:p>
          <a:p>
            <a:r>
              <a:rPr lang="en-US" b="1" u="sng" baseline="0" dirty="0"/>
              <a:t>5.O Staff Organization: </a:t>
            </a:r>
            <a:r>
              <a:rPr lang="en-US" b="0" u="none" baseline="0" dirty="0"/>
              <a:t>Establishing communication tools early on. Establishing team member and Project Manager expectations. Establishing meetings times.</a:t>
            </a:r>
            <a:endParaRPr lang="en-US" b="1" u="sng"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3/3/2017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117 Hours</a:t>
            </a:r>
          </a:p>
          <a:p>
            <a:pPr lvl="1"/>
            <a:r>
              <a:rPr lang="en-US" dirty="0"/>
              <a:t>Function estimate: 936 Hours</a:t>
            </a:r>
          </a:p>
          <a:p>
            <a:pPr lvl="1"/>
            <a:r>
              <a:rPr lang="en-US" dirty="0"/>
              <a:t>Task estimate: 399 Hours</a:t>
            </a:r>
          </a:p>
          <a:p>
            <a:pPr lvl="1"/>
            <a:r>
              <a:rPr lang="en-US" dirty="0"/>
              <a:t>Person-Hours spent so far: 116 Hours</a:t>
            </a:r>
          </a:p>
          <a:p>
            <a:pPr marL="45720" indent="0">
              <a:buNone/>
            </a:pPr>
            <a:r>
              <a:rPr lang="en-US" dirty="0"/>
              <a:t>Estimation Selection: 525.5 Person-Hours </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a:p>
            <a:r>
              <a:rPr lang="en-US" dirty="0"/>
              <a:t>5.0 Staff organization</a:t>
            </a:r>
          </a:p>
        </p:txBody>
      </p:sp>
    </p:spTree>
    <p:extLst>
      <p:ext uri="{BB962C8B-B14F-4D97-AF65-F5344CB8AC3E}">
        <p14:creationId xmlns:p14="http://schemas.microsoft.com/office/powerpoint/2010/main" val="25287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a:t>
            </a:r>
          </a:p>
          <a:p>
            <a:r>
              <a:rPr lang="en-US" dirty="0"/>
              <a:t>2.2.2 Overall Project Estimate</a:t>
            </a:r>
          </a:p>
          <a:p>
            <a:r>
              <a:rPr lang="en-US" dirty="0"/>
              <a:t>2.3 Estimation Techniques Applied and Results</a:t>
            </a:r>
          </a:p>
          <a:p>
            <a:r>
              <a:rPr lang="en-US" dirty="0"/>
              <a:t>4.2 Task network diagram: time consuming.</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dirty="0"/>
              <a:t>Checking Slack once a day:</a:t>
            </a:r>
          </a:p>
          <a:p>
            <a:pPr lvl="1"/>
            <a:r>
              <a:rPr lang="en-US" dirty="0"/>
              <a:t>Requiring Team members to check Slack at least once per day to stay up to date with project discussions.</a:t>
            </a:r>
          </a:p>
          <a:p>
            <a:pPr marL="0" indent="0">
              <a:buNone/>
            </a:pPr>
            <a:r>
              <a:rPr lang="en-US" dirty="0"/>
              <a:t>Establish meeting dates: Recurring in-person meetings on Sundays</a:t>
            </a:r>
          </a:p>
          <a:p>
            <a:pPr lvl="1"/>
            <a:r>
              <a:rPr lang="en-US" dirty="0"/>
              <a:t>Slack channel “</a:t>
            </a:r>
            <a:r>
              <a:rPr lang="en-US" dirty="0" err="1"/>
              <a:t>meeting_minutes</a:t>
            </a:r>
            <a:r>
              <a:rPr lang="en-US" dirty="0"/>
              <a:t>” contained an overview of the discussions from in-person meetings.</a:t>
            </a:r>
          </a:p>
          <a:p>
            <a:pPr marL="0" indent="0">
              <a:buNone/>
            </a:pPr>
            <a:r>
              <a:rPr lang="en-US" dirty="0"/>
              <a:t>General Availability Doc:</a:t>
            </a:r>
          </a:p>
          <a:p>
            <a:pPr lvl="1"/>
            <a:r>
              <a:rPr lang="en-US" dirty="0"/>
              <a:t>Requiring team members to fill in their general availability during the week.</a:t>
            </a:r>
          </a:p>
          <a:p>
            <a:pPr marL="0" indent="0">
              <a:buNone/>
            </a:pPr>
            <a:r>
              <a:rPr lang="en-US" dirty="0"/>
              <a:t>Exceptions Calendar:</a:t>
            </a:r>
          </a:p>
          <a:p>
            <a:pPr lvl="1"/>
            <a:r>
              <a:rPr lang="en-US" dirty="0"/>
              <a:t>If team member had a change to their general availability and were not available on a specific say, they has to report it to this calendar.</a:t>
            </a:r>
          </a:p>
          <a:p>
            <a:pPr marL="0" indent="0">
              <a:buNone/>
            </a:pPr>
            <a:endParaRPr lang="en-US" dirty="0"/>
          </a:p>
        </p:txBody>
      </p:sp>
    </p:spTree>
    <p:extLst>
      <p:ext uri="{BB962C8B-B14F-4D97-AF65-F5344CB8AC3E}">
        <p14:creationId xmlns:p14="http://schemas.microsoft.com/office/powerpoint/2010/main" val="16930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pPr marL="45720" indent="0">
              <a:buNone/>
            </a:pPr>
            <a:r>
              <a:rPr lang="en-US" b="1" u="sng" dirty="0"/>
              <a:t>Slack: </a:t>
            </a:r>
          </a:p>
          <a:p>
            <a:pPr lvl="1"/>
            <a:r>
              <a:rPr lang="en-US" dirty="0"/>
              <a:t>Notify team members of changes to the repository through Slack. </a:t>
            </a:r>
          </a:p>
          <a:p>
            <a:pPr lvl="1"/>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45720" indent="0">
              <a:buNone/>
            </a:pPr>
            <a:r>
              <a:rPr lang="en-US" b="1" u="sng" dirty="0"/>
              <a:t>GitHub:</a:t>
            </a:r>
          </a:p>
          <a:p>
            <a:r>
              <a:rPr lang="en-US" b="1" dirty="0"/>
              <a:t>Source code: </a:t>
            </a:r>
            <a:r>
              <a:rPr lang="en-US" dirty="0"/>
              <a:t>Will require one administrator review from either Cindy or Erik in order to commit to the master branch. </a:t>
            </a:r>
          </a:p>
          <a:p>
            <a:r>
              <a:rPr lang="en-US" b="1" dirty="0"/>
              <a:t>Non-source code(documents): </a:t>
            </a:r>
            <a:r>
              <a:rPr lang="en-US" dirty="0"/>
              <a:t>Non-source code files will be located on the master branch and will not require review from administrator during part 1 of the SPMP.</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Tracking and Control Mechanisms</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500" dirty="0"/>
              <a:t>Erik Johnson</a:t>
            </a:r>
          </a:p>
          <a:p>
            <a:pPr lvl="1">
              <a:buClr>
                <a:schemeClr val="tx1"/>
              </a:buClr>
            </a:pPr>
            <a:r>
              <a:rPr lang="en-US" sz="3500" dirty="0"/>
              <a:t>Language of choice: C++ </a:t>
            </a:r>
          </a:p>
          <a:p>
            <a:pPr lvl="1">
              <a:buClr>
                <a:schemeClr val="tx1"/>
              </a:buClr>
            </a:pPr>
            <a:r>
              <a:rPr lang="en-US" sz="3500" dirty="0"/>
              <a:t>Other languages: VBScript, Bash, Windows Batch, </a:t>
            </a:r>
            <a:r>
              <a:rPr lang="en-US" sz="3500" dirty="0" err="1"/>
              <a:t>Javascript</a:t>
            </a:r>
            <a:r>
              <a:rPr lang="en-US" sz="3500" dirty="0"/>
              <a:t>, C#</a:t>
            </a:r>
          </a:p>
          <a:p>
            <a:pPr lvl="1">
              <a:buClr>
                <a:schemeClr val="tx1"/>
              </a:buClr>
            </a:pPr>
            <a:r>
              <a:rPr lang="en-US" sz="3500" dirty="0"/>
              <a:t>Strengths: Project management experience, CS research experience, detail-oriented.</a:t>
            </a:r>
          </a:p>
          <a:p>
            <a:pPr lvl="0">
              <a:buClr>
                <a:schemeClr val="tx1"/>
              </a:buClr>
            </a:pPr>
            <a:r>
              <a:rPr lang="en-US" sz="3500" dirty="0" err="1"/>
              <a:t>Durwin</a:t>
            </a:r>
            <a:r>
              <a:rPr lang="en-US" sz="3500" dirty="0"/>
              <a:t> Johnson</a:t>
            </a:r>
          </a:p>
          <a:p>
            <a:pPr lvl="1">
              <a:buClr>
                <a:schemeClr val="tx1"/>
              </a:buClr>
            </a:pPr>
            <a:r>
              <a:rPr lang="en-US" sz="3500" dirty="0"/>
              <a:t>Language of choice: C++</a:t>
            </a:r>
          </a:p>
          <a:p>
            <a:pPr lvl="1">
              <a:buClr>
                <a:schemeClr val="tx1"/>
              </a:buClr>
            </a:pPr>
            <a:r>
              <a:rPr lang="en-US" sz="3500" dirty="0"/>
              <a:t>Other languages:  lesser degrees of c#, visual basic, and Java</a:t>
            </a:r>
          </a:p>
          <a:p>
            <a:pPr lvl="1">
              <a:buClr>
                <a:schemeClr val="tx1"/>
              </a:buClr>
            </a:pPr>
            <a:r>
              <a:rPr lang="en-US" sz="3500" dirty="0"/>
              <a:t>Strengths:</a:t>
            </a:r>
          </a:p>
          <a:p>
            <a:pPr lvl="0">
              <a:buClr>
                <a:schemeClr val="tx1"/>
              </a:buClr>
            </a:pPr>
            <a:r>
              <a:rPr lang="en-US" sz="3500" dirty="0"/>
              <a:t>Alex Pope </a:t>
            </a:r>
          </a:p>
          <a:p>
            <a:pPr lvl="1"/>
            <a:r>
              <a:rPr lang="en-US" sz="3500" dirty="0"/>
              <a:t>Language of choice: C++</a:t>
            </a:r>
          </a:p>
          <a:p>
            <a:pPr lvl="1"/>
            <a:r>
              <a:rPr lang="en-US" sz="3500" dirty="0"/>
              <a:t>Other languages:</a:t>
            </a:r>
          </a:p>
          <a:p>
            <a:pPr lvl="1"/>
            <a:r>
              <a:rPr lang="en-US" sz="3500" dirty="0"/>
              <a:t>Strengths: Organization </a:t>
            </a:r>
          </a:p>
          <a:p>
            <a:pPr lvl="0">
              <a:buClr>
                <a:schemeClr val="tx1"/>
              </a:buClr>
            </a:pPr>
            <a:r>
              <a:rPr lang="en-US" sz="3500" dirty="0"/>
              <a:t>Cindy Samano</a:t>
            </a:r>
          </a:p>
          <a:p>
            <a:pPr lvl="1"/>
            <a:r>
              <a:rPr lang="en-US" sz="3500" dirty="0"/>
              <a:t>Language of choice: C++</a:t>
            </a:r>
          </a:p>
          <a:p>
            <a:pPr lvl="1"/>
            <a:r>
              <a:rPr lang="en-US" sz="3500" dirty="0"/>
              <a:t>Other languages:</a:t>
            </a:r>
          </a:p>
          <a:p>
            <a:pPr lvl="1"/>
            <a:r>
              <a:rPr lang="en-US" sz="35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Estimating the amount of work tasks would take</a:t>
            </a:r>
          </a:p>
          <a:p>
            <a:r>
              <a:rPr lang="en-US" dirty="0"/>
              <a:t>Compilation and Formatting Method of SPMP.</a:t>
            </a:r>
          </a:p>
          <a:p>
            <a:r>
              <a:rPr lang="en-US" dirty="0"/>
              <a:t>Setting way too early deadlines and milestones for ourselves.</a:t>
            </a:r>
          </a:p>
          <a:p>
            <a:r>
              <a:rPr lang="en-US" dirty="0"/>
              <a:t>Not realizing dependencies. </a:t>
            </a:r>
          </a:p>
          <a:p>
            <a:r>
              <a:rPr lang="en-US" dirty="0"/>
              <a:t>Assigning equal amounts of work.</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with Project Managers</a:t>
            </a:r>
          </a:p>
        </p:txBody>
      </p:sp>
      <p:sp>
        <p:nvSpPr>
          <p:cNvPr id="3" name="Content Placeholder 2"/>
          <p:cNvSpPr>
            <a:spLocks noGrp="1"/>
          </p:cNvSpPr>
          <p:nvPr>
            <p:ph idx="1"/>
          </p:nvPr>
        </p:nvSpPr>
        <p:spPr/>
        <p:txBody>
          <a:bodyPr/>
          <a:lstStyle/>
          <a:p>
            <a:r>
              <a:rPr lang="en-US" dirty="0"/>
              <a:t>Started off very promising </a:t>
            </a:r>
          </a:p>
          <a:p>
            <a:r>
              <a:rPr lang="en-US" dirty="0"/>
              <a:t>Communication process was not well defined</a:t>
            </a:r>
          </a:p>
          <a:p>
            <a:r>
              <a:rPr lang="en-US" dirty="0"/>
              <a:t>Did not properly give feed back. </a:t>
            </a:r>
          </a:p>
          <a:p>
            <a:endParaRPr lang="en-US" dirty="0"/>
          </a:p>
          <a:p>
            <a:endParaRPr lang="en-US" dirty="0"/>
          </a:p>
          <a:p>
            <a:endParaRPr lang="en-US" dirty="0"/>
          </a:p>
        </p:txBody>
      </p:sp>
    </p:spTree>
    <p:extLst>
      <p:ext uri="{BB962C8B-B14F-4D97-AF65-F5344CB8AC3E}">
        <p14:creationId xmlns:p14="http://schemas.microsoft.com/office/powerpoint/2010/main" val="3037143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adjust</a:t>
            </a:r>
          </a:p>
        </p:txBody>
      </p:sp>
      <p:sp>
        <p:nvSpPr>
          <p:cNvPr id="3" name="Content Placeholder 2"/>
          <p:cNvSpPr>
            <a:spLocks noGrp="1"/>
          </p:cNvSpPr>
          <p:nvPr>
            <p:ph idx="1"/>
          </p:nvPr>
        </p:nvSpPr>
        <p:spPr/>
        <p:txBody>
          <a:bodyPr/>
          <a:lstStyle/>
          <a:p>
            <a:r>
              <a:rPr lang="en-US" dirty="0"/>
              <a:t>Documentation method – Style template </a:t>
            </a:r>
          </a:p>
          <a:p>
            <a:r>
              <a:rPr lang="en-US" dirty="0"/>
              <a:t>Communication with Project Managers</a:t>
            </a:r>
          </a:p>
        </p:txBody>
      </p:sp>
    </p:spTree>
    <p:extLst>
      <p:ext uri="{BB962C8B-B14F-4D97-AF65-F5344CB8AC3E}">
        <p14:creationId xmlns:p14="http://schemas.microsoft.com/office/powerpoint/2010/main" val="224127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Experience with flat-files</a:t>
            </a:r>
          </a:p>
          <a:p>
            <a:pPr lvl="1">
              <a:buClrTx/>
            </a:pPr>
            <a:r>
              <a:rPr lang="en-US" dirty="0"/>
              <a:t>Know C++ programming language</a:t>
            </a:r>
          </a:p>
          <a:p>
            <a:pPr lvl="1">
              <a:buClrTx/>
            </a:pPr>
            <a:r>
              <a:rPr lang="en-US" dirty="0"/>
              <a:t>Communicative</a:t>
            </a:r>
          </a:p>
          <a:p>
            <a:pPr lvl="1">
              <a:buClrTx/>
            </a:pPr>
            <a:r>
              <a:rPr lang="en-US" dirty="0"/>
              <a:t>Team dynamic: personalities do not clash</a:t>
            </a:r>
          </a:p>
          <a:p>
            <a:pPr lvl="1">
              <a:buClrTx/>
            </a:pPr>
            <a:r>
              <a:rPr lang="en-US" dirty="0"/>
              <a:t>Proactive</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r>
              <a:rPr lang="en-US" dirty="0"/>
              <a:t>A company-wide sale on a particular item</a:t>
            </a:r>
          </a:p>
          <a:p>
            <a:r>
              <a:rPr lang="en-US" dirty="0"/>
              <a:t>Frequently out of stock or over stock of an item, have system order more or less, respectively, than the default upon reorder.</a:t>
            </a:r>
          </a:p>
          <a:p>
            <a:r>
              <a:rPr lang="en-US" dirty="0"/>
              <a:t>Coupled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p:txBody>
      </p:sp>
    </p:spTree>
    <p:extLst>
      <p:ext uri="{BB962C8B-B14F-4D97-AF65-F5344CB8AC3E}">
        <p14:creationId xmlns:p14="http://schemas.microsoft.com/office/powerpoint/2010/main" val="326345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1921</TotalTime>
  <Words>2071</Words>
  <Application>Microsoft Office PowerPoint</Application>
  <PresentationFormat>Widescreen</PresentationFormat>
  <Paragraphs>307</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Relationship with Project Managers</vt:lpstr>
      <vt:lpstr>What to adjust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381</cp:revision>
  <dcterms:created xsi:type="dcterms:W3CDTF">2017-02-27T04:47:04Z</dcterms:created>
  <dcterms:modified xsi:type="dcterms:W3CDTF">2017-03-03T07:23:59Z</dcterms:modified>
</cp:coreProperties>
</file>