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1" r:id="rId6"/>
    <p:sldId id="262" r:id="rId7"/>
    <p:sldId id="265" r:id="rId8"/>
    <p:sldId id="266" r:id="rId9"/>
    <p:sldId id="264" r:id="rId10"/>
  </p:sldIdLst>
  <p:sldSz cx="12192000" cy="6858000"/>
  <p:notesSz cx="6792913" cy="992505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956E-9A42-4618-9926-A5A4F9BEDA28}" type="datetimeFigureOut">
              <a:rPr lang="en-SI" smtClean="0"/>
              <a:t>23/05/2022</a:t>
            </a:fld>
            <a:endParaRPr lang="en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79292" y="4776431"/>
            <a:ext cx="543433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87A44-3D21-43DE-8582-D98CDF629D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5735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3E2E55-117D-9F34-B625-7890351A3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1DEB46E-AF02-FD0C-8C72-BD28668FD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1349603-AA7D-FDE3-A224-84B3853F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977433A-DE11-1D83-1241-5C999DC1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F04980C-65C8-C3E4-DAD1-D6168679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5697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ECEEFF-A1D0-8872-FC7A-1FAAF24C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6F55F635-FFA8-4D1B-D0D1-A0DA192A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708B4FE-8F8D-9D9A-4FC7-81C5689F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77D6F70-AA1E-7948-67FD-391C40D0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BAA1EE7-2DEC-5159-4435-87D2CD6F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068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39B84528-66D1-242E-5A9B-65B77F5A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52EEADBD-1D96-F614-89A1-A2D16718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8A3384E-7AD5-7320-4BDC-212219E5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9BC51AE-910A-5AFD-A7EE-BE9B2785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DF69402-3211-4A9D-5B71-3C3419AB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451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51C407-8F5E-C4AA-B525-ACC62ED0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98F3D8E-2838-62BC-05BC-47BFF255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DCA9A67-2CEA-1E27-AE08-F7E41A40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A4DFAD4-D659-0D06-13CB-2C491C61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699B260-8AF2-27E8-6F91-52E0BBA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614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69D941-612E-2274-F549-23BCC16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A6BD273-759C-DEF7-3129-1CF1EE87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D0ECF5D-6B4D-7F58-15A6-4726BE5F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6357FEF-1D38-A271-6ACA-D6DE86A5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1ABA1B0-B5CA-9F14-2CB5-9CC2A10F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260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96A354-4643-7954-AEB5-A7A8012D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81000B5-646D-050F-7C72-CC7BC3260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ECB5C4D-EF81-0A78-7429-C83668E17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95F2C10-5B51-0692-F96E-F5FF6E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F34798E-DCC4-6055-AF85-575EA575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94B2636-BBE7-ECB1-8481-9EF59A20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1380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209ED6-70CA-C1C7-A040-D4073EC5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3634CD0-FE1B-14AD-62EB-1FDA2D09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DC10DAF9-9D7B-97BC-50C9-BE6982A7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931AEDFD-56C9-B14A-D185-227C22457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D59E34D-AA33-121D-4D5B-9F801598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4F0E5917-E654-E2BC-EFD4-88D6C1E8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8EABE100-0E40-FA7D-43AE-A5F7537D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D23ECCE0-AD7B-C30C-8061-AFAD2DEA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1775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A513BD-7B59-417B-E3C3-F083EDD7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F1F09F41-B584-057D-468B-8467C49C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A1EA8B44-7E21-3734-551E-39AE6C0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6DCA74C0-19B3-B4E0-DCBE-0F4261FA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2686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843AE004-F1E0-BF5B-81F1-5537E1ED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51A0891B-9186-BC78-BB82-A92FC45E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84068DD2-862B-FE63-1FF0-16779771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243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6637AD-5F92-A44E-3998-C6948ACF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39806A6-F172-9F56-3AA2-5F5BA110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CD827622-32AB-7F27-66F3-06119022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59DE85F-3D3D-2869-B6A5-54836654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D36C06A-F3FD-816C-C5BB-0E396F0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05C0F2E-597A-511F-A400-BAAAFB6C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463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BFDD9D-392C-18FF-6354-28003281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1851307-CC13-BDDB-4B87-1B9E21229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0BB504A-1162-3E9A-9EA4-64F03F968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969C1018-47C1-AB24-D5FB-D5F8E46B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C2DABEC-2881-10F0-637D-CB9CB959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26683BF-2ADD-94C4-E054-E7741B58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9905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AFAAEDF8-E37F-2F19-2B6D-A4F2A933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6CD65E9-E25A-E3D5-CADA-856BF9E7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41FE8BD-F0AD-D6DD-0D03-01701A9BA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1E32B79-5E23-5019-131B-AE70BABA3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A0426DE-CC1D-80B3-43D4-C61CFADAF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1425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značba mesta vsebine 9">
            <a:extLst>
              <a:ext uri="{FF2B5EF4-FFF2-40B4-BE49-F238E27FC236}">
                <a16:creationId xmlns:a16="http://schemas.microsoft.com/office/drawing/2014/main" id="{2FF26EA9-6ADA-CF15-17C7-D40296A82F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7983"/>
          <a:stretch/>
        </p:blipFill>
        <p:spPr>
          <a:xfrm>
            <a:off x="1710273" y="1455558"/>
            <a:ext cx="2348688" cy="3631832"/>
          </a:xfrm>
        </p:spPr>
      </p:pic>
      <p:sp>
        <p:nvSpPr>
          <p:cNvPr id="7" name="Označba mesta besedila 6">
            <a:extLst>
              <a:ext uri="{FF2B5EF4-FFF2-40B4-BE49-F238E27FC236}">
                <a16:creationId xmlns:a16="http://schemas.microsoft.com/office/drawing/2014/main" id="{80DF2E5F-5E17-000D-87AA-0A2AA5D93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4722" y="514351"/>
            <a:ext cx="6280666" cy="1876548"/>
          </a:xfrm>
        </p:spPr>
        <p:txBody>
          <a:bodyPr>
            <a:normAutofit/>
          </a:bodyPr>
          <a:lstStyle/>
          <a:p>
            <a:r>
              <a:rPr lang="en-US" sz="2800" dirty="0"/>
              <a:t>Stability analysis of RBF-FD and WLS based local strong form meshless methods on scattered nodes</a:t>
            </a:r>
            <a:endParaRPr lang="en-SI" sz="2800" dirty="0"/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E7C7992D-C340-1C87-DB67-6F7CA8530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722" y="2505075"/>
            <a:ext cx="6280666" cy="519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Mitja </a:t>
            </a:r>
            <a:r>
              <a:rPr lang="en-US" sz="1600" dirty="0" err="1"/>
              <a:t>Jančič,</a:t>
            </a:r>
            <a:r>
              <a:rPr lang="en-US" sz="1600" dirty="0"/>
              <a:t> Gregor </a:t>
            </a:r>
            <a:r>
              <a:rPr lang="en-US" sz="1600" dirty="0" err="1"/>
              <a:t>Kosec</a:t>
            </a:r>
            <a:endParaRPr lang="en-SI" sz="1600" dirty="0"/>
          </a:p>
        </p:txBody>
      </p:sp>
      <p:sp>
        <p:nvSpPr>
          <p:cNvPr id="11" name="Označba mesta vsebine 7">
            <a:extLst>
              <a:ext uri="{FF2B5EF4-FFF2-40B4-BE49-F238E27FC236}">
                <a16:creationId xmlns:a16="http://schemas.microsoft.com/office/drawing/2014/main" id="{924C8FD2-1B09-2715-3F12-AB0D7A685DF4}"/>
              </a:ext>
            </a:extLst>
          </p:cNvPr>
          <p:cNvSpPr txBox="1">
            <a:spLocks/>
          </p:cNvSpPr>
          <p:nvPr/>
        </p:nvSpPr>
        <p:spPr>
          <a:xfrm>
            <a:off x="5074722" y="4640654"/>
            <a:ext cx="6280666" cy="519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Mipro</a:t>
            </a:r>
            <a:r>
              <a:rPr lang="en-US" sz="1600" dirty="0"/>
              <a:t> conference, </a:t>
            </a:r>
            <a:r>
              <a:rPr lang="en-US" sz="1600" dirty="0" err="1"/>
              <a:t>Opatija</a:t>
            </a:r>
            <a:endParaRPr lang="en-US" sz="16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Thursday, 5/26/2022</a:t>
            </a:r>
            <a:endParaRPr lang="en-SI" sz="1600" dirty="0"/>
          </a:p>
        </p:txBody>
      </p:sp>
    </p:spTree>
    <p:extLst>
      <p:ext uri="{BB962C8B-B14F-4D97-AF65-F5344CB8AC3E}">
        <p14:creationId xmlns:p14="http://schemas.microsoft.com/office/powerpoint/2010/main" val="195034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2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375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Content</a:t>
            </a:r>
            <a:endParaRPr lang="en-SI" sz="2800" dirty="0"/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334CFCF1-42BB-FD07-875F-A6A1C00B9274}"/>
              </a:ext>
            </a:extLst>
          </p:cNvPr>
          <p:cNvSpPr txBox="1"/>
          <p:nvPr/>
        </p:nvSpPr>
        <p:spPr>
          <a:xfrm>
            <a:off x="704603" y="1266701"/>
            <a:ext cx="61783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Solution procedure and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Meshless methods</a:t>
            </a:r>
          </a:p>
          <a:p>
            <a:pPr lvl="1"/>
            <a:r>
              <a:rPr lang="en-US" sz="2400" dirty="0"/>
              <a:t>2.1	Radial basis function-generated finite differences (RBF-FD)</a:t>
            </a:r>
          </a:p>
          <a:p>
            <a:pPr lvl="1"/>
            <a:r>
              <a:rPr lang="en-US" sz="2400" dirty="0"/>
              <a:t>2.2	Weighted least squares (WLS)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Problem 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</a:t>
            </a:r>
          </a:p>
          <a:p>
            <a:pPr lvl="1"/>
            <a:r>
              <a:rPr lang="en-US" sz="2400" dirty="0"/>
              <a:t>4.1	Stencil size</a:t>
            </a:r>
          </a:p>
          <a:p>
            <a:pPr lvl="1"/>
            <a:r>
              <a:rPr lang="en-US" sz="2400" dirty="0"/>
              <a:t>4.2	Convergence rates</a:t>
            </a:r>
          </a:p>
          <a:p>
            <a:pPr lvl="1"/>
            <a:r>
              <a:rPr lang="en-US" sz="2400" dirty="0"/>
              <a:t>4.3	Stability estimation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6AA0BE7-C412-9EC3-DF25-FBF3EE1E6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3639" y="2362518"/>
            <a:ext cx="4153260" cy="331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4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3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375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 procedure</a:t>
            </a:r>
            <a:endParaRPr lang="en-SI" sz="2800" dirty="0"/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9E0B3E6E-1F70-92A1-80C7-ADDBE731FB62}"/>
              </a:ext>
            </a:extLst>
          </p:cNvPr>
          <p:cNvSpPr txBox="1"/>
          <p:nvPr/>
        </p:nvSpPr>
        <p:spPr>
          <a:xfrm>
            <a:off x="752104" y="1131257"/>
            <a:ext cx="5690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Normally, PDEs do not have closed form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treatment of partial differential equations: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Domain discretization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Differential operator approximation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PDE discretization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Solve linear system</a:t>
            </a:r>
            <a:endParaRPr lang="en-SI" dirty="0"/>
          </a:p>
        </p:txBody>
      </p:sp>
      <p:pic>
        <p:nvPicPr>
          <p:cNvPr id="16" name="Picture 6" descr="D:\Dropbox\meshlessBOOK\GregaLatex\figures\FEM_2D_shapef.png">
            <a:extLst>
              <a:ext uri="{FF2B5EF4-FFF2-40B4-BE49-F238E27FC236}">
                <a16:creationId xmlns:a16="http://schemas.microsoft.com/office/drawing/2014/main" id="{BA373C2A-F168-A03C-73B7-BBE3CBA4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8070172" y="3717787"/>
            <a:ext cx="2459331" cy="171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15CB8A8D-5D27-A84C-B474-ACF828A5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173" y="1318611"/>
            <a:ext cx="2428802" cy="182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Slika 20" descr="Slika, ki vsebuje besede besedilo&#10;&#10;Opis je samodejno ustvarjen">
            <a:extLst>
              <a:ext uri="{FF2B5EF4-FFF2-40B4-BE49-F238E27FC236}">
                <a16:creationId xmlns:a16="http://schemas.microsoft.com/office/drawing/2014/main" id="{42ACF3B3-3F08-888B-30D9-710C8C23C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87" y="4514178"/>
            <a:ext cx="2956589" cy="1471367"/>
          </a:xfrm>
          <a:prstGeom prst="rect">
            <a:avLst/>
          </a:prstGeom>
        </p:spPr>
      </p:pic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D32CBB59-3B76-4E02-6D62-81F59BBD6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66691"/>
              </p:ext>
            </p:extLst>
          </p:nvPr>
        </p:nvGraphicFramePr>
        <p:xfrm>
          <a:off x="1262743" y="1530668"/>
          <a:ext cx="2865138" cy="47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2400300" imgH="393700" progId="Equation.DSMT4">
                  <p:embed/>
                </p:oleObj>
              </mc:Choice>
              <mc:Fallback>
                <p:oleObj name="Equation" r:id="rId7" imgW="2400300" imgH="393700" progId="Equation.DSMT4">
                  <p:embed/>
                  <p:pic>
                    <p:nvPicPr>
                      <p:cNvPr id="20496" name="Object 17">
                        <a:extLst>
                          <a:ext uri="{FF2B5EF4-FFF2-40B4-BE49-F238E27FC236}">
                            <a16:creationId xmlns:a16="http://schemas.microsoft.com/office/drawing/2014/main" id="{88E48452-CF87-2D01-847C-9EBA5D58F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3" y="1530668"/>
                        <a:ext cx="2865138" cy="476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5FFF9341-D8F5-050D-4023-781413322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817347"/>
              </p:ext>
            </p:extLst>
          </p:nvPr>
        </p:nvGraphicFramePr>
        <p:xfrm>
          <a:off x="1262742" y="1995629"/>
          <a:ext cx="2865139" cy="59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9" imgW="2184400" imgH="457200" progId="Equation.DSMT4">
                  <p:embed/>
                </p:oleObj>
              </mc:Choice>
              <mc:Fallback>
                <p:oleObj name="Equation" r:id="rId9" imgW="2184400" imgH="457200" progId="Equation.DSMT4">
                  <p:embed/>
                  <p:pic>
                    <p:nvPicPr>
                      <p:cNvPr id="20497" name="Object 18">
                        <a:extLst>
                          <a:ext uri="{FF2B5EF4-FFF2-40B4-BE49-F238E27FC236}">
                            <a16:creationId xmlns:a16="http://schemas.microsoft.com/office/drawing/2014/main" id="{7A8E6DE9-D879-D6CB-F410-B87633C94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2" y="1995629"/>
                        <a:ext cx="2865139" cy="597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Povezovalnik: ukrivljeno 24">
            <a:extLst>
              <a:ext uri="{FF2B5EF4-FFF2-40B4-BE49-F238E27FC236}">
                <a16:creationId xmlns:a16="http://schemas.microsoft.com/office/drawing/2014/main" id="{E7284BDC-341A-F2A7-F3A8-32927509BEAD}"/>
              </a:ext>
            </a:extLst>
          </p:cNvPr>
          <p:cNvCxnSpPr>
            <a:cxnSpLocks/>
          </p:cNvCxnSpPr>
          <p:nvPr/>
        </p:nvCxnSpPr>
        <p:spPr>
          <a:xfrm flipV="1">
            <a:off x="5162204" y="2884152"/>
            <a:ext cx="3167149" cy="3491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ovezovalnik: ukrivljeno 33">
            <a:extLst>
              <a:ext uri="{FF2B5EF4-FFF2-40B4-BE49-F238E27FC236}">
                <a16:creationId xmlns:a16="http://schemas.microsoft.com/office/drawing/2014/main" id="{AFF4521F-8CDC-8AA1-902D-0BB3BC194AE5}"/>
              </a:ext>
            </a:extLst>
          </p:cNvPr>
          <p:cNvCxnSpPr>
            <a:cxnSpLocks/>
          </p:cNvCxnSpPr>
          <p:nvPr/>
        </p:nvCxnSpPr>
        <p:spPr>
          <a:xfrm>
            <a:off x="5162204" y="3233271"/>
            <a:ext cx="2743200" cy="7603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ovezovalnik: ukrivljeno 36">
            <a:extLst>
              <a:ext uri="{FF2B5EF4-FFF2-40B4-BE49-F238E27FC236}">
                <a16:creationId xmlns:a16="http://schemas.microsoft.com/office/drawing/2014/main" id="{06D95EDA-AA0B-FD2D-8590-C4C6B627F5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3998" y="3788407"/>
            <a:ext cx="856413" cy="5234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8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4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Meshless methods</a:t>
            </a:r>
            <a:endParaRPr lang="en-SI" sz="2800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B4A05760-C86F-F48B-990C-46DC1070497C}"/>
              </a:ext>
            </a:extLst>
          </p:cNvPr>
          <p:cNvSpPr txBox="1"/>
          <p:nvPr/>
        </p:nvSpPr>
        <p:spPr>
          <a:xfrm>
            <a:off x="7716288" y="4118146"/>
            <a:ext cx="3744913" cy="977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GB" sz="1800" b="1" dirty="0">
                <a:solidFill>
                  <a:schemeClr val="tx1"/>
                </a:solidFill>
              </a:rPr>
              <a:t>WLS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1"/>
                </a:solidFill>
              </a:rPr>
              <a:t>Monomials as basis functions and Gaussian weights.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2E7C7B44-0757-189B-1EF7-ED2F22D50453}"/>
                  </a:ext>
                </a:extLst>
              </p:cNvPr>
              <p:cNvSpPr txBox="1"/>
              <p:nvPr/>
            </p:nvSpPr>
            <p:spPr>
              <a:xfrm>
                <a:off x="7716287" y="1315365"/>
                <a:ext cx="3744913" cy="203055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GB" sz="1800" b="1" dirty="0">
                    <a:solidFill>
                      <a:schemeClr val="tx1"/>
                    </a:solidFill>
                  </a:rPr>
                  <a:t>RBF-FD</a:t>
                </a:r>
              </a:p>
              <a:p>
                <a:pPr marL="285750" indent="-285750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GB" sz="1800" dirty="0" err="1">
                    <a:solidFill>
                      <a:schemeClr val="tx1"/>
                    </a:solidFill>
                  </a:rPr>
                  <a:t>Polyhamornic</a:t>
                </a:r>
                <a:r>
                  <a:rPr lang="en-GB" sz="1800" dirty="0">
                    <a:solidFill>
                      <a:schemeClr val="tx1"/>
                    </a:solidFill>
                  </a:rPr>
                  <a:t> splines</a:t>
                </a:r>
                <a:br>
                  <a:rPr lang="en-GB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odd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even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augmented with monomials</a:t>
                </a:r>
              </a:p>
              <a:p>
                <a:pPr marL="285750" indent="-285750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Overdetermined approximation</a:t>
                </a:r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2E7C7B44-0757-189B-1EF7-ED2F22D5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287" y="1315365"/>
                <a:ext cx="3744913" cy="2030556"/>
              </a:xfrm>
              <a:prstGeom prst="rect">
                <a:avLst/>
              </a:prstGeom>
              <a:blipFill>
                <a:blip r:embed="rId3"/>
                <a:stretch>
                  <a:fillRect l="-1299" t="-1493" b="-3582"/>
                </a:stretch>
              </a:blipFill>
              <a:ln/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oljeZBesedilom 1">
            <a:extLst>
              <a:ext uri="{FF2B5EF4-FFF2-40B4-BE49-F238E27FC236}">
                <a16:creationId xmlns:a16="http://schemas.microsoft.com/office/drawing/2014/main" id="{116FD7DF-D66A-BC1C-64DF-E3ABC6216C98}"/>
              </a:ext>
            </a:extLst>
          </p:cNvPr>
          <p:cNvSpPr txBox="1"/>
          <p:nvPr/>
        </p:nvSpPr>
        <p:spPr>
          <a:xfrm>
            <a:off x="992217" y="4084771"/>
            <a:ext cx="683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SI" sz="1800" dirty="0"/>
              <a:t>Local approximation has the same order as the polynomial basis.</a:t>
            </a:r>
            <a:endParaRPr lang="en-SI" altLang="en-SI" sz="1800" dirty="0"/>
          </a:p>
          <a:p>
            <a:endParaRPr lang="en-SI" dirty="0"/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E328561D-8697-6953-5E65-489816CBDE84}"/>
              </a:ext>
            </a:extLst>
          </p:cNvPr>
          <p:cNvSpPr txBox="1"/>
          <p:nvPr/>
        </p:nvSpPr>
        <p:spPr>
          <a:xfrm>
            <a:off x="992217" y="1427524"/>
            <a:ext cx="6423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GB" sz="1800" dirty="0"/>
              <a:t>(Dis)advantages of meshless methods:</a:t>
            </a:r>
          </a:p>
          <a:p>
            <a:pPr marL="0" indent="0">
              <a:buFontTx/>
              <a:buNone/>
              <a:defRPr/>
            </a:pPr>
            <a:r>
              <a:rPr lang="en-GB" sz="1800" dirty="0">
                <a:solidFill>
                  <a:srgbClr val="00B050"/>
                </a:solidFill>
              </a:rPr>
              <a:t>+</a:t>
            </a:r>
            <a:r>
              <a:rPr lang="en-GB" sz="1800" dirty="0"/>
              <a:t> Do not require mesh to operate.</a:t>
            </a:r>
          </a:p>
          <a:p>
            <a:pPr marL="0" indent="0">
              <a:buFontTx/>
              <a:buNone/>
              <a:defRPr/>
            </a:pPr>
            <a:r>
              <a:rPr lang="en-GB" sz="1800" dirty="0">
                <a:solidFill>
                  <a:srgbClr val="00B050"/>
                </a:solidFill>
              </a:rPr>
              <a:t>+</a:t>
            </a:r>
            <a:r>
              <a:rPr lang="en-GB" sz="1800" dirty="0"/>
              <a:t> Generalizes to higher dimensions.</a:t>
            </a:r>
          </a:p>
          <a:p>
            <a:pPr marL="0" indent="0">
              <a:buFontTx/>
              <a:buNone/>
              <a:defRPr/>
            </a:pPr>
            <a:r>
              <a:rPr lang="en-GB" sz="1800" dirty="0">
                <a:solidFill>
                  <a:srgbClr val="00B050"/>
                </a:solidFill>
              </a:rPr>
              <a:t>+</a:t>
            </a:r>
            <a:r>
              <a:rPr lang="en-GB" sz="1800" dirty="0"/>
              <a:t> Direct control over the order of the approximation method.</a:t>
            </a:r>
          </a:p>
          <a:p>
            <a:pPr marL="0" indent="0">
              <a:buFontTx/>
              <a:buNone/>
              <a:defRPr/>
            </a:pPr>
            <a:r>
              <a:rPr lang="en-GB" sz="1800" dirty="0">
                <a:solidFill>
                  <a:srgbClr val="C00000"/>
                </a:solidFill>
              </a:rPr>
              <a:t>-</a:t>
            </a:r>
            <a:r>
              <a:rPr lang="en-GB" sz="1800" dirty="0"/>
              <a:t> Higher complexity: shape computation every time from scratch, support sizes are larger.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32928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5</a:t>
            </a:fld>
            <a:endParaRPr lang="en-SI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 setup</a:t>
            </a:r>
            <a:endParaRPr lang="en-SI" sz="2800" dirty="0"/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85C305D9-211C-3D20-20FE-22DAA0BA54AD}"/>
              </a:ext>
            </a:extLst>
          </p:cNvPr>
          <p:cNvSpPr txBox="1"/>
          <p:nvPr/>
        </p:nvSpPr>
        <p:spPr>
          <a:xfrm>
            <a:off x="752104" y="1371600"/>
            <a:ext cx="4385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Any conclusions drawn from the analysis should not be specific to any particular domain shape or problem setup.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A simple Poisson problem with Dirichlet boundary conditions on a </a:t>
            </a:r>
            <a:r>
              <a:rPr lang="en-US" i="1" dirty="0">
                <a:latin typeface="NimbusRomNo9L-Regu"/>
              </a:rPr>
              <a:t>d</a:t>
            </a:r>
            <a:r>
              <a:rPr lang="en-US" dirty="0">
                <a:latin typeface="NimbusRomNo9L-Regu"/>
              </a:rPr>
              <a:t>-dimensional sphere with a closed form solution.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DBBB3C1-CA03-757E-8074-02101C03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85" y="3324883"/>
            <a:ext cx="3305261" cy="109039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1B6BF11B-F4AF-6B98-DCD9-2693BBB5D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288" y="1114085"/>
            <a:ext cx="4061812" cy="3240416"/>
          </a:xfrm>
          <a:prstGeom prst="rect">
            <a:avLst/>
          </a:prstGeom>
        </p:spPr>
      </p:pic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92261485-4EB6-3DF1-976E-3FE6A76B03E4}"/>
              </a:ext>
            </a:extLst>
          </p:cNvPr>
          <p:cNvSpPr txBox="1"/>
          <p:nvPr/>
        </p:nvSpPr>
        <p:spPr>
          <a:xfrm>
            <a:off x="837753" y="4614236"/>
            <a:ext cx="493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Closed form solution allows us evaluate the accuracy of the numerical solution</a:t>
            </a:r>
          </a:p>
          <a:p>
            <a:br>
              <a:rPr lang="en-US" dirty="0"/>
            </a:br>
            <a:endParaRPr lang="en-SI" dirty="0"/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67E3F4A8-AFAB-8FEF-B103-8A779278D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05" y="5324792"/>
            <a:ext cx="3812383" cy="760665"/>
          </a:xfrm>
          <a:prstGeom prst="rect">
            <a:avLst/>
          </a:prstGeom>
        </p:spPr>
      </p:pic>
      <p:sp>
        <p:nvSpPr>
          <p:cNvPr id="18" name="PoljeZBesedilom 17">
            <a:extLst>
              <a:ext uri="{FF2B5EF4-FFF2-40B4-BE49-F238E27FC236}">
                <a16:creationId xmlns:a16="http://schemas.microsoft.com/office/drawing/2014/main" id="{9341867A-6242-79C1-75C3-D62DCF6AB8A6}"/>
              </a:ext>
            </a:extLst>
          </p:cNvPr>
          <p:cNvSpPr txBox="1"/>
          <p:nvPr/>
        </p:nvSpPr>
        <p:spPr>
          <a:xfrm>
            <a:off x="6255912" y="4608129"/>
            <a:ext cx="493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aim is to determine which approximation method is more prone to a non-optimal domain discretization.</a:t>
            </a:r>
          </a:p>
          <a:p>
            <a:br>
              <a:rPr lang="en-US" dirty="0"/>
            </a:br>
            <a:endParaRPr lang="en-SI" dirty="0"/>
          </a:p>
        </p:txBody>
      </p:sp>
      <p:pic>
        <p:nvPicPr>
          <p:cNvPr id="20" name="Slika 19">
            <a:extLst>
              <a:ext uri="{FF2B5EF4-FFF2-40B4-BE49-F238E27FC236}">
                <a16:creationId xmlns:a16="http://schemas.microsoft.com/office/drawing/2014/main" id="{CBF8AEBA-8F4E-DA56-9DCC-B37D6DE52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828" y="5367552"/>
            <a:ext cx="1509372" cy="7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D43461E6-C0D1-AEBC-7DDB-94AD8172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9984" y="1254402"/>
            <a:ext cx="5490783" cy="4680000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98913E5D-87A5-2DC5-A567-E18D6CA65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104" y="1254402"/>
            <a:ext cx="5493914" cy="4680000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20C5602A-6FB3-8AD3-4460-0C1B791F2E4C}"/>
              </a:ext>
            </a:extLst>
          </p:cNvPr>
          <p:cNvSpPr txBox="1"/>
          <p:nvPr/>
        </p:nvSpPr>
        <p:spPr>
          <a:xfrm>
            <a:off x="476573" y="1343107"/>
            <a:ext cx="11387536" cy="47129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6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 Stencil size</a:t>
            </a:r>
            <a:endParaRPr lang="en-SI" sz="2800" dirty="0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7C50A698-C5D7-96F3-9E49-8536C0DF962A}"/>
              </a:ext>
            </a:extLst>
          </p:cNvPr>
          <p:cNvSpPr txBox="1"/>
          <p:nvPr/>
        </p:nvSpPr>
        <p:spPr>
          <a:xfrm>
            <a:off x="939338" y="839585"/>
            <a:ext cx="52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2-dimensional domain (approximately 40600 nodes):</a:t>
            </a:r>
            <a:endParaRPr lang="en-SI" dirty="0"/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4B18AAD7-E4EA-25D7-5FD3-3EC8AF0DE991}"/>
              </a:ext>
            </a:extLst>
          </p:cNvPr>
          <p:cNvSpPr txBox="1"/>
          <p:nvPr/>
        </p:nvSpPr>
        <p:spPr>
          <a:xfrm>
            <a:off x="6440460" y="839585"/>
            <a:ext cx="52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3-dimensional domain (approximately 28100 nodes):</a:t>
            </a:r>
            <a:endParaRPr lang="en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78C917F5-B88E-0949-BD26-4DEC5EBBCE09}"/>
                  </a:ext>
                </a:extLst>
              </p:cNvPr>
              <p:cNvSpPr txBox="1"/>
              <p:nvPr/>
            </p:nvSpPr>
            <p:spPr>
              <a:xfrm>
                <a:off x="4118655" y="2701636"/>
                <a:ext cx="4332096" cy="160107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GB" sz="1800" b="1" dirty="0">
                    <a:solidFill>
                      <a:schemeClr val="tx1"/>
                    </a:solidFill>
                  </a:rPr>
                  <a:t>Recommendations by </a:t>
                </a:r>
                <a:r>
                  <a:rPr lang="en-GB" sz="1800" b="1" dirty="0" err="1">
                    <a:solidFill>
                      <a:schemeClr val="tx1"/>
                    </a:solidFill>
                  </a:rPr>
                  <a:t>Bayona</a:t>
                </a:r>
                <a:br>
                  <a:rPr lang="en-GB" sz="1800" b="1" dirty="0">
                    <a:solidFill>
                      <a:schemeClr val="tx1"/>
                    </a:solidFill>
                  </a:rPr>
                </a:br>
                <a:endParaRPr lang="en-GB" sz="1800" b="1" dirty="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1800" dirty="0">
                    <a:solidFill>
                      <a:schemeClr val="tx1"/>
                    </a:solidFill>
                  </a:rPr>
                </a:br>
                <a:endParaRPr lang="en-US" sz="1800" dirty="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20000"/>
                  </a:spcBef>
                  <a:defRPr/>
                </a:pPr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5">
                <a:extLst>
                  <a:ext uri="{FF2B5EF4-FFF2-40B4-BE49-F238E27FC236}">
                    <a16:creationId xmlns:a16="http://schemas.microsoft.com/office/drawing/2014/main" id="{78C917F5-B88E-0949-BD26-4DEC5EBBC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55" y="2701636"/>
                <a:ext cx="4332096" cy="1601079"/>
              </a:xfrm>
              <a:prstGeom prst="rect">
                <a:avLst/>
              </a:prstGeom>
              <a:blipFill>
                <a:blip r:embed="rId5"/>
                <a:stretch>
                  <a:fillRect l="-1124" t="-1509"/>
                </a:stretch>
              </a:blipFill>
              <a:ln/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D43461E6-C0D1-AEBC-7DDB-94AD8172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2242" y="1208917"/>
            <a:ext cx="5378066" cy="4680000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98913E5D-87A5-2DC5-A567-E18D6CA65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89" y="1208917"/>
            <a:ext cx="5322352" cy="4680000"/>
          </a:xfrm>
          <a:prstGeom prst="rect">
            <a:avLst/>
          </a:prstGeom>
        </p:spPr>
      </p:pic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7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 Convergence rates</a:t>
            </a:r>
            <a:endParaRPr lang="en-SI" sz="2800" dirty="0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7C50A698-C5D7-96F3-9E49-8536C0DF962A}"/>
              </a:ext>
            </a:extLst>
          </p:cNvPr>
          <p:cNvSpPr txBox="1"/>
          <p:nvPr/>
        </p:nvSpPr>
        <p:spPr>
          <a:xfrm>
            <a:off x="939338" y="839585"/>
            <a:ext cx="52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2-dimensional domain:</a:t>
            </a:r>
            <a:endParaRPr lang="en-SI" dirty="0"/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4B18AAD7-E4EA-25D7-5FD3-3EC8AF0DE991}"/>
              </a:ext>
            </a:extLst>
          </p:cNvPr>
          <p:cNvSpPr txBox="1"/>
          <p:nvPr/>
        </p:nvSpPr>
        <p:spPr>
          <a:xfrm>
            <a:off x="6440460" y="839585"/>
            <a:ext cx="52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3-dimensional domain: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0244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D43461E6-C0D1-AEBC-7DDB-94AD8172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30540"/>
            <a:ext cx="5415123" cy="4320000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98913E5D-87A5-2DC5-A567-E18D6CA65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88" y="1530540"/>
            <a:ext cx="5357820" cy="4320000"/>
          </a:xfrm>
          <a:prstGeom prst="rect">
            <a:avLst/>
          </a:prstGeom>
        </p:spPr>
      </p:pic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8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 Stability estimation</a:t>
            </a:r>
            <a:endParaRPr lang="en-SI" sz="2800" dirty="0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7C50A698-C5D7-96F3-9E49-8536C0DF962A}"/>
              </a:ext>
            </a:extLst>
          </p:cNvPr>
          <p:cNvSpPr txBox="1"/>
          <p:nvPr/>
        </p:nvSpPr>
        <p:spPr>
          <a:xfrm>
            <a:off x="939338" y="839585"/>
            <a:ext cx="52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2-dimensional domain:</a:t>
            </a:r>
            <a:endParaRPr lang="en-SI" dirty="0"/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4B18AAD7-E4EA-25D7-5FD3-3EC8AF0DE991}"/>
              </a:ext>
            </a:extLst>
          </p:cNvPr>
          <p:cNvSpPr txBox="1"/>
          <p:nvPr/>
        </p:nvSpPr>
        <p:spPr>
          <a:xfrm>
            <a:off x="6440460" y="839585"/>
            <a:ext cx="522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3-dimensional domain: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3170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9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Conclusions</a:t>
            </a:r>
            <a:endParaRPr lang="en-SI" sz="2800" dirty="0"/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AFA16EE-619D-5113-B5F3-B70550FD835D}"/>
              </a:ext>
            </a:extLst>
          </p:cNvPr>
          <p:cNvSpPr txBox="1"/>
          <p:nvPr/>
        </p:nvSpPr>
        <p:spPr>
          <a:xfrm>
            <a:off x="838200" y="145228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studied two popular variants of meshless methods: RBF-FD and WLS.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Stencil sizes have a negligible effect on the accuracy of the numerical solution and on the 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RBF-FD proved to be more stable, especially for higher order approximations.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lower order approximations, WLS outperforms RBF-FD.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Future work should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detailed study on the effect of stencil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of computational complexity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86704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486</Words>
  <Application>Microsoft Office PowerPoint</Application>
  <PresentationFormat>Širokozaslonsko</PresentationFormat>
  <Paragraphs>90</Paragraphs>
  <Slides>9</Slides>
  <Notes>0</Notes>
  <HiddenSlides>0</HiddenSlides>
  <MMClips>0</MMClips>
  <ScaleCrop>false</ScaleCrop>
  <HeadingPairs>
    <vt:vector size="8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NimbusRomNo9L-Regu</vt:lpstr>
      <vt:lpstr>Officeova tema</vt:lpstr>
      <vt:lpstr>Equation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JANČIČ, MITJA</dc:creator>
  <cp:lastModifiedBy>JANČIČ, MITJA</cp:lastModifiedBy>
  <cp:revision>6</cp:revision>
  <cp:lastPrinted>2022-05-23T08:53:31Z</cp:lastPrinted>
  <dcterms:created xsi:type="dcterms:W3CDTF">2022-05-23T06:45:52Z</dcterms:created>
  <dcterms:modified xsi:type="dcterms:W3CDTF">2022-05-23T09:08:03Z</dcterms:modified>
</cp:coreProperties>
</file>