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57" r:id="rId4"/>
    <p:sldId id="258" r:id="rId5"/>
    <p:sldId id="261" r:id="rId6"/>
    <p:sldId id="265" r:id="rId7"/>
    <p:sldId id="266" r:id="rId8"/>
    <p:sldId id="267" r:id="rId9"/>
    <p:sldId id="268" r:id="rId10"/>
    <p:sldId id="264" r:id="rId11"/>
  </p:sldIdLst>
  <p:sldSz cx="12192000" cy="6858000"/>
  <p:notesSz cx="6792913" cy="9925050"/>
  <p:defaultTextStyle>
    <a:defPPr>
      <a:defRPr lang="en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192" d="100"/>
          <a:sy n="192" d="100"/>
        </p:scale>
        <p:origin x="13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glav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596" cy="497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I"/>
          </a:p>
        </p:txBody>
      </p:sp>
      <p:sp>
        <p:nvSpPr>
          <p:cNvPr id="3" name="Označba mesta datuma 2"/>
          <p:cNvSpPr>
            <a:spLocks noGrp="1"/>
          </p:cNvSpPr>
          <p:nvPr>
            <p:ph type="dt" idx="1"/>
          </p:nvPr>
        </p:nvSpPr>
        <p:spPr>
          <a:xfrm>
            <a:off x="3847745" y="0"/>
            <a:ext cx="2943596" cy="497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A956E-9A42-4618-9926-A5A4F9BEDA28}" type="datetimeFigureOut">
              <a:rPr lang="en-SI" smtClean="0"/>
              <a:t>08/06/2022</a:t>
            </a:fld>
            <a:endParaRPr lang="en-SI"/>
          </a:p>
        </p:txBody>
      </p:sp>
      <p:sp>
        <p:nvSpPr>
          <p:cNvPr id="4" name="Označba mesta stranske slike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39838"/>
            <a:ext cx="5954713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I"/>
          </a:p>
        </p:txBody>
      </p:sp>
      <p:sp>
        <p:nvSpPr>
          <p:cNvPr id="5" name="Označba mesta opomb 4"/>
          <p:cNvSpPr>
            <a:spLocks noGrp="1"/>
          </p:cNvSpPr>
          <p:nvPr>
            <p:ph type="body" sz="quarter" idx="3"/>
          </p:nvPr>
        </p:nvSpPr>
        <p:spPr>
          <a:xfrm>
            <a:off x="679292" y="4776431"/>
            <a:ext cx="5434330" cy="3907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4"/>
          </p:nvPr>
        </p:nvSpPr>
        <p:spPr>
          <a:xfrm>
            <a:off x="0" y="9427076"/>
            <a:ext cx="2943596" cy="497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5"/>
          </p:nvPr>
        </p:nvSpPr>
        <p:spPr>
          <a:xfrm>
            <a:off x="3847745" y="9427076"/>
            <a:ext cx="2943596" cy="497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87A44-3D21-43DE-8582-D98CDF629D93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957352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A3E2E55-117D-9F34-B625-7890351A3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/>
              <a:t>Kliknite, če želite urediti slog naslova matrice</a:t>
            </a:r>
            <a:endParaRPr lang="en-SI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21DEB46E-AF02-FD0C-8C72-BD28668FDD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če želite urediti slog podnaslova matrice</a:t>
            </a:r>
            <a:endParaRPr lang="en-SI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71349603-AA7D-FDE3-A224-84B3853F2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I"/>
              <a:t>5/26/2022</a:t>
            </a:r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0977433A-DE11-1D83-1241-5C999DC17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Jožef Stefan Institute, Parallel and distributed systems laboratory, Slovenia</a:t>
            </a:r>
            <a:endParaRPr lang="en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FF04980C-65C8-C3E4-DAD1-D61686791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9EEF-F468-48F0-822A-7069E7817055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656972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1ECEEFF-A1D0-8872-FC7A-1FAAF24CC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SI"/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6F55F635-FFA8-4D1B-D0D1-A0DA192A7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SI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B708B4FE-8F8D-9D9A-4FC7-81C5689F0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I"/>
              <a:t>5/26/2022</a:t>
            </a:r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A77D6F70-AA1E-7948-67FD-391C40D01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Jožef Stefan Institute, Parallel and distributed systems laboratory, Slovenia</a:t>
            </a:r>
            <a:endParaRPr lang="en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9BAA1EE7-2DEC-5159-4435-87D2CD6F7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9EEF-F468-48F0-822A-7069E7817055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20684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>
            <a:extLst>
              <a:ext uri="{FF2B5EF4-FFF2-40B4-BE49-F238E27FC236}">
                <a16:creationId xmlns:a16="http://schemas.microsoft.com/office/drawing/2014/main" id="{39B84528-66D1-242E-5A9B-65B77F5A1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/>
              <a:t>Kliknite, če želite urediti slog naslova matrice</a:t>
            </a:r>
            <a:endParaRPr lang="en-SI"/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52EEADBD-1D96-F614-89A1-A2D167182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SI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B8A3384E-7AD5-7320-4BDC-212219E54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I"/>
              <a:t>5/26/2022</a:t>
            </a:r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39BC51AE-910A-5AFD-A7EE-BE9B2785D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Jožef Stefan Institute, Parallel and distributed systems laboratory, Slovenia</a:t>
            </a:r>
            <a:endParaRPr lang="en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0DF69402-3211-4A9D-5B71-3C3419ABB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9EEF-F468-48F0-822A-7069E7817055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845138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F51C407-8F5E-C4AA-B525-ACC62ED07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SI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798F3D8E-2838-62BC-05BC-47BFF2550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SI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2DCA9A67-2CEA-1E27-AE08-F7E41A401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I"/>
              <a:t>5/26/2022</a:t>
            </a:r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6A4DFAD4-D659-0D06-13CB-2C491C61B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Jožef Stefan Institute, Parallel and distributed systems laboratory, Slovenia</a:t>
            </a:r>
            <a:endParaRPr lang="en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E699B260-8AF2-27E8-6F91-52E0BBA4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9EEF-F468-48F0-822A-7069E7817055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261419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969D941-612E-2274-F549-23BCC161B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/>
              <a:t>Kliknite, če želite urediti slog naslova matrice</a:t>
            </a:r>
            <a:endParaRPr lang="en-SI"/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8A6BD273-759C-DEF7-3129-1CF1EE872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4D0ECF5D-6B4D-7F58-15A6-4726BE5F0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I"/>
              <a:t>5/26/2022</a:t>
            </a:r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F6357FEF-1D38-A271-6ACA-D6DE86A53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Jožef Stefan Institute, Parallel and distributed systems laboratory, Slovenia</a:t>
            </a:r>
            <a:endParaRPr lang="en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11ABA1B0-B5CA-9F14-2CB5-9CC2A10F7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9EEF-F468-48F0-822A-7069E7817055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726063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596A354-4643-7954-AEB5-A7A8012DA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SI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681000B5-646D-050F-7C72-CC7BC3260D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SI"/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EECB5C4D-EF81-0A78-7429-C83668E17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SI"/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695F2C10-5B51-0692-F96E-F5FF6E3D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I"/>
              <a:t>5/26/2022</a:t>
            </a:r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5F34798E-DCC4-6055-AF85-575EA5750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Jožef Stefan Institute, Parallel and distributed systems laboratory, Slovenia</a:t>
            </a:r>
            <a:endParaRPr lang="en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794B2636-BBE7-ECB1-8481-9EF59A20A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9EEF-F468-48F0-822A-7069E7817055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713800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5209ED6-70CA-C1C7-A040-D4073EC58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SI"/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73634CD0-FE1B-14AD-62EB-1FDA2D098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DC10DAF9-9D7B-97BC-50C9-BE6982A70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SI"/>
          </a:p>
        </p:txBody>
      </p:sp>
      <p:sp>
        <p:nvSpPr>
          <p:cNvPr id="5" name="Označba mesta besedila 4">
            <a:extLst>
              <a:ext uri="{FF2B5EF4-FFF2-40B4-BE49-F238E27FC236}">
                <a16:creationId xmlns:a16="http://schemas.microsoft.com/office/drawing/2014/main" id="{931AEDFD-56C9-B14A-D185-227C22457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Označba mesta vsebine 5">
            <a:extLst>
              <a:ext uri="{FF2B5EF4-FFF2-40B4-BE49-F238E27FC236}">
                <a16:creationId xmlns:a16="http://schemas.microsoft.com/office/drawing/2014/main" id="{5D59E34D-AA33-121D-4D5B-9F80159869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SI"/>
          </a:p>
        </p:txBody>
      </p:sp>
      <p:sp>
        <p:nvSpPr>
          <p:cNvPr id="7" name="Označba mesta datuma 6">
            <a:extLst>
              <a:ext uri="{FF2B5EF4-FFF2-40B4-BE49-F238E27FC236}">
                <a16:creationId xmlns:a16="http://schemas.microsoft.com/office/drawing/2014/main" id="{4F0E5917-E654-E2BC-EFD4-88D6C1E80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I"/>
              <a:t>5/26/2022</a:t>
            </a:r>
          </a:p>
        </p:txBody>
      </p:sp>
      <p:sp>
        <p:nvSpPr>
          <p:cNvPr id="8" name="Označba mesta noge 7">
            <a:extLst>
              <a:ext uri="{FF2B5EF4-FFF2-40B4-BE49-F238E27FC236}">
                <a16:creationId xmlns:a16="http://schemas.microsoft.com/office/drawing/2014/main" id="{8EABE100-0E40-FA7D-43AE-A5F7537D1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Jožef Stefan Institute, Parallel and distributed systems laboratory, Slovenia</a:t>
            </a:r>
            <a:endParaRPr lang="en-SI"/>
          </a:p>
        </p:txBody>
      </p:sp>
      <p:sp>
        <p:nvSpPr>
          <p:cNvPr id="9" name="Označba mesta številke diapozitiva 8">
            <a:extLst>
              <a:ext uri="{FF2B5EF4-FFF2-40B4-BE49-F238E27FC236}">
                <a16:creationId xmlns:a16="http://schemas.microsoft.com/office/drawing/2014/main" id="{D23ECCE0-AD7B-C30C-8061-AFAD2DEAF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9EEF-F468-48F0-822A-7069E7817055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017759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AA513BD-7B59-417B-E3C3-F083EDD71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SI"/>
          </a:p>
        </p:txBody>
      </p:sp>
      <p:sp>
        <p:nvSpPr>
          <p:cNvPr id="3" name="Označba mesta datuma 2">
            <a:extLst>
              <a:ext uri="{FF2B5EF4-FFF2-40B4-BE49-F238E27FC236}">
                <a16:creationId xmlns:a16="http://schemas.microsoft.com/office/drawing/2014/main" id="{F1F09F41-B584-057D-468B-8467C49C5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I"/>
              <a:t>5/26/2022</a:t>
            </a:r>
          </a:p>
        </p:txBody>
      </p:sp>
      <p:sp>
        <p:nvSpPr>
          <p:cNvPr id="4" name="Označba mesta noge 3">
            <a:extLst>
              <a:ext uri="{FF2B5EF4-FFF2-40B4-BE49-F238E27FC236}">
                <a16:creationId xmlns:a16="http://schemas.microsoft.com/office/drawing/2014/main" id="{A1EA8B44-7E21-3734-551E-39AE6C0F1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Jožef Stefan Institute, Parallel and distributed systems laboratory, Slovenia</a:t>
            </a:r>
            <a:endParaRPr lang="en-SI"/>
          </a:p>
        </p:txBody>
      </p:sp>
      <p:sp>
        <p:nvSpPr>
          <p:cNvPr id="5" name="Označba mesta številke diapozitiva 4">
            <a:extLst>
              <a:ext uri="{FF2B5EF4-FFF2-40B4-BE49-F238E27FC236}">
                <a16:creationId xmlns:a16="http://schemas.microsoft.com/office/drawing/2014/main" id="{6DCA74C0-19B3-B4E0-DCBE-0F4261FA0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9EEF-F468-48F0-822A-7069E7817055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126863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>
            <a:extLst>
              <a:ext uri="{FF2B5EF4-FFF2-40B4-BE49-F238E27FC236}">
                <a16:creationId xmlns:a16="http://schemas.microsoft.com/office/drawing/2014/main" id="{843AE004-F1E0-BF5B-81F1-5537E1ED6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I"/>
              <a:t>5/26/2022</a:t>
            </a:r>
          </a:p>
        </p:txBody>
      </p:sp>
      <p:sp>
        <p:nvSpPr>
          <p:cNvPr id="3" name="Označba mesta noge 2">
            <a:extLst>
              <a:ext uri="{FF2B5EF4-FFF2-40B4-BE49-F238E27FC236}">
                <a16:creationId xmlns:a16="http://schemas.microsoft.com/office/drawing/2014/main" id="{51A0891B-9186-BC78-BB82-A92FC45EB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Jožef Stefan Institute, Parallel and distributed systems laboratory, Slovenia</a:t>
            </a:r>
            <a:endParaRPr lang="en-SI"/>
          </a:p>
        </p:txBody>
      </p:sp>
      <p:sp>
        <p:nvSpPr>
          <p:cNvPr id="4" name="Označba mesta številke diapozitiva 3">
            <a:extLst>
              <a:ext uri="{FF2B5EF4-FFF2-40B4-BE49-F238E27FC236}">
                <a16:creationId xmlns:a16="http://schemas.microsoft.com/office/drawing/2014/main" id="{84068DD2-862B-FE63-1FF0-16779771E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9EEF-F468-48F0-822A-7069E7817055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322436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36637AD-5F92-A44E-3998-C6948ACF2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  <a:endParaRPr lang="en-SI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539806A6-F172-9F56-3AA2-5F5BA1104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SI"/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CD827622-32AB-7F27-66F3-061190227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A59DE85F-3D3D-2869-B6A5-548366548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I"/>
              <a:t>5/26/2022</a:t>
            </a:r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0D36C06A-F3FD-816C-C5BB-0E396F03F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Jožef Stefan Institute, Parallel and distributed systems laboratory, Slovenia</a:t>
            </a:r>
            <a:endParaRPr lang="en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505C0F2E-597A-511F-A400-BAAAFB6C0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9EEF-F468-48F0-822A-7069E7817055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784637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4BFDD9D-392C-18FF-6354-28003281A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  <a:endParaRPr lang="en-SI"/>
          </a:p>
        </p:txBody>
      </p:sp>
      <p:sp>
        <p:nvSpPr>
          <p:cNvPr id="3" name="Označba mesta slike 2">
            <a:extLst>
              <a:ext uri="{FF2B5EF4-FFF2-40B4-BE49-F238E27FC236}">
                <a16:creationId xmlns:a16="http://schemas.microsoft.com/office/drawing/2014/main" id="{81851307-CC13-BDDB-4B87-1B9E21229B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I"/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F0BB504A-1162-3E9A-9EA4-64F03F968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969C1018-47C1-AB24-D5FB-D5F8E46B8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I"/>
              <a:t>5/26/2022</a:t>
            </a:r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9C2DABEC-2881-10F0-637D-CB9CB9592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Jožef Stefan Institute, Parallel and distributed systems laboratory, Slovenia</a:t>
            </a:r>
            <a:endParaRPr lang="en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726683BF-2ADD-94C4-E054-E7741B58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9EEF-F468-48F0-822A-7069E7817055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799051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>
            <a:extLst>
              <a:ext uri="{FF2B5EF4-FFF2-40B4-BE49-F238E27FC236}">
                <a16:creationId xmlns:a16="http://schemas.microsoft.com/office/drawing/2014/main" id="{AFAAEDF8-E37F-2F19-2B6D-A4F2A9332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Kliknite, če želite urediti slog naslova matrice</a:t>
            </a:r>
            <a:endParaRPr lang="en-SI"/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06CD65E9-E25A-E3D5-CADA-856BF9E7F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SI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141FE8BD-F0AD-D6DD-0D03-01701A9BA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SI"/>
              <a:t>5/26/2022</a:t>
            </a:r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B1E32B79-5E23-5019-131B-AE70BABA3C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Jožef Stefan Institute, Parallel and distributed systems laboratory, Slovenia</a:t>
            </a:r>
            <a:endParaRPr lang="en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6A0426DE-CC1D-80B3-43D4-C61CFADAF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29EEF-F468-48F0-822A-7069E7817055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914253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4.png"/><Relationship Id="rId7" Type="http://schemas.openxmlformats.org/officeDocument/2006/relationships/image" Target="../media/image7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8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značba mesta vsebine 9">
            <a:extLst>
              <a:ext uri="{FF2B5EF4-FFF2-40B4-BE49-F238E27FC236}">
                <a16:creationId xmlns:a16="http://schemas.microsoft.com/office/drawing/2014/main" id="{2FF26EA9-6ADA-CF15-17C7-D40296A82F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b="7983"/>
          <a:stretch/>
        </p:blipFill>
        <p:spPr>
          <a:xfrm>
            <a:off x="1710273" y="1455558"/>
            <a:ext cx="2348688" cy="3631832"/>
          </a:xfrm>
        </p:spPr>
      </p:pic>
      <p:sp>
        <p:nvSpPr>
          <p:cNvPr id="7" name="Označba mesta besedila 6">
            <a:extLst>
              <a:ext uri="{FF2B5EF4-FFF2-40B4-BE49-F238E27FC236}">
                <a16:creationId xmlns:a16="http://schemas.microsoft.com/office/drawing/2014/main" id="{80DF2E5F-5E17-000D-87AA-0A2AA5D93F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74722" y="514351"/>
            <a:ext cx="6280666" cy="1876548"/>
          </a:xfrm>
        </p:spPr>
        <p:txBody>
          <a:bodyPr>
            <a:normAutofit/>
          </a:bodyPr>
          <a:lstStyle/>
          <a:p>
            <a:r>
              <a:rPr lang="en-US" sz="2800" dirty="0"/>
              <a:t>A hybrid RBF-FD and WLS mesh-free strong-form approximation method</a:t>
            </a:r>
            <a:endParaRPr lang="en-SI" sz="2800" dirty="0"/>
          </a:p>
        </p:txBody>
      </p:sp>
      <p:sp>
        <p:nvSpPr>
          <p:cNvPr id="8" name="Označba mesta vsebine 7">
            <a:extLst>
              <a:ext uri="{FF2B5EF4-FFF2-40B4-BE49-F238E27FC236}">
                <a16:creationId xmlns:a16="http://schemas.microsoft.com/office/drawing/2014/main" id="{E7C7992D-C340-1C87-DB67-6F7CA85302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74722" y="2505075"/>
            <a:ext cx="6280666" cy="519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Mitja </a:t>
            </a:r>
            <a:r>
              <a:rPr lang="en-US" sz="1600" dirty="0" err="1"/>
              <a:t>Jančič,</a:t>
            </a:r>
            <a:r>
              <a:rPr lang="en-US" sz="1600" dirty="0"/>
              <a:t> Gregor </a:t>
            </a:r>
            <a:r>
              <a:rPr lang="en-US" sz="1600" dirty="0" err="1"/>
              <a:t>Kosec</a:t>
            </a:r>
            <a:endParaRPr lang="en-SI" sz="1600" dirty="0"/>
          </a:p>
        </p:txBody>
      </p:sp>
      <p:sp>
        <p:nvSpPr>
          <p:cNvPr id="11" name="Označba mesta vsebine 7">
            <a:extLst>
              <a:ext uri="{FF2B5EF4-FFF2-40B4-BE49-F238E27FC236}">
                <a16:creationId xmlns:a16="http://schemas.microsoft.com/office/drawing/2014/main" id="{924C8FD2-1B09-2715-3F12-AB0D7A685DF4}"/>
              </a:ext>
            </a:extLst>
          </p:cNvPr>
          <p:cNvSpPr txBox="1">
            <a:spLocks/>
          </p:cNvSpPr>
          <p:nvPr/>
        </p:nvSpPr>
        <p:spPr>
          <a:xfrm>
            <a:off x="5074722" y="4640654"/>
            <a:ext cx="6280666" cy="51917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Splitech</a:t>
            </a:r>
            <a:r>
              <a:rPr lang="en-US" sz="1600" dirty="0"/>
              <a:t> conference, Bol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/>
              <a:t>Thursday, 5/26/2022</a:t>
            </a:r>
            <a:endParaRPr lang="en-SI" sz="1600" dirty="0"/>
          </a:p>
        </p:txBody>
      </p:sp>
    </p:spTree>
    <p:extLst>
      <p:ext uri="{BB962C8B-B14F-4D97-AF65-F5344CB8AC3E}">
        <p14:creationId xmlns:p14="http://schemas.microsoft.com/office/powerpoint/2010/main" val="1950340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značba mesta datuma 6">
            <a:extLst>
              <a:ext uri="{FF2B5EF4-FFF2-40B4-BE49-F238E27FC236}">
                <a16:creationId xmlns:a16="http://schemas.microsoft.com/office/drawing/2014/main" id="{0958E597-03A9-00E1-18F7-D11A5750E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I"/>
              <a:t>5/26/2022</a:t>
            </a:r>
          </a:p>
        </p:txBody>
      </p:sp>
      <p:sp>
        <p:nvSpPr>
          <p:cNvPr id="8" name="Označba mesta noge 7">
            <a:extLst>
              <a:ext uri="{FF2B5EF4-FFF2-40B4-BE49-F238E27FC236}">
                <a16:creationId xmlns:a16="http://schemas.microsoft.com/office/drawing/2014/main" id="{5EC2072B-018E-43DB-82AD-F7A2A6DF9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7817" y="6356350"/>
            <a:ext cx="4935583" cy="365125"/>
          </a:xfrm>
        </p:spPr>
        <p:txBody>
          <a:bodyPr/>
          <a:lstStyle/>
          <a:p>
            <a:r>
              <a:rPr lang="en-US" dirty="0" err="1"/>
              <a:t>Jožef</a:t>
            </a:r>
            <a:r>
              <a:rPr lang="en-US" dirty="0"/>
              <a:t> Stefan Institute, Parallel and distributed systems laboratory, Slovenia</a:t>
            </a:r>
            <a:endParaRPr lang="en-SI" dirty="0"/>
          </a:p>
        </p:txBody>
      </p:sp>
      <p:sp>
        <p:nvSpPr>
          <p:cNvPr id="9" name="Označba mesta številke diapozitiva 8">
            <a:extLst>
              <a:ext uri="{FF2B5EF4-FFF2-40B4-BE49-F238E27FC236}">
                <a16:creationId xmlns:a16="http://schemas.microsoft.com/office/drawing/2014/main" id="{B2772452-8460-053F-1D63-596F2AB32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9EEF-F468-48F0-822A-7069E7817055}" type="slidenum">
              <a:rPr lang="en-SI" smtClean="0"/>
              <a:t>10</a:t>
            </a:fld>
            <a:endParaRPr lang="en-SI"/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EBB838A1-9917-9CA0-C633-09A7D0B02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2104" cy="592183"/>
          </a:xfrm>
          <a:prstGeom prst="rect">
            <a:avLst/>
          </a:prstGeom>
        </p:spPr>
      </p:pic>
      <p:cxnSp>
        <p:nvCxnSpPr>
          <p:cNvPr id="13" name="Raven povezovalnik 12">
            <a:extLst>
              <a:ext uri="{FF2B5EF4-FFF2-40B4-BE49-F238E27FC236}">
                <a16:creationId xmlns:a16="http://schemas.microsoft.com/office/drawing/2014/main" id="{CE05DDB5-2301-9644-B7EE-68F7ADBD2527}"/>
              </a:ext>
            </a:extLst>
          </p:cNvPr>
          <p:cNvCxnSpPr/>
          <p:nvPr/>
        </p:nvCxnSpPr>
        <p:spPr>
          <a:xfrm>
            <a:off x="52251" y="705394"/>
            <a:ext cx="120874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oljeZBesedilom 13">
            <a:extLst>
              <a:ext uri="{FF2B5EF4-FFF2-40B4-BE49-F238E27FC236}">
                <a16:creationId xmlns:a16="http://schemas.microsoft.com/office/drawing/2014/main" id="{0B0283C5-1E79-3566-503B-EC4815459DC6}"/>
              </a:ext>
            </a:extLst>
          </p:cNvPr>
          <p:cNvSpPr txBox="1"/>
          <p:nvPr/>
        </p:nvSpPr>
        <p:spPr>
          <a:xfrm>
            <a:off x="1262743" y="98961"/>
            <a:ext cx="558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Conclusions</a:t>
            </a:r>
            <a:endParaRPr lang="en-SI" sz="2800" dirty="0"/>
          </a:p>
        </p:txBody>
      </p:sp>
      <p:sp>
        <p:nvSpPr>
          <p:cNvPr id="3" name="PoljeZBesedilom 2">
            <a:extLst>
              <a:ext uri="{FF2B5EF4-FFF2-40B4-BE49-F238E27FC236}">
                <a16:creationId xmlns:a16="http://schemas.microsoft.com/office/drawing/2014/main" id="{6AFA16EE-619D-5113-B5F3-B70550FD835D}"/>
              </a:ext>
            </a:extLst>
          </p:cNvPr>
          <p:cNvSpPr txBox="1"/>
          <p:nvPr/>
        </p:nvSpPr>
        <p:spPr>
          <a:xfrm>
            <a:off x="838200" y="1452282"/>
            <a:ext cx="1051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novel RBF-FD – WLS mesh-free method has been presented.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observe: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Good convergence behavior of the hybrid method.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Improved stability (compared to pure WLS).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Reduced computational times (compared to pure RBF-FD) – approximately 33 %.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Future work should include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Error indicators to determine the RBF-FD and WLS nodes in a smarter way.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867046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značba mesta datuma 6">
            <a:extLst>
              <a:ext uri="{FF2B5EF4-FFF2-40B4-BE49-F238E27FC236}">
                <a16:creationId xmlns:a16="http://schemas.microsoft.com/office/drawing/2014/main" id="{0958E597-03A9-00E1-18F7-D11A5750E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I"/>
              <a:t>5/26/2022</a:t>
            </a:r>
          </a:p>
        </p:txBody>
      </p:sp>
      <p:sp>
        <p:nvSpPr>
          <p:cNvPr id="8" name="Označba mesta noge 7">
            <a:extLst>
              <a:ext uri="{FF2B5EF4-FFF2-40B4-BE49-F238E27FC236}">
                <a16:creationId xmlns:a16="http://schemas.microsoft.com/office/drawing/2014/main" id="{5EC2072B-018E-43DB-82AD-F7A2A6DF9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7817" y="6356350"/>
            <a:ext cx="4935583" cy="365125"/>
          </a:xfrm>
        </p:spPr>
        <p:txBody>
          <a:bodyPr/>
          <a:lstStyle/>
          <a:p>
            <a:r>
              <a:rPr lang="en-US" dirty="0" err="1"/>
              <a:t>Jožef</a:t>
            </a:r>
            <a:r>
              <a:rPr lang="en-US" dirty="0"/>
              <a:t> Stefan Institute, Parallel and distributed systems laboratory, Slovenia</a:t>
            </a:r>
            <a:endParaRPr lang="en-SI" dirty="0"/>
          </a:p>
        </p:txBody>
      </p:sp>
      <p:sp>
        <p:nvSpPr>
          <p:cNvPr id="9" name="Označba mesta številke diapozitiva 8">
            <a:extLst>
              <a:ext uri="{FF2B5EF4-FFF2-40B4-BE49-F238E27FC236}">
                <a16:creationId xmlns:a16="http://schemas.microsoft.com/office/drawing/2014/main" id="{B2772452-8460-053F-1D63-596F2AB32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9EEF-F468-48F0-822A-7069E7817055}" type="slidenum">
              <a:rPr lang="en-SI" smtClean="0"/>
              <a:t>2</a:t>
            </a:fld>
            <a:endParaRPr lang="en-SI"/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EBB838A1-9917-9CA0-C633-09A7D0B02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2104" cy="592183"/>
          </a:xfrm>
          <a:prstGeom prst="rect">
            <a:avLst/>
          </a:prstGeom>
        </p:spPr>
      </p:pic>
      <p:cxnSp>
        <p:nvCxnSpPr>
          <p:cNvPr id="13" name="Raven povezovalnik 12">
            <a:extLst>
              <a:ext uri="{FF2B5EF4-FFF2-40B4-BE49-F238E27FC236}">
                <a16:creationId xmlns:a16="http://schemas.microsoft.com/office/drawing/2014/main" id="{CE05DDB5-2301-9644-B7EE-68F7ADBD2527}"/>
              </a:ext>
            </a:extLst>
          </p:cNvPr>
          <p:cNvCxnSpPr/>
          <p:nvPr/>
        </p:nvCxnSpPr>
        <p:spPr>
          <a:xfrm>
            <a:off x="52251" y="705394"/>
            <a:ext cx="120874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oljeZBesedilom 13">
            <a:extLst>
              <a:ext uri="{FF2B5EF4-FFF2-40B4-BE49-F238E27FC236}">
                <a16:creationId xmlns:a16="http://schemas.microsoft.com/office/drawing/2014/main" id="{0B0283C5-1E79-3566-503B-EC4815459DC6}"/>
              </a:ext>
            </a:extLst>
          </p:cNvPr>
          <p:cNvSpPr txBox="1"/>
          <p:nvPr/>
        </p:nvSpPr>
        <p:spPr>
          <a:xfrm>
            <a:off x="1262743" y="98961"/>
            <a:ext cx="3756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Content</a:t>
            </a:r>
            <a:endParaRPr lang="en-SI" sz="2800" dirty="0"/>
          </a:p>
        </p:txBody>
      </p:sp>
      <p:sp>
        <p:nvSpPr>
          <p:cNvPr id="2" name="PoljeZBesedilom 1">
            <a:extLst>
              <a:ext uri="{FF2B5EF4-FFF2-40B4-BE49-F238E27FC236}">
                <a16:creationId xmlns:a16="http://schemas.microsoft.com/office/drawing/2014/main" id="{334CFCF1-42BB-FD07-875F-A6A1C00B9274}"/>
              </a:ext>
            </a:extLst>
          </p:cNvPr>
          <p:cNvSpPr txBox="1"/>
          <p:nvPr/>
        </p:nvSpPr>
        <p:spPr>
          <a:xfrm>
            <a:off x="704603" y="1266701"/>
            <a:ext cx="617833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Solution procedure and motivation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Meshless methods</a:t>
            </a:r>
          </a:p>
          <a:p>
            <a:pPr lvl="1"/>
            <a:r>
              <a:rPr lang="en-US" sz="2400" dirty="0"/>
              <a:t>2.1	Radial basis function-generated finite differences (RBF-FD)</a:t>
            </a:r>
          </a:p>
          <a:p>
            <a:pPr lvl="1"/>
            <a:r>
              <a:rPr lang="en-US" sz="2400" dirty="0"/>
              <a:t>2.2	Weighted least squares (WLS)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Problem setup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Results</a:t>
            </a:r>
          </a:p>
          <a:p>
            <a:pPr lvl="1"/>
            <a:r>
              <a:rPr lang="en-US" sz="2400" dirty="0"/>
              <a:t>4.1	Convergence rates</a:t>
            </a:r>
          </a:p>
          <a:p>
            <a:pPr lvl="1"/>
            <a:r>
              <a:rPr lang="en-US" sz="2400" dirty="0"/>
              <a:t>4.2	Stability estimation</a:t>
            </a:r>
          </a:p>
          <a:p>
            <a:pPr lvl="1"/>
            <a:r>
              <a:rPr lang="en-US" sz="2400" dirty="0"/>
              <a:t>4.3 Computational times</a:t>
            </a:r>
          </a:p>
          <a:p>
            <a:pPr lvl="1"/>
            <a:r>
              <a:rPr lang="en-US" sz="2400" dirty="0"/>
              <a:t>4.4 Benchmark problem</a:t>
            </a: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B6AA0BE7-C412-9EC3-DF25-FBF3EE1E62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75841" y="1936144"/>
            <a:ext cx="4524727" cy="373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943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značba mesta datuma 6">
            <a:extLst>
              <a:ext uri="{FF2B5EF4-FFF2-40B4-BE49-F238E27FC236}">
                <a16:creationId xmlns:a16="http://schemas.microsoft.com/office/drawing/2014/main" id="{0958E597-03A9-00E1-18F7-D11A5750E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I"/>
              <a:t>5/26/2022</a:t>
            </a:r>
          </a:p>
        </p:txBody>
      </p:sp>
      <p:sp>
        <p:nvSpPr>
          <p:cNvPr id="8" name="Označba mesta noge 7">
            <a:extLst>
              <a:ext uri="{FF2B5EF4-FFF2-40B4-BE49-F238E27FC236}">
                <a16:creationId xmlns:a16="http://schemas.microsoft.com/office/drawing/2014/main" id="{5EC2072B-018E-43DB-82AD-F7A2A6DF9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7817" y="6356350"/>
            <a:ext cx="4935583" cy="365125"/>
          </a:xfrm>
        </p:spPr>
        <p:txBody>
          <a:bodyPr/>
          <a:lstStyle/>
          <a:p>
            <a:r>
              <a:rPr lang="en-US" dirty="0" err="1"/>
              <a:t>Jožef</a:t>
            </a:r>
            <a:r>
              <a:rPr lang="en-US" dirty="0"/>
              <a:t> Stefan Institute, Parallel and distributed systems laboratory, Slovenia</a:t>
            </a:r>
            <a:endParaRPr lang="en-SI" dirty="0"/>
          </a:p>
        </p:txBody>
      </p:sp>
      <p:sp>
        <p:nvSpPr>
          <p:cNvPr id="9" name="Označba mesta številke diapozitiva 8">
            <a:extLst>
              <a:ext uri="{FF2B5EF4-FFF2-40B4-BE49-F238E27FC236}">
                <a16:creationId xmlns:a16="http://schemas.microsoft.com/office/drawing/2014/main" id="{B2772452-8460-053F-1D63-596F2AB32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9EEF-F468-48F0-822A-7069E7817055}" type="slidenum">
              <a:rPr lang="en-SI" smtClean="0"/>
              <a:t>3</a:t>
            </a:fld>
            <a:endParaRPr lang="en-SI"/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EBB838A1-9917-9CA0-C633-09A7D0B02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2104" cy="592183"/>
          </a:xfrm>
          <a:prstGeom prst="rect">
            <a:avLst/>
          </a:prstGeom>
        </p:spPr>
      </p:pic>
      <p:cxnSp>
        <p:nvCxnSpPr>
          <p:cNvPr id="13" name="Raven povezovalnik 12">
            <a:extLst>
              <a:ext uri="{FF2B5EF4-FFF2-40B4-BE49-F238E27FC236}">
                <a16:creationId xmlns:a16="http://schemas.microsoft.com/office/drawing/2014/main" id="{CE05DDB5-2301-9644-B7EE-68F7ADBD2527}"/>
              </a:ext>
            </a:extLst>
          </p:cNvPr>
          <p:cNvCxnSpPr/>
          <p:nvPr/>
        </p:nvCxnSpPr>
        <p:spPr>
          <a:xfrm>
            <a:off x="52251" y="705394"/>
            <a:ext cx="120874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oljeZBesedilom 13">
            <a:extLst>
              <a:ext uri="{FF2B5EF4-FFF2-40B4-BE49-F238E27FC236}">
                <a16:creationId xmlns:a16="http://schemas.microsoft.com/office/drawing/2014/main" id="{0B0283C5-1E79-3566-503B-EC4815459DC6}"/>
              </a:ext>
            </a:extLst>
          </p:cNvPr>
          <p:cNvSpPr txBox="1"/>
          <p:nvPr/>
        </p:nvSpPr>
        <p:spPr>
          <a:xfrm>
            <a:off x="1262743" y="98961"/>
            <a:ext cx="3756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Solution procedure</a:t>
            </a:r>
            <a:endParaRPr lang="en-SI" sz="2800" dirty="0"/>
          </a:p>
        </p:txBody>
      </p:sp>
      <p:sp>
        <p:nvSpPr>
          <p:cNvPr id="15" name="PoljeZBesedilom 14">
            <a:extLst>
              <a:ext uri="{FF2B5EF4-FFF2-40B4-BE49-F238E27FC236}">
                <a16:creationId xmlns:a16="http://schemas.microsoft.com/office/drawing/2014/main" id="{9E0B3E6E-1F70-92A1-80C7-ADDBE731FB62}"/>
              </a:ext>
            </a:extLst>
          </p:cNvPr>
          <p:cNvSpPr txBox="1"/>
          <p:nvPr/>
        </p:nvSpPr>
        <p:spPr>
          <a:xfrm>
            <a:off x="752104" y="1131257"/>
            <a:ext cx="56902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Normally, PDEs do not have closed form solution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Numerical treatment of partial differential equations: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Domain discretization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Differential operator approximation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PDE discretization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Solve linear system</a:t>
            </a:r>
            <a:endParaRPr lang="en-SI" dirty="0"/>
          </a:p>
        </p:txBody>
      </p:sp>
      <p:pic>
        <p:nvPicPr>
          <p:cNvPr id="16" name="Picture 6" descr="D:\Dropbox\meshlessBOOK\GregaLatex\figures\FEM_2D_shapef.png">
            <a:extLst>
              <a:ext uri="{FF2B5EF4-FFF2-40B4-BE49-F238E27FC236}">
                <a16:creationId xmlns:a16="http://schemas.microsoft.com/office/drawing/2014/main" id="{BA373C2A-F168-A03C-73B7-BBE3CBA4F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>
            <a:fillRect/>
          </a:stretch>
        </p:blipFill>
        <p:spPr bwMode="auto">
          <a:xfrm>
            <a:off x="5263362" y="4422478"/>
            <a:ext cx="2459331" cy="1710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8">
            <a:extLst>
              <a:ext uri="{FF2B5EF4-FFF2-40B4-BE49-F238E27FC236}">
                <a16:creationId xmlns:a16="http://schemas.microsoft.com/office/drawing/2014/main" id="{15CB8A8D-5D27-A84C-B474-ACF828A5A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4256012"/>
            <a:ext cx="2428802" cy="1821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Slika 20" descr="Slika, ki vsebuje besede besedilo&#10;&#10;Opis je samodejno ustvarjen">
            <a:extLst>
              <a:ext uri="{FF2B5EF4-FFF2-40B4-BE49-F238E27FC236}">
                <a16:creationId xmlns:a16="http://schemas.microsoft.com/office/drawing/2014/main" id="{42ACF3B3-3F08-888B-30D9-710C8C23CA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619" y="4542007"/>
            <a:ext cx="2956589" cy="1471367"/>
          </a:xfrm>
          <a:prstGeom prst="rect">
            <a:avLst/>
          </a:prstGeom>
        </p:spPr>
      </p:pic>
      <p:graphicFrame>
        <p:nvGraphicFramePr>
          <p:cNvPr id="22" name="Object 17">
            <a:extLst>
              <a:ext uri="{FF2B5EF4-FFF2-40B4-BE49-F238E27FC236}">
                <a16:creationId xmlns:a16="http://schemas.microsoft.com/office/drawing/2014/main" id="{D32CBB59-3B76-4E02-6D62-81F59BBD63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4466691"/>
              </p:ext>
            </p:extLst>
          </p:nvPr>
        </p:nvGraphicFramePr>
        <p:xfrm>
          <a:off x="1262743" y="1530668"/>
          <a:ext cx="2865138" cy="476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00300" imgH="393700" progId="Equation.DSMT4">
                  <p:embed/>
                </p:oleObj>
              </mc:Choice>
              <mc:Fallback>
                <p:oleObj name="Equation" r:id="rId6" imgW="2400300" imgH="393700" progId="Equation.DSMT4">
                  <p:embed/>
                  <p:pic>
                    <p:nvPicPr>
                      <p:cNvPr id="20496" name="Object 17">
                        <a:extLst>
                          <a:ext uri="{FF2B5EF4-FFF2-40B4-BE49-F238E27FC236}">
                            <a16:creationId xmlns:a16="http://schemas.microsoft.com/office/drawing/2014/main" id="{88E48452-CF87-2D01-847C-9EBA5D58F5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743" y="1530668"/>
                        <a:ext cx="2865138" cy="4765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8">
            <a:extLst>
              <a:ext uri="{FF2B5EF4-FFF2-40B4-BE49-F238E27FC236}">
                <a16:creationId xmlns:a16="http://schemas.microsoft.com/office/drawing/2014/main" id="{5FFF9341-D8F5-050D-4023-7814133222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5817347"/>
              </p:ext>
            </p:extLst>
          </p:nvPr>
        </p:nvGraphicFramePr>
        <p:xfrm>
          <a:off x="1262742" y="1995629"/>
          <a:ext cx="2865139" cy="597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84400" imgH="457200" progId="Equation.DSMT4">
                  <p:embed/>
                </p:oleObj>
              </mc:Choice>
              <mc:Fallback>
                <p:oleObj name="Equation" r:id="rId8" imgW="2184400" imgH="457200" progId="Equation.DSMT4">
                  <p:embed/>
                  <p:pic>
                    <p:nvPicPr>
                      <p:cNvPr id="20497" name="Object 18">
                        <a:extLst>
                          <a:ext uri="{FF2B5EF4-FFF2-40B4-BE49-F238E27FC236}">
                            <a16:creationId xmlns:a16="http://schemas.microsoft.com/office/drawing/2014/main" id="{7A8E6DE9-D879-D6CB-F410-B87633C943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742" y="1995629"/>
                        <a:ext cx="2865139" cy="5979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Povezovalnik: ukrivljeno 24">
            <a:extLst>
              <a:ext uri="{FF2B5EF4-FFF2-40B4-BE49-F238E27FC236}">
                <a16:creationId xmlns:a16="http://schemas.microsoft.com/office/drawing/2014/main" id="{E7284BDC-341A-F2A7-F3A8-32927509BEAD}"/>
              </a:ext>
            </a:extLst>
          </p:cNvPr>
          <p:cNvCxnSpPr>
            <a:cxnSpLocks/>
          </p:cNvCxnSpPr>
          <p:nvPr/>
        </p:nvCxnSpPr>
        <p:spPr>
          <a:xfrm>
            <a:off x="5162204" y="3233271"/>
            <a:ext cx="3250276" cy="135146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Povezovalnik: ukrivljeno 33">
            <a:extLst>
              <a:ext uri="{FF2B5EF4-FFF2-40B4-BE49-F238E27FC236}">
                <a16:creationId xmlns:a16="http://schemas.microsoft.com/office/drawing/2014/main" id="{AFF4521F-8CDC-8AA1-902D-0BB3BC194AE5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98832" y="3396643"/>
            <a:ext cx="1128019" cy="8012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Povezovalnik: ukrivljeno 36">
            <a:extLst>
              <a:ext uri="{FF2B5EF4-FFF2-40B4-BE49-F238E27FC236}">
                <a16:creationId xmlns:a16="http://schemas.microsoft.com/office/drawing/2014/main" id="{06D95EDA-AA0B-FD2D-8590-C4C6B627F54F}"/>
              </a:ext>
            </a:extLst>
          </p:cNvPr>
          <p:cNvCxnSpPr>
            <a:cxnSpLocks/>
          </p:cNvCxnSpPr>
          <p:nvPr/>
        </p:nvCxnSpPr>
        <p:spPr>
          <a:xfrm rot="5400000">
            <a:off x="3518465" y="3889125"/>
            <a:ext cx="849847" cy="35688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oljeZBesedilom 23">
            <a:extLst>
              <a:ext uri="{FF2B5EF4-FFF2-40B4-BE49-F238E27FC236}">
                <a16:creationId xmlns:a16="http://schemas.microsoft.com/office/drawing/2014/main" id="{0CB35AC6-231E-BA24-34CC-F7C3AC9F4280}"/>
              </a:ext>
            </a:extLst>
          </p:cNvPr>
          <p:cNvSpPr txBox="1"/>
          <p:nvPr/>
        </p:nvSpPr>
        <p:spPr>
          <a:xfrm>
            <a:off x="6953001" y="1222548"/>
            <a:ext cx="4812235" cy="2308324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FontTx/>
              <a:buNone/>
              <a:defRPr/>
            </a:pPr>
            <a:r>
              <a:rPr lang="en-GB" sz="1800" dirty="0"/>
              <a:t>(Dis)advantages of meshless methods:</a:t>
            </a:r>
          </a:p>
          <a:p>
            <a:pPr marL="0" indent="0">
              <a:buFontTx/>
              <a:buNone/>
              <a:defRPr/>
            </a:pPr>
            <a:r>
              <a:rPr lang="en-GB" sz="1800" dirty="0">
                <a:solidFill>
                  <a:srgbClr val="00B050"/>
                </a:solidFill>
              </a:rPr>
              <a:t>+</a:t>
            </a:r>
            <a:r>
              <a:rPr lang="en-GB" sz="1800" dirty="0"/>
              <a:t> Do not require mesh to operate.</a:t>
            </a:r>
          </a:p>
          <a:p>
            <a:pPr marL="0" indent="0">
              <a:buFontTx/>
              <a:buNone/>
              <a:defRPr/>
            </a:pPr>
            <a:r>
              <a:rPr lang="en-GB" sz="1800" dirty="0">
                <a:solidFill>
                  <a:srgbClr val="00B050"/>
                </a:solidFill>
              </a:rPr>
              <a:t>+</a:t>
            </a:r>
            <a:r>
              <a:rPr lang="en-GB" sz="1800" dirty="0"/>
              <a:t> Generalizes to higher dimensions.</a:t>
            </a:r>
          </a:p>
          <a:p>
            <a:pPr marL="0" indent="0">
              <a:buFontTx/>
              <a:buNone/>
              <a:defRPr/>
            </a:pPr>
            <a:r>
              <a:rPr lang="en-GB" sz="1800" dirty="0">
                <a:solidFill>
                  <a:srgbClr val="00B050"/>
                </a:solidFill>
              </a:rPr>
              <a:t>+</a:t>
            </a:r>
            <a:r>
              <a:rPr lang="en-GB" sz="1800" dirty="0"/>
              <a:t> Direct control over the order of the approximation method.</a:t>
            </a:r>
          </a:p>
          <a:p>
            <a:pPr marL="0" indent="0">
              <a:buFontTx/>
              <a:buNone/>
              <a:defRPr/>
            </a:pPr>
            <a:r>
              <a:rPr lang="en-GB" sz="1800" dirty="0">
                <a:solidFill>
                  <a:srgbClr val="C00000"/>
                </a:solidFill>
              </a:rPr>
              <a:t>-</a:t>
            </a:r>
            <a:r>
              <a:rPr lang="en-GB" sz="1800" dirty="0"/>
              <a:t> Higher complexity: shape computation every time from scratch, support sizes are larger.</a:t>
            </a:r>
          </a:p>
          <a:p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4081682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značba mesta datuma 6">
            <a:extLst>
              <a:ext uri="{FF2B5EF4-FFF2-40B4-BE49-F238E27FC236}">
                <a16:creationId xmlns:a16="http://schemas.microsoft.com/office/drawing/2014/main" id="{0958E597-03A9-00E1-18F7-D11A5750E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I"/>
              <a:t>5/26/2022</a:t>
            </a:r>
          </a:p>
        </p:txBody>
      </p:sp>
      <p:sp>
        <p:nvSpPr>
          <p:cNvPr id="8" name="Označba mesta noge 7">
            <a:extLst>
              <a:ext uri="{FF2B5EF4-FFF2-40B4-BE49-F238E27FC236}">
                <a16:creationId xmlns:a16="http://schemas.microsoft.com/office/drawing/2014/main" id="{5EC2072B-018E-43DB-82AD-F7A2A6DF9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7817" y="6356350"/>
            <a:ext cx="4935583" cy="365125"/>
          </a:xfrm>
        </p:spPr>
        <p:txBody>
          <a:bodyPr/>
          <a:lstStyle/>
          <a:p>
            <a:r>
              <a:rPr lang="en-US" dirty="0" err="1"/>
              <a:t>Jožef</a:t>
            </a:r>
            <a:r>
              <a:rPr lang="en-US" dirty="0"/>
              <a:t> Stefan Institute, Parallel and distributed systems laboratory, Slovenia</a:t>
            </a:r>
            <a:endParaRPr lang="en-SI" dirty="0"/>
          </a:p>
        </p:txBody>
      </p:sp>
      <p:sp>
        <p:nvSpPr>
          <p:cNvPr id="9" name="Označba mesta številke diapozitiva 8">
            <a:extLst>
              <a:ext uri="{FF2B5EF4-FFF2-40B4-BE49-F238E27FC236}">
                <a16:creationId xmlns:a16="http://schemas.microsoft.com/office/drawing/2014/main" id="{B2772452-8460-053F-1D63-596F2AB32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9EEF-F468-48F0-822A-7069E7817055}" type="slidenum">
              <a:rPr lang="en-SI" smtClean="0"/>
              <a:t>4</a:t>
            </a:fld>
            <a:endParaRPr lang="en-SI"/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EBB838A1-9917-9CA0-C633-09A7D0B02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2104" cy="592183"/>
          </a:xfrm>
          <a:prstGeom prst="rect">
            <a:avLst/>
          </a:prstGeom>
        </p:spPr>
      </p:pic>
      <p:cxnSp>
        <p:nvCxnSpPr>
          <p:cNvPr id="13" name="Raven povezovalnik 12">
            <a:extLst>
              <a:ext uri="{FF2B5EF4-FFF2-40B4-BE49-F238E27FC236}">
                <a16:creationId xmlns:a16="http://schemas.microsoft.com/office/drawing/2014/main" id="{CE05DDB5-2301-9644-B7EE-68F7ADBD2527}"/>
              </a:ext>
            </a:extLst>
          </p:cNvPr>
          <p:cNvCxnSpPr/>
          <p:nvPr/>
        </p:nvCxnSpPr>
        <p:spPr>
          <a:xfrm>
            <a:off x="52251" y="705394"/>
            <a:ext cx="120874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oljeZBesedilom 13">
            <a:extLst>
              <a:ext uri="{FF2B5EF4-FFF2-40B4-BE49-F238E27FC236}">
                <a16:creationId xmlns:a16="http://schemas.microsoft.com/office/drawing/2014/main" id="{0B0283C5-1E79-3566-503B-EC4815459DC6}"/>
              </a:ext>
            </a:extLst>
          </p:cNvPr>
          <p:cNvSpPr txBox="1"/>
          <p:nvPr/>
        </p:nvSpPr>
        <p:spPr>
          <a:xfrm>
            <a:off x="1262743" y="98961"/>
            <a:ext cx="558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Meshless methods</a:t>
            </a:r>
            <a:endParaRPr lang="en-SI" sz="2800" dirty="0"/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B4A05760-C86F-F48B-990C-46DC1070497C}"/>
              </a:ext>
            </a:extLst>
          </p:cNvPr>
          <p:cNvSpPr txBox="1"/>
          <p:nvPr/>
        </p:nvSpPr>
        <p:spPr>
          <a:xfrm>
            <a:off x="6280943" y="2064022"/>
            <a:ext cx="3744913" cy="164352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GB" sz="1800" b="1" dirty="0">
                <a:solidFill>
                  <a:schemeClr val="tx1"/>
                </a:solidFill>
              </a:rPr>
              <a:t>WLS</a:t>
            </a:r>
          </a:p>
          <a:p>
            <a:pPr marL="285750" indent="-28575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GB" sz="1800" dirty="0">
                <a:solidFill>
                  <a:schemeClr val="tx1"/>
                </a:solidFill>
              </a:rPr>
              <a:t>Monomials as basis functions and Gaussian weights.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GB" dirty="0">
                <a:solidFill>
                  <a:schemeClr val="tx1"/>
                </a:solidFill>
              </a:rPr>
              <a:t>+ Computationally cheaper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GB" sz="1800" dirty="0">
                <a:solidFill>
                  <a:schemeClr val="tx1"/>
                </a:solidFill>
              </a:rPr>
              <a:t>- Sometimes not stable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5">
                <a:extLst>
                  <a:ext uri="{FF2B5EF4-FFF2-40B4-BE49-F238E27FC236}">
                    <a16:creationId xmlns:a16="http://schemas.microsoft.com/office/drawing/2014/main" id="{2E7C7B44-0757-189B-1EF7-ED2F22D50453}"/>
                  </a:ext>
                </a:extLst>
              </p:cNvPr>
              <p:cNvSpPr txBox="1"/>
              <p:nvPr/>
            </p:nvSpPr>
            <p:spPr>
              <a:xfrm>
                <a:off x="1345360" y="1537694"/>
                <a:ext cx="3744913" cy="2695353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eaLnBrk="1" hangingPunct="1">
                  <a:spcBef>
                    <a:spcPct val="20000"/>
                  </a:spcBef>
                  <a:defRPr/>
                </a:pPr>
                <a:r>
                  <a:rPr lang="en-GB" sz="1800" b="1" dirty="0">
                    <a:solidFill>
                      <a:schemeClr val="tx1"/>
                    </a:solidFill>
                  </a:rPr>
                  <a:t>RBF-FD</a:t>
                </a:r>
              </a:p>
              <a:p>
                <a:pPr marL="285750" indent="-285750" ea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GB" sz="1800" dirty="0" err="1">
                    <a:solidFill>
                      <a:schemeClr val="tx1"/>
                    </a:solidFill>
                  </a:rPr>
                  <a:t>Polyhamornic</a:t>
                </a:r>
                <a:r>
                  <a:rPr lang="en-GB" sz="1800" dirty="0">
                    <a:solidFill>
                      <a:schemeClr val="tx1"/>
                    </a:solidFill>
                  </a:rPr>
                  <a:t> splines</a:t>
                </a:r>
                <a:br>
                  <a:rPr lang="en-GB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odd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func>
                              <m:func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func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even</m:t>
                            </m:r>
                          </m:e>
                        </m:eqArr>
                      </m:e>
                    </m:d>
                  </m:oMath>
                </a14:m>
                <a:br>
                  <a:rPr lang="en-US" sz="1800" dirty="0">
                    <a:solidFill>
                      <a:schemeClr val="tx1"/>
                    </a:solidFill>
                  </a:rPr>
                </a:br>
                <a:r>
                  <a:rPr lang="en-US" sz="1800" dirty="0">
                    <a:solidFill>
                      <a:schemeClr val="tx1"/>
                    </a:solidFill>
                  </a:rPr>
                  <a:t>augmented with monomials</a:t>
                </a:r>
              </a:p>
              <a:p>
                <a:pPr marL="285750" indent="-285750" eaLnBrk="1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chemeClr val="tx1"/>
                    </a:solidFill>
                  </a:rPr>
                  <a:t>Overdetermined approximation</a:t>
                </a:r>
              </a:p>
              <a:p>
                <a:pPr eaLnBrk="1" hangingPunct="1">
                  <a:spcBef>
                    <a:spcPct val="20000"/>
                  </a:spcBef>
                  <a:defRPr/>
                </a:pPr>
                <a:r>
                  <a:rPr lang="en-US" sz="1800" dirty="0">
                    <a:solidFill>
                      <a:schemeClr val="tx1"/>
                    </a:solidFill>
                  </a:rPr>
                  <a:t>+ Higher stability</a:t>
                </a:r>
              </a:p>
              <a:p>
                <a:pPr eaLnBrk="1" hangingPunct="1">
                  <a:spcBef>
                    <a:spcPct val="20000"/>
                  </a:spcBef>
                  <a:defRPr/>
                </a:pPr>
                <a:r>
                  <a:rPr lang="en-US" sz="1800" dirty="0">
                    <a:solidFill>
                      <a:schemeClr val="tx1"/>
                    </a:solidFill>
                  </a:rPr>
                  <a:t>- </a:t>
                </a:r>
                <a:r>
                  <a:rPr lang="en-US" dirty="0">
                    <a:solidFill>
                      <a:schemeClr val="tx1"/>
                    </a:solidFill>
                  </a:rPr>
                  <a:t>Computationally more complex</a:t>
                </a:r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TextBox 5">
                <a:extLst>
                  <a:ext uri="{FF2B5EF4-FFF2-40B4-BE49-F238E27FC236}">
                    <a16:creationId xmlns:a16="http://schemas.microsoft.com/office/drawing/2014/main" id="{2E7C7B44-0757-189B-1EF7-ED2F22D50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360" y="1537694"/>
                <a:ext cx="3744913" cy="2695353"/>
              </a:xfrm>
              <a:prstGeom prst="rect">
                <a:avLst/>
              </a:prstGeom>
              <a:blipFill>
                <a:blip r:embed="rId3"/>
                <a:stretch>
                  <a:fillRect l="-1299" t="-901" b="-2477"/>
                </a:stretch>
              </a:blipFill>
              <a:ln/>
            </p:spPr>
            <p:txBody>
              <a:bodyPr/>
              <a:lstStyle/>
              <a:p>
                <a:r>
                  <a:rPr lang="en-S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PoljeZBesedilom 1">
            <a:extLst>
              <a:ext uri="{FF2B5EF4-FFF2-40B4-BE49-F238E27FC236}">
                <a16:creationId xmlns:a16="http://schemas.microsoft.com/office/drawing/2014/main" id="{116FD7DF-D66A-BC1C-64DF-E3ABC6216C98}"/>
              </a:ext>
            </a:extLst>
          </p:cNvPr>
          <p:cNvSpPr txBox="1"/>
          <p:nvPr/>
        </p:nvSpPr>
        <p:spPr>
          <a:xfrm>
            <a:off x="2738768" y="4742180"/>
            <a:ext cx="6830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SI" sz="1800" dirty="0"/>
              <a:t>Local approximation has the same order as the polynomial basis.</a:t>
            </a:r>
            <a:endParaRPr lang="en-SI" altLang="en-SI" sz="1800" dirty="0"/>
          </a:p>
          <a:p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3329283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značba mesta datuma 6">
            <a:extLst>
              <a:ext uri="{FF2B5EF4-FFF2-40B4-BE49-F238E27FC236}">
                <a16:creationId xmlns:a16="http://schemas.microsoft.com/office/drawing/2014/main" id="{0958E597-03A9-00E1-18F7-D11A5750E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I"/>
              <a:t>5/26/2022</a:t>
            </a:r>
          </a:p>
        </p:txBody>
      </p:sp>
      <p:sp>
        <p:nvSpPr>
          <p:cNvPr id="8" name="Označba mesta noge 7">
            <a:extLst>
              <a:ext uri="{FF2B5EF4-FFF2-40B4-BE49-F238E27FC236}">
                <a16:creationId xmlns:a16="http://schemas.microsoft.com/office/drawing/2014/main" id="{5EC2072B-018E-43DB-82AD-F7A2A6DF9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7817" y="6356350"/>
            <a:ext cx="4935583" cy="365125"/>
          </a:xfrm>
        </p:spPr>
        <p:txBody>
          <a:bodyPr/>
          <a:lstStyle/>
          <a:p>
            <a:r>
              <a:rPr lang="en-US" dirty="0" err="1"/>
              <a:t>Jožef</a:t>
            </a:r>
            <a:r>
              <a:rPr lang="en-US" dirty="0"/>
              <a:t> Stefan Institute, Parallel and distributed systems laboratory, Slovenia</a:t>
            </a:r>
            <a:endParaRPr lang="en-SI" dirty="0"/>
          </a:p>
        </p:txBody>
      </p:sp>
      <p:sp>
        <p:nvSpPr>
          <p:cNvPr id="9" name="Označba mesta številke diapozitiva 8">
            <a:extLst>
              <a:ext uri="{FF2B5EF4-FFF2-40B4-BE49-F238E27FC236}">
                <a16:creationId xmlns:a16="http://schemas.microsoft.com/office/drawing/2014/main" id="{B2772452-8460-053F-1D63-596F2AB32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9EEF-F468-48F0-822A-7069E7817055}" type="slidenum">
              <a:rPr lang="en-SI" smtClean="0"/>
              <a:t>5</a:t>
            </a:fld>
            <a:endParaRPr lang="en-SI" dirty="0"/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EBB838A1-9917-9CA0-C633-09A7D0B02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2104" cy="592183"/>
          </a:xfrm>
          <a:prstGeom prst="rect">
            <a:avLst/>
          </a:prstGeom>
        </p:spPr>
      </p:pic>
      <p:cxnSp>
        <p:nvCxnSpPr>
          <p:cNvPr id="13" name="Raven povezovalnik 12">
            <a:extLst>
              <a:ext uri="{FF2B5EF4-FFF2-40B4-BE49-F238E27FC236}">
                <a16:creationId xmlns:a16="http://schemas.microsoft.com/office/drawing/2014/main" id="{CE05DDB5-2301-9644-B7EE-68F7ADBD2527}"/>
              </a:ext>
            </a:extLst>
          </p:cNvPr>
          <p:cNvCxnSpPr/>
          <p:nvPr/>
        </p:nvCxnSpPr>
        <p:spPr>
          <a:xfrm>
            <a:off x="52251" y="705394"/>
            <a:ext cx="120874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oljeZBesedilom 13">
            <a:extLst>
              <a:ext uri="{FF2B5EF4-FFF2-40B4-BE49-F238E27FC236}">
                <a16:creationId xmlns:a16="http://schemas.microsoft.com/office/drawing/2014/main" id="{0B0283C5-1E79-3566-503B-EC4815459DC6}"/>
              </a:ext>
            </a:extLst>
          </p:cNvPr>
          <p:cNvSpPr txBox="1"/>
          <p:nvPr/>
        </p:nvSpPr>
        <p:spPr>
          <a:xfrm>
            <a:off x="1262743" y="98961"/>
            <a:ext cx="558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Problem setup</a:t>
            </a:r>
            <a:endParaRPr lang="en-SI" sz="2800" dirty="0"/>
          </a:p>
        </p:txBody>
      </p:sp>
      <p:sp>
        <p:nvSpPr>
          <p:cNvPr id="2" name="PoljeZBesedilom 1">
            <a:extLst>
              <a:ext uri="{FF2B5EF4-FFF2-40B4-BE49-F238E27FC236}">
                <a16:creationId xmlns:a16="http://schemas.microsoft.com/office/drawing/2014/main" id="{85C305D9-211C-3D20-20FE-22DAA0BA54AD}"/>
              </a:ext>
            </a:extLst>
          </p:cNvPr>
          <p:cNvSpPr txBox="1"/>
          <p:nvPr/>
        </p:nvSpPr>
        <p:spPr>
          <a:xfrm>
            <a:off x="752104" y="1371600"/>
            <a:ext cx="4742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NimbusRomNo9L-Regu"/>
              </a:rPr>
              <a:t>A simple Poisson problem with non-constant Dirichlet boundary conditions on a 2-dimensional sphere with a closed form solution.</a:t>
            </a:r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1B6BF11B-F4AF-6B98-DCD9-2693BBB5DA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74896" y="1114085"/>
            <a:ext cx="3440595" cy="3240416"/>
          </a:xfrm>
          <a:prstGeom prst="rect">
            <a:avLst/>
          </a:prstGeom>
        </p:spPr>
      </p:pic>
      <p:sp>
        <p:nvSpPr>
          <p:cNvPr id="10" name="PoljeZBesedilom 9">
            <a:extLst>
              <a:ext uri="{FF2B5EF4-FFF2-40B4-BE49-F238E27FC236}">
                <a16:creationId xmlns:a16="http://schemas.microsoft.com/office/drawing/2014/main" id="{92261485-4EB6-3DF1-976E-3FE6A76B03E4}"/>
              </a:ext>
            </a:extLst>
          </p:cNvPr>
          <p:cNvSpPr txBox="1"/>
          <p:nvPr/>
        </p:nvSpPr>
        <p:spPr>
          <a:xfrm>
            <a:off x="838200" y="4220647"/>
            <a:ext cx="4935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Closed form solution allows us evaluate the accuracy of the numerical solution</a:t>
            </a:r>
          </a:p>
          <a:p>
            <a:br>
              <a:rPr lang="en-US" dirty="0"/>
            </a:br>
            <a:endParaRPr lang="en-SI" dirty="0"/>
          </a:p>
        </p:txBody>
      </p:sp>
      <p:pic>
        <p:nvPicPr>
          <p:cNvPr id="15" name="Slika 14">
            <a:extLst>
              <a:ext uri="{FF2B5EF4-FFF2-40B4-BE49-F238E27FC236}">
                <a16:creationId xmlns:a16="http://schemas.microsoft.com/office/drawing/2014/main" id="{67E3F4A8-AFAB-8FEF-B103-8A779278D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821" y="4931204"/>
            <a:ext cx="3812383" cy="760665"/>
          </a:xfrm>
          <a:prstGeom prst="rect">
            <a:avLst/>
          </a:prstGeom>
        </p:spPr>
      </p:pic>
      <p:sp>
        <p:nvSpPr>
          <p:cNvPr id="18" name="PoljeZBesedilom 17">
            <a:extLst>
              <a:ext uri="{FF2B5EF4-FFF2-40B4-BE49-F238E27FC236}">
                <a16:creationId xmlns:a16="http://schemas.microsoft.com/office/drawing/2014/main" id="{9341867A-6242-79C1-75C3-D62DCF6AB8A6}"/>
              </a:ext>
            </a:extLst>
          </p:cNvPr>
          <p:cNvSpPr txBox="1"/>
          <p:nvPr/>
        </p:nvSpPr>
        <p:spPr>
          <a:xfrm>
            <a:off x="6255912" y="4608129"/>
            <a:ext cx="49355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division of nodes into RBF-FD and WLS nodes was done </a:t>
            </a:r>
            <a:r>
              <a:rPr lang="en-US" dirty="0" err="1"/>
              <a:t>apriori</a:t>
            </a:r>
            <a:r>
              <a:rPr lang="en-US" dirty="0"/>
              <a:t>, without an error indicator.</a:t>
            </a:r>
          </a:p>
          <a:p>
            <a:br>
              <a:rPr lang="en-US" dirty="0"/>
            </a:br>
            <a:endParaRPr lang="en-SI" dirty="0"/>
          </a:p>
        </p:txBody>
      </p:sp>
      <p:pic>
        <p:nvPicPr>
          <p:cNvPr id="16" name="Slika 15">
            <a:extLst>
              <a:ext uri="{FF2B5EF4-FFF2-40B4-BE49-F238E27FC236}">
                <a16:creationId xmlns:a16="http://schemas.microsoft.com/office/drawing/2014/main" id="{204A940A-0E67-295E-F265-530464AF25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505" y="2699068"/>
            <a:ext cx="4000907" cy="729932"/>
          </a:xfrm>
          <a:prstGeom prst="rect">
            <a:avLst/>
          </a:prstGeom>
        </p:spPr>
      </p:pic>
      <p:pic>
        <p:nvPicPr>
          <p:cNvPr id="19" name="Slika 18">
            <a:extLst>
              <a:ext uri="{FF2B5EF4-FFF2-40B4-BE49-F238E27FC236}">
                <a16:creationId xmlns:a16="http://schemas.microsoft.com/office/drawing/2014/main" id="{7EC0B539-D2B3-25FF-7B4A-26F6FC92B7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0118" y="3496660"/>
            <a:ext cx="2760463" cy="34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449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značba mesta datuma 6">
            <a:extLst>
              <a:ext uri="{FF2B5EF4-FFF2-40B4-BE49-F238E27FC236}">
                <a16:creationId xmlns:a16="http://schemas.microsoft.com/office/drawing/2014/main" id="{0958E597-03A9-00E1-18F7-D11A5750E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I"/>
              <a:t>5/26/2022</a:t>
            </a:r>
          </a:p>
        </p:txBody>
      </p:sp>
      <p:sp>
        <p:nvSpPr>
          <p:cNvPr id="8" name="Označba mesta noge 7">
            <a:extLst>
              <a:ext uri="{FF2B5EF4-FFF2-40B4-BE49-F238E27FC236}">
                <a16:creationId xmlns:a16="http://schemas.microsoft.com/office/drawing/2014/main" id="{5EC2072B-018E-43DB-82AD-F7A2A6DF9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7817" y="6356350"/>
            <a:ext cx="4935583" cy="365125"/>
          </a:xfrm>
        </p:spPr>
        <p:txBody>
          <a:bodyPr/>
          <a:lstStyle/>
          <a:p>
            <a:r>
              <a:rPr lang="en-US" dirty="0" err="1"/>
              <a:t>Jožef</a:t>
            </a:r>
            <a:r>
              <a:rPr lang="en-US" dirty="0"/>
              <a:t> Stefan Institute, Parallel and distributed systems laboratory, Slovenia</a:t>
            </a:r>
            <a:endParaRPr lang="en-SI" dirty="0"/>
          </a:p>
        </p:txBody>
      </p:sp>
      <p:sp>
        <p:nvSpPr>
          <p:cNvPr id="9" name="Označba mesta številke diapozitiva 8">
            <a:extLst>
              <a:ext uri="{FF2B5EF4-FFF2-40B4-BE49-F238E27FC236}">
                <a16:creationId xmlns:a16="http://schemas.microsoft.com/office/drawing/2014/main" id="{B2772452-8460-053F-1D63-596F2AB32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9EEF-F468-48F0-822A-7069E7817055}" type="slidenum">
              <a:rPr lang="en-SI" smtClean="0"/>
              <a:t>6</a:t>
            </a:fld>
            <a:endParaRPr lang="en-SI"/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EBB838A1-9917-9CA0-C633-09A7D0B02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2104" cy="592183"/>
          </a:xfrm>
          <a:prstGeom prst="rect">
            <a:avLst/>
          </a:prstGeom>
        </p:spPr>
      </p:pic>
      <p:cxnSp>
        <p:nvCxnSpPr>
          <p:cNvPr id="13" name="Raven povezovalnik 12">
            <a:extLst>
              <a:ext uri="{FF2B5EF4-FFF2-40B4-BE49-F238E27FC236}">
                <a16:creationId xmlns:a16="http://schemas.microsoft.com/office/drawing/2014/main" id="{CE05DDB5-2301-9644-B7EE-68F7ADBD2527}"/>
              </a:ext>
            </a:extLst>
          </p:cNvPr>
          <p:cNvCxnSpPr/>
          <p:nvPr/>
        </p:nvCxnSpPr>
        <p:spPr>
          <a:xfrm>
            <a:off x="52251" y="705394"/>
            <a:ext cx="120874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oljeZBesedilom 13">
            <a:extLst>
              <a:ext uri="{FF2B5EF4-FFF2-40B4-BE49-F238E27FC236}">
                <a16:creationId xmlns:a16="http://schemas.microsoft.com/office/drawing/2014/main" id="{0B0283C5-1E79-3566-503B-EC4815459DC6}"/>
              </a:ext>
            </a:extLst>
          </p:cNvPr>
          <p:cNvSpPr txBox="1"/>
          <p:nvPr/>
        </p:nvSpPr>
        <p:spPr>
          <a:xfrm>
            <a:off x="1262743" y="98961"/>
            <a:ext cx="558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Results: Convergence rates</a:t>
            </a:r>
            <a:endParaRPr lang="en-SI" sz="2800" dirty="0"/>
          </a:p>
        </p:txBody>
      </p:sp>
      <p:pic>
        <p:nvPicPr>
          <p:cNvPr id="4" name="Slika 3" descr="Slika, ki vsebuje besede besedilo, stavba&#10;&#10;Opis je samodejno ustvarjen">
            <a:extLst>
              <a:ext uri="{FF2B5EF4-FFF2-40B4-BE49-F238E27FC236}">
                <a16:creationId xmlns:a16="http://schemas.microsoft.com/office/drawing/2014/main" id="{E4D16432-7AD8-29BD-F4EA-D1ED954ED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21" y="1127755"/>
            <a:ext cx="10841758" cy="460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442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značba mesta datuma 6">
            <a:extLst>
              <a:ext uri="{FF2B5EF4-FFF2-40B4-BE49-F238E27FC236}">
                <a16:creationId xmlns:a16="http://schemas.microsoft.com/office/drawing/2014/main" id="{0958E597-03A9-00E1-18F7-D11A5750E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I"/>
              <a:t>5/26/2022</a:t>
            </a:r>
          </a:p>
        </p:txBody>
      </p:sp>
      <p:sp>
        <p:nvSpPr>
          <p:cNvPr id="8" name="Označba mesta noge 7">
            <a:extLst>
              <a:ext uri="{FF2B5EF4-FFF2-40B4-BE49-F238E27FC236}">
                <a16:creationId xmlns:a16="http://schemas.microsoft.com/office/drawing/2014/main" id="{5EC2072B-018E-43DB-82AD-F7A2A6DF9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7817" y="6356350"/>
            <a:ext cx="4935583" cy="365125"/>
          </a:xfrm>
        </p:spPr>
        <p:txBody>
          <a:bodyPr/>
          <a:lstStyle/>
          <a:p>
            <a:r>
              <a:rPr lang="en-US" dirty="0" err="1"/>
              <a:t>Jožef</a:t>
            </a:r>
            <a:r>
              <a:rPr lang="en-US" dirty="0"/>
              <a:t> Stefan Institute, Parallel and distributed systems laboratory, Slovenia</a:t>
            </a:r>
            <a:endParaRPr lang="en-SI" dirty="0"/>
          </a:p>
        </p:txBody>
      </p:sp>
      <p:sp>
        <p:nvSpPr>
          <p:cNvPr id="9" name="Označba mesta številke diapozitiva 8">
            <a:extLst>
              <a:ext uri="{FF2B5EF4-FFF2-40B4-BE49-F238E27FC236}">
                <a16:creationId xmlns:a16="http://schemas.microsoft.com/office/drawing/2014/main" id="{B2772452-8460-053F-1D63-596F2AB32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9EEF-F468-48F0-822A-7069E7817055}" type="slidenum">
              <a:rPr lang="en-SI" smtClean="0"/>
              <a:t>7</a:t>
            </a:fld>
            <a:endParaRPr lang="en-SI"/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EBB838A1-9917-9CA0-C633-09A7D0B02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2104" cy="592183"/>
          </a:xfrm>
          <a:prstGeom prst="rect">
            <a:avLst/>
          </a:prstGeom>
        </p:spPr>
      </p:pic>
      <p:cxnSp>
        <p:nvCxnSpPr>
          <p:cNvPr id="13" name="Raven povezovalnik 12">
            <a:extLst>
              <a:ext uri="{FF2B5EF4-FFF2-40B4-BE49-F238E27FC236}">
                <a16:creationId xmlns:a16="http://schemas.microsoft.com/office/drawing/2014/main" id="{CE05DDB5-2301-9644-B7EE-68F7ADBD2527}"/>
              </a:ext>
            </a:extLst>
          </p:cNvPr>
          <p:cNvCxnSpPr/>
          <p:nvPr/>
        </p:nvCxnSpPr>
        <p:spPr>
          <a:xfrm>
            <a:off x="52251" y="705394"/>
            <a:ext cx="120874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oljeZBesedilom 13">
            <a:extLst>
              <a:ext uri="{FF2B5EF4-FFF2-40B4-BE49-F238E27FC236}">
                <a16:creationId xmlns:a16="http://schemas.microsoft.com/office/drawing/2014/main" id="{0B0283C5-1E79-3566-503B-EC4815459DC6}"/>
              </a:ext>
            </a:extLst>
          </p:cNvPr>
          <p:cNvSpPr txBox="1"/>
          <p:nvPr/>
        </p:nvSpPr>
        <p:spPr>
          <a:xfrm>
            <a:off x="1262743" y="98961"/>
            <a:ext cx="558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Results: Stability estimation</a:t>
            </a:r>
            <a:endParaRPr lang="en-SI" sz="2800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1B08A015-4BC1-E169-736F-E17894858C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97" y="1127755"/>
            <a:ext cx="10768606" cy="460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01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značba mesta datuma 6">
            <a:extLst>
              <a:ext uri="{FF2B5EF4-FFF2-40B4-BE49-F238E27FC236}">
                <a16:creationId xmlns:a16="http://schemas.microsoft.com/office/drawing/2014/main" id="{0958E597-03A9-00E1-18F7-D11A5750E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I"/>
              <a:t>5/26/2022</a:t>
            </a:r>
          </a:p>
        </p:txBody>
      </p:sp>
      <p:sp>
        <p:nvSpPr>
          <p:cNvPr id="8" name="Označba mesta noge 7">
            <a:extLst>
              <a:ext uri="{FF2B5EF4-FFF2-40B4-BE49-F238E27FC236}">
                <a16:creationId xmlns:a16="http://schemas.microsoft.com/office/drawing/2014/main" id="{5EC2072B-018E-43DB-82AD-F7A2A6DF9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7817" y="6356350"/>
            <a:ext cx="4935583" cy="365125"/>
          </a:xfrm>
        </p:spPr>
        <p:txBody>
          <a:bodyPr/>
          <a:lstStyle/>
          <a:p>
            <a:r>
              <a:rPr lang="en-US" dirty="0" err="1"/>
              <a:t>Jožef</a:t>
            </a:r>
            <a:r>
              <a:rPr lang="en-US" dirty="0"/>
              <a:t> Stefan Institute, Parallel and distributed systems laboratory, Slovenia</a:t>
            </a:r>
            <a:endParaRPr lang="en-SI" dirty="0"/>
          </a:p>
        </p:txBody>
      </p:sp>
      <p:sp>
        <p:nvSpPr>
          <p:cNvPr id="9" name="Označba mesta številke diapozitiva 8">
            <a:extLst>
              <a:ext uri="{FF2B5EF4-FFF2-40B4-BE49-F238E27FC236}">
                <a16:creationId xmlns:a16="http://schemas.microsoft.com/office/drawing/2014/main" id="{B2772452-8460-053F-1D63-596F2AB32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9EEF-F468-48F0-822A-7069E7817055}" type="slidenum">
              <a:rPr lang="en-SI" smtClean="0"/>
              <a:t>8</a:t>
            </a:fld>
            <a:endParaRPr lang="en-SI"/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EBB838A1-9917-9CA0-C633-09A7D0B02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2104" cy="592183"/>
          </a:xfrm>
          <a:prstGeom prst="rect">
            <a:avLst/>
          </a:prstGeom>
        </p:spPr>
      </p:pic>
      <p:cxnSp>
        <p:nvCxnSpPr>
          <p:cNvPr id="13" name="Raven povezovalnik 12">
            <a:extLst>
              <a:ext uri="{FF2B5EF4-FFF2-40B4-BE49-F238E27FC236}">
                <a16:creationId xmlns:a16="http://schemas.microsoft.com/office/drawing/2014/main" id="{CE05DDB5-2301-9644-B7EE-68F7ADBD2527}"/>
              </a:ext>
            </a:extLst>
          </p:cNvPr>
          <p:cNvCxnSpPr/>
          <p:nvPr/>
        </p:nvCxnSpPr>
        <p:spPr>
          <a:xfrm>
            <a:off x="52251" y="705394"/>
            <a:ext cx="120874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oljeZBesedilom 13">
            <a:extLst>
              <a:ext uri="{FF2B5EF4-FFF2-40B4-BE49-F238E27FC236}">
                <a16:creationId xmlns:a16="http://schemas.microsoft.com/office/drawing/2014/main" id="{0B0283C5-1E79-3566-503B-EC4815459DC6}"/>
              </a:ext>
            </a:extLst>
          </p:cNvPr>
          <p:cNvSpPr txBox="1"/>
          <p:nvPr/>
        </p:nvSpPr>
        <p:spPr>
          <a:xfrm>
            <a:off x="1262743" y="98961"/>
            <a:ext cx="558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Results: Computational times</a:t>
            </a:r>
            <a:endParaRPr lang="en-SI" sz="2800" dirty="0"/>
          </a:p>
        </p:txBody>
      </p:sp>
      <p:pic>
        <p:nvPicPr>
          <p:cNvPr id="3" name="Slika 2">
            <a:extLst>
              <a:ext uri="{FF2B5EF4-FFF2-40B4-BE49-F238E27FC236}">
                <a16:creationId xmlns:a16="http://schemas.microsoft.com/office/drawing/2014/main" id="{EE37D04D-BA6F-D466-0BC5-A2DA5AFDFA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139" y="977142"/>
            <a:ext cx="4549544" cy="4903716"/>
          </a:xfrm>
          <a:prstGeom prst="rect">
            <a:avLst/>
          </a:prstGeom>
        </p:spPr>
      </p:pic>
      <p:sp>
        <p:nvSpPr>
          <p:cNvPr id="5" name="PoljeZBesedilom 4">
            <a:extLst>
              <a:ext uri="{FF2B5EF4-FFF2-40B4-BE49-F238E27FC236}">
                <a16:creationId xmlns:a16="http://schemas.microsoft.com/office/drawing/2014/main" id="{7232BDEA-8CFA-AF2D-F8AA-61E4C6ABF8AB}"/>
              </a:ext>
            </a:extLst>
          </p:cNvPr>
          <p:cNvSpPr txBox="1"/>
          <p:nvPr/>
        </p:nvSpPr>
        <p:spPr>
          <a:xfrm>
            <a:off x="978010" y="1419308"/>
            <a:ext cx="40988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RBF-FD is computationally more complex due to larger stencil sizes required for approximation of linear differential operators.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577357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značba mesta datuma 6">
            <a:extLst>
              <a:ext uri="{FF2B5EF4-FFF2-40B4-BE49-F238E27FC236}">
                <a16:creationId xmlns:a16="http://schemas.microsoft.com/office/drawing/2014/main" id="{0958E597-03A9-00E1-18F7-D11A5750E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SI"/>
              <a:t>5/26/2022</a:t>
            </a:r>
          </a:p>
        </p:txBody>
      </p:sp>
      <p:sp>
        <p:nvSpPr>
          <p:cNvPr id="8" name="Označba mesta noge 7">
            <a:extLst>
              <a:ext uri="{FF2B5EF4-FFF2-40B4-BE49-F238E27FC236}">
                <a16:creationId xmlns:a16="http://schemas.microsoft.com/office/drawing/2014/main" id="{5EC2072B-018E-43DB-82AD-F7A2A6DF9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7817" y="6356350"/>
            <a:ext cx="4935583" cy="365125"/>
          </a:xfrm>
        </p:spPr>
        <p:txBody>
          <a:bodyPr/>
          <a:lstStyle/>
          <a:p>
            <a:r>
              <a:rPr lang="en-US" dirty="0" err="1"/>
              <a:t>Jožef</a:t>
            </a:r>
            <a:r>
              <a:rPr lang="en-US" dirty="0"/>
              <a:t> Stefan Institute, Parallel and distributed systems laboratory, Slovenia</a:t>
            </a:r>
            <a:endParaRPr lang="en-SI" dirty="0"/>
          </a:p>
        </p:txBody>
      </p:sp>
      <p:sp>
        <p:nvSpPr>
          <p:cNvPr id="9" name="Označba mesta številke diapozitiva 8">
            <a:extLst>
              <a:ext uri="{FF2B5EF4-FFF2-40B4-BE49-F238E27FC236}">
                <a16:creationId xmlns:a16="http://schemas.microsoft.com/office/drawing/2014/main" id="{B2772452-8460-053F-1D63-596F2AB32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9EEF-F468-48F0-822A-7069E7817055}" type="slidenum">
              <a:rPr lang="en-SI" smtClean="0"/>
              <a:t>9</a:t>
            </a:fld>
            <a:endParaRPr lang="en-SI"/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EBB838A1-9917-9CA0-C633-09A7D0B02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2104" cy="592183"/>
          </a:xfrm>
          <a:prstGeom prst="rect">
            <a:avLst/>
          </a:prstGeom>
        </p:spPr>
      </p:pic>
      <p:cxnSp>
        <p:nvCxnSpPr>
          <p:cNvPr id="13" name="Raven povezovalnik 12">
            <a:extLst>
              <a:ext uri="{FF2B5EF4-FFF2-40B4-BE49-F238E27FC236}">
                <a16:creationId xmlns:a16="http://schemas.microsoft.com/office/drawing/2014/main" id="{CE05DDB5-2301-9644-B7EE-68F7ADBD2527}"/>
              </a:ext>
            </a:extLst>
          </p:cNvPr>
          <p:cNvCxnSpPr/>
          <p:nvPr/>
        </p:nvCxnSpPr>
        <p:spPr>
          <a:xfrm>
            <a:off x="52251" y="705394"/>
            <a:ext cx="120874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oljeZBesedilom 13">
            <a:extLst>
              <a:ext uri="{FF2B5EF4-FFF2-40B4-BE49-F238E27FC236}">
                <a16:creationId xmlns:a16="http://schemas.microsoft.com/office/drawing/2014/main" id="{0B0283C5-1E79-3566-503B-EC4815459DC6}"/>
              </a:ext>
            </a:extLst>
          </p:cNvPr>
          <p:cNvSpPr txBox="1"/>
          <p:nvPr/>
        </p:nvSpPr>
        <p:spPr>
          <a:xfrm>
            <a:off x="1262743" y="98961"/>
            <a:ext cx="558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Results: Benchmark problem</a:t>
            </a:r>
            <a:endParaRPr lang="en-SI" sz="2800" dirty="0"/>
          </a:p>
        </p:txBody>
      </p:sp>
      <p:sp>
        <p:nvSpPr>
          <p:cNvPr id="2" name="PoljeZBesedilom 1">
            <a:extLst>
              <a:ext uri="{FF2B5EF4-FFF2-40B4-BE49-F238E27FC236}">
                <a16:creationId xmlns:a16="http://schemas.microsoft.com/office/drawing/2014/main" id="{76021108-DD3C-B05E-AEE1-14821CB5A19E}"/>
              </a:ext>
            </a:extLst>
          </p:cNvPr>
          <p:cNvSpPr txBox="1"/>
          <p:nvPr/>
        </p:nvSpPr>
        <p:spPr>
          <a:xfrm>
            <a:off x="752104" y="1097281"/>
            <a:ext cx="42492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Three-dimensional </a:t>
            </a:r>
            <a:r>
              <a:rPr lang="en-US" dirty="0" err="1"/>
              <a:t>Boussinesq’s</a:t>
            </a:r>
            <a:r>
              <a:rPr lang="en-US" dirty="0"/>
              <a:t> problem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with tractable solution</a:t>
            </a:r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A77AD4B6-A569-A015-3879-91399D159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17270"/>
            <a:ext cx="3091186" cy="378513"/>
          </a:xfrm>
          <a:prstGeom prst="rect">
            <a:avLst/>
          </a:prstGeom>
        </p:spPr>
      </p:pic>
      <p:pic>
        <p:nvPicPr>
          <p:cNvPr id="12" name="Slika 11">
            <a:extLst>
              <a:ext uri="{FF2B5EF4-FFF2-40B4-BE49-F238E27FC236}">
                <a16:creationId xmlns:a16="http://schemas.microsoft.com/office/drawing/2014/main" id="{E33A8BBC-EBED-A2D7-39E0-0DA4CADA6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287669"/>
            <a:ext cx="3540553" cy="1958327"/>
          </a:xfrm>
          <a:prstGeom prst="rect">
            <a:avLst/>
          </a:prstGeom>
        </p:spPr>
      </p:pic>
      <p:pic>
        <p:nvPicPr>
          <p:cNvPr id="16" name="Slika 15">
            <a:extLst>
              <a:ext uri="{FF2B5EF4-FFF2-40B4-BE49-F238E27FC236}">
                <a16:creationId xmlns:a16="http://schemas.microsoft.com/office/drawing/2014/main" id="{1DD4FE10-4F66-6E22-E73C-DEEC2D4D738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587"/>
          <a:stretch/>
        </p:blipFill>
        <p:spPr>
          <a:xfrm>
            <a:off x="2571995" y="4732830"/>
            <a:ext cx="4600081" cy="14071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8" name="Slika 17">
            <a:extLst>
              <a:ext uri="{FF2B5EF4-FFF2-40B4-BE49-F238E27FC236}">
                <a16:creationId xmlns:a16="http://schemas.microsoft.com/office/drawing/2014/main" id="{EA86AE6A-A86A-508D-093B-CA9C4355C2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360" y="867600"/>
            <a:ext cx="5461878" cy="386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72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462</Words>
  <Application>Microsoft Office PowerPoint</Application>
  <PresentationFormat>Širokozaslonsko</PresentationFormat>
  <Paragraphs>95</Paragraphs>
  <Slides>10</Slides>
  <Notes>0</Notes>
  <HiddenSlides>0</HiddenSlides>
  <MMClips>0</MMClips>
  <ScaleCrop>false</ScaleCrop>
  <HeadingPairs>
    <vt:vector size="8" baseType="variant">
      <vt:variant>
        <vt:lpstr>Uporabljene pisave</vt:lpstr>
      </vt:variant>
      <vt:variant>
        <vt:i4>5</vt:i4>
      </vt:variant>
      <vt:variant>
        <vt:lpstr>Tema</vt:lpstr>
      </vt:variant>
      <vt:variant>
        <vt:i4>1</vt:i4>
      </vt:variant>
      <vt:variant>
        <vt:lpstr>Vdelani OLE strežniki</vt:lpstr>
      </vt:variant>
      <vt:variant>
        <vt:i4>1</vt:i4>
      </vt:variant>
      <vt:variant>
        <vt:lpstr>Naslovi diapozitivov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NimbusRomNo9L-Regu</vt:lpstr>
      <vt:lpstr>Officeova tema</vt:lpstr>
      <vt:lpstr>Equation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PowerPointova predstavitev</dc:title>
  <dc:creator>JANČIČ, MITJA</dc:creator>
  <cp:lastModifiedBy>JANČIČ, MITJA</cp:lastModifiedBy>
  <cp:revision>13</cp:revision>
  <cp:lastPrinted>2022-06-02T10:44:58Z</cp:lastPrinted>
  <dcterms:created xsi:type="dcterms:W3CDTF">2022-05-23T06:45:52Z</dcterms:created>
  <dcterms:modified xsi:type="dcterms:W3CDTF">2022-06-08T05:45:16Z</dcterms:modified>
</cp:coreProperties>
</file>