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3358"/>
            <a:ext cx="7772400" cy="2099733"/>
          </a:xfrm>
        </p:spPr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Coffee Shop Analysis</a:t>
            </a:r>
            <a:br>
              <a:rPr lang="es-AR" sz="2000" dirty="0">
                <a:solidFill>
                  <a:srgbClr val="000000"/>
                </a:solidFill>
                <a:latin typeface="Nirmala UI Semilight"/>
              </a:rPr>
            </a:br>
            <a:r>
              <a:rPr sz="2000" dirty="0" err="1">
                <a:solidFill>
                  <a:srgbClr val="000000"/>
                </a:solidFill>
                <a:latin typeface="Nirmala UI Semilight"/>
              </a:rPr>
              <a:t>Escalabilidad</a:t>
            </a:r>
            <a:r>
              <a:rPr sz="2000" dirty="0">
                <a:solidFill>
                  <a:srgbClr val="000000"/>
                </a:solidFill>
                <a:latin typeface="Nirmala UI Semilight"/>
              </a:rPr>
              <a:t>, Middleware y </a:t>
            </a:r>
            <a:r>
              <a:rPr sz="2000" dirty="0" err="1">
                <a:solidFill>
                  <a:srgbClr val="000000"/>
                </a:solidFill>
                <a:latin typeface="Nirmala UI Semilight"/>
              </a:rPr>
              <a:t>Coordinación</a:t>
            </a:r>
            <a:r>
              <a:rPr sz="2000" dirty="0">
                <a:solidFill>
                  <a:srgbClr val="000000"/>
                </a:solidFill>
                <a:latin typeface="Nirmala UI Semilight"/>
              </a:rPr>
              <a:t> de </a:t>
            </a:r>
            <a:r>
              <a:rPr sz="2000" dirty="0" err="1">
                <a:solidFill>
                  <a:srgbClr val="000000"/>
                </a:solidFill>
                <a:latin typeface="Nirmala UI Semilight"/>
              </a:rPr>
              <a:t>Procesos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2091"/>
            <a:ext cx="6400800" cy="3745441"/>
          </a:xfrm>
        </p:spPr>
        <p:txBody>
          <a:bodyPr>
            <a:normAutofit/>
          </a:bodyPr>
          <a:lstStyle/>
          <a:p>
            <a:r>
              <a:rPr sz="2400" b="1" i="1" dirty="0">
                <a:solidFill>
                  <a:srgbClr val="000000"/>
                </a:solidFill>
                <a:latin typeface="Nirmala UI Semilight"/>
              </a:rPr>
              <a:t>Grupo 9</a:t>
            </a:r>
            <a:br>
              <a:rPr lang="es-AR" sz="1050" b="1" i="1" dirty="0">
                <a:solidFill>
                  <a:srgbClr val="000000"/>
                </a:solidFill>
                <a:latin typeface="Nirmala UI Semilight"/>
              </a:rPr>
            </a:br>
            <a:endParaRPr sz="2000" dirty="0">
              <a:solidFill>
                <a:srgbClr val="000000"/>
              </a:solidFill>
              <a:latin typeface="Nirmala UI Semilight"/>
            </a:endParaRPr>
          </a:p>
          <a:p>
            <a:r>
              <a:rPr sz="2000" b="1" u="sng" dirty="0" err="1">
                <a:solidFill>
                  <a:srgbClr val="000000"/>
                </a:solidFill>
                <a:latin typeface="Nirmala UI Semilight"/>
              </a:rPr>
              <a:t>Integrantes</a:t>
            </a:r>
            <a:endParaRPr sz="2000" b="1" u="sng" dirty="0">
              <a:solidFill>
                <a:srgbClr val="000000"/>
              </a:solidFill>
              <a:latin typeface="Nirmala UI Semilight"/>
            </a:endParaRPr>
          </a:p>
          <a:p>
            <a:r>
              <a:rPr sz="1800" dirty="0">
                <a:solidFill>
                  <a:srgbClr val="000000"/>
                </a:solidFill>
                <a:latin typeface="Nirmala UI Semilight"/>
              </a:rPr>
              <a:t>Ascencio Felipe Santino</a:t>
            </a:r>
            <a:r>
              <a:rPr lang="es-AR" sz="1800" dirty="0">
                <a:solidFill>
                  <a:srgbClr val="000000"/>
                </a:solidFill>
                <a:latin typeface="Nirmala UI Semilight"/>
              </a:rPr>
              <a:t>.</a:t>
            </a:r>
            <a:endParaRPr sz="1800" dirty="0">
              <a:solidFill>
                <a:srgbClr val="000000"/>
              </a:solidFill>
              <a:latin typeface="Nirmala UI Semilight"/>
            </a:endParaRPr>
          </a:p>
          <a:p>
            <a:r>
              <a:rPr sz="1800" dirty="0" err="1">
                <a:solidFill>
                  <a:srgbClr val="000000"/>
                </a:solidFill>
                <a:latin typeface="Nirmala UI Semilight"/>
              </a:rPr>
              <a:t>Gamberale</a:t>
            </a:r>
            <a:r>
              <a:rPr sz="1800" dirty="0">
                <a:solidFill>
                  <a:srgbClr val="000000"/>
                </a:solidFill>
                <a:latin typeface="Nirmala UI Semilight"/>
              </a:rPr>
              <a:t> Luciano</a:t>
            </a:r>
            <a:r>
              <a:rPr lang="es-AR" sz="1800" dirty="0">
                <a:solidFill>
                  <a:srgbClr val="000000"/>
                </a:solidFill>
                <a:latin typeface="Nirmala UI Semilight"/>
              </a:rPr>
              <a:t>.</a:t>
            </a:r>
            <a:endParaRPr sz="1800" dirty="0">
              <a:solidFill>
                <a:srgbClr val="000000"/>
              </a:solidFill>
              <a:latin typeface="Nirmala UI Semilight"/>
            </a:endParaRPr>
          </a:p>
          <a:p>
            <a:r>
              <a:rPr sz="1800" dirty="0">
                <a:solidFill>
                  <a:srgbClr val="000000"/>
                </a:solidFill>
                <a:latin typeface="Nirmala UI Semilight"/>
              </a:rPr>
              <a:t>Zielonka Axel</a:t>
            </a:r>
            <a:r>
              <a:rPr lang="es-AR" sz="1800" dirty="0">
                <a:solidFill>
                  <a:srgbClr val="000000"/>
                </a:solidFill>
                <a:latin typeface="Nirmala UI Semilight"/>
              </a:rPr>
              <a:t>.</a:t>
            </a:r>
            <a:endParaRPr sz="1800" dirty="0">
              <a:solidFill>
                <a:srgbClr val="000000"/>
              </a:solidFill>
              <a:latin typeface="Nirmala UI Semilight"/>
            </a:endParaRPr>
          </a:p>
          <a:p>
            <a:endParaRPr sz="2000" dirty="0">
              <a:solidFill>
                <a:srgbClr val="000000"/>
              </a:solidFill>
              <a:latin typeface="Nirmala UI Semilight"/>
            </a:endParaRPr>
          </a:p>
          <a:p>
            <a:r>
              <a:rPr sz="2000" b="1" u="sng" dirty="0">
                <a:solidFill>
                  <a:srgbClr val="000000"/>
                </a:solidFill>
                <a:latin typeface="Nirmala UI Semilight"/>
              </a:rPr>
              <a:t>Corrector</a:t>
            </a:r>
            <a:endParaRPr lang="es-AR" sz="2000" b="1" u="sng" dirty="0">
              <a:solidFill>
                <a:srgbClr val="000000"/>
              </a:solidFill>
              <a:latin typeface="Nirmala UI Semilight"/>
            </a:endParaRPr>
          </a:p>
          <a:p>
            <a:r>
              <a:rPr sz="1800" dirty="0">
                <a:solidFill>
                  <a:srgbClr val="000000"/>
                </a:solidFill>
                <a:latin typeface="Nirmala UI Semilight"/>
              </a:rPr>
              <a:t>Papa Franco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 dirty="0">
                <a:solidFill>
                  <a:schemeClr val="bg1"/>
                </a:solidFill>
                <a:latin typeface="Nirmala UI Semilight"/>
              </a:rPr>
              <a:t>Coffee Shop Analysis </a:t>
            </a:r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–</a:t>
            </a:r>
            <a:r>
              <a:rPr sz="2000" b="1" dirty="0">
                <a:solidFill>
                  <a:schemeClr val="bg1"/>
                </a:solidFill>
                <a:latin typeface="Nirmala UI Semilight"/>
              </a:rPr>
              <a:t> </a:t>
            </a:r>
            <a:r>
              <a:rPr lang="es-AR" sz="2000" b="1" dirty="0">
                <a:solidFill>
                  <a:schemeClr val="bg1"/>
                </a:solidFill>
                <a:latin typeface="Nirmala UI Semilight"/>
              </a:rPr>
              <a:t>Escalabilidad, Middleware y Coordinación de Procesos – G9</a:t>
            </a:r>
            <a:endParaRPr sz="2000" b="1" dirty="0">
              <a:solidFill>
                <a:schemeClr val="bg1"/>
              </a:solidFill>
              <a:latin typeface="Nirmala UI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D8033-C522-1FA9-44C7-5BD0D64DF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442E-1F9D-98CC-B1A7-F280961A1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3359"/>
            <a:ext cx="7772400" cy="976841"/>
          </a:xfrm>
        </p:spPr>
        <p:txBody>
          <a:bodyPr/>
          <a:lstStyle/>
          <a:p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Correcciones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realizadas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C93C-A87B-0D6C-2AB3-6DD06B34D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613958"/>
            <a:ext cx="7772400" cy="37454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Definición de la estrategia para escalar 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joins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 y controladores (con y sin 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sharding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División del diagrama de robustez en 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queries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 (y dividido en mitades), manteniendo los principios de legibilidad pactados.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Corrección de términos en el diagrama de despliegue.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No se asumen estructuras lineales de nodos.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Se implementaron los 2 tipos de 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joiners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 planteados.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Reducers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 y 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sorts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 son los únicos nodos que no escalan en esta versión.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latin typeface="Nirmala UI Semilight"/>
              </a:rPr>
              <a:t>Algoritmos de Round Robin y </a:t>
            </a:r>
            <a:r>
              <a:rPr lang="pt-BR" sz="1800" dirty="0" err="1">
                <a:solidFill>
                  <a:srgbClr val="000000"/>
                </a:solidFill>
                <a:latin typeface="Nirmala UI Semilight"/>
              </a:rPr>
              <a:t>Hash</a:t>
            </a:r>
            <a:r>
              <a:rPr lang="pt-BR" sz="1800" dirty="0">
                <a:solidFill>
                  <a:srgbClr val="000000"/>
                </a:solidFill>
                <a:latin typeface="Nirmala UI Semilight"/>
              </a:rPr>
              <a:t> para distribuir </a:t>
            </a:r>
            <a:r>
              <a:rPr lang="pt-BR" sz="1800" dirty="0" err="1">
                <a:solidFill>
                  <a:srgbClr val="000000"/>
                </a:solidFill>
                <a:latin typeface="Nirmala UI Semilight"/>
              </a:rPr>
              <a:t>tareas</a:t>
            </a:r>
            <a:r>
              <a:rPr lang="pt-BR" sz="1800" dirty="0">
                <a:solidFill>
                  <a:srgbClr val="000000"/>
                </a:solidFill>
                <a:latin typeface="Nirmala UI Semilight"/>
              </a:rPr>
              <a:t> entre nodos.</a:t>
            </a:r>
            <a:endParaRPr lang="es-ES" sz="1800" dirty="0">
              <a:solidFill>
                <a:srgbClr val="000000"/>
              </a:solidFill>
              <a:latin typeface="Nirmala UI Semi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>
              <a:solidFill>
                <a:srgbClr val="000000"/>
              </a:solidFill>
              <a:latin typeface="Nirmala UI Semi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sz="18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1EBED-48A4-70B6-1233-6F88A0E83999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 dirty="0">
                <a:solidFill>
                  <a:schemeClr val="bg1"/>
                </a:solidFill>
                <a:latin typeface="Nirmala UI Semilight"/>
              </a:rPr>
              <a:t>Coffee Shop Analysis </a:t>
            </a:r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–</a:t>
            </a:r>
            <a:r>
              <a:rPr sz="2000" b="1" dirty="0">
                <a:solidFill>
                  <a:schemeClr val="bg1"/>
                </a:solidFill>
                <a:latin typeface="Nirmala UI Semilight"/>
              </a:rPr>
              <a:t> </a:t>
            </a:r>
            <a:r>
              <a:rPr lang="es-AR" sz="2000" b="1" dirty="0">
                <a:solidFill>
                  <a:schemeClr val="bg1"/>
                </a:solidFill>
                <a:latin typeface="Nirmala UI Semilight"/>
              </a:rPr>
              <a:t>Escalabilidad, Middleware y Coordinación de Procesos – G9</a:t>
            </a:r>
            <a:endParaRPr sz="2000" b="1" dirty="0">
              <a:solidFill>
                <a:schemeClr val="bg1"/>
              </a:solidFill>
              <a:latin typeface="Nirmala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53179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25876A-2551-8AB6-BAE7-B871F755A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7105-4D5F-9F73-096D-AF2A3E960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3359"/>
            <a:ext cx="7772400" cy="976841"/>
          </a:xfrm>
        </p:spPr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Cambios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en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el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diseño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y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documentación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F6796-3833-ECAB-FE3C-DDABED170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613958"/>
            <a:ext cx="7772400" cy="37454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Rediseño de topología del sistema y secuencias de ejecución para mayor eficiencia.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Documentación completa del Middleware y sus 4 tipos de comunicación (con diagramas incluidos).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Documentación de funcionamiento integral del protocolo y sus mensajes.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Implementación del sistema de propagación del EOF.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Medición de rendimiento con distintas configuraciones de nodos y volúmenes de datos.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Documentación detallada del cronograma de trabajo.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82DA1-EC75-32D1-B93E-FCF84046DC46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 dirty="0">
                <a:solidFill>
                  <a:schemeClr val="bg1"/>
                </a:solidFill>
                <a:latin typeface="Nirmala UI Semilight"/>
              </a:rPr>
              <a:t>Coffee Shop Analysis </a:t>
            </a:r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–</a:t>
            </a:r>
            <a:r>
              <a:rPr sz="2000" b="1" dirty="0">
                <a:solidFill>
                  <a:schemeClr val="bg1"/>
                </a:solidFill>
                <a:latin typeface="Nirmala UI Semilight"/>
              </a:rPr>
              <a:t> </a:t>
            </a:r>
            <a:r>
              <a:rPr lang="es-AR" sz="2000" b="1" dirty="0">
                <a:solidFill>
                  <a:schemeClr val="bg1"/>
                </a:solidFill>
                <a:latin typeface="Nirmala UI Semilight"/>
              </a:rPr>
              <a:t>Escalabilidad, Middleware y Coordinación de Procesos – G9</a:t>
            </a:r>
            <a:endParaRPr sz="2000" b="1" dirty="0">
              <a:solidFill>
                <a:schemeClr val="bg1"/>
              </a:solidFill>
              <a:latin typeface="Nirmala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03887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D9A17-4947-E9BC-1521-98B76E6A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DDAC-F800-F319-2D96-80194CBEC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3359"/>
            <a:ext cx="7772400" cy="976841"/>
          </a:xfrm>
        </p:spPr>
        <p:txBody>
          <a:bodyPr/>
          <a:lstStyle/>
          <a:p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Cumplimiento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de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criterios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6266C-1D93-BBCF-DDC6-601A3D422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613958"/>
            <a:ext cx="7772400" cy="37454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Está garantizado el cumplimiento de todos los criterios de corrección.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Uso de lenguaje canónico: Python.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Control de la señal SIGTERM en controladores y sistema para cierres 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graceful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Métodos '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close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' y '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delete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' en el middleware para liberar 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FDs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Nirmala UI Semilight"/>
              </a:rPr>
              <a:t>Manejo</a:t>
            </a:r>
            <a:r>
              <a:rPr lang="en-US" sz="1800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Nirmala UI Semilight"/>
              </a:rPr>
              <a:t>correcto</a:t>
            </a:r>
            <a:r>
              <a:rPr lang="en-US" sz="1800" dirty="0">
                <a:solidFill>
                  <a:srgbClr val="000000"/>
                </a:solidFill>
                <a:latin typeface="Nirmala UI Semilight"/>
              </a:rPr>
              <a:t> de sockets ‘</a:t>
            </a:r>
            <a:r>
              <a:rPr lang="en-US" sz="1800" dirty="0" err="1">
                <a:solidFill>
                  <a:srgbClr val="000000"/>
                </a:solidFill>
                <a:latin typeface="Nirmala UI Semilight"/>
              </a:rPr>
              <a:t>Cliente</a:t>
            </a:r>
            <a:r>
              <a:rPr lang="en-US" sz="1800" dirty="0">
                <a:solidFill>
                  <a:srgbClr val="000000"/>
                </a:solidFill>
                <a:latin typeface="Nirmala UI Semilight"/>
              </a:rPr>
              <a:t> – </a:t>
            </a:r>
            <a:r>
              <a:rPr lang="en-US" sz="1800" dirty="0" err="1">
                <a:solidFill>
                  <a:srgbClr val="000000"/>
                </a:solidFill>
                <a:latin typeface="Nirmala UI Semilight"/>
              </a:rPr>
              <a:t>Servidor</a:t>
            </a:r>
            <a:r>
              <a:rPr lang="en-US" sz="1800" dirty="0">
                <a:solidFill>
                  <a:srgbClr val="000000"/>
                </a:solidFill>
                <a:latin typeface="Nirmala UI Semilight"/>
              </a:rPr>
              <a:t>’.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Nirmala UI Semilight"/>
              </a:rPr>
              <a:t>Control de </a:t>
            </a:r>
            <a:r>
              <a:rPr lang="en-US" sz="1800" dirty="0" err="1">
                <a:solidFill>
                  <a:srgbClr val="000000"/>
                </a:solidFill>
                <a:latin typeface="Nirmala UI Semilight"/>
              </a:rPr>
              <a:t>lecturas</a:t>
            </a:r>
            <a:r>
              <a:rPr lang="en-US" sz="1800" dirty="0">
                <a:solidFill>
                  <a:srgbClr val="000000"/>
                </a:solidFill>
                <a:latin typeface="Nirmala UI Semilight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Nirmala UI Semilight"/>
              </a:rPr>
              <a:t>escrituras</a:t>
            </a:r>
            <a:r>
              <a:rPr lang="en-US" sz="1800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Nirmala UI Semilight"/>
              </a:rPr>
              <a:t>evitando</a:t>
            </a:r>
            <a:r>
              <a:rPr lang="en-US" sz="1800" dirty="0">
                <a:solidFill>
                  <a:srgbClr val="000000"/>
                </a:solidFill>
                <a:latin typeface="Nirmala UI Semilight"/>
              </a:rPr>
              <a:t> short-reads y short-writes.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Aplicación de criterios de </a:t>
            </a:r>
            <a:r>
              <a:rPr lang="es-ES" sz="1800" dirty="0" err="1">
                <a:solidFill>
                  <a:srgbClr val="000000"/>
                </a:solidFill>
                <a:latin typeface="Nirmala UI Semilight"/>
              </a:rPr>
              <a:t>linter</a:t>
            </a: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 uniformes en todo el código.</a:t>
            </a:r>
            <a:endParaRPr lang="en-US" sz="1800" dirty="0">
              <a:solidFill>
                <a:srgbClr val="000000"/>
              </a:solidFill>
              <a:latin typeface="Nirmala UI Semi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D1ECE0-C980-BD81-DA38-23F118BC705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 dirty="0">
                <a:solidFill>
                  <a:schemeClr val="bg1"/>
                </a:solidFill>
                <a:latin typeface="Nirmala UI Semilight"/>
              </a:rPr>
              <a:t>Coffee Shop Analysis </a:t>
            </a:r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–</a:t>
            </a:r>
            <a:r>
              <a:rPr sz="2000" b="1" dirty="0">
                <a:solidFill>
                  <a:schemeClr val="bg1"/>
                </a:solidFill>
                <a:latin typeface="Nirmala UI Semilight"/>
              </a:rPr>
              <a:t> </a:t>
            </a:r>
            <a:r>
              <a:rPr lang="es-AR" sz="2000" b="1" dirty="0">
                <a:solidFill>
                  <a:schemeClr val="bg1"/>
                </a:solidFill>
                <a:latin typeface="Nirmala UI Semilight"/>
              </a:rPr>
              <a:t>Escalabilidad, Middleware y Coordinación de Procesos – G9</a:t>
            </a:r>
            <a:endParaRPr sz="2000" b="1" dirty="0">
              <a:solidFill>
                <a:schemeClr val="bg1"/>
              </a:solidFill>
              <a:latin typeface="Nirmala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6275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7A3CD-E2C1-5C4F-6707-B942D7033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B70-B49F-6CA8-4627-4BEE9EEAD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3359"/>
            <a:ext cx="7772400" cy="976841"/>
          </a:xfrm>
        </p:spPr>
        <p:txBody>
          <a:bodyPr/>
          <a:lstStyle/>
          <a:p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Últimas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consideraciones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7E2F5-162D-2A3A-F5D3-FF625BF7F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613958"/>
            <a:ext cx="7772400" cy="37454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La organización cuenta con 2 repositorios: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400" b="1" i="1" dirty="0">
                <a:solidFill>
                  <a:srgbClr val="000000"/>
                </a:solidFill>
                <a:latin typeface="Nirmala UI Semilight"/>
              </a:rPr>
              <a:t>Diseño (</a:t>
            </a:r>
            <a:r>
              <a:rPr lang="es-ES" sz="1400" b="1" i="1" dirty="0" err="1">
                <a:solidFill>
                  <a:srgbClr val="000000"/>
                </a:solidFill>
                <a:latin typeface="Nirmala UI Semilight"/>
              </a:rPr>
              <a:t>Dise</a:t>
            </a:r>
            <a:r>
              <a:rPr lang="es-ES" sz="1400" b="1" i="1" dirty="0">
                <a:solidFill>
                  <a:srgbClr val="000000"/>
                </a:solidFill>
                <a:latin typeface="Nirmala UI Semilight"/>
              </a:rPr>
              <a:t>-o).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400" b="1" i="1" dirty="0" err="1">
                <a:solidFill>
                  <a:srgbClr val="000000"/>
                </a:solidFill>
                <a:latin typeface="Nirmala UI Semilight"/>
              </a:rPr>
              <a:t>Ímplementación</a:t>
            </a:r>
            <a:r>
              <a:rPr lang="es-ES" sz="1400" b="1" i="1" dirty="0">
                <a:solidFill>
                  <a:srgbClr val="000000"/>
                </a:solidFill>
                <a:latin typeface="Nirmala UI Semilight"/>
              </a:rPr>
              <a:t> (TP).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Ambos repositorios cuentan con su respectivo ‘README.md’ explicativo.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Nirmala UI Semilight"/>
              </a:rPr>
              <a:t>Todos los diagramas realizados se encuentran en formato de alta calidad, dentro de ambos repositorios.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3ED92-1888-8566-74AA-FC7F1D0173B2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 dirty="0">
                <a:solidFill>
                  <a:schemeClr val="bg1"/>
                </a:solidFill>
                <a:latin typeface="Nirmala UI Semilight"/>
              </a:rPr>
              <a:t>Coffee Shop Analysis </a:t>
            </a:r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–</a:t>
            </a:r>
            <a:r>
              <a:rPr sz="2000" b="1" dirty="0">
                <a:solidFill>
                  <a:schemeClr val="bg1"/>
                </a:solidFill>
                <a:latin typeface="Nirmala UI Semilight"/>
              </a:rPr>
              <a:t> </a:t>
            </a:r>
            <a:r>
              <a:rPr lang="es-AR" sz="2000" b="1" dirty="0">
                <a:solidFill>
                  <a:schemeClr val="bg1"/>
                </a:solidFill>
                <a:latin typeface="Nirmala UI Semilight"/>
              </a:rPr>
              <a:t>Escalabilidad, Middleware y Coordinación de Procesos – G9</a:t>
            </a:r>
            <a:endParaRPr sz="2000" b="1" dirty="0">
              <a:solidFill>
                <a:schemeClr val="bg1"/>
              </a:solidFill>
              <a:latin typeface="Nirmala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3468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Nirmala UI Semilight</vt:lpstr>
      <vt:lpstr>Office Theme</vt:lpstr>
      <vt:lpstr>Coffee Shop Analysis Escalabilidad, Middleware y Coordinación de Procesos</vt:lpstr>
      <vt:lpstr>Correcciones realizadas</vt:lpstr>
      <vt:lpstr>Cambios en el diseño y documentación</vt:lpstr>
      <vt:lpstr>Cumplimiento de criterios</vt:lpstr>
      <vt:lpstr>Últimas consideraciones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Felipe Ascencio (Nokia)</cp:lastModifiedBy>
  <cp:revision>15</cp:revision>
  <dcterms:created xsi:type="dcterms:W3CDTF">2013-01-27T09:14:16Z</dcterms:created>
  <dcterms:modified xsi:type="dcterms:W3CDTF">2025-10-01T21:40:50Z</dcterms:modified>
  <cp:category/>
</cp:coreProperties>
</file>