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rimo" panose="020B0604020202020204" charset="0"/>
      <p:regular r:id="rId11"/>
    </p:embeddedFont>
    <p:embeddedFont>
      <p:font typeface="Outfit Extra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1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6685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Analisis Pengeluaran Pelanggan Wholesale: Kategori Grocery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33349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Analisis ini berfokus pada pola pengeluaran pelanggan wholesale pada kategori produk Grocery. Data akan dibagi berdasarkan kelompok pelanggan dan dihitung rata-rata untuk kategori ini. Tujuannya adalah untuk mengetahui seberapa besar kontribusi Grocery terhadap pengeluaran pelanggan dan memberikan rekomendasi untuk meningkatkan penjualan produk Grocery.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38282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6365915"/>
            <a:ext cx="212574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5B72CAC-F266-BC11-8F89-96D744A399B9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Metodologi Analisis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Tabel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disajikan dalam tabel yang menampilkan rata-rata pengeluaran untuk setiap kategori produk. Tabel dibagi berdasarkan Row Label, dengan Label 1 menunjukkan nilai rata-rata untuk kategori tertentu, Label 2 menunjukkan nilai rata-rata dari kelompok data lain, dan Grand Total menunjukkan rata-rata total dari seluruh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Grafik Persentase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52505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Grafik ini menunjukkan proporsi pengeluaran setiap kategori dalam bentuk persentase untuk masing-masing channel. Channel 1 menunjukkan alokasi terbesar untuk kategori Fresh, sementara Channel 2 memiliki distribusi yang lebih merata.</a:t>
            </a:r>
            <a:endParaRPr lang="en-US" sz="1750" dirty="0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3E741F0-A23C-C883-400A-32FB63EF7304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4506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Analisis Grafik Nilai Absolut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Channel 1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Rata-rata pengeluaran untuk Fresh adalah yang tertinggi, dengan nilai mendekati 15.000. Kategori Frozen dan Milk memiliki nilai yang lebih rendah dibandingkan Fresh, namun tetap signifikan.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Channel 2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Pengeluaran untuk Grocery adalah yang tertinggi, mendekati 20.000. Detergents_Paper juga memiliki nilai pengeluaran yang tinggi, sedangkan kategori seperti Frozen dan Delicatessen lebih kecil.</a:t>
            </a:r>
            <a:endParaRPr lang="en-US" sz="1750" dirty="0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67BBD7-BA78-A4B5-023E-1BAFBF536AD7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090749"/>
            <a:ext cx="80460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Perbandingan Antara Channel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5479852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Channel 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885259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Lebih berfokus pada kategori Fresh, dengan alokasi anggaran terbesar dibandingkan kategori lain.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85829" y="5479852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Channel 2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3" y="5885259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Memiliki pengeluaran yang dominan pada kategori Grocery dan Detergents_Paper, dengan distribusi yang lebih merata.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36853C-97E9-E77F-D060-7B03C6BC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4090749"/>
          </a:xfrm>
          <a:prstGeom prst="rect">
            <a:avLst/>
          </a:prstGeom>
        </p:spPr>
      </p:pic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9D3178-BBC9-70C6-3A63-B886345E6E5C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ction Button: Go Back or Previous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724E0EE-97D1-642E-6D1C-AF452E201AAB}"/>
              </a:ext>
            </a:extLst>
          </p:cNvPr>
          <p:cNvSpPr/>
          <p:nvPr/>
        </p:nvSpPr>
        <p:spPr>
          <a:xfrm>
            <a:off x="10828421" y="7620000"/>
            <a:ext cx="1941095" cy="6096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595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Kesimpulan Awal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90845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702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Channel 1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192667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Pelanggan pada Channel 1 cenderung membeli produk segar seperti buah-buahan, sayuran, atau daging.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90845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702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Channel 2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192667"/>
            <a:ext cx="360818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Pelanggan pada Channel 2 lebih banyak mengalokasikan pengeluaran untuk bahan belanjaan harian (Grocery) dan kebutuhan rumah tangga (Detergents_Paper).</a:t>
            </a:r>
            <a:endParaRPr lang="en-US" sz="1750" dirty="0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88484D-0EC2-8A14-C110-B3A930736226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ction Button: Go Back or Previous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ABD242E-5D0F-6951-AEF8-338B561FC89D}"/>
              </a:ext>
            </a:extLst>
          </p:cNvPr>
          <p:cNvSpPr/>
          <p:nvPr/>
        </p:nvSpPr>
        <p:spPr>
          <a:xfrm>
            <a:off x="10828421" y="7620000"/>
            <a:ext cx="1941095" cy="6096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95214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Lengkap dan Rata-Rata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09863"/>
            <a:ext cx="7556421" cy="4567476"/>
          </a:xfrm>
          <a:prstGeom prst="roundRect">
            <a:avLst>
              <a:gd name="adj" fmla="val 20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717483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9057" y="2861191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Kategori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546038" y="2861191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Rata-rata Channel 1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059210" y="2861191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Rata-rata Channel 2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01410" y="3367802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0" name="Text 7"/>
          <p:cNvSpPr/>
          <p:nvPr/>
        </p:nvSpPr>
        <p:spPr>
          <a:xfrm>
            <a:off x="1029057" y="351151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Fresh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546038" y="351151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13,475.56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059210" y="351151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10,432.78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01410" y="401812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4" name="Text 11"/>
          <p:cNvSpPr/>
          <p:nvPr/>
        </p:nvSpPr>
        <p:spPr>
          <a:xfrm>
            <a:off x="1029057" y="4161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Milk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3546038" y="416183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3,451.72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059210" y="4161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4,567.89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4668441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8" name="Text 15"/>
          <p:cNvSpPr/>
          <p:nvPr/>
        </p:nvSpPr>
        <p:spPr>
          <a:xfrm>
            <a:off x="1029057" y="481214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Grocery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3546038" y="481214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3,962.13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059210" y="481214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16,322.85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801410" y="5318760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1029057" y="546246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Frozen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3546038" y="546246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3,748.25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6059210" y="546246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1,652.61</a:t>
            </a:r>
            <a:endParaRPr lang="en-US" sz="1750" dirty="0"/>
          </a:p>
        </p:txBody>
      </p:sp>
      <p:sp>
        <p:nvSpPr>
          <p:cNvPr id="25" name="Shape 22"/>
          <p:cNvSpPr/>
          <p:nvPr/>
        </p:nvSpPr>
        <p:spPr>
          <a:xfrm>
            <a:off x="801410" y="5969079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1029057" y="611278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Detergents_Paper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3546038" y="611278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1,415.95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6059210" y="611278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7,269.57</a:t>
            </a:r>
            <a:endParaRPr lang="en-US" sz="1750" dirty="0"/>
          </a:p>
        </p:txBody>
      </p:sp>
      <p:sp>
        <p:nvSpPr>
          <p:cNvPr id="29" name="Shape 26"/>
          <p:cNvSpPr/>
          <p:nvPr/>
        </p:nvSpPr>
        <p:spPr>
          <a:xfrm>
            <a:off x="801410" y="6619399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0" name="Text 27"/>
          <p:cNvSpPr/>
          <p:nvPr/>
        </p:nvSpPr>
        <p:spPr>
          <a:xfrm>
            <a:off x="1029057" y="676310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Delicatessen</a:t>
            </a:r>
            <a:endParaRPr lang="en-US" sz="1750" dirty="0"/>
          </a:p>
        </p:txBody>
      </p:sp>
      <p:sp>
        <p:nvSpPr>
          <p:cNvPr id="31" name="Text 28"/>
          <p:cNvSpPr/>
          <p:nvPr/>
        </p:nvSpPr>
        <p:spPr>
          <a:xfrm>
            <a:off x="3546038" y="6763107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1,753.43</a:t>
            </a:r>
            <a:endParaRPr lang="en-US" sz="1750" dirty="0"/>
          </a:p>
        </p:txBody>
      </p:sp>
      <p:sp>
        <p:nvSpPr>
          <p:cNvPr id="32" name="Text 29"/>
          <p:cNvSpPr/>
          <p:nvPr/>
        </p:nvSpPr>
        <p:spPr>
          <a:xfrm>
            <a:off x="6059210" y="676310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1,753.43</a:t>
            </a:r>
            <a:endParaRPr lang="en-US" sz="175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50AC785-6B99-20EF-C0C2-681F908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996" y="2720602"/>
            <a:ext cx="4887401" cy="2884827"/>
          </a:xfrm>
          <a:prstGeom prst="rect">
            <a:avLst/>
          </a:prstGeom>
        </p:spPr>
      </p:pic>
      <p:sp>
        <p:nvSpPr>
          <p:cNvPr id="38" name="Action Button: Go Forward or Next 3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889DFB-083D-3DF2-3E16-E72510D80206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Action Button: Go Back or Previous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ADAF20-23BF-C417-CE1C-CF8DDD5306D8}"/>
              </a:ext>
            </a:extLst>
          </p:cNvPr>
          <p:cNvSpPr/>
          <p:nvPr/>
        </p:nvSpPr>
        <p:spPr>
          <a:xfrm>
            <a:off x="10828421" y="7620000"/>
            <a:ext cx="1941095" cy="6096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972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234" y="3168610"/>
            <a:ext cx="10848737" cy="649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Rekomendasi untuk Meningkatkan Penjualan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234" y="4129445"/>
            <a:ext cx="4253508" cy="3531513"/>
          </a:xfrm>
          <a:prstGeom prst="roundRect">
            <a:avLst>
              <a:gd name="adj" fmla="val 247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2618" y="4344829"/>
            <a:ext cx="3822740" cy="64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Fokus pada Pelanggan Row Label 1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2618" y="5118616"/>
            <a:ext cx="3822740" cy="23269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Tingkatkan promosi dan variasi produk segar seperti paket hemat atau langganan produk segar. Luncurkan penawaran khusus untuk mendorong pembelian produk Milk dan Grocery, seperti diskon atau bundling dengan produk Fresh.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188506" y="4129445"/>
            <a:ext cx="4253508" cy="3531513"/>
          </a:xfrm>
          <a:prstGeom prst="roundRect">
            <a:avLst>
              <a:gd name="adj" fmla="val 247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03890" y="4344829"/>
            <a:ext cx="3822740" cy="64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Peluang Penjualan di Row Label 2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403890" y="5118616"/>
            <a:ext cx="3822740" cy="1662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Perluas variasi produk Grocery atau tawarkan diskon untuk pembelian dalam jumlah besar. Tawarkan promosi lintas kategori, misalnya bundling Grocery dan Detergents_Paper.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9649778" y="4129445"/>
            <a:ext cx="4253508" cy="3531513"/>
          </a:xfrm>
          <a:prstGeom prst="roundRect">
            <a:avLst>
              <a:gd name="adj" fmla="val 247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65162" y="4344829"/>
            <a:ext cx="3822740" cy="64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Fokus pada Kategori dengan Potensi Rendah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865162" y="5118616"/>
            <a:ext cx="3822740" cy="1329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Tingkatkan visibilitas produk Frozen dan Delicatessen melalui kampanye edukasi manfaat produk atau penawaran diskon untuk pembelian pertama.</a:t>
            </a:r>
            <a:endParaRPr lang="en-US" sz="1600" dirty="0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289A578-1C41-6ECE-A122-C2082A7DDCBE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ction Button: Go Back or Previous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BA96BD4-7414-D8AD-FA7C-D5E6F75408A8}"/>
              </a:ext>
            </a:extLst>
          </p:cNvPr>
          <p:cNvSpPr/>
          <p:nvPr/>
        </p:nvSpPr>
        <p:spPr>
          <a:xfrm>
            <a:off x="10828421" y="7620000"/>
            <a:ext cx="1941095" cy="6096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5348"/>
            <a:ext cx="113395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Penyesuaian Strategi untuk Tiap Kelompok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2997756"/>
            <a:ext cx="3228022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071" y="3822383"/>
            <a:ext cx="1106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895261" y="3224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Row Label 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3714988"/>
            <a:ext cx="7714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Fokus pada produk segar dan paket yang mengintegrasikan Fresh dengan kategori lain (misalnya Frozen).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724281"/>
            <a:ext cx="6456164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2758" y="5332452"/>
            <a:ext cx="16323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509272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Row Label 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441513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Perkuat penawaran di kategori Grocery dan produk rumah tangga seperti Detergents_Paper.</a:t>
            </a:r>
            <a:endParaRPr lang="en-US" sz="1750" dirty="0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EE6E00A-DFD7-0CA6-62FB-EFDB6C6D65B6}"/>
              </a:ext>
            </a:extLst>
          </p:cNvPr>
          <p:cNvSpPr/>
          <p:nvPr/>
        </p:nvSpPr>
        <p:spPr>
          <a:xfrm>
            <a:off x="12769516" y="7620000"/>
            <a:ext cx="1860884" cy="6096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FC24D3-5683-F065-6E2C-A6892D31040F}"/>
              </a:ext>
            </a:extLst>
          </p:cNvPr>
          <p:cNvSpPr/>
          <p:nvPr/>
        </p:nvSpPr>
        <p:spPr>
          <a:xfrm>
            <a:off x="10828421" y="7620000"/>
            <a:ext cx="1941095" cy="60960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ction Button: Go Hom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7D352BB-BCEE-0FFD-D250-68C0060E7C88}"/>
              </a:ext>
            </a:extLst>
          </p:cNvPr>
          <p:cNvSpPr/>
          <p:nvPr/>
        </p:nvSpPr>
        <p:spPr>
          <a:xfrm>
            <a:off x="9031705" y="7620000"/>
            <a:ext cx="1796716" cy="60960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474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Arimo</vt:lpstr>
      <vt:lpstr>Outfit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Rafli Baihaqi</cp:lastModifiedBy>
  <cp:revision>3</cp:revision>
  <dcterms:created xsi:type="dcterms:W3CDTF">2024-12-25T15:29:43Z</dcterms:created>
  <dcterms:modified xsi:type="dcterms:W3CDTF">2024-12-25T15:39:31Z</dcterms:modified>
</cp:coreProperties>
</file>