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36"/>
  </p:notesMasterIdLst>
  <p:handoutMasterIdLst>
    <p:handoutMasterId r:id="rId37"/>
  </p:handoutMasterIdLst>
  <p:sldIdLst>
    <p:sldId id="256" r:id="rId3"/>
    <p:sldId id="280" r:id="rId4"/>
    <p:sldId id="258" r:id="rId5"/>
    <p:sldId id="275" r:id="rId6"/>
    <p:sldId id="282" r:id="rId7"/>
    <p:sldId id="288" r:id="rId8"/>
    <p:sldId id="289" r:id="rId9"/>
    <p:sldId id="290" r:id="rId10"/>
    <p:sldId id="291" r:id="rId11"/>
    <p:sldId id="292" r:id="rId12"/>
    <p:sldId id="260" r:id="rId13"/>
    <p:sldId id="300" r:id="rId14"/>
    <p:sldId id="296" r:id="rId15"/>
    <p:sldId id="263" r:id="rId16"/>
    <p:sldId id="297" r:id="rId17"/>
    <p:sldId id="268"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8" r:id="rId32"/>
    <p:sldId id="264" r:id="rId33"/>
    <p:sldId id="274" r:id="rId34"/>
    <p:sldId id="272" r:id="rId3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D93B"/>
    <a:srgbClr val="003B31"/>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DD57E-47A2-4538-A0C2-DAE60C7F0CB9}" v="59" dt="2021-06-29T20:35:46.2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28670E-337B-423F-835D-91E3850223FD}"/>
              </a:ext>
            </a:extLst>
          </p:cNvPr>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8E12BE8-5764-4732-A434-18D50FA7C1FD}"/>
              </a:ext>
            </a:extLst>
          </p:cNvPr>
          <p:cNvSpPr>
            <a:spLocks noGrp="1"/>
          </p:cNvSpPr>
          <p:nvPr>
            <p:ph type="dt" sz="quarter" idx="1"/>
          </p:nvPr>
        </p:nvSpPr>
        <p:spPr>
          <a:xfrm>
            <a:off x="10358438" y="0"/>
            <a:ext cx="7924800" cy="515938"/>
          </a:xfrm>
          <a:prstGeom prst="rect">
            <a:avLst/>
          </a:prstGeom>
        </p:spPr>
        <p:txBody>
          <a:bodyPr vert="horz" lIns="91440" tIns="45720" rIns="91440" bIns="45720" rtlCol="0"/>
          <a:lstStyle>
            <a:lvl1pPr algn="r">
              <a:defRPr sz="1200"/>
            </a:lvl1pPr>
          </a:lstStyle>
          <a:p>
            <a:fld id="{FF170B3F-1D29-4B52-8EAD-0968FAEA99EE}" type="datetimeFigureOut">
              <a:rPr lang="en-US" smtClean="0"/>
              <a:t>30-Jun-21</a:t>
            </a:fld>
            <a:endParaRPr lang="en-US"/>
          </a:p>
        </p:txBody>
      </p:sp>
      <p:sp>
        <p:nvSpPr>
          <p:cNvPr id="4" name="Footer Placeholder 3">
            <a:extLst>
              <a:ext uri="{FF2B5EF4-FFF2-40B4-BE49-F238E27FC236}">
                <a16:creationId xmlns:a16="http://schemas.microsoft.com/office/drawing/2014/main" id="{D5BDFB2C-B819-4A0B-BD7A-D36C2566DBFA}"/>
              </a:ext>
            </a:extLst>
          </p:cNvPr>
          <p:cNvSpPr>
            <a:spLocks noGrp="1"/>
          </p:cNvSpPr>
          <p:nvPr>
            <p:ph type="ftr" sz="quarter" idx="2"/>
          </p:nvPr>
        </p:nvSpPr>
        <p:spPr>
          <a:xfrm>
            <a:off x="0" y="9771063"/>
            <a:ext cx="7924800" cy="515937"/>
          </a:xfrm>
          <a:prstGeom prst="rect">
            <a:avLst/>
          </a:prstGeom>
        </p:spPr>
        <p:txBody>
          <a:bodyPr vert="horz" lIns="91440" tIns="45720" rIns="91440" bIns="45720" rtlCol="0" anchor="b"/>
          <a:lstStyle>
            <a:lvl1pPr algn="l">
              <a:defRPr sz="1200"/>
            </a:lvl1pPr>
          </a:lstStyle>
          <a:p>
            <a:r>
              <a:rPr lang="en-US"/>
              <a:t>A Countrywide Traffic Accident Dataset</a:t>
            </a:r>
          </a:p>
        </p:txBody>
      </p:sp>
      <p:sp>
        <p:nvSpPr>
          <p:cNvPr id="5" name="Slide Number Placeholder 4">
            <a:extLst>
              <a:ext uri="{FF2B5EF4-FFF2-40B4-BE49-F238E27FC236}">
                <a16:creationId xmlns:a16="http://schemas.microsoft.com/office/drawing/2014/main" id="{B030EF8D-8E05-488B-B5B4-A03346868BF3}"/>
              </a:ext>
            </a:extLst>
          </p:cNvPr>
          <p:cNvSpPr>
            <a:spLocks noGrp="1"/>
          </p:cNvSpPr>
          <p:nvPr>
            <p:ph type="sldNum" sz="quarter" idx="3"/>
          </p:nvPr>
        </p:nvSpPr>
        <p:spPr>
          <a:xfrm>
            <a:off x="10358438" y="9771063"/>
            <a:ext cx="7924800" cy="515937"/>
          </a:xfrm>
          <a:prstGeom prst="rect">
            <a:avLst/>
          </a:prstGeom>
        </p:spPr>
        <p:txBody>
          <a:bodyPr vert="horz" lIns="91440" tIns="45720" rIns="91440" bIns="45720" rtlCol="0" anchor="b"/>
          <a:lstStyle>
            <a:lvl1pPr algn="r">
              <a:defRPr sz="1200"/>
            </a:lvl1pPr>
          </a:lstStyle>
          <a:p>
            <a:fld id="{8215E846-4B71-4BBB-B171-BF2964FEDA2D}" type="slidenum">
              <a:rPr lang="en-US" smtClean="0"/>
              <a:t>‹#›</a:t>
            </a:fld>
            <a:endParaRPr lang="en-US"/>
          </a:p>
        </p:txBody>
      </p:sp>
    </p:spTree>
    <p:extLst>
      <p:ext uri="{BB962C8B-B14F-4D97-AF65-F5344CB8AC3E}">
        <p14:creationId xmlns:p14="http://schemas.microsoft.com/office/powerpoint/2010/main" val="313282592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190B7FB-74EA-48BD-9D89-9425F8D20A72}" type="datetimeFigureOut">
              <a:rPr lang="en-US" smtClean="0"/>
              <a:t>30-Jun-21</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r>
              <a:rPr lang="en-US"/>
              <a:t>A Countrywide Traffic Accident Dataset</a:t>
            </a:r>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E41D6A2-9D8C-469C-BA06-3DE51D85E8B1}" type="slidenum">
              <a:rPr lang="en-US" smtClean="0"/>
              <a:t>‹#›</a:t>
            </a:fld>
            <a:endParaRPr lang="en-US"/>
          </a:p>
        </p:txBody>
      </p:sp>
    </p:spTree>
    <p:extLst>
      <p:ext uri="{BB962C8B-B14F-4D97-AF65-F5344CB8AC3E}">
        <p14:creationId xmlns:p14="http://schemas.microsoft.com/office/powerpoint/2010/main" val="35659378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366081" y="4124188"/>
            <a:ext cx="5555837" cy="1366520"/>
          </a:xfrm>
          <a:prstGeom prst="rect">
            <a:avLst/>
          </a:prstGeom>
        </p:spPr>
        <p:txBody>
          <a:bodyPr wrap="square" lIns="0" tIns="0" rIns="0" bIns="0">
            <a:spAutoFit/>
          </a:bodyPr>
          <a:lstStyle>
            <a:lvl1pPr>
              <a:defRPr sz="8800" b="1" i="0">
                <a:solidFill>
                  <a:schemeClr val="tx1"/>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5" name="Holder 5"/>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31CA9F45-36D0-4B0F-869E-68D6DF5A796F}" type="datetime1">
              <a:rPr lang="en-US" spc="20" smtClean="0"/>
              <a:t>30-Jun-21</a:t>
            </a:fld>
            <a:endParaRPr spc="2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E26990F-3DF1-41AF-B249-561408FE5978}" type="datetime1">
              <a:rPr lang="en-US" smtClean="0"/>
              <a:t>30-Jun-21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83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5" name="Holder 5"/>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8CF2F94B-295E-4506-B5CE-5E187B28C814}" type="datetime1">
              <a:rPr lang="en-US" spc="20" smtClean="0"/>
              <a:t>30-Jun-21</a:t>
            </a:fld>
            <a:endParaRPr spc="2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6" name="Holder 6"/>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3DE34894-B069-45A9-96B7-4FCF600527F9}" type="datetime1">
              <a:rPr lang="en-US" spc="20" smtClean="0"/>
              <a:t>30-Jun-21</a:t>
            </a:fld>
            <a:endParaRPr spc="2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4" name="Holder 4"/>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C056954A-BE3E-4059-B5EF-F489AA7E7EAB}" type="datetime1">
              <a:rPr lang="en-US" spc="20" smtClean="0"/>
              <a:t>30-Jun-21</a:t>
            </a:fld>
            <a:endParaRPr spc="2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3" name="Holder 3"/>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3829FA6C-2592-44A0-9813-47698988A547}" type="datetime1">
              <a:rPr lang="en-US" spc="20" smtClean="0"/>
              <a:t>30-Jun-21</a:t>
            </a:fld>
            <a:endParaRPr spc="2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50522" y="1603038"/>
            <a:ext cx="14786955" cy="4483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875107" y="6495076"/>
            <a:ext cx="12537785" cy="1882775"/>
          </a:xfrm>
          <a:prstGeom prst="rect">
            <a:avLst/>
          </a:prstGeom>
        </p:spPr>
        <p:txBody>
          <a:bodyPr wrap="square" lIns="0" tIns="0" rIns="0" bIns="0">
            <a:spAutoFit/>
          </a:bodyPr>
          <a:lstStyle>
            <a:lvl1pPr>
              <a:defRPr sz="35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EDA2128-9EC6-40A9-AD5F-BC61A8546E26}" type="datetime1">
              <a:rPr lang="en-US" smtClean="0"/>
              <a:t>30-Jun-21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378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rgbClr val="003B3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5450" b="0" i="0">
                <a:solidFill>
                  <a:srgbClr val="003B3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D24E0BC-9DF0-47C5-B8FB-BC64FECA87FD}" type="datetime1">
              <a:rPr lang="en-US" smtClean="0"/>
              <a:t>30-Jun-21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6369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rgbClr val="003B3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CE97D31-E7E0-45AE-9231-BC03548AB28D}" type="datetime1">
              <a:rPr lang="en-US" smtClean="0"/>
              <a:t>30-Jun-21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34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rgbClr val="003B3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3E7A9D9-74EA-46B8-86C0-15875B5D02D7}" type="datetime1">
              <a:rPr lang="en-US" smtClean="0"/>
              <a:t>30-Jun-21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51531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D93B"/>
          </a:solidFill>
        </p:spPr>
        <p:txBody>
          <a:bodyPr wrap="square" lIns="0" tIns="0" rIns="0" bIns="0" rtlCol="0"/>
          <a:lstStyle/>
          <a:p>
            <a:endParaRPr/>
          </a:p>
        </p:txBody>
      </p:sp>
      <p:sp>
        <p:nvSpPr>
          <p:cNvPr id="2" name="Holder 2"/>
          <p:cNvSpPr>
            <a:spLocks noGrp="1"/>
          </p:cNvSpPr>
          <p:nvPr>
            <p:ph type="title"/>
          </p:nvPr>
        </p:nvSpPr>
        <p:spPr>
          <a:xfrm>
            <a:off x="1824184" y="1879051"/>
            <a:ext cx="5657850" cy="1244600"/>
          </a:xfrm>
          <a:prstGeom prst="rect">
            <a:avLst/>
          </a:prstGeom>
        </p:spPr>
        <p:txBody>
          <a:bodyPr wrap="square" lIns="0" tIns="0" rIns="0" bIns="0">
            <a:spAutoFit/>
          </a:bodyPr>
          <a:lstStyle>
            <a:lvl1pPr>
              <a:defRPr sz="8000" b="1" i="0">
                <a:solidFill>
                  <a:schemeClr val="tx1"/>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364269" y="9235371"/>
            <a:ext cx="1947545" cy="502284"/>
          </a:xfrm>
          <a:prstGeom prst="rect">
            <a:avLst/>
          </a:prstGeom>
        </p:spPr>
        <p:txBody>
          <a:bodyPr wrap="square" lIns="0" tIns="0" rIns="0" bIns="0">
            <a:spAutoFit/>
          </a:bodyPr>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5" name="Holder 5"/>
          <p:cNvSpPr>
            <a:spLocks noGrp="1"/>
          </p:cNvSpPr>
          <p:nvPr>
            <p:ph type="dt" sz="half" idx="6"/>
          </p:nvPr>
        </p:nvSpPr>
        <p:spPr>
          <a:xfrm>
            <a:off x="15464708" y="9480557"/>
            <a:ext cx="1807844" cy="257175"/>
          </a:xfrm>
          <a:prstGeom prst="rect">
            <a:avLst/>
          </a:prstGeom>
        </p:spPr>
        <p:txBody>
          <a:bodyPr wrap="square" lIns="0" tIns="0" rIns="0" bIns="0">
            <a:spAutoFit/>
          </a:bodyPr>
          <a:lstStyle>
            <a:lvl1pPr>
              <a:defRPr sz="1400" b="0" i="0">
                <a:solidFill>
                  <a:schemeClr val="tx1"/>
                </a:solidFill>
                <a:latin typeface="Lucida Sans Unicode"/>
                <a:cs typeface="Lucida Sans Unicode"/>
              </a:defRPr>
            </a:lvl1pPr>
          </a:lstStyle>
          <a:p>
            <a:pPr marL="12700">
              <a:lnSpc>
                <a:spcPct val="100000"/>
              </a:lnSpc>
              <a:spcBef>
                <a:spcPts val="85"/>
              </a:spcBef>
            </a:pPr>
            <a:fld id="{48E0A51B-56E7-4877-B369-DE175C49FB62}" type="datetime1">
              <a:rPr lang="en-US" spc="20" smtClean="0"/>
              <a:t>30-Jun-21</a:t>
            </a:fld>
            <a:endParaRPr spc="20"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72787" y="1737927"/>
            <a:ext cx="5942425" cy="1414145"/>
          </a:xfrm>
          <a:prstGeom prst="rect">
            <a:avLst/>
          </a:prstGeom>
        </p:spPr>
        <p:txBody>
          <a:bodyPr wrap="square" lIns="0" tIns="0" rIns="0" bIns="0">
            <a:spAutoFit/>
          </a:bodyPr>
          <a:lstStyle>
            <a:lvl1pPr>
              <a:defRPr sz="9100" b="0" i="0">
                <a:solidFill>
                  <a:srgbClr val="003B31"/>
                </a:solidFill>
                <a:latin typeface="Verdana"/>
                <a:cs typeface="Verdana"/>
              </a:defRPr>
            </a:lvl1pPr>
          </a:lstStyle>
          <a:p>
            <a:endParaRPr/>
          </a:p>
        </p:txBody>
      </p:sp>
      <p:sp>
        <p:nvSpPr>
          <p:cNvPr id="3" name="Holder 3"/>
          <p:cNvSpPr>
            <a:spLocks noGrp="1"/>
          </p:cNvSpPr>
          <p:nvPr>
            <p:ph type="body" idx="1"/>
          </p:nvPr>
        </p:nvSpPr>
        <p:spPr>
          <a:xfrm>
            <a:off x="1231900" y="3585555"/>
            <a:ext cx="15824200" cy="3987800"/>
          </a:xfrm>
          <a:prstGeom prst="rect">
            <a:avLst/>
          </a:prstGeom>
        </p:spPr>
        <p:txBody>
          <a:bodyPr wrap="square" lIns="0" tIns="0" rIns="0" bIns="0">
            <a:spAutoFit/>
          </a:bodyPr>
          <a:lstStyle>
            <a:lvl1pPr>
              <a:defRPr sz="5450" b="0" i="0">
                <a:solidFill>
                  <a:srgbClr val="003B3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DAB103-21S-003 (Analytical Tools &amp; Decision Making 21 Spring - 003)</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0BF9995-B1C0-4C69-AFD1-61C25946A02C}" type="datetime1">
              <a:rPr lang="en-US" smtClean="0"/>
              <a:t>30-Jun-21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873011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aarp.net%2Fcontent%2Fdam%2Faarp%2Fauto%2F2021%2F06%2F1140-car-crash.web.jpg&amp;imgrefurl=https%3A%2F%2Fwww.aarp.org%2Fauto%2Fdriver-safety%2Finfo-2021%2Fwhat-to-do-after-car-accident.html&amp;tbnid=srBrVBnutnN3eM&amp;vet=12ahUKEwjy4bv0gbjxAhVQQH0KHZ3lDGUQMyg7egQIARBQ..i&amp;docid=u64wazDMVMHuyM&amp;w=1140&amp;h=655&amp;q=US%20car%20Traffic%20accidents&amp;ved=2ahUKEwjy4bv0gbjxAhVQQH0KHZ3lDGUQMyg7egQIARB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sobhanmoosavi/us-accidents" TargetMode="External"/><Relationship Id="rId2" Type="http://schemas.openxmlformats.org/officeDocument/2006/relationships/hyperlink" Target="https://github.com/disuhitarth/EDA_Projects.git"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kaggle.com/sobhanmoosavi/us-accidents/discussion/113055" TargetMode="External"/><Relationship Id="rId7" Type="http://schemas.openxmlformats.org/officeDocument/2006/relationships/hyperlink" Target="https://www.kaggle.com/suyash0010/severity-and-time-wasted-analysis" TargetMode="External"/><Relationship Id="rId2" Type="http://schemas.openxmlformats.org/officeDocument/2006/relationships/hyperlink" Target="https://towardsdatascience.com/usa-accidents-data-analysis-d130843cde02" TargetMode="External"/><Relationship Id="rId1" Type="http://schemas.openxmlformats.org/officeDocument/2006/relationships/slideLayout" Target="../slideLayouts/slideLayout2.xml"/><Relationship Id="rId6" Type="http://schemas.openxmlformats.org/officeDocument/2006/relationships/hyperlink" Target="https://www.kaggle.com/phip2014/ml-to-predict-accident-severity-pa-mont" TargetMode="External"/><Relationship Id="rId5" Type="http://schemas.openxmlformats.org/officeDocument/2006/relationships/hyperlink" Target="https://www.kaggle.com/trivenisaraswathi/severity-prediction-in-sfo-bay-area" TargetMode="External"/><Relationship Id="rId4" Type="http://schemas.openxmlformats.org/officeDocument/2006/relationships/hyperlink" Target="https://www.kaggle.com/deepakdeepu8978/how-severity-the-accidents-i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 Id="rId4" Type="http://schemas.openxmlformats.org/officeDocument/2006/relationships/hyperlink" Target="https://its.itu.edu.t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7643" y="7345453"/>
            <a:ext cx="507365" cy="44450"/>
          </a:xfrm>
          <a:custGeom>
            <a:avLst/>
            <a:gdLst/>
            <a:ahLst/>
            <a:cxnLst/>
            <a:rect l="l" t="t" r="r" b="b"/>
            <a:pathLst>
              <a:path w="507365" h="44450">
                <a:moveTo>
                  <a:pt x="507192" y="44435"/>
                </a:moveTo>
                <a:lnTo>
                  <a:pt x="0" y="44435"/>
                </a:lnTo>
                <a:lnTo>
                  <a:pt x="0" y="0"/>
                </a:lnTo>
                <a:lnTo>
                  <a:pt x="507192" y="0"/>
                </a:lnTo>
                <a:lnTo>
                  <a:pt x="507192" y="44435"/>
                </a:lnTo>
                <a:close/>
              </a:path>
            </a:pathLst>
          </a:custGeom>
          <a:solidFill>
            <a:srgbClr val="000000"/>
          </a:solidFill>
        </p:spPr>
        <p:txBody>
          <a:bodyPr wrap="square" lIns="0" tIns="0" rIns="0" bIns="0" rtlCol="0"/>
          <a:lstStyle/>
          <a:p>
            <a:endParaRPr/>
          </a:p>
        </p:txBody>
      </p:sp>
      <p:sp>
        <p:nvSpPr>
          <p:cNvPr id="2" name="object 2"/>
          <p:cNvSpPr txBox="1"/>
          <p:nvPr/>
        </p:nvSpPr>
        <p:spPr>
          <a:xfrm>
            <a:off x="278814" y="130852"/>
            <a:ext cx="14914114" cy="3650358"/>
          </a:xfrm>
          <a:prstGeom prst="rect">
            <a:avLst/>
          </a:prstGeom>
          <a:solidFill>
            <a:srgbClr val="FFD93B"/>
          </a:solidFill>
        </p:spPr>
        <p:txBody>
          <a:bodyPr vert="horz" wrap="square" lIns="0" tIns="109855" rIns="0" bIns="0" rtlCol="0">
            <a:spAutoFit/>
          </a:bodyPr>
          <a:lstStyle/>
          <a:p>
            <a:pPr marL="12700" marR="5080">
              <a:lnSpc>
                <a:spcPts val="13790"/>
              </a:lnSpc>
              <a:spcBef>
                <a:spcPts val="865"/>
              </a:spcBef>
            </a:pPr>
            <a:r>
              <a:rPr lang="en-US" sz="12000" b="1" spc="-395" dirty="0">
                <a:latin typeface="Tahoma"/>
                <a:cs typeface="Tahoma"/>
              </a:rPr>
              <a:t>US Accidents Data Analysis</a:t>
            </a:r>
            <a:endParaRPr lang="en-US" sz="12000" dirty="0">
              <a:latin typeface="Tahoma"/>
              <a:cs typeface="Tahoma"/>
            </a:endParaRPr>
          </a:p>
        </p:txBody>
      </p:sp>
      <p:sp>
        <p:nvSpPr>
          <p:cNvPr id="4" name="object 4"/>
          <p:cNvSpPr txBox="1"/>
          <p:nvPr/>
        </p:nvSpPr>
        <p:spPr>
          <a:xfrm>
            <a:off x="278814" y="4229100"/>
            <a:ext cx="6045786" cy="1274708"/>
          </a:xfrm>
          <a:prstGeom prst="rect">
            <a:avLst/>
          </a:prstGeom>
          <a:solidFill>
            <a:srgbClr val="FFD93B"/>
          </a:solidFill>
        </p:spPr>
        <p:txBody>
          <a:bodyPr vert="horz" wrap="square" lIns="0" tIns="12700" rIns="0" bIns="0" rtlCol="0">
            <a:spAutoFit/>
          </a:bodyPr>
          <a:lstStyle/>
          <a:p>
            <a:r>
              <a:rPr lang="en-US" sz="2400" i="1" dirty="0">
                <a:latin typeface="Tahoma" panose="020B0604030504040204" pitchFamily="34" charset="0"/>
                <a:ea typeface="Tahoma" panose="020B0604030504040204" pitchFamily="34" charset="0"/>
                <a:cs typeface="Tahoma" panose="020B0604030504040204" pitchFamily="34" charset="0"/>
              </a:rPr>
              <a:t>Every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5400" b="1" spc="-395" dirty="0">
                <a:solidFill>
                  <a:srgbClr val="C00000"/>
                </a:solidFill>
                <a:latin typeface="Tahoma" panose="020B0604030504040204" pitchFamily="34" charset="0"/>
                <a:ea typeface="Tahoma" panose="020B0604030504040204" pitchFamily="34" charset="0"/>
                <a:cs typeface="Tahoma" panose="020B0604030504040204" pitchFamily="34" charset="0"/>
              </a:rPr>
              <a:t>24</a:t>
            </a:r>
            <a:r>
              <a:rPr lang="en-US" sz="3600" b="1" spc="-39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600" b="1" spc="-150" dirty="0">
                <a:solidFill>
                  <a:srgbClr val="C00000"/>
                </a:solidFill>
                <a:latin typeface="Tahoma" panose="020B0604030504040204" pitchFamily="34" charset="0"/>
                <a:ea typeface="Tahoma" panose="020B0604030504040204" pitchFamily="34" charset="0"/>
                <a:cs typeface="Tahoma" panose="020B0604030504040204" pitchFamily="34" charset="0"/>
              </a:rPr>
              <a:t>seconds</a:t>
            </a:r>
            <a:r>
              <a:rPr lang="en-US" sz="2000" dirty="0">
                <a:solidFill>
                  <a:srgbClr val="C00000"/>
                </a:solidFill>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i="1" dirty="0">
                <a:latin typeface="Tahoma" panose="020B0604030504040204" pitchFamily="34" charset="0"/>
                <a:ea typeface="Tahoma" panose="020B0604030504040204" pitchFamily="34" charset="0"/>
                <a:cs typeface="Tahoma" panose="020B0604030504040204" pitchFamily="34" charset="0"/>
              </a:rPr>
              <a:t>someone dies on the road</a:t>
            </a:r>
            <a:r>
              <a:rPr lang="en-US" sz="2800" i="1" dirty="0">
                <a:latin typeface="Tahoma" panose="020B0604030504040204" pitchFamily="34" charset="0"/>
                <a:ea typeface="Tahoma" panose="020B0604030504040204" pitchFamily="34" charset="0"/>
                <a:cs typeface="Tahoma" panose="020B0604030504040204" pitchFamily="34" charset="0"/>
              </a:rPr>
              <a:t>.</a:t>
            </a:r>
            <a:endParaRPr lang="en-US" sz="2400" i="1" dirty="0">
              <a:solidFill>
                <a:srgbClr val="FFD93B"/>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220876B4-B719-4451-ADFD-F6BCC578B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749" y="1959297"/>
            <a:ext cx="11693480" cy="67354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2EDED6AA-50B2-4239-8381-9EC700C55150}"/>
              </a:ext>
            </a:extLst>
          </p:cNvPr>
          <p:cNvSpPr txBox="1"/>
          <p:nvPr/>
        </p:nvSpPr>
        <p:spPr>
          <a:xfrm>
            <a:off x="6477000" y="8793162"/>
            <a:ext cx="4572000" cy="369332"/>
          </a:xfrm>
          <a:prstGeom prst="rect">
            <a:avLst/>
          </a:prstGeom>
          <a:noFill/>
        </p:spPr>
        <p:txBody>
          <a:bodyPr wrap="square" rtlCol="0">
            <a:spAutoFit/>
          </a:bodyPr>
          <a:lstStyle/>
          <a:p>
            <a:r>
              <a:rPr lang="en-US" b="1" dirty="0"/>
              <a:t>Image Source:</a:t>
            </a:r>
            <a:r>
              <a:rPr lang="en-US" dirty="0"/>
              <a:t> </a:t>
            </a:r>
            <a:r>
              <a:rPr lang="en-US" dirty="0">
                <a:hlinkClick r:id="rId3"/>
              </a:rPr>
              <a:t>Link</a:t>
            </a:r>
            <a:r>
              <a:rPr lang="en-US" dirty="0"/>
              <a:t> </a:t>
            </a:r>
            <a:endParaRPr lang="en-US" b="1" dirty="0"/>
          </a:p>
        </p:txBody>
      </p:sp>
      <p:sp>
        <p:nvSpPr>
          <p:cNvPr id="14" name="object 6">
            <a:extLst>
              <a:ext uri="{FF2B5EF4-FFF2-40B4-BE49-F238E27FC236}">
                <a16:creationId xmlns:a16="http://schemas.microsoft.com/office/drawing/2014/main" id="{0628F139-11EB-4615-8A60-58969F797F52}"/>
              </a:ext>
            </a:extLst>
          </p:cNvPr>
          <p:cNvSpPr txBox="1"/>
          <p:nvPr/>
        </p:nvSpPr>
        <p:spPr>
          <a:xfrm>
            <a:off x="1149541" y="96869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5" name="object 7">
            <a:extLst>
              <a:ext uri="{FF2B5EF4-FFF2-40B4-BE49-F238E27FC236}">
                <a16:creationId xmlns:a16="http://schemas.microsoft.com/office/drawing/2014/main" id="{5E394755-F907-415E-B869-F0F620431E42}"/>
              </a:ext>
            </a:extLst>
          </p:cNvPr>
          <p:cNvSpPr txBox="1">
            <a:spLocks/>
          </p:cNvSpPr>
          <p:nvPr/>
        </p:nvSpPr>
        <p:spPr>
          <a:xfrm>
            <a:off x="6650562" y="96869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6" name="object 8">
            <a:extLst>
              <a:ext uri="{FF2B5EF4-FFF2-40B4-BE49-F238E27FC236}">
                <a16:creationId xmlns:a16="http://schemas.microsoft.com/office/drawing/2014/main" id="{EEB638D1-F7EE-4F77-A4D3-7F7F07AAB3B3}"/>
              </a:ext>
            </a:extLst>
          </p:cNvPr>
          <p:cNvSpPr txBox="1">
            <a:spLocks/>
          </p:cNvSpPr>
          <p:nvPr/>
        </p:nvSpPr>
        <p:spPr>
          <a:xfrm>
            <a:off x="15803369" y="96869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1016000" y="5448563"/>
            <a:ext cx="2603191"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Period-of-Day</a:t>
            </a:r>
          </a:p>
        </p:txBody>
      </p:sp>
      <p:sp>
        <p:nvSpPr>
          <p:cNvPr id="21" name="object 21"/>
          <p:cNvSpPr txBox="1"/>
          <p:nvPr/>
        </p:nvSpPr>
        <p:spPr>
          <a:xfrm>
            <a:off x="4664510" y="3504476"/>
            <a:ext cx="12937689" cy="2609945"/>
          </a:xfrm>
          <a:prstGeom prst="rect">
            <a:avLst/>
          </a:prstGeom>
        </p:spPr>
        <p:txBody>
          <a:bodyPr vert="horz" wrap="square" lIns="0" tIns="12700" rIns="0" bIns="0" rtlCol="0">
            <a:spAutoFit/>
          </a:bodyPr>
          <a:lstStyle/>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Sunrise_Sunset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sunrise/sunset.</a:t>
            </a:r>
          </a:p>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Civil_Twilight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civil twilight.</a:t>
            </a:r>
          </a:p>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Nautical_Twilight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nautical twilight.</a:t>
            </a:r>
          </a:p>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Astronomical Twilight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astronomical twilight.</a:t>
            </a:r>
          </a:p>
        </p:txBody>
      </p:sp>
      <p:pic>
        <p:nvPicPr>
          <p:cNvPr id="5" name="Picture 4" descr="Shape&#10;&#10;Description automatically generated with low confidence">
            <a:extLst>
              <a:ext uri="{FF2B5EF4-FFF2-40B4-BE49-F238E27FC236}">
                <a16:creationId xmlns:a16="http://schemas.microsoft.com/office/drawing/2014/main" id="{6C7E25AC-3C93-4A6D-9CC7-1A5468B5D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158" y="3504476"/>
            <a:ext cx="1884873" cy="1884873"/>
          </a:xfrm>
          <a:prstGeom prst="rect">
            <a:avLst/>
          </a:prstGeom>
        </p:spPr>
      </p:pic>
      <p:sp>
        <p:nvSpPr>
          <p:cNvPr id="13" name="object 6">
            <a:extLst>
              <a:ext uri="{FF2B5EF4-FFF2-40B4-BE49-F238E27FC236}">
                <a16:creationId xmlns:a16="http://schemas.microsoft.com/office/drawing/2014/main" id="{C117B187-7834-4AFD-8D74-6932824083A7}"/>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F0CE9443-DB38-4075-866A-BAC36FF338FD}"/>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4A0C7AB4-4CBD-4D7A-AD1C-4A54984B4CA3}"/>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209762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19"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D93B"/>
          </a:solidFill>
        </p:spPr>
        <p:txBody>
          <a:bodyPr wrap="square" lIns="0" tIns="0" rIns="0" bIns="0" rtlCol="0"/>
          <a:lstStyle/>
          <a:p>
            <a:endParaRPr/>
          </a:p>
        </p:txBody>
      </p:sp>
      <p:sp>
        <p:nvSpPr>
          <p:cNvPr id="3" name="object 3"/>
          <p:cNvSpPr txBox="1"/>
          <p:nvPr/>
        </p:nvSpPr>
        <p:spPr>
          <a:xfrm>
            <a:off x="438606" y="2750892"/>
            <a:ext cx="7848144" cy="5684505"/>
          </a:xfrm>
          <a:prstGeom prst="rect">
            <a:avLst/>
          </a:prstGeom>
        </p:spPr>
        <p:txBody>
          <a:bodyPr vert="horz" wrap="square" lIns="0" tIns="12700" rIns="0" bIns="0" rtlCol="0">
            <a:spAutoFit/>
          </a:bodyPr>
          <a:lstStyle/>
          <a:p>
            <a:pPr marL="298450" marR="96520" indent="-285750">
              <a:spcBef>
                <a:spcPts val="100"/>
              </a:spcBef>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MILLIONS ROAD TRAFFIC DEATHS EVERY YEAR</a:t>
            </a:r>
          </a:p>
          <a:p>
            <a:pPr marL="285750" indent="-285750">
              <a:spcBef>
                <a:spcPts val="30"/>
              </a:spcBef>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spcBef>
                <a:spcPts val="30"/>
              </a:spcBef>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CAUSE OF DEATH AMONG CHILDREN AGED 5-14 AND AMONG YOUNG ADULTS AGED 15-29</a:t>
            </a:r>
          </a:p>
          <a:p>
            <a:pPr marL="285750" indent="-285750">
              <a:spcBef>
                <a:spcPts val="30"/>
              </a:spcBef>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spcBef>
                <a:spcPts val="30"/>
              </a:spcBef>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CAUSES OF DEATHS PEDESTRAINS, CYCLISTS AND MOTORCYCLISTS</a:t>
            </a:r>
          </a:p>
          <a:p>
            <a:pPr marL="285750" indent="-285750">
              <a:spcBef>
                <a:spcPts val="30"/>
              </a:spcBef>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spcBef>
                <a:spcPts val="30"/>
              </a:spcBef>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PEDESTRIAN AND BICYCLIST FATALITIES CONTINUE TO RISE IN THE UNITED STATES. ACCORDING TO THE NATIONAL HIGHWAY TRAFFIC SAFETY ADMINISTRATION (NHTSA), MORE PEDESTRIANS AND CYCLISTS WERE KILLED IN 2018 THAN IN ANY YEAR SINCE 1990</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MORE THAN 38,000 PEOPLE DIE EVERY YEAR IN CRASHES ON U.S. ROADWAYS. THE U.S. TRAFFIC FATALITY RATE IS 12.4 DEATHS PER 100,000 INHABITANTS.</a:t>
            </a:r>
          </a:p>
          <a:p>
            <a:pPr marL="285750" indent="-285750">
              <a:spcBef>
                <a:spcPts val="30"/>
              </a:spcBef>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spcBef>
                <a:spcPts val="30"/>
              </a:spcBef>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ROAD CRASHES ARE THE LEADING CAUSE OF DEATH IN THE U.S. FOR PEOPLE AGED 1-54.</a:t>
            </a:r>
          </a:p>
          <a:p>
            <a:pPr marL="285750" indent="-285750">
              <a:spcBef>
                <a:spcPts val="30"/>
              </a:spcBef>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spcBef>
                <a:spcPts val="30"/>
              </a:spcBef>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U.S. SUFFERS THE MOST ROAD CRASH DEATHS OF ANY HIGH-INCOME COUNTRY, ABOUT 50% HIGHER THAN SIMILAR COUNTRIES IN WESTERN EUROPE, CANADA, AUSTRALIA AND JAPAN.</a:t>
            </a:r>
          </a:p>
          <a:p>
            <a:pPr marL="285750" indent="-285750">
              <a:spcBef>
                <a:spcPts val="30"/>
              </a:spcBef>
              <a:buFont typeface="Arial" panose="020B0604020202020204" pitchFamily="34" charset="0"/>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spcBef>
                <a:spcPts val="30"/>
              </a:spcBef>
              <a:buFont typeface="Arial" panose="020B0604020202020204" pitchFamily="34" charset="0"/>
              <a:buChar char="•"/>
            </a:pP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p:nvPr/>
        </p:nvSpPr>
        <p:spPr>
          <a:xfrm>
            <a:off x="9285623" y="3043848"/>
            <a:ext cx="8563771" cy="4752583"/>
          </a:xfrm>
          <a:prstGeom prst="rect">
            <a:avLst/>
          </a:prstGeom>
        </p:spPr>
        <p:txBody>
          <a:bodyPr vert="horz" wrap="square" lIns="0" tIns="12700" rIns="0" bIns="0" rtlCol="0">
            <a:spAutoFit/>
          </a:bodyPr>
          <a:lstStyle/>
          <a:p>
            <a:pPr algn="just"/>
            <a:r>
              <a:rPr lang="en-US" sz="2200" b="0" i="0" dirty="0">
                <a:effectLst/>
                <a:latin typeface="Tahoma" panose="020B0604030504040204" pitchFamily="34" charset="0"/>
                <a:ea typeface="Tahoma" panose="020B0604030504040204" pitchFamily="34" charset="0"/>
                <a:cs typeface="Tahoma" panose="020B0604030504040204" pitchFamily="34" charset="0"/>
              </a:rPr>
              <a:t>A number of factors contribute to road crashes and resulting deaths and severity of injuries. These include:</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Poor road infrastructure and management</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Non-road worthy vehicles</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Unenforced or non-existent traffic laws</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Unsafe road user behaviors and</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Inadequate post-crash care.</a:t>
            </a:r>
          </a:p>
          <a:p>
            <a:pPr algn="just">
              <a:buFont typeface="Arial" panose="020B0604020202020204" pitchFamily="34" charset="0"/>
              <a:buChar char="•"/>
            </a:pPr>
            <a:endParaRPr lang="en-US" sz="2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2200" b="0" i="0" dirty="0">
                <a:effectLst/>
                <a:latin typeface="Tahoma" panose="020B0604030504040204" pitchFamily="34" charset="0"/>
                <a:ea typeface="Tahoma" panose="020B0604030504040204" pitchFamily="34" charset="0"/>
                <a:cs typeface="Tahoma" panose="020B0604030504040204" pitchFamily="34" charset="0"/>
              </a:rPr>
              <a:t>By understanding each of these factors and through planning, effective management and evidence-based interventions, road crashes can be predicted and prevented. Having access to accurate and updated information about the current road situation enables drivers, pedestrians and passengers to make informed road safety decisions.</a:t>
            </a:r>
          </a:p>
        </p:txBody>
      </p:sp>
      <p:sp>
        <p:nvSpPr>
          <p:cNvPr id="5" name="object 5"/>
          <p:cNvSpPr/>
          <p:nvPr/>
        </p:nvSpPr>
        <p:spPr>
          <a:xfrm flipV="1">
            <a:off x="1426845" y="1714500"/>
            <a:ext cx="5735955" cy="45719"/>
          </a:xfrm>
          <a:custGeom>
            <a:avLst/>
            <a:gdLst/>
            <a:ahLst/>
            <a:cxnLst/>
            <a:rect l="l" t="t" r="r" b="b"/>
            <a:pathLst>
              <a:path w="5735955" h="92075">
                <a:moveTo>
                  <a:pt x="5735542" y="91944"/>
                </a:moveTo>
                <a:lnTo>
                  <a:pt x="0" y="91944"/>
                </a:lnTo>
                <a:lnTo>
                  <a:pt x="0" y="0"/>
                </a:lnTo>
                <a:lnTo>
                  <a:pt x="5735542" y="0"/>
                </a:lnTo>
                <a:lnTo>
                  <a:pt x="5735542" y="91944"/>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1325980" y="447908"/>
            <a:ext cx="5761355" cy="1244600"/>
          </a:xfrm>
          <a:prstGeom prst="rect">
            <a:avLst/>
          </a:prstGeom>
        </p:spPr>
        <p:txBody>
          <a:bodyPr vert="horz" wrap="square" lIns="0" tIns="12700" rIns="0" bIns="0" rtlCol="0">
            <a:spAutoFit/>
          </a:bodyPr>
          <a:lstStyle/>
          <a:p>
            <a:pPr marL="12700">
              <a:lnSpc>
                <a:spcPct val="100000"/>
              </a:lnSpc>
              <a:spcBef>
                <a:spcPts val="100"/>
              </a:spcBef>
            </a:pPr>
            <a:r>
              <a:rPr spc="-185" dirty="0"/>
              <a:t>T</a:t>
            </a:r>
            <a:r>
              <a:rPr spc="-730" dirty="0"/>
              <a:t>h</a:t>
            </a:r>
            <a:r>
              <a:rPr spc="-335" dirty="0"/>
              <a:t>e</a:t>
            </a:r>
            <a:r>
              <a:rPr spc="-750" dirty="0"/>
              <a:t> </a:t>
            </a:r>
            <a:r>
              <a:rPr spc="-480" dirty="0"/>
              <a:t>P</a:t>
            </a:r>
            <a:r>
              <a:rPr spc="-355" dirty="0"/>
              <a:t>r</a:t>
            </a:r>
            <a:r>
              <a:rPr spc="-480" dirty="0"/>
              <a:t>o</a:t>
            </a:r>
            <a:r>
              <a:rPr spc="-565" dirty="0"/>
              <a:t>b</a:t>
            </a:r>
            <a:r>
              <a:rPr spc="-380" dirty="0"/>
              <a:t>l</a:t>
            </a:r>
            <a:r>
              <a:rPr spc="-340" dirty="0"/>
              <a:t>e</a:t>
            </a:r>
            <a:r>
              <a:rPr spc="-910" dirty="0"/>
              <a:t>m</a:t>
            </a:r>
          </a:p>
        </p:txBody>
      </p:sp>
      <p:sp>
        <p:nvSpPr>
          <p:cNvPr id="7" name="object 7"/>
          <p:cNvSpPr txBox="1"/>
          <p:nvPr/>
        </p:nvSpPr>
        <p:spPr>
          <a:xfrm>
            <a:off x="723903" y="2033700"/>
            <a:ext cx="7191371" cy="443711"/>
          </a:xfrm>
          <a:prstGeom prst="rect">
            <a:avLst/>
          </a:prstGeom>
        </p:spPr>
        <p:txBody>
          <a:bodyPr vert="horz" wrap="square" lIns="0" tIns="12700" rIns="0" bIns="0" rtlCol="0">
            <a:spAutoFit/>
          </a:bodyPr>
          <a:lstStyle/>
          <a:p>
            <a:r>
              <a:rPr lang="en-US" sz="2800" spc="-5" dirty="0">
                <a:latin typeface="Tahoma"/>
                <a:cs typeface="Tahoma"/>
              </a:rPr>
              <a:t>Every 24 seconds  someone dies on the road.</a:t>
            </a:r>
          </a:p>
        </p:txBody>
      </p:sp>
      <p:sp>
        <p:nvSpPr>
          <p:cNvPr id="9" name="object 9"/>
          <p:cNvSpPr/>
          <p:nvPr/>
        </p:nvSpPr>
        <p:spPr>
          <a:xfrm>
            <a:off x="9409904" y="1714500"/>
            <a:ext cx="5139689" cy="45719"/>
          </a:xfrm>
          <a:custGeom>
            <a:avLst/>
            <a:gdLst/>
            <a:ahLst/>
            <a:cxnLst/>
            <a:rect l="l" t="t" r="r" b="b"/>
            <a:pathLst>
              <a:path w="4067809" h="92075">
                <a:moveTo>
                  <a:pt x="4067632" y="0"/>
                </a:moveTo>
                <a:lnTo>
                  <a:pt x="426466" y="0"/>
                </a:lnTo>
                <a:lnTo>
                  <a:pt x="0" y="0"/>
                </a:lnTo>
                <a:lnTo>
                  <a:pt x="0" y="91948"/>
                </a:lnTo>
                <a:lnTo>
                  <a:pt x="426466" y="91948"/>
                </a:lnTo>
                <a:lnTo>
                  <a:pt x="4067632" y="91948"/>
                </a:lnTo>
                <a:lnTo>
                  <a:pt x="4067632" y="0"/>
                </a:lnTo>
                <a:close/>
              </a:path>
            </a:pathLst>
          </a:custGeom>
          <a:solidFill>
            <a:srgbClr val="000000"/>
          </a:solidFill>
        </p:spPr>
        <p:txBody>
          <a:bodyPr wrap="square" lIns="0" tIns="0" rIns="0" bIns="0" rtlCol="0"/>
          <a:lstStyle/>
          <a:p>
            <a:endParaRPr/>
          </a:p>
        </p:txBody>
      </p:sp>
      <p:sp>
        <p:nvSpPr>
          <p:cNvPr id="10" name="object 10"/>
          <p:cNvSpPr txBox="1"/>
          <p:nvPr/>
        </p:nvSpPr>
        <p:spPr>
          <a:xfrm>
            <a:off x="9338041" y="469900"/>
            <a:ext cx="5139690" cy="1244600"/>
          </a:xfrm>
          <a:prstGeom prst="rect">
            <a:avLst/>
          </a:prstGeom>
        </p:spPr>
        <p:txBody>
          <a:bodyPr vert="horz" wrap="square" lIns="0" tIns="12700" rIns="0" bIns="0" rtlCol="0">
            <a:spAutoFit/>
          </a:bodyPr>
          <a:lstStyle/>
          <a:p>
            <a:pPr marL="12700">
              <a:lnSpc>
                <a:spcPct val="100000"/>
              </a:lnSpc>
              <a:spcBef>
                <a:spcPts val="100"/>
              </a:spcBef>
            </a:pPr>
            <a:r>
              <a:rPr lang="en-US" sz="8000" b="1" spc="-300" dirty="0">
                <a:latin typeface="Tahoma"/>
                <a:cs typeface="Tahoma"/>
              </a:rPr>
              <a:t>Motivation</a:t>
            </a:r>
            <a:endParaRPr sz="8000" spc="-300" dirty="0">
              <a:latin typeface="Tahoma"/>
              <a:cs typeface="Tahoma"/>
            </a:endParaRPr>
          </a:p>
        </p:txBody>
      </p:sp>
      <p:sp>
        <p:nvSpPr>
          <p:cNvPr id="11" name="object 11"/>
          <p:cNvSpPr txBox="1"/>
          <p:nvPr/>
        </p:nvSpPr>
        <p:spPr>
          <a:xfrm>
            <a:off x="9285623" y="1957919"/>
            <a:ext cx="6160770" cy="513080"/>
          </a:xfrm>
          <a:prstGeom prst="rect">
            <a:avLst/>
          </a:prstGeom>
        </p:spPr>
        <p:txBody>
          <a:bodyPr vert="horz" wrap="square" lIns="0" tIns="12700" rIns="0" bIns="0" rtlCol="0">
            <a:spAutoFit/>
          </a:bodyPr>
          <a:lstStyle/>
          <a:p>
            <a:pPr marL="12700">
              <a:lnSpc>
                <a:spcPct val="100000"/>
              </a:lnSpc>
              <a:spcBef>
                <a:spcPts val="100"/>
              </a:spcBef>
            </a:pPr>
            <a:r>
              <a:rPr sz="3200" spc="-114" dirty="0">
                <a:latin typeface="Tahoma"/>
                <a:cs typeface="Tahoma"/>
              </a:rPr>
              <a:t>W</a:t>
            </a:r>
            <a:r>
              <a:rPr sz="3200" spc="-55" dirty="0">
                <a:latin typeface="Tahoma"/>
                <a:cs typeface="Tahoma"/>
              </a:rPr>
              <a:t>h</a:t>
            </a:r>
            <a:r>
              <a:rPr sz="3200" spc="-35" dirty="0">
                <a:latin typeface="Tahoma"/>
                <a:cs typeface="Tahoma"/>
              </a:rPr>
              <a:t>a</a:t>
            </a:r>
            <a:r>
              <a:rPr sz="3200" spc="110" dirty="0">
                <a:latin typeface="Tahoma"/>
                <a:cs typeface="Tahoma"/>
              </a:rPr>
              <a:t>t</a:t>
            </a:r>
            <a:r>
              <a:rPr sz="3200" spc="-365" dirty="0">
                <a:latin typeface="Tahoma"/>
                <a:cs typeface="Tahoma"/>
              </a:rPr>
              <a:t> </a:t>
            </a:r>
            <a:r>
              <a:rPr sz="3200" spc="-5" dirty="0">
                <a:latin typeface="Tahoma"/>
                <a:cs typeface="Tahoma"/>
              </a:rPr>
              <a:t>w</a:t>
            </a:r>
            <a:r>
              <a:rPr sz="3200" spc="35" dirty="0">
                <a:latin typeface="Tahoma"/>
                <a:cs typeface="Tahoma"/>
              </a:rPr>
              <a:t>e</a:t>
            </a:r>
            <a:r>
              <a:rPr sz="3200" spc="-365" dirty="0">
                <a:latin typeface="Tahoma"/>
                <a:cs typeface="Tahoma"/>
              </a:rPr>
              <a:t> </a:t>
            </a:r>
            <a:r>
              <a:rPr sz="3200" spc="-5" dirty="0">
                <a:latin typeface="Tahoma"/>
                <a:cs typeface="Tahoma"/>
              </a:rPr>
              <a:t>w</a:t>
            </a:r>
            <a:r>
              <a:rPr sz="3200" spc="-35" dirty="0">
                <a:latin typeface="Tahoma"/>
                <a:cs typeface="Tahoma"/>
              </a:rPr>
              <a:t>a</a:t>
            </a:r>
            <a:r>
              <a:rPr sz="3200" spc="-55" dirty="0">
                <a:latin typeface="Tahoma"/>
                <a:cs typeface="Tahoma"/>
              </a:rPr>
              <a:t>n</a:t>
            </a:r>
            <a:r>
              <a:rPr sz="3200" spc="110" dirty="0">
                <a:latin typeface="Tahoma"/>
                <a:cs typeface="Tahoma"/>
              </a:rPr>
              <a:t>t</a:t>
            </a:r>
            <a:r>
              <a:rPr sz="3200" spc="-365" dirty="0">
                <a:latin typeface="Tahoma"/>
                <a:cs typeface="Tahoma"/>
              </a:rPr>
              <a:t> </a:t>
            </a:r>
            <a:r>
              <a:rPr sz="3200" spc="105" dirty="0">
                <a:latin typeface="Tahoma"/>
                <a:cs typeface="Tahoma"/>
              </a:rPr>
              <a:t>t</a:t>
            </a:r>
            <a:r>
              <a:rPr sz="3200" spc="35" dirty="0">
                <a:latin typeface="Tahoma"/>
                <a:cs typeface="Tahoma"/>
              </a:rPr>
              <a:t>o</a:t>
            </a:r>
            <a:r>
              <a:rPr sz="3200" spc="-365" dirty="0">
                <a:latin typeface="Tahoma"/>
                <a:cs typeface="Tahoma"/>
              </a:rPr>
              <a:t> </a:t>
            </a:r>
            <a:r>
              <a:rPr sz="3200" spc="-10" dirty="0">
                <a:latin typeface="Tahoma"/>
                <a:cs typeface="Tahoma"/>
              </a:rPr>
              <a:t>p</a:t>
            </a:r>
            <a:r>
              <a:rPr sz="3200" spc="25" dirty="0">
                <a:latin typeface="Tahoma"/>
                <a:cs typeface="Tahoma"/>
              </a:rPr>
              <a:t>r</a:t>
            </a:r>
            <a:r>
              <a:rPr sz="3200" spc="30" dirty="0">
                <a:latin typeface="Tahoma"/>
                <a:cs typeface="Tahoma"/>
              </a:rPr>
              <a:t>o</a:t>
            </a:r>
            <a:r>
              <a:rPr sz="3200" spc="-30" dirty="0">
                <a:latin typeface="Tahoma"/>
                <a:cs typeface="Tahoma"/>
              </a:rPr>
              <a:t>v</a:t>
            </a:r>
            <a:r>
              <a:rPr sz="3200" spc="35" dirty="0">
                <a:latin typeface="Tahoma"/>
                <a:cs typeface="Tahoma"/>
              </a:rPr>
              <a:t>e</a:t>
            </a:r>
            <a:r>
              <a:rPr sz="3200" spc="-365" dirty="0">
                <a:latin typeface="Tahoma"/>
                <a:cs typeface="Tahoma"/>
              </a:rPr>
              <a:t> </a:t>
            </a:r>
            <a:r>
              <a:rPr sz="3200" spc="30" dirty="0">
                <a:latin typeface="Tahoma"/>
                <a:cs typeface="Tahoma"/>
              </a:rPr>
              <a:t>or</a:t>
            </a:r>
            <a:r>
              <a:rPr sz="3200" spc="-365" dirty="0">
                <a:latin typeface="Tahoma"/>
                <a:cs typeface="Tahoma"/>
              </a:rPr>
              <a:t> </a:t>
            </a:r>
            <a:r>
              <a:rPr sz="3200" spc="-25" dirty="0">
                <a:latin typeface="Tahoma"/>
                <a:cs typeface="Tahoma"/>
              </a:rPr>
              <a:t>d</a:t>
            </a:r>
            <a:r>
              <a:rPr sz="3200" spc="65" dirty="0">
                <a:latin typeface="Tahoma"/>
                <a:cs typeface="Tahoma"/>
              </a:rPr>
              <a:t>i</a:t>
            </a:r>
            <a:r>
              <a:rPr sz="3200" spc="125" dirty="0">
                <a:latin typeface="Tahoma"/>
                <a:cs typeface="Tahoma"/>
              </a:rPr>
              <a:t>s</a:t>
            </a:r>
            <a:r>
              <a:rPr sz="3200" spc="-10" dirty="0">
                <a:latin typeface="Tahoma"/>
                <a:cs typeface="Tahoma"/>
              </a:rPr>
              <a:t>p</a:t>
            </a:r>
            <a:r>
              <a:rPr sz="3200" spc="25" dirty="0">
                <a:latin typeface="Tahoma"/>
                <a:cs typeface="Tahoma"/>
              </a:rPr>
              <a:t>r</a:t>
            </a:r>
            <a:r>
              <a:rPr sz="3200" spc="30" dirty="0">
                <a:latin typeface="Tahoma"/>
                <a:cs typeface="Tahoma"/>
              </a:rPr>
              <a:t>o</a:t>
            </a:r>
            <a:r>
              <a:rPr sz="3200" spc="-30" dirty="0">
                <a:latin typeface="Tahoma"/>
                <a:cs typeface="Tahoma"/>
              </a:rPr>
              <a:t>v</a:t>
            </a:r>
            <a:r>
              <a:rPr sz="3200" spc="35" dirty="0">
                <a:latin typeface="Tahoma"/>
                <a:cs typeface="Tahoma"/>
              </a:rPr>
              <a:t>e</a:t>
            </a:r>
            <a:endParaRPr sz="3200" dirty="0">
              <a:latin typeface="Tahoma"/>
              <a:cs typeface="Tahoma"/>
            </a:endParaRPr>
          </a:p>
        </p:txBody>
      </p:sp>
      <p:sp>
        <p:nvSpPr>
          <p:cNvPr id="12" name="object 12"/>
          <p:cNvSpPr/>
          <p:nvPr/>
        </p:nvSpPr>
        <p:spPr>
          <a:xfrm>
            <a:off x="8753475" y="1717437"/>
            <a:ext cx="9525" cy="6096000"/>
          </a:xfrm>
          <a:custGeom>
            <a:avLst/>
            <a:gdLst/>
            <a:ahLst/>
            <a:cxnLst/>
            <a:rect l="l" t="t" r="r" b="b"/>
            <a:pathLst>
              <a:path w="9525" h="6096000">
                <a:moveTo>
                  <a:pt x="9524" y="6095999"/>
                </a:moveTo>
                <a:lnTo>
                  <a:pt x="0" y="6095999"/>
                </a:lnTo>
                <a:lnTo>
                  <a:pt x="0" y="0"/>
                </a:lnTo>
                <a:lnTo>
                  <a:pt x="9524" y="0"/>
                </a:lnTo>
                <a:lnTo>
                  <a:pt x="9524" y="6095999"/>
                </a:lnTo>
                <a:close/>
              </a:path>
            </a:pathLst>
          </a:custGeom>
          <a:solidFill>
            <a:srgbClr val="FFFFFF"/>
          </a:solidFill>
        </p:spPr>
        <p:txBody>
          <a:bodyPr wrap="square" lIns="0" tIns="0" rIns="0" bIns="0" rtlCol="0"/>
          <a:lstStyle/>
          <a:p>
            <a:endParaRPr/>
          </a:p>
        </p:txBody>
      </p:sp>
      <p:sp>
        <p:nvSpPr>
          <p:cNvPr id="13" name="object 6">
            <a:extLst>
              <a:ext uri="{FF2B5EF4-FFF2-40B4-BE49-F238E27FC236}">
                <a16:creationId xmlns:a16="http://schemas.microsoft.com/office/drawing/2014/main" id="{029A85E5-93E6-4F14-B9B7-B930E75EB512}"/>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CD29086B-FBD6-4EB6-AB3B-851986AFB1F4}"/>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7769284D-0445-4E12-B25A-4E3392F5B3F5}"/>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051367" y="2474885"/>
            <a:ext cx="2825433" cy="340350"/>
          </a:xfrm>
          <a:prstGeom prst="rect">
            <a:avLst/>
          </a:prstGeom>
        </p:spPr>
        <p:txBody>
          <a:bodyPr vert="horz" wrap="square" lIns="0" tIns="12700" rIns="0" bIns="0" rtlCol="0">
            <a:spAutoFit/>
          </a:bodyPr>
          <a:lstStyle/>
          <a:p>
            <a:pPr marL="12700" marR="5080">
              <a:lnSpc>
                <a:spcPct val="116399"/>
              </a:lnSpc>
              <a:spcBef>
                <a:spcPts val="100"/>
              </a:spcBef>
            </a:pPr>
            <a:r>
              <a:rPr lang="en-US" sz="1900" spc="15" dirty="0">
                <a:latin typeface="Lucida Sans Unicode"/>
                <a:cs typeface="Lucida Sans Unicode"/>
              </a:rPr>
              <a:t>1</a:t>
            </a:r>
            <a:endParaRPr sz="1900" dirty="0">
              <a:latin typeface="Lucida Sans Unicode"/>
              <a:cs typeface="Lucida Sans Unicode"/>
            </a:endParaRPr>
          </a:p>
        </p:txBody>
      </p:sp>
      <p:sp>
        <p:nvSpPr>
          <p:cNvPr id="13" name="object 13"/>
          <p:cNvSpPr txBox="1"/>
          <p:nvPr/>
        </p:nvSpPr>
        <p:spPr>
          <a:xfrm>
            <a:off x="17000308" y="825936"/>
            <a:ext cx="272415" cy="299720"/>
          </a:xfrm>
          <a:prstGeom prst="rect">
            <a:avLst/>
          </a:prstGeom>
        </p:spPr>
        <p:txBody>
          <a:bodyPr vert="horz" wrap="square" lIns="0" tIns="12065" rIns="0" bIns="0" rtlCol="0">
            <a:spAutoFit/>
          </a:bodyPr>
          <a:lstStyle/>
          <a:p>
            <a:pPr marL="12700">
              <a:lnSpc>
                <a:spcPct val="100000"/>
              </a:lnSpc>
              <a:spcBef>
                <a:spcPts val="95"/>
              </a:spcBef>
            </a:pPr>
            <a:r>
              <a:rPr sz="1800" b="1" spc="-345" dirty="0">
                <a:latin typeface="Arial"/>
                <a:cs typeface="Arial"/>
              </a:rPr>
              <a:t>1</a:t>
            </a:r>
            <a:r>
              <a:rPr sz="1800" b="1" spc="275" dirty="0">
                <a:latin typeface="Arial"/>
                <a:cs typeface="Arial"/>
              </a:rPr>
              <a:t>0</a:t>
            </a:r>
            <a:endParaRPr sz="1800">
              <a:latin typeface="Arial"/>
              <a:cs typeface="Arial"/>
            </a:endParaRPr>
          </a:p>
        </p:txBody>
      </p:sp>
      <p:sp>
        <p:nvSpPr>
          <p:cNvPr id="19" name="object 6">
            <a:extLst>
              <a:ext uri="{FF2B5EF4-FFF2-40B4-BE49-F238E27FC236}">
                <a16:creationId xmlns:a16="http://schemas.microsoft.com/office/drawing/2014/main" id="{40C0AA03-2B15-4A9A-9C71-843227F4E75F}"/>
              </a:ext>
            </a:extLst>
          </p:cNvPr>
          <p:cNvSpPr txBox="1"/>
          <p:nvPr/>
        </p:nvSpPr>
        <p:spPr>
          <a:xfrm>
            <a:off x="8763000" y="2474885"/>
            <a:ext cx="2825433" cy="340350"/>
          </a:xfrm>
          <a:prstGeom prst="rect">
            <a:avLst/>
          </a:prstGeom>
        </p:spPr>
        <p:txBody>
          <a:bodyPr vert="horz" wrap="square" lIns="0" tIns="12700" rIns="0" bIns="0" rtlCol="0">
            <a:spAutoFit/>
          </a:bodyPr>
          <a:lstStyle/>
          <a:p>
            <a:pPr marL="12700" marR="5080">
              <a:lnSpc>
                <a:spcPct val="116399"/>
              </a:lnSpc>
              <a:spcBef>
                <a:spcPts val="100"/>
              </a:spcBef>
            </a:pPr>
            <a:r>
              <a:rPr lang="en-US" sz="1900" spc="15" dirty="0">
                <a:latin typeface="Lucida Sans Unicode"/>
                <a:cs typeface="Lucida Sans Unicode"/>
              </a:rPr>
              <a:t>1</a:t>
            </a:r>
            <a:endParaRPr sz="1900" dirty="0">
              <a:latin typeface="Lucida Sans Unicode"/>
              <a:cs typeface="Lucida Sans Unicode"/>
            </a:endParaRPr>
          </a:p>
        </p:txBody>
      </p:sp>
      <p:sp>
        <p:nvSpPr>
          <p:cNvPr id="26" name="object 2">
            <a:extLst>
              <a:ext uri="{FF2B5EF4-FFF2-40B4-BE49-F238E27FC236}">
                <a16:creationId xmlns:a16="http://schemas.microsoft.com/office/drawing/2014/main" id="{EBFBC65E-8D61-4753-B441-027832691ADC}"/>
              </a:ext>
            </a:extLst>
          </p:cNvPr>
          <p:cNvSpPr/>
          <p:nvPr/>
        </p:nvSpPr>
        <p:spPr>
          <a:xfrm rot="5400000">
            <a:off x="8221153" y="-6938121"/>
            <a:ext cx="2474887" cy="17602202"/>
          </a:xfrm>
          <a:custGeom>
            <a:avLst/>
            <a:gdLst/>
            <a:ahLst/>
            <a:cxnLst/>
            <a:rect l="l" t="t" r="r" b="b"/>
            <a:pathLst>
              <a:path w="2609850" h="10287000">
                <a:moveTo>
                  <a:pt x="2609850" y="10287000"/>
                </a:moveTo>
                <a:lnTo>
                  <a:pt x="0" y="10287000"/>
                </a:lnTo>
                <a:lnTo>
                  <a:pt x="0" y="0"/>
                </a:lnTo>
                <a:lnTo>
                  <a:pt x="2609850" y="0"/>
                </a:lnTo>
                <a:lnTo>
                  <a:pt x="2609850" y="10287000"/>
                </a:lnTo>
                <a:close/>
              </a:path>
            </a:pathLst>
          </a:custGeom>
          <a:solidFill>
            <a:srgbClr val="003B31"/>
          </a:solidFill>
        </p:spPr>
        <p:txBody>
          <a:bodyPr wrap="square" lIns="0" tIns="0" rIns="0" bIns="0" rtlCol="0"/>
          <a:lstStyle/>
          <a:p>
            <a:endParaRPr dirty="0"/>
          </a:p>
        </p:txBody>
      </p:sp>
      <p:sp>
        <p:nvSpPr>
          <p:cNvPr id="27" name="object 4">
            <a:extLst>
              <a:ext uri="{FF2B5EF4-FFF2-40B4-BE49-F238E27FC236}">
                <a16:creationId xmlns:a16="http://schemas.microsoft.com/office/drawing/2014/main" id="{13972570-7559-4931-8760-F471068A35B9}"/>
              </a:ext>
            </a:extLst>
          </p:cNvPr>
          <p:cNvSpPr txBox="1">
            <a:spLocks/>
          </p:cNvSpPr>
          <p:nvPr/>
        </p:nvSpPr>
        <p:spPr>
          <a:xfrm>
            <a:off x="1095613" y="1029830"/>
            <a:ext cx="7057788" cy="1028487"/>
          </a:xfrm>
          <a:prstGeom prst="rect">
            <a:avLst/>
          </a:prstGeom>
        </p:spPr>
        <p:txBody>
          <a:bodyPr vert="horz" wrap="square" lIns="0" tIns="12700" rIns="0" bIns="0" rtlCol="0">
            <a:spAutoFit/>
          </a:bodyPr>
          <a:lstStyle>
            <a:lvl1pPr>
              <a:defRPr sz="8000" b="1" i="0">
                <a:solidFill>
                  <a:schemeClr val="tx1"/>
                </a:solidFill>
                <a:latin typeface="Tahoma"/>
                <a:ea typeface="+mj-ea"/>
                <a:cs typeface="Tahoma"/>
              </a:defRPr>
            </a:lvl1pPr>
          </a:lstStyle>
          <a:p>
            <a:pPr marL="12700">
              <a:spcBef>
                <a:spcPts val="100"/>
              </a:spcBef>
            </a:pPr>
            <a:r>
              <a:rPr lang="en-US" sz="6600" kern="0" dirty="0">
                <a:solidFill>
                  <a:srgbClr val="FFD93B"/>
                </a:solidFill>
              </a:rPr>
              <a:t>Code Repository</a:t>
            </a:r>
          </a:p>
        </p:txBody>
      </p:sp>
      <p:sp>
        <p:nvSpPr>
          <p:cNvPr id="12" name="object 12"/>
          <p:cNvSpPr/>
          <p:nvPr/>
        </p:nvSpPr>
        <p:spPr>
          <a:xfrm>
            <a:off x="1149541" y="2162516"/>
            <a:ext cx="6851459" cy="45719"/>
          </a:xfrm>
          <a:custGeom>
            <a:avLst/>
            <a:gdLst/>
            <a:ahLst/>
            <a:cxnLst/>
            <a:rect l="l" t="t" r="r" b="b"/>
            <a:pathLst>
              <a:path w="13192125" h="47625">
                <a:moveTo>
                  <a:pt x="13192123" y="0"/>
                </a:moveTo>
                <a:lnTo>
                  <a:pt x="13192123" y="47624"/>
                </a:lnTo>
                <a:lnTo>
                  <a:pt x="0" y="47624"/>
                </a:lnTo>
                <a:lnTo>
                  <a:pt x="0" y="0"/>
                </a:lnTo>
                <a:lnTo>
                  <a:pt x="13192123" y="0"/>
                </a:lnTo>
                <a:close/>
              </a:path>
            </a:pathLst>
          </a:custGeom>
          <a:solidFill>
            <a:srgbClr val="FFD93B"/>
          </a:solidFill>
        </p:spPr>
        <p:txBody>
          <a:bodyPr wrap="square" lIns="0" tIns="0" rIns="0" bIns="0" rtlCol="0"/>
          <a:lstStyle/>
          <a:p>
            <a:endParaRPr/>
          </a:p>
        </p:txBody>
      </p:sp>
      <p:sp>
        <p:nvSpPr>
          <p:cNvPr id="30" name="object 13">
            <a:extLst>
              <a:ext uri="{FF2B5EF4-FFF2-40B4-BE49-F238E27FC236}">
                <a16:creationId xmlns:a16="http://schemas.microsoft.com/office/drawing/2014/main" id="{DDE1399E-653D-4D75-B637-EB5FE9F345C1}"/>
              </a:ext>
            </a:extLst>
          </p:cNvPr>
          <p:cNvSpPr txBox="1">
            <a:spLocks/>
          </p:cNvSpPr>
          <p:nvPr/>
        </p:nvSpPr>
        <p:spPr>
          <a:xfrm>
            <a:off x="2851341" y="4814075"/>
            <a:ext cx="14519053" cy="689932"/>
          </a:xfrm>
          <a:prstGeom prst="rect">
            <a:avLst/>
          </a:prstGeom>
        </p:spPr>
        <p:txBody>
          <a:bodyPr vert="horz" wrap="square" lIns="0" tIns="12700" rIns="0" bIns="0" rtlCol="0">
            <a:spAutoFit/>
          </a:bodyPr>
          <a:lstStyle>
            <a:lvl1pPr>
              <a:defRPr sz="8000" b="1" i="0">
                <a:solidFill>
                  <a:schemeClr val="tx1"/>
                </a:solidFill>
                <a:latin typeface="Tahoma"/>
                <a:ea typeface="+mj-ea"/>
                <a:cs typeface="Tahoma"/>
              </a:defRPr>
            </a:lvl1pPr>
          </a:lstStyle>
          <a:p>
            <a:pPr marL="12700">
              <a:spcBef>
                <a:spcPts val="100"/>
              </a:spcBef>
            </a:pPr>
            <a:r>
              <a:rPr lang="en-US" sz="3200" kern="0" dirty="0"/>
              <a:t> </a:t>
            </a:r>
            <a:r>
              <a:rPr lang="en-US" sz="4400" kern="0" dirty="0"/>
              <a:t>Github link :-   </a:t>
            </a:r>
            <a:r>
              <a:rPr lang="en-US" sz="3200" b="0" kern="0" dirty="0">
                <a:hlinkClick r:id="rId2"/>
              </a:rPr>
              <a:t>https://github.com/disuhitarth/EDA_Projects.git </a:t>
            </a:r>
            <a:endParaRPr lang="en-US" sz="3200" b="0" kern="0" dirty="0"/>
          </a:p>
        </p:txBody>
      </p:sp>
      <p:sp>
        <p:nvSpPr>
          <p:cNvPr id="41" name="object 6">
            <a:extLst>
              <a:ext uri="{FF2B5EF4-FFF2-40B4-BE49-F238E27FC236}">
                <a16:creationId xmlns:a16="http://schemas.microsoft.com/office/drawing/2014/main" id="{C1CB4A4A-9FE5-408C-B13E-085AAD088A4D}"/>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42" name="object 7">
            <a:extLst>
              <a:ext uri="{FF2B5EF4-FFF2-40B4-BE49-F238E27FC236}">
                <a16:creationId xmlns:a16="http://schemas.microsoft.com/office/drawing/2014/main" id="{53C923B2-6671-4B57-B2F8-5AACF81B54BF}"/>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43" name="object 8">
            <a:extLst>
              <a:ext uri="{FF2B5EF4-FFF2-40B4-BE49-F238E27FC236}">
                <a16:creationId xmlns:a16="http://schemas.microsoft.com/office/drawing/2014/main" id="{226F64E4-04E9-4A66-B398-C495208B9FF3}"/>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
        <p:nvSpPr>
          <p:cNvPr id="44" name="object 13">
            <a:extLst>
              <a:ext uri="{FF2B5EF4-FFF2-40B4-BE49-F238E27FC236}">
                <a16:creationId xmlns:a16="http://schemas.microsoft.com/office/drawing/2014/main" id="{A385E319-4FD4-4798-9E48-B700A3DE9851}"/>
              </a:ext>
            </a:extLst>
          </p:cNvPr>
          <p:cNvSpPr txBox="1">
            <a:spLocks/>
          </p:cNvSpPr>
          <p:nvPr/>
        </p:nvSpPr>
        <p:spPr>
          <a:xfrm>
            <a:off x="2895600" y="7121763"/>
            <a:ext cx="14249145" cy="689932"/>
          </a:xfrm>
          <a:prstGeom prst="rect">
            <a:avLst/>
          </a:prstGeom>
        </p:spPr>
        <p:txBody>
          <a:bodyPr vert="horz" wrap="square" lIns="0" tIns="12700" rIns="0" bIns="0" rtlCol="0">
            <a:spAutoFit/>
          </a:bodyPr>
          <a:lstStyle>
            <a:lvl1pPr>
              <a:defRPr sz="8000" b="1" i="0">
                <a:solidFill>
                  <a:schemeClr val="tx1"/>
                </a:solidFill>
                <a:latin typeface="Tahoma"/>
                <a:ea typeface="+mj-ea"/>
                <a:cs typeface="Tahoma"/>
              </a:defRPr>
            </a:lvl1pPr>
          </a:lstStyle>
          <a:p>
            <a:pPr marL="12700">
              <a:spcBef>
                <a:spcPts val="100"/>
              </a:spcBef>
            </a:pPr>
            <a:r>
              <a:rPr lang="en-US" sz="4400" kern="0" dirty="0"/>
              <a:t>Dataset</a:t>
            </a:r>
            <a:r>
              <a:rPr lang="en-US" sz="3200" kern="0" dirty="0"/>
              <a:t> </a:t>
            </a:r>
            <a:r>
              <a:rPr lang="en-US" sz="4400" kern="0" dirty="0"/>
              <a:t>Link :</a:t>
            </a:r>
            <a:r>
              <a:rPr lang="en-US" sz="3200" kern="0" dirty="0"/>
              <a:t>-  </a:t>
            </a:r>
            <a:r>
              <a:rPr lang="en-US" sz="3200" b="0" kern="0" dirty="0">
                <a:hlinkClick r:id="rId3"/>
              </a:rPr>
              <a:t>https://www.kaggle.com/sobhanmoosavi/us-accidents</a:t>
            </a:r>
            <a:endParaRPr lang="en-US" sz="3200" b="0" kern="0" dirty="0"/>
          </a:p>
        </p:txBody>
      </p:sp>
      <p:pic>
        <p:nvPicPr>
          <p:cNvPr id="3" name="Picture 2" descr="Shape&#10;&#10;Description automatically generated with low confidence">
            <a:extLst>
              <a:ext uri="{FF2B5EF4-FFF2-40B4-BE49-F238E27FC236}">
                <a16:creationId xmlns:a16="http://schemas.microsoft.com/office/drawing/2014/main" id="{0479D03A-3D83-40F6-B6F1-D460AAD7D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489" y="6876844"/>
            <a:ext cx="1179772" cy="117977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3859651B-A07F-4613-84CB-C1591CAA04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614" y="4569156"/>
            <a:ext cx="1179772" cy="1179770"/>
          </a:xfrm>
          <a:prstGeom prst="rect">
            <a:avLst/>
          </a:prstGeom>
        </p:spPr>
      </p:pic>
    </p:spTree>
    <p:extLst>
      <p:ext uri="{BB962C8B-B14F-4D97-AF65-F5344CB8AC3E}">
        <p14:creationId xmlns:p14="http://schemas.microsoft.com/office/powerpoint/2010/main" val="230659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A238-866C-48BC-9D36-DD2C4F1F8FEC}"/>
              </a:ext>
            </a:extLst>
          </p:cNvPr>
          <p:cNvSpPr>
            <a:spLocks noGrp="1"/>
          </p:cNvSpPr>
          <p:nvPr>
            <p:ph type="title"/>
          </p:nvPr>
        </p:nvSpPr>
        <p:spPr>
          <a:xfrm>
            <a:off x="2895600" y="4381500"/>
            <a:ext cx="14711216" cy="1231106"/>
          </a:xfrm>
        </p:spPr>
        <p:txBody>
          <a:bodyPr/>
          <a:lstStyle/>
          <a:p>
            <a:r>
              <a:rPr lang="en-US" dirty="0"/>
              <a:t>Exploring Raw Dataset </a:t>
            </a:r>
          </a:p>
        </p:txBody>
      </p:sp>
      <p:sp>
        <p:nvSpPr>
          <p:cNvPr id="8" name="object 6">
            <a:extLst>
              <a:ext uri="{FF2B5EF4-FFF2-40B4-BE49-F238E27FC236}">
                <a16:creationId xmlns:a16="http://schemas.microsoft.com/office/drawing/2014/main" id="{B18EC626-CBFA-47FA-B48C-522AEFA794D9}"/>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9" name="object 7">
            <a:extLst>
              <a:ext uri="{FF2B5EF4-FFF2-40B4-BE49-F238E27FC236}">
                <a16:creationId xmlns:a16="http://schemas.microsoft.com/office/drawing/2014/main" id="{91FE2599-5103-4DBA-A77B-DAB7ED9078D7}"/>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0" name="object 8">
            <a:extLst>
              <a:ext uri="{FF2B5EF4-FFF2-40B4-BE49-F238E27FC236}">
                <a16:creationId xmlns:a16="http://schemas.microsoft.com/office/drawing/2014/main" id="{54897074-B6ED-4858-A857-0C9E0DB39637}"/>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45531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456508" y="1485900"/>
            <a:ext cx="15155091" cy="251350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lang="en-US" sz="3200" b="0" i="0" dirty="0">
                <a:effectLst/>
                <a:latin typeface="Tahoma" panose="020B0604030504040204" pitchFamily="34" charset="0"/>
                <a:ea typeface="Tahoma" panose="020B0604030504040204" pitchFamily="34" charset="0"/>
                <a:cs typeface="Tahoma" panose="020B0604030504040204" pitchFamily="34" charset="0"/>
              </a:rPr>
              <a:t>From Initial observation , We can see that, there are </a:t>
            </a:r>
            <a:r>
              <a:rPr lang="en-US" sz="3200" b="1" i="0" dirty="0">
                <a:solidFill>
                  <a:srgbClr val="003B31"/>
                </a:solidFill>
                <a:effectLst/>
                <a:latin typeface="Tahoma" panose="020B0604030504040204" pitchFamily="34" charset="0"/>
                <a:ea typeface="Tahoma" panose="020B0604030504040204" pitchFamily="34" charset="0"/>
                <a:cs typeface="Tahoma" panose="020B0604030504040204" pitchFamily="34" charset="0"/>
              </a:rPr>
              <a:t>47 columns </a:t>
            </a:r>
            <a:r>
              <a:rPr lang="en-US" sz="3200" b="1" i="0" dirty="0">
                <a:effectLst/>
                <a:latin typeface="Tahoma" panose="020B0604030504040204" pitchFamily="34" charset="0"/>
                <a:ea typeface="Tahoma" panose="020B0604030504040204" pitchFamily="34" charset="0"/>
                <a:cs typeface="Tahoma" panose="020B0604030504040204" pitchFamily="34" charset="0"/>
              </a:rPr>
              <a:t>and 2906610 rows</a:t>
            </a:r>
            <a:r>
              <a:rPr lang="en-US" sz="3200" b="0" i="0" dirty="0">
                <a:effectLst/>
                <a:latin typeface="Tahoma" panose="020B0604030504040204" pitchFamily="34" charset="0"/>
                <a:ea typeface="Tahoma" panose="020B0604030504040204" pitchFamily="34" charset="0"/>
                <a:cs typeface="Tahoma" panose="020B0604030504040204" pitchFamily="34" charset="0"/>
              </a:rPr>
              <a:t> in the dataset</a:t>
            </a:r>
          </a:p>
          <a:p>
            <a:pPr marL="469900" indent="-457200">
              <a:lnSpc>
                <a:spcPct val="100000"/>
              </a:lnSpc>
              <a:spcBef>
                <a:spcPts val="100"/>
              </a:spcBef>
              <a:buFont typeface="Arial" panose="020B0604020202020204" pitchFamily="34" charset="0"/>
              <a:buChar char="•"/>
            </a:pPr>
            <a:endParaRPr lang="en-US" sz="3200" dirty="0">
              <a:latin typeface="Tahoma" panose="020B0604030504040204" pitchFamily="34" charset="0"/>
              <a:ea typeface="Tahoma" panose="020B0604030504040204" pitchFamily="34" charset="0"/>
              <a:cs typeface="Tahoma" panose="020B0604030504040204" pitchFamily="34" charset="0"/>
            </a:endParaRPr>
          </a:p>
          <a:p>
            <a:pPr marL="469900" indent="-457200">
              <a:spcBef>
                <a:spcPts val="100"/>
              </a:spcBef>
              <a:buFont typeface="Arial" panose="020B0604020202020204" pitchFamily="34" charset="0"/>
              <a:buChar char="•"/>
            </a:pPr>
            <a:r>
              <a:rPr lang="en-US" sz="3200" dirty="0">
                <a:latin typeface="Tahoma" panose="020B0604030504040204" pitchFamily="34" charset="0"/>
                <a:ea typeface="Tahoma" panose="020B0604030504040204" pitchFamily="34" charset="0"/>
                <a:cs typeface="Tahoma" panose="020B0604030504040204" pitchFamily="34" charset="0"/>
              </a:rPr>
              <a:t>Datatypes</a:t>
            </a:r>
            <a:r>
              <a:rPr lang="en-US" sz="3200" b="0" i="0" dirty="0">
                <a:effectLst/>
                <a:latin typeface="Tahoma" panose="020B0604030504040204" pitchFamily="34" charset="0"/>
                <a:ea typeface="Tahoma" panose="020B0604030504040204" pitchFamily="34" charset="0"/>
                <a:cs typeface="Tahoma" panose="020B0604030504040204" pitchFamily="34" charset="0"/>
              </a:rPr>
              <a:t>: bool(</a:t>
            </a:r>
            <a:r>
              <a:rPr lang="en-US" sz="3200" b="1" i="0" dirty="0">
                <a:effectLst/>
                <a:latin typeface="Tahoma" panose="020B0604030504040204" pitchFamily="34" charset="0"/>
                <a:ea typeface="Tahoma" panose="020B0604030504040204" pitchFamily="34" charset="0"/>
                <a:cs typeface="Tahoma" panose="020B0604030504040204" pitchFamily="34" charset="0"/>
              </a:rPr>
              <a:t>13</a:t>
            </a:r>
            <a:r>
              <a:rPr lang="en-US" sz="3200" b="0" i="0" dirty="0">
                <a:effectLst/>
                <a:latin typeface="Tahoma" panose="020B0604030504040204" pitchFamily="34" charset="0"/>
                <a:ea typeface="Tahoma" panose="020B0604030504040204" pitchFamily="34" charset="0"/>
                <a:cs typeface="Tahoma" panose="020B0604030504040204" pitchFamily="34" charset="0"/>
              </a:rPr>
              <a:t>), float64(</a:t>
            </a:r>
            <a:r>
              <a:rPr lang="en-US" sz="3200" b="1" i="0" dirty="0">
                <a:effectLst/>
                <a:latin typeface="Tahoma" panose="020B0604030504040204" pitchFamily="34" charset="0"/>
                <a:ea typeface="Tahoma" panose="020B0604030504040204" pitchFamily="34" charset="0"/>
                <a:cs typeface="Tahoma" panose="020B0604030504040204" pitchFamily="34" charset="0"/>
              </a:rPr>
              <a:t>13</a:t>
            </a:r>
            <a:r>
              <a:rPr lang="en-US" sz="3200" b="0" i="0" dirty="0">
                <a:effectLst/>
                <a:latin typeface="Tahoma" panose="020B0604030504040204" pitchFamily="34" charset="0"/>
                <a:ea typeface="Tahoma" panose="020B0604030504040204" pitchFamily="34" charset="0"/>
                <a:cs typeface="Tahoma" panose="020B0604030504040204" pitchFamily="34" charset="0"/>
              </a:rPr>
              <a:t>), int64(</a:t>
            </a:r>
            <a:r>
              <a:rPr lang="en-US" sz="3200" b="1" i="0" dirty="0">
                <a:effectLst/>
                <a:latin typeface="Tahoma" panose="020B0604030504040204" pitchFamily="34" charset="0"/>
                <a:ea typeface="Tahoma" panose="020B0604030504040204" pitchFamily="34" charset="0"/>
                <a:cs typeface="Tahoma" panose="020B0604030504040204" pitchFamily="34" charset="0"/>
              </a:rPr>
              <a:t>1</a:t>
            </a:r>
            <a:r>
              <a:rPr lang="en-US" sz="3200" b="0" i="0" dirty="0">
                <a:effectLst/>
                <a:latin typeface="Tahoma" panose="020B0604030504040204" pitchFamily="34" charset="0"/>
                <a:ea typeface="Tahoma" panose="020B0604030504040204" pitchFamily="34" charset="0"/>
                <a:cs typeface="Tahoma" panose="020B0604030504040204" pitchFamily="34" charset="0"/>
              </a:rPr>
              <a:t>), object(</a:t>
            </a:r>
            <a:r>
              <a:rPr lang="en-US" sz="3200" b="1" i="0" dirty="0">
                <a:effectLst/>
                <a:latin typeface="Tahoma" panose="020B0604030504040204" pitchFamily="34" charset="0"/>
                <a:ea typeface="Tahoma" panose="020B0604030504040204" pitchFamily="34" charset="0"/>
                <a:cs typeface="Tahoma" panose="020B0604030504040204" pitchFamily="34" charset="0"/>
              </a:rPr>
              <a:t>20</a:t>
            </a:r>
            <a:r>
              <a:rPr lang="en-US" sz="3200" b="0" i="0" dirty="0">
                <a:effectLst/>
                <a:latin typeface="Tahoma" panose="020B0604030504040204" pitchFamily="34" charset="0"/>
                <a:ea typeface="Tahoma" panose="020B0604030504040204" pitchFamily="34" charset="0"/>
                <a:cs typeface="Tahoma" panose="020B0604030504040204" pitchFamily="34" charset="0"/>
              </a:rPr>
              <a:t>)</a:t>
            </a:r>
            <a:endParaRPr lang="en-US" sz="3200" dirty="0">
              <a:latin typeface="Tahoma" panose="020B0604030504040204" pitchFamily="34" charset="0"/>
              <a:ea typeface="Tahoma" panose="020B0604030504040204" pitchFamily="34" charset="0"/>
              <a:cs typeface="Tahoma" panose="020B0604030504040204" pitchFamily="34" charset="0"/>
            </a:endParaRPr>
          </a:p>
          <a:p>
            <a:pPr marL="469900" indent="-457200">
              <a:lnSpc>
                <a:spcPct val="100000"/>
              </a:lnSpc>
              <a:spcBef>
                <a:spcPts val="100"/>
              </a:spcBef>
              <a:buFont typeface="Arial" panose="020B0604020202020204" pitchFamily="34" charset="0"/>
              <a:buChar char="•"/>
            </a:pPr>
            <a:endParaRPr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object 4">
            <a:extLst>
              <a:ext uri="{FF2B5EF4-FFF2-40B4-BE49-F238E27FC236}">
                <a16:creationId xmlns:a16="http://schemas.microsoft.com/office/drawing/2014/main" id="{BF4E32EA-0ADF-46BC-8FBB-F5D490AC15D2}"/>
              </a:ext>
            </a:extLst>
          </p:cNvPr>
          <p:cNvSpPr txBox="1"/>
          <p:nvPr/>
        </p:nvSpPr>
        <p:spPr>
          <a:xfrm>
            <a:off x="1447800" y="4603297"/>
            <a:ext cx="1203960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dirty="0">
                <a:effectLst/>
                <a:latin typeface="Tahoma" panose="020B0604030504040204" pitchFamily="34" charset="0"/>
                <a:ea typeface="Tahoma" panose="020B0604030504040204" pitchFamily="34" charset="0"/>
                <a:cs typeface="Tahoma" panose="020B0604030504040204" pitchFamily="34" charset="0"/>
              </a:rPr>
              <a:t>Initial Observation:</a:t>
            </a:r>
            <a:endParaRPr sz="4000" b="1" u="sng" dirty="0">
              <a:latin typeface="Tahoma" panose="020B0604030504040204" pitchFamily="34" charset="0"/>
              <a:ea typeface="Tahoma" panose="020B0604030504040204" pitchFamily="34" charset="0"/>
              <a:cs typeface="Tahoma" panose="020B0604030504040204" pitchFamily="34" charset="0"/>
            </a:endParaRPr>
          </a:p>
        </p:txBody>
      </p:sp>
      <p:sp>
        <p:nvSpPr>
          <p:cNvPr id="15" name="object 4">
            <a:extLst>
              <a:ext uri="{FF2B5EF4-FFF2-40B4-BE49-F238E27FC236}">
                <a16:creationId xmlns:a16="http://schemas.microsoft.com/office/drawing/2014/main" id="{44254633-6444-4E62-B3AF-E3073021276D}"/>
              </a:ext>
            </a:extLst>
          </p:cNvPr>
          <p:cNvSpPr txBox="1"/>
          <p:nvPr/>
        </p:nvSpPr>
        <p:spPr>
          <a:xfrm>
            <a:off x="1486988" y="5497528"/>
            <a:ext cx="15277011" cy="2475037"/>
          </a:xfrm>
          <a:prstGeom prst="rect">
            <a:avLst/>
          </a:prstGeom>
        </p:spPr>
        <p:txBody>
          <a:bodyPr vert="horz" wrap="square" lIns="0" tIns="12700" rIns="0" bIns="0" rtlCol="0" anchor="t">
            <a:spAutoFit/>
          </a:bodyPr>
          <a:lstStyle/>
          <a:p>
            <a:pPr marL="457200" indent="-457200">
              <a:buFont typeface="Arial" panose="020B0604020202020204" pitchFamily="34" charset="0"/>
              <a:buChar char="•"/>
            </a:pPr>
            <a:r>
              <a:rPr lang="en-US" sz="3200" dirty="0">
                <a:latin typeface="Tahoma"/>
                <a:ea typeface="Tahoma"/>
                <a:cs typeface="Tahoma"/>
              </a:rPr>
              <a:t>Columns</a:t>
            </a:r>
            <a:r>
              <a:rPr lang="en-US" sz="3200" b="0" i="0" dirty="0">
                <a:effectLst/>
                <a:latin typeface="Tahoma"/>
                <a:ea typeface="Tahoma"/>
                <a:cs typeface="Tahoma"/>
              </a:rPr>
              <a:t> such as Severity, lat, lng, distance, Weather and traffic related columns are of </a:t>
            </a:r>
            <a:r>
              <a:rPr lang="en-US" sz="3200" b="1" i="0" dirty="0">
                <a:effectLst/>
                <a:latin typeface="Tahoma"/>
                <a:ea typeface="Tahoma"/>
                <a:cs typeface="Tahoma"/>
              </a:rPr>
              <a:t>Numeric</a:t>
            </a:r>
            <a:r>
              <a:rPr lang="en-US" sz="3200" b="0" i="0" dirty="0">
                <a:effectLst/>
                <a:latin typeface="Tahoma"/>
                <a:ea typeface="Tahoma"/>
                <a:cs typeface="Tahoma"/>
              </a:rPr>
              <a:t> type. </a:t>
            </a:r>
            <a:r>
              <a:rPr lang="en-US" sz="3200" dirty="0">
                <a:latin typeface="Tahoma"/>
                <a:ea typeface="Tahoma"/>
                <a:cs typeface="Tahoma"/>
              </a:rPr>
              <a:t>Rest of</a:t>
            </a:r>
            <a:r>
              <a:rPr lang="en-US" sz="3200" b="0" i="0" dirty="0">
                <a:effectLst/>
                <a:latin typeface="Tahoma"/>
                <a:ea typeface="Tahoma"/>
                <a:cs typeface="Tahoma"/>
              </a:rPr>
              <a:t> </a:t>
            </a:r>
            <a:r>
              <a:rPr lang="en-US" sz="3200" dirty="0">
                <a:latin typeface="Tahoma"/>
                <a:ea typeface="Tahoma"/>
                <a:cs typeface="Tahoma"/>
              </a:rPr>
              <a:t>the</a:t>
            </a:r>
            <a:r>
              <a:rPr lang="en-US" sz="3200" b="0" i="0" dirty="0">
                <a:effectLst/>
                <a:latin typeface="Tahoma"/>
                <a:ea typeface="Tahoma"/>
                <a:cs typeface="Tahoma"/>
              </a:rPr>
              <a:t> columns are </a:t>
            </a:r>
            <a:r>
              <a:rPr lang="en-US" sz="3200" b="1" i="0" dirty="0">
                <a:effectLst/>
                <a:latin typeface="Tahoma"/>
                <a:ea typeface="Tahoma"/>
                <a:cs typeface="Tahoma"/>
              </a:rPr>
              <a:t>objects</a:t>
            </a:r>
            <a:r>
              <a:rPr lang="en-US" sz="3200" b="0" i="0" dirty="0">
                <a:effectLst/>
                <a:latin typeface="Tahoma"/>
                <a:ea typeface="Tahoma"/>
                <a:cs typeface="Tahoma"/>
              </a:rPr>
              <a:t> and </a:t>
            </a:r>
            <a:r>
              <a:rPr lang="en-US" sz="3200" b="1" i="0" dirty="0">
                <a:effectLst/>
                <a:latin typeface="Tahoma"/>
                <a:ea typeface="Tahoma"/>
                <a:cs typeface="Tahoma"/>
              </a:rPr>
              <a:t>Booleans</a:t>
            </a:r>
            <a:r>
              <a:rPr lang="en-US" sz="3200" b="0" i="0" dirty="0">
                <a:effectLst/>
                <a:latin typeface="Tahoma"/>
                <a:ea typeface="Tahoma"/>
                <a:cs typeface="Tahoma"/>
              </a:rPr>
              <a:t>.</a:t>
            </a:r>
          </a:p>
          <a:p>
            <a:pPr marL="457200" indent="-457200" algn="l">
              <a:buFont typeface="Arial" panose="020B0604020202020204" pitchFamily="34" charset="0"/>
              <a:buChar char="•"/>
            </a:pPr>
            <a:endParaRPr lang="en-US" sz="3200" b="0" i="0" dirty="0">
              <a:effectLst/>
              <a:latin typeface="Tahoma" panose="020B0604030504040204" pitchFamily="34" charset="0"/>
              <a:ea typeface="Tahoma" panose="020B0604030504040204" pitchFamily="34" charset="0"/>
              <a:cs typeface="Tahoma" panose="020B0604030504040204" pitchFamily="34" charset="0"/>
            </a:endParaRPr>
          </a:p>
          <a:p>
            <a:pPr marL="457200" indent="-457200" algn="l">
              <a:buFont typeface="Arial" panose="020B0604020202020204" pitchFamily="34" charset="0"/>
              <a:buChar char="•"/>
            </a:pPr>
            <a:r>
              <a:rPr lang="en-US" sz="3200" b="1" i="0" dirty="0">
                <a:effectLst/>
                <a:latin typeface="Tahoma" panose="020B0604030504040204" pitchFamily="34" charset="0"/>
                <a:ea typeface="Tahoma" panose="020B0604030504040204" pitchFamily="34" charset="0"/>
                <a:cs typeface="Tahoma" panose="020B0604030504040204" pitchFamily="34" charset="0"/>
              </a:rPr>
              <a:t>Start_Time </a:t>
            </a:r>
            <a:r>
              <a:rPr lang="en-US" sz="3200" b="0" i="0" dirty="0">
                <a:effectLst/>
                <a:latin typeface="Tahoma" panose="020B0604030504040204" pitchFamily="34" charset="0"/>
                <a:ea typeface="Tahoma" panose="020B0604030504040204" pitchFamily="34" charset="0"/>
                <a:cs typeface="Tahoma" panose="020B0604030504040204" pitchFamily="34" charset="0"/>
              </a:rPr>
              <a:t>and </a:t>
            </a:r>
            <a:r>
              <a:rPr lang="en-US" sz="3200" b="1" i="0" dirty="0">
                <a:effectLst/>
                <a:latin typeface="Tahoma" panose="020B0604030504040204" pitchFamily="34" charset="0"/>
                <a:ea typeface="Tahoma" panose="020B0604030504040204" pitchFamily="34" charset="0"/>
                <a:cs typeface="Tahoma" panose="020B0604030504040204" pitchFamily="34" charset="0"/>
              </a:rPr>
              <a:t>End_Time </a:t>
            </a:r>
            <a:r>
              <a:rPr lang="en-US" sz="3200" b="0" i="0" dirty="0">
                <a:effectLst/>
                <a:latin typeface="Tahoma" panose="020B0604030504040204" pitchFamily="34" charset="0"/>
                <a:ea typeface="Tahoma" panose="020B0604030504040204" pitchFamily="34" charset="0"/>
                <a:cs typeface="Tahoma" panose="020B0604030504040204" pitchFamily="34" charset="0"/>
              </a:rPr>
              <a:t>columns are of object type; It should be in date time format.</a:t>
            </a:r>
          </a:p>
        </p:txBody>
      </p:sp>
      <p:sp>
        <p:nvSpPr>
          <p:cNvPr id="10" name="object 6">
            <a:extLst>
              <a:ext uri="{FF2B5EF4-FFF2-40B4-BE49-F238E27FC236}">
                <a16:creationId xmlns:a16="http://schemas.microsoft.com/office/drawing/2014/main" id="{060BC779-1AE7-403E-BD4C-CBDEAB731C01}"/>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1" name="object 7">
            <a:extLst>
              <a:ext uri="{FF2B5EF4-FFF2-40B4-BE49-F238E27FC236}">
                <a16:creationId xmlns:a16="http://schemas.microsoft.com/office/drawing/2014/main" id="{8B1AC342-F6D7-4B89-B56D-AFB11AD6E3EC}"/>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2" name="object 8">
            <a:extLst>
              <a:ext uri="{FF2B5EF4-FFF2-40B4-BE49-F238E27FC236}">
                <a16:creationId xmlns:a16="http://schemas.microsoft.com/office/drawing/2014/main" id="{3B596A12-AB88-42B0-8FAC-1162207A9686}"/>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a:extLst>
              <a:ext uri="{FF2B5EF4-FFF2-40B4-BE49-F238E27FC236}">
                <a16:creationId xmlns:a16="http://schemas.microsoft.com/office/drawing/2014/main" id="{BF4E32EA-0ADF-46BC-8FBB-F5D490AC15D2}"/>
              </a:ext>
            </a:extLst>
          </p:cNvPr>
          <p:cNvSpPr txBox="1"/>
          <p:nvPr/>
        </p:nvSpPr>
        <p:spPr>
          <a:xfrm>
            <a:off x="3124200" y="1201437"/>
            <a:ext cx="12039600" cy="689932"/>
          </a:xfrm>
          <a:prstGeom prst="rect">
            <a:avLst/>
          </a:prstGeom>
        </p:spPr>
        <p:txBody>
          <a:bodyPr vert="horz" wrap="square" lIns="0" tIns="12700" rIns="0" bIns="0" rtlCol="0">
            <a:spAutoFit/>
          </a:bodyPr>
          <a:lstStyle/>
          <a:p>
            <a:pPr marL="12700" algn="just">
              <a:lnSpc>
                <a:spcPct val="100000"/>
              </a:lnSpc>
              <a:spcBef>
                <a:spcPts val="100"/>
              </a:spcBef>
            </a:pPr>
            <a:r>
              <a:rPr lang="en-US" sz="4400" b="1" i="0" dirty="0">
                <a:effectLst/>
                <a:latin typeface="Tahoma" panose="020B0604030504040204" pitchFamily="34" charset="0"/>
                <a:ea typeface="Tahoma" panose="020B0604030504040204" pitchFamily="34" charset="0"/>
                <a:cs typeface="Tahoma" panose="020B0604030504040204" pitchFamily="34" charset="0"/>
              </a:rPr>
              <a:t>EDA Questions</a:t>
            </a:r>
            <a:endParaRPr sz="4400" b="1" dirty="0">
              <a:latin typeface="Tahoma" panose="020B0604030504040204" pitchFamily="34" charset="0"/>
              <a:ea typeface="Tahoma" panose="020B0604030504040204" pitchFamily="34" charset="0"/>
              <a:cs typeface="Tahoma" panose="020B0604030504040204" pitchFamily="34" charset="0"/>
            </a:endParaRPr>
          </a:p>
        </p:txBody>
      </p:sp>
      <p:sp>
        <p:nvSpPr>
          <p:cNvPr id="15" name="object 4">
            <a:extLst>
              <a:ext uri="{FF2B5EF4-FFF2-40B4-BE49-F238E27FC236}">
                <a16:creationId xmlns:a16="http://schemas.microsoft.com/office/drawing/2014/main" id="{44254633-6444-4E62-B3AF-E3073021276D}"/>
              </a:ext>
            </a:extLst>
          </p:cNvPr>
          <p:cNvSpPr txBox="1"/>
          <p:nvPr/>
        </p:nvSpPr>
        <p:spPr>
          <a:xfrm>
            <a:off x="1828800" y="3086100"/>
            <a:ext cx="15277011" cy="4449295"/>
          </a:xfrm>
          <a:prstGeom prst="rect">
            <a:avLst/>
          </a:prstGeom>
        </p:spPr>
        <p:txBody>
          <a:bodyPr vert="horz" wrap="square" lIns="0" tIns="12700" rIns="0" bIns="0" rtlCol="0">
            <a:spAutoFit/>
          </a:bodyPr>
          <a:lstStyle/>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What are the top 10 cities having highest number of accidents.</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What are the top 5 states having highest number of accidents.</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Show heatmap distribution of accidents zipcodewise on US Map.</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Which states having higher accident severity count? Show it on map.</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Does Higher population areas such as big cities, have more accident?</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Does Higher population areas such as big cities, have more severe accident?</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What places have the longer accident duration time? Why?</a:t>
            </a:r>
            <a:endParaRPr lang="en-US" sz="2800" b="0"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13" name="object 6">
            <a:extLst>
              <a:ext uri="{FF2B5EF4-FFF2-40B4-BE49-F238E27FC236}">
                <a16:creationId xmlns:a16="http://schemas.microsoft.com/office/drawing/2014/main" id="{87F216FC-F80A-4F41-AAFE-1394216C4039}"/>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6" name="object 7">
            <a:extLst>
              <a:ext uri="{FF2B5EF4-FFF2-40B4-BE49-F238E27FC236}">
                <a16:creationId xmlns:a16="http://schemas.microsoft.com/office/drawing/2014/main" id="{84BF25CE-B1C6-4CFA-A269-14B90799CF7A}"/>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7" name="object 8">
            <a:extLst>
              <a:ext uri="{FF2B5EF4-FFF2-40B4-BE49-F238E27FC236}">
                <a16:creationId xmlns:a16="http://schemas.microsoft.com/office/drawing/2014/main" id="{9883117F-2EAD-4BBF-8CE1-3B1CFA7BF92B}"/>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pic>
        <p:nvPicPr>
          <p:cNvPr id="4" name="Picture 3">
            <a:extLst>
              <a:ext uri="{FF2B5EF4-FFF2-40B4-BE49-F238E27FC236}">
                <a16:creationId xmlns:a16="http://schemas.microsoft.com/office/drawing/2014/main" id="{FE0C2DCD-2085-49EE-98EF-DFFF1159A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41" y="670103"/>
            <a:ext cx="1752600" cy="1752600"/>
          </a:xfrm>
          <a:prstGeom prst="rect">
            <a:avLst/>
          </a:prstGeom>
        </p:spPr>
      </p:pic>
    </p:spTree>
    <p:extLst>
      <p:ext uri="{BB962C8B-B14F-4D97-AF65-F5344CB8AC3E}">
        <p14:creationId xmlns:p14="http://schemas.microsoft.com/office/powerpoint/2010/main" val="119939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0" y="859126"/>
            <a:ext cx="11811000"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latin typeface="Tahoma"/>
                <a:cs typeface="Tahoma"/>
              </a:rPr>
              <a:t>Summary statistics of Numeric Columns</a:t>
            </a:r>
            <a:endParaRPr sz="4400" dirty="0">
              <a:latin typeface="Tahoma"/>
              <a:cs typeface="Tahoma"/>
            </a:endParaRPr>
          </a:p>
        </p:txBody>
      </p:sp>
      <p:graphicFrame>
        <p:nvGraphicFramePr>
          <p:cNvPr id="11" name="Table 10">
            <a:extLst>
              <a:ext uri="{FF2B5EF4-FFF2-40B4-BE49-F238E27FC236}">
                <a16:creationId xmlns:a16="http://schemas.microsoft.com/office/drawing/2014/main" id="{7F064116-64A1-4FDA-9DCD-41F04CCE607B}"/>
              </a:ext>
            </a:extLst>
          </p:cNvPr>
          <p:cNvGraphicFramePr>
            <a:graphicFrameLocks noGrp="1"/>
          </p:cNvGraphicFramePr>
          <p:nvPr>
            <p:extLst>
              <p:ext uri="{D42A27DB-BD31-4B8C-83A1-F6EECF244321}">
                <p14:modId xmlns:p14="http://schemas.microsoft.com/office/powerpoint/2010/main" val="898694608"/>
              </p:ext>
            </p:extLst>
          </p:nvPr>
        </p:nvGraphicFramePr>
        <p:xfrm>
          <a:off x="0" y="2293172"/>
          <a:ext cx="18236425" cy="6789736"/>
        </p:xfrm>
        <a:graphic>
          <a:graphicData uri="http://schemas.openxmlformats.org/drawingml/2006/table">
            <a:tbl>
              <a:tblPr firstRow="1" firstCol="1">
                <a:tableStyleId>{5C22544A-7EE6-4342-B048-85BDC9FD1C3A}</a:tableStyleId>
              </a:tblPr>
              <a:tblGrid>
                <a:gridCol w="942109">
                  <a:extLst>
                    <a:ext uri="{9D8B030D-6E8A-4147-A177-3AD203B41FA5}">
                      <a16:colId xmlns:a16="http://schemas.microsoft.com/office/drawing/2014/main" val="656036696"/>
                    </a:ext>
                  </a:extLst>
                </a:gridCol>
                <a:gridCol w="1079877">
                  <a:extLst>
                    <a:ext uri="{9D8B030D-6E8A-4147-A177-3AD203B41FA5}">
                      <a16:colId xmlns:a16="http://schemas.microsoft.com/office/drawing/2014/main" val="863715268"/>
                    </a:ext>
                  </a:extLst>
                </a:gridCol>
                <a:gridCol w="1192529">
                  <a:extLst>
                    <a:ext uri="{9D8B030D-6E8A-4147-A177-3AD203B41FA5}">
                      <a16:colId xmlns:a16="http://schemas.microsoft.com/office/drawing/2014/main" val="2260645354"/>
                    </a:ext>
                  </a:extLst>
                </a:gridCol>
                <a:gridCol w="1244521">
                  <a:extLst>
                    <a:ext uri="{9D8B030D-6E8A-4147-A177-3AD203B41FA5}">
                      <a16:colId xmlns:a16="http://schemas.microsoft.com/office/drawing/2014/main" val="163046798"/>
                    </a:ext>
                  </a:extLst>
                </a:gridCol>
                <a:gridCol w="1192529">
                  <a:extLst>
                    <a:ext uri="{9D8B030D-6E8A-4147-A177-3AD203B41FA5}">
                      <a16:colId xmlns:a16="http://schemas.microsoft.com/office/drawing/2014/main" val="4030655959"/>
                    </a:ext>
                  </a:extLst>
                </a:gridCol>
                <a:gridCol w="1244521">
                  <a:extLst>
                    <a:ext uri="{9D8B030D-6E8A-4147-A177-3AD203B41FA5}">
                      <a16:colId xmlns:a16="http://schemas.microsoft.com/office/drawing/2014/main" val="838033230"/>
                    </a:ext>
                  </a:extLst>
                </a:gridCol>
                <a:gridCol w="1360742">
                  <a:extLst>
                    <a:ext uri="{9D8B030D-6E8A-4147-A177-3AD203B41FA5}">
                      <a16:colId xmlns:a16="http://schemas.microsoft.com/office/drawing/2014/main" val="2952384238"/>
                    </a:ext>
                  </a:extLst>
                </a:gridCol>
                <a:gridCol w="1192529">
                  <a:extLst>
                    <a:ext uri="{9D8B030D-6E8A-4147-A177-3AD203B41FA5}">
                      <a16:colId xmlns:a16="http://schemas.microsoft.com/office/drawing/2014/main" val="3881363327"/>
                    </a:ext>
                  </a:extLst>
                </a:gridCol>
                <a:gridCol w="1453885">
                  <a:extLst>
                    <a:ext uri="{9D8B030D-6E8A-4147-A177-3AD203B41FA5}">
                      <a16:colId xmlns:a16="http://schemas.microsoft.com/office/drawing/2014/main" val="157326812"/>
                    </a:ext>
                  </a:extLst>
                </a:gridCol>
                <a:gridCol w="1291960">
                  <a:extLst>
                    <a:ext uri="{9D8B030D-6E8A-4147-A177-3AD203B41FA5}">
                      <a16:colId xmlns:a16="http://schemas.microsoft.com/office/drawing/2014/main" val="3037935804"/>
                    </a:ext>
                  </a:extLst>
                </a:gridCol>
                <a:gridCol w="1192529">
                  <a:extLst>
                    <a:ext uri="{9D8B030D-6E8A-4147-A177-3AD203B41FA5}">
                      <a16:colId xmlns:a16="http://schemas.microsoft.com/office/drawing/2014/main" val="2428716495"/>
                    </a:ext>
                  </a:extLst>
                </a:gridCol>
                <a:gridCol w="1192529">
                  <a:extLst>
                    <a:ext uri="{9D8B030D-6E8A-4147-A177-3AD203B41FA5}">
                      <a16:colId xmlns:a16="http://schemas.microsoft.com/office/drawing/2014/main" val="1618381909"/>
                    </a:ext>
                  </a:extLst>
                </a:gridCol>
                <a:gridCol w="1192529">
                  <a:extLst>
                    <a:ext uri="{9D8B030D-6E8A-4147-A177-3AD203B41FA5}">
                      <a16:colId xmlns:a16="http://schemas.microsoft.com/office/drawing/2014/main" val="1820665090"/>
                    </a:ext>
                  </a:extLst>
                </a:gridCol>
                <a:gridCol w="1365330">
                  <a:extLst>
                    <a:ext uri="{9D8B030D-6E8A-4147-A177-3AD203B41FA5}">
                      <a16:colId xmlns:a16="http://schemas.microsoft.com/office/drawing/2014/main" val="3986370377"/>
                    </a:ext>
                  </a:extLst>
                </a:gridCol>
                <a:gridCol w="1098306">
                  <a:extLst>
                    <a:ext uri="{9D8B030D-6E8A-4147-A177-3AD203B41FA5}">
                      <a16:colId xmlns:a16="http://schemas.microsoft.com/office/drawing/2014/main" val="2560957661"/>
                    </a:ext>
                  </a:extLst>
                </a:gridCol>
              </a:tblGrid>
              <a:tr h="808302">
                <a:tc>
                  <a:txBody>
                    <a:bodyPr/>
                    <a:lstStyle/>
                    <a:p>
                      <a:pPr algn="l" fontAlgn="ctr"/>
                      <a:endParaRPr lang="en-US" sz="1600" b="1" dirty="0">
                        <a:effectLst/>
                      </a:endParaRPr>
                    </a:p>
                  </a:txBody>
                  <a:tcPr marL="80830" marR="80830" marT="40415" marB="40415" anchor="ctr"/>
                </a:tc>
                <a:tc>
                  <a:txBody>
                    <a:bodyPr/>
                    <a:lstStyle/>
                    <a:p>
                      <a:pPr algn="ctr" fontAlgn="ctr"/>
                      <a:br>
                        <a:rPr lang="en-US" sz="1800" b="1" dirty="0">
                          <a:effectLst/>
                        </a:rPr>
                      </a:br>
                      <a:r>
                        <a:rPr lang="en-US" sz="1800" b="1" dirty="0">
                          <a:effectLst/>
                        </a:rPr>
                        <a:t>Severity</a:t>
                      </a:r>
                    </a:p>
                  </a:txBody>
                  <a:tcPr marL="80830" marR="80830" marT="40415" marB="40415" anchor="ctr"/>
                </a:tc>
                <a:tc>
                  <a:txBody>
                    <a:bodyPr/>
                    <a:lstStyle/>
                    <a:p>
                      <a:pPr algn="ctr" fontAlgn="ctr"/>
                      <a:r>
                        <a:rPr lang="en-US" sz="1800" b="1" dirty="0">
                          <a:effectLst/>
                        </a:rPr>
                        <a:t>Start_Lat</a:t>
                      </a:r>
                    </a:p>
                  </a:txBody>
                  <a:tcPr marL="80830" marR="80830" marT="40415" marB="40415" anchor="ctr"/>
                </a:tc>
                <a:tc>
                  <a:txBody>
                    <a:bodyPr/>
                    <a:lstStyle/>
                    <a:p>
                      <a:pPr algn="ctr" fontAlgn="ctr"/>
                      <a:r>
                        <a:rPr lang="en-US" sz="1800" b="1" dirty="0">
                          <a:effectLst/>
                        </a:rPr>
                        <a:t>Start_Lng</a:t>
                      </a:r>
                    </a:p>
                  </a:txBody>
                  <a:tcPr marL="80830" marR="80830" marT="40415" marB="40415" anchor="ctr"/>
                </a:tc>
                <a:tc>
                  <a:txBody>
                    <a:bodyPr/>
                    <a:lstStyle/>
                    <a:p>
                      <a:pPr algn="ctr" fontAlgn="ctr"/>
                      <a:r>
                        <a:rPr lang="en-US" sz="1800" b="1" dirty="0">
                          <a:effectLst/>
                        </a:rPr>
                        <a:t>End_Lat</a:t>
                      </a:r>
                    </a:p>
                  </a:txBody>
                  <a:tcPr marL="80830" marR="80830" marT="40415" marB="40415" anchor="ctr"/>
                </a:tc>
                <a:tc>
                  <a:txBody>
                    <a:bodyPr/>
                    <a:lstStyle/>
                    <a:p>
                      <a:pPr algn="ctr" fontAlgn="ctr"/>
                      <a:r>
                        <a:rPr lang="en-US" sz="1800" b="1" dirty="0">
                          <a:effectLst/>
                        </a:rPr>
                        <a:t>End_Lng</a:t>
                      </a:r>
                    </a:p>
                  </a:txBody>
                  <a:tcPr marL="80830" marR="80830" marT="40415" marB="40415" anchor="ctr"/>
                </a:tc>
                <a:tc>
                  <a:txBody>
                    <a:bodyPr/>
                    <a:lstStyle/>
                    <a:p>
                      <a:pPr algn="ctr" fontAlgn="ctr"/>
                      <a:r>
                        <a:rPr lang="en-US" sz="1800" b="1" dirty="0">
                          <a:effectLst/>
                        </a:rPr>
                        <a:t>Distance(mi)</a:t>
                      </a:r>
                    </a:p>
                  </a:txBody>
                  <a:tcPr marL="80830" marR="80830" marT="40415" marB="40415" anchor="ctr"/>
                </a:tc>
                <a:tc>
                  <a:txBody>
                    <a:bodyPr/>
                    <a:lstStyle/>
                    <a:p>
                      <a:pPr algn="ctr" fontAlgn="ctr"/>
                      <a:r>
                        <a:rPr lang="en-US" sz="1800" b="1" dirty="0">
                          <a:effectLst/>
                        </a:rPr>
                        <a:t>Number</a:t>
                      </a:r>
                    </a:p>
                  </a:txBody>
                  <a:tcPr marL="80830" marR="80830" marT="40415" marB="40415" anchor="ctr"/>
                </a:tc>
                <a:tc>
                  <a:txBody>
                    <a:bodyPr/>
                    <a:lstStyle/>
                    <a:p>
                      <a:pPr algn="ctr" fontAlgn="ctr"/>
                      <a:r>
                        <a:rPr lang="en-US" sz="1800" b="1" dirty="0">
                          <a:effectLst/>
                        </a:rPr>
                        <a:t>Temperature</a:t>
                      </a:r>
                      <a:br>
                        <a:rPr lang="en-US" sz="1800" b="1" dirty="0">
                          <a:effectLst/>
                        </a:rPr>
                      </a:br>
                      <a:r>
                        <a:rPr lang="en-US" sz="1800" b="1" dirty="0">
                          <a:effectLst/>
                        </a:rPr>
                        <a:t>(F)</a:t>
                      </a:r>
                    </a:p>
                  </a:txBody>
                  <a:tcPr marL="80830" marR="80830" marT="40415" marB="40415" anchor="ctr"/>
                </a:tc>
                <a:tc>
                  <a:txBody>
                    <a:bodyPr/>
                    <a:lstStyle/>
                    <a:p>
                      <a:pPr algn="ctr" fontAlgn="ctr"/>
                      <a:r>
                        <a:rPr lang="en-US" sz="1800" b="1" dirty="0" err="1">
                          <a:effectLst/>
                        </a:rPr>
                        <a:t>Wind_Chill</a:t>
                      </a:r>
                      <a:br>
                        <a:rPr lang="en-US" sz="1800" b="1" dirty="0">
                          <a:effectLst/>
                        </a:rPr>
                      </a:br>
                      <a:r>
                        <a:rPr lang="en-US" sz="1800" b="1" dirty="0">
                          <a:effectLst/>
                        </a:rPr>
                        <a:t>(F)</a:t>
                      </a:r>
                    </a:p>
                  </a:txBody>
                  <a:tcPr marL="80830" marR="80830" marT="40415" marB="40415" anchor="ctr"/>
                </a:tc>
                <a:tc>
                  <a:txBody>
                    <a:bodyPr/>
                    <a:lstStyle/>
                    <a:p>
                      <a:pPr algn="ctr" fontAlgn="ctr"/>
                      <a:r>
                        <a:rPr lang="en-US" sz="1800" b="1" dirty="0">
                          <a:effectLst/>
                        </a:rPr>
                        <a:t>Humidity</a:t>
                      </a:r>
                      <a:br>
                        <a:rPr lang="en-US" sz="1800" b="1" dirty="0">
                          <a:effectLst/>
                        </a:rPr>
                      </a:br>
                      <a:r>
                        <a:rPr lang="en-US" sz="1800" b="1" dirty="0">
                          <a:effectLst/>
                        </a:rPr>
                        <a:t>(%)</a:t>
                      </a:r>
                    </a:p>
                  </a:txBody>
                  <a:tcPr marL="80830" marR="80830" marT="40415" marB="40415" anchor="ctr"/>
                </a:tc>
                <a:tc>
                  <a:txBody>
                    <a:bodyPr/>
                    <a:lstStyle/>
                    <a:p>
                      <a:pPr algn="ctr" fontAlgn="ctr"/>
                      <a:r>
                        <a:rPr lang="en-US" sz="1800" b="1" dirty="0">
                          <a:effectLst/>
                        </a:rPr>
                        <a:t>Pressure</a:t>
                      </a:r>
                      <a:br>
                        <a:rPr lang="en-US" sz="1800" b="1" dirty="0">
                          <a:effectLst/>
                        </a:rPr>
                      </a:br>
                      <a:r>
                        <a:rPr lang="en-US" sz="1800" b="1" dirty="0">
                          <a:effectLst/>
                        </a:rPr>
                        <a:t>(in)</a:t>
                      </a:r>
                    </a:p>
                  </a:txBody>
                  <a:tcPr marL="80830" marR="80830" marT="40415" marB="40415" anchor="ctr"/>
                </a:tc>
                <a:tc>
                  <a:txBody>
                    <a:bodyPr/>
                    <a:lstStyle/>
                    <a:p>
                      <a:pPr algn="ctr" fontAlgn="ctr"/>
                      <a:r>
                        <a:rPr lang="en-US" sz="1800" b="1" dirty="0">
                          <a:effectLst/>
                        </a:rPr>
                        <a:t>Visibility</a:t>
                      </a:r>
                      <a:br>
                        <a:rPr lang="en-US" sz="1800" b="1" dirty="0">
                          <a:effectLst/>
                        </a:rPr>
                      </a:br>
                      <a:r>
                        <a:rPr lang="en-US" sz="1800" b="1" dirty="0">
                          <a:effectLst/>
                        </a:rPr>
                        <a:t>(mi)</a:t>
                      </a:r>
                    </a:p>
                  </a:txBody>
                  <a:tcPr marL="80830" marR="80830" marT="40415" marB="40415" anchor="ctr"/>
                </a:tc>
                <a:tc>
                  <a:txBody>
                    <a:bodyPr/>
                    <a:lstStyle/>
                    <a:p>
                      <a:pPr algn="ctr" fontAlgn="ctr"/>
                      <a:r>
                        <a:rPr lang="en-US" sz="1800" b="1" dirty="0" err="1">
                          <a:effectLst/>
                        </a:rPr>
                        <a:t>Wind_Speed</a:t>
                      </a:r>
                      <a:br>
                        <a:rPr lang="en-US" sz="1800" b="1" dirty="0">
                          <a:effectLst/>
                        </a:rPr>
                      </a:br>
                      <a:r>
                        <a:rPr lang="en-US" sz="1800" b="1" dirty="0">
                          <a:effectLst/>
                        </a:rPr>
                        <a:t>(mph)</a:t>
                      </a:r>
                    </a:p>
                  </a:txBody>
                  <a:tcPr marL="80830" marR="80830" marT="40415" marB="40415" anchor="ctr"/>
                </a:tc>
                <a:tc>
                  <a:txBody>
                    <a:bodyPr/>
                    <a:lstStyle/>
                    <a:p>
                      <a:pPr algn="ctr" fontAlgn="ctr"/>
                      <a:r>
                        <a:rPr lang="en-US" sz="1800" b="1" dirty="0">
                          <a:effectLst/>
                        </a:rPr>
                        <a:t>Precipitation(in)</a:t>
                      </a:r>
                    </a:p>
                  </a:txBody>
                  <a:tcPr marL="80830" marR="80830" marT="40415" marB="40415" anchor="ctr"/>
                </a:tc>
                <a:extLst>
                  <a:ext uri="{0D108BD9-81ED-4DB2-BD59-A6C34878D82A}">
                    <a16:rowId xmlns:a16="http://schemas.microsoft.com/office/drawing/2014/main" val="749903829"/>
                  </a:ext>
                </a:extLst>
              </a:tr>
              <a:tr h="565811">
                <a:tc>
                  <a:txBody>
                    <a:bodyPr/>
                    <a:lstStyle/>
                    <a:p>
                      <a:pPr algn="ctr" fontAlgn="ctr"/>
                      <a:r>
                        <a:rPr lang="en-US" sz="2000" b="1" dirty="0">
                          <a:effectLst/>
                        </a:rPr>
                        <a:t>count</a:t>
                      </a:r>
                    </a:p>
                  </a:txBody>
                  <a:tcPr marL="80830" marR="80830" marT="40415" marB="40415" anchor="ctr"/>
                </a:tc>
                <a:tc>
                  <a:txBody>
                    <a:bodyPr/>
                    <a:lstStyle/>
                    <a:p>
                      <a:pPr algn="r" fontAlgn="ctr"/>
                      <a:r>
                        <a:rPr lang="en-US" sz="1400" dirty="0">
                          <a:effectLst/>
                        </a:rPr>
                        <a:t>2.906610e+06</a:t>
                      </a:r>
                    </a:p>
                  </a:txBody>
                  <a:tcPr marL="80830" marR="80830" marT="40415" marB="40415" anchor="ctr"/>
                </a:tc>
                <a:tc>
                  <a:txBody>
                    <a:bodyPr/>
                    <a:lstStyle/>
                    <a:p>
                      <a:pPr algn="r" fontAlgn="ctr"/>
                      <a:r>
                        <a:rPr lang="en-US" sz="1400" dirty="0">
                          <a:effectLst/>
                        </a:rPr>
                        <a:t>2.906610e+06</a:t>
                      </a:r>
                    </a:p>
                  </a:txBody>
                  <a:tcPr marL="80830" marR="80830" marT="40415" marB="40415" anchor="ctr"/>
                </a:tc>
                <a:tc>
                  <a:txBody>
                    <a:bodyPr/>
                    <a:lstStyle/>
                    <a:p>
                      <a:pPr algn="r" fontAlgn="ctr"/>
                      <a:r>
                        <a:rPr lang="en-US" sz="1400">
                          <a:effectLst/>
                        </a:rPr>
                        <a:t>2.906610e+06</a:t>
                      </a:r>
                    </a:p>
                  </a:txBody>
                  <a:tcPr marL="80830" marR="80830" marT="40415" marB="40415" anchor="ctr"/>
                </a:tc>
                <a:tc>
                  <a:txBody>
                    <a:bodyPr/>
                    <a:lstStyle/>
                    <a:p>
                      <a:pPr algn="r" fontAlgn="ctr"/>
                      <a:r>
                        <a:rPr lang="en-US" sz="1400">
                          <a:effectLst/>
                        </a:rPr>
                        <a:t>2.623789e+06</a:t>
                      </a:r>
                    </a:p>
                  </a:txBody>
                  <a:tcPr marL="80830" marR="80830" marT="40415" marB="40415" anchor="ctr"/>
                </a:tc>
                <a:tc>
                  <a:txBody>
                    <a:bodyPr/>
                    <a:lstStyle/>
                    <a:p>
                      <a:pPr algn="r" fontAlgn="ctr"/>
                      <a:r>
                        <a:rPr lang="en-US" sz="1400">
                          <a:effectLst/>
                        </a:rPr>
                        <a:t>2.623789e+06</a:t>
                      </a:r>
                    </a:p>
                  </a:txBody>
                  <a:tcPr marL="80830" marR="80830" marT="40415" marB="40415" anchor="ctr"/>
                </a:tc>
                <a:tc>
                  <a:txBody>
                    <a:bodyPr/>
                    <a:lstStyle/>
                    <a:p>
                      <a:pPr algn="r" fontAlgn="ctr"/>
                      <a:r>
                        <a:rPr lang="en-US" sz="1400">
                          <a:effectLst/>
                        </a:rPr>
                        <a:t>2.906610e+06</a:t>
                      </a:r>
                    </a:p>
                  </a:txBody>
                  <a:tcPr marL="80830" marR="80830" marT="40415" marB="40415" anchor="ctr"/>
                </a:tc>
                <a:tc>
                  <a:txBody>
                    <a:bodyPr/>
                    <a:lstStyle/>
                    <a:p>
                      <a:pPr algn="r" fontAlgn="ctr"/>
                      <a:r>
                        <a:rPr lang="en-US" sz="1400">
                          <a:effectLst/>
                        </a:rPr>
                        <a:t>1.014938e+06</a:t>
                      </a:r>
                    </a:p>
                  </a:txBody>
                  <a:tcPr marL="80830" marR="80830" marT="40415" marB="40415" anchor="ctr"/>
                </a:tc>
                <a:tc>
                  <a:txBody>
                    <a:bodyPr/>
                    <a:lstStyle/>
                    <a:p>
                      <a:pPr algn="r" fontAlgn="ctr"/>
                      <a:r>
                        <a:rPr lang="en-US" sz="1400">
                          <a:effectLst/>
                        </a:rPr>
                        <a:t>2.839386e+06</a:t>
                      </a:r>
                    </a:p>
                  </a:txBody>
                  <a:tcPr marL="80830" marR="80830" marT="40415" marB="40415" anchor="ctr"/>
                </a:tc>
                <a:tc>
                  <a:txBody>
                    <a:bodyPr/>
                    <a:lstStyle/>
                    <a:p>
                      <a:pPr algn="r" fontAlgn="ctr"/>
                      <a:r>
                        <a:rPr lang="en-US" sz="1400">
                          <a:effectLst/>
                        </a:rPr>
                        <a:t>1.722751e+06</a:t>
                      </a:r>
                    </a:p>
                  </a:txBody>
                  <a:tcPr marL="80830" marR="80830" marT="40415" marB="40415" anchor="ctr"/>
                </a:tc>
                <a:tc>
                  <a:txBody>
                    <a:bodyPr/>
                    <a:lstStyle/>
                    <a:p>
                      <a:pPr algn="r" fontAlgn="ctr"/>
                      <a:r>
                        <a:rPr lang="en-US" sz="1400">
                          <a:effectLst/>
                        </a:rPr>
                        <a:t>2.835340e+06</a:t>
                      </a:r>
                    </a:p>
                  </a:txBody>
                  <a:tcPr marL="80830" marR="80830" marT="40415" marB="40415" anchor="ctr"/>
                </a:tc>
                <a:tc>
                  <a:txBody>
                    <a:bodyPr/>
                    <a:lstStyle/>
                    <a:p>
                      <a:pPr algn="r" fontAlgn="ctr"/>
                      <a:r>
                        <a:rPr lang="en-US" sz="1400">
                          <a:effectLst/>
                        </a:rPr>
                        <a:t>2.849702e+06</a:t>
                      </a:r>
                    </a:p>
                  </a:txBody>
                  <a:tcPr marL="80830" marR="80830" marT="40415" marB="40415" anchor="ctr"/>
                </a:tc>
                <a:tc>
                  <a:txBody>
                    <a:bodyPr/>
                    <a:lstStyle/>
                    <a:p>
                      <a:pPr algn="r" fontAlgn="ctr"/>
                      <a:r>
                        <a:rPr lang="en-US" sz="1400" dirty="0">
                          <a:effectLst/>
                        </a:rPr>
                        <a:t>2.834532e+06</a:t>
                      </a:r>
                    </a:p>
                  </a:txBody>
                  <a:tcPr marL="80830" marR="80830" marT="40415" marB="40415" anchor="ctr"/>
                </a:tc>
                <a:tc>
                  <a:txBody>
                    <a:bodyPr/>
                    <a:lstStyle/>
                    <a:p>
                      <a:pPr algn="r" fontAlgn="ctr"/>
                      <a:r>
                        <a:rPr lang="en-US" sz="1400" dirty="0">
                          <a:effectLst/>
                        </a:rPr>
                        <a:t>2.599447e+06</a:t>
                      </a:r>
                    </a:p>
                  </a:txBody>
                  <a:tcPr marL="80830" marR="80830" marT="40415" marB="40415" anchor="ctr"/>
                </a:tc>
                <a:tc>
                  <a:txBody>
                    <a:bodyPr/>
                    <a:lstStyle/>
                    <a:p>
                      <a:pPr algn="r" fontAlgn="ctr"/>
                      <a:r>
                        <a:rPr lang="en-US" sz="1400">
                          <a:effectLst/>
                        </a:rPr>
                        <a:t>1.605284e+06</a:t>
                      </a:r>
                    </a:p>
                  </a:txBody>
                  <a:tcPr marL="80830" marR="80830" marT="40415" marB="40415" anchor="ctr"/>
                </a:tc>
                <a:extLst>
                  <a:ext uri="{0D108BD9-81ED-4DB2-BD59-A6C34878D82A}">
                    <a16:rowId xmlns:a16="http://schemas.microsoft.com/office/drawing/2014/main" val="3404021547"/>
                  </a:ext>
                </a:extLst>
              </a:tr>
              <a:tr h="808302">
                <a:tc>
                  <a:txBody>
                    <a:bodyPr/>
                    <a:lstStyle/>
                    <a:p>
                      <a:pPr algn="ctr" fontAlgn="ctr"/>
                      <a:r>
                        <a:rPr lang="en-US" sz="2000" b="1" dirty="0">
                          <a:effectLst/>
                        </a:rPr>
                        <a:t>mean</a:t>
                      </a:r>
                    </a:p>
                  </a:txBody>
                  <a:tcPr marL="80830" marR="80830" marT="40415" marB="40415" anchor="ctr"/>
                </a:tc>
                <a:tc>
                  <a:txBody>
                    <a:bodyPr/>
                    <a:lstStyle/>
                    <a:p>
                      <a:pPr algn="r" fontAlgn="ctr"/>
                      <a:r>
                        <a:rPr lang="en-US" sz="1400" dirty="0">
                          <a:effectLst/>
                        </a:rPr>
                        <a:t>2.288649e+00</a:t>
                      </a:r>
                    </a:p>
                  </a:txBody>
                  <a:tcPr marL="80830" marR="80830" marT="40415" marB="40415" anchor="ctr"/>
                </a:tc>
                <a:tc>
                  <a:txBody>
                    <a:bodyPr/>
                    <a:lstStyle/>
                    <a:p>
                      <a:pPr algn="r" fontAlgn="ctr"/>
                      <a:r>
                        <a:rPr lang="en-US" sz="1400" dirty="0">
                          <a:effectLst/>
                        </a:rPr>
                        <a:t>3.653027e+01</a:t>
                      </a:r>
                    </a:p>
                  </a:txBody>
                  <a:tcPr marL="80830" marR="80830" marT="40415" marB="40415" anchor="ctr"/>
                </a:tc>
                <a:tc>
                  <a:txBody>
                    <a:bodyPr/>
                    <a:lstStyle/>
                    <a:p>
                      <a:pPr algn="r" fontAlgn="ctr"/>
                      <a:r>
                        <a:rPr lang="en-US" sz="1400" dirty="0">
                          <a:effectLst/>
                        </a:rPr>
                        <a:t>-9.642676e+01</a:t>
                      </a:r>
                    </a:p>
                  </a:txBody>
                  <a:tcPr marL="80830" marR="80830" marT="40415" marB="40415" anchor="ctr"/>
                </a:tc>
                <a:tc>
                  <a:txBody>
                    <a:bodyPr/>
                    <a:lstStyle/>
                    <a:p>
                      <a:pPr algn="r" fontAlgn="ctr"/>
                      <a:r>
                        <a:rPr lang="en-US" sz="1400">
                          <a:effectLst/>
                        </a:rPr>
                        <a:t>3.651733e+01</a:t>
                      </a:r>
                    </a:p>
                  </a:txBody>
                  <a:tcPr marL="80830" marR="80830" marT="40415" marB="40415" anchor="ctr"/>
                </a:tc>
                <a:tc>
                  <a:txBody>
                    <a:bodyPr/>
                    <a:lstStyle/>
                    <a:p>
                      <a:pPr algn="r" fontAlgn="ctr"/>
                      <a:r>
                        <a:rPr lang="en-US" sz="1400" dirty="0">
                          <a:effectLst/>
                        </a:rPr>
                        <a:t>-9.620367e+01</a:t>
                      </a:r>
                    </a:p>
                  </a:txBody>
                  <a:tcPr marL="80830" marR="80830" marT="40415" marB="40415" anchor="ctr"/>
                </a:tc>
                <a:tc>
                  <a:txBody>
                    <a:bodyPr/>
                    <a:lstStyle/>
                    <a:p>
                      <a:pPr algn="r" fontAlgn="ctr"/>
                      <a:r>
                        <a:rPr lang="en-US" sz="1400" dirty="0">
                          <a:effectLst/>
                        </a:rPr>
                        <a:t>3.980541e-01</a:t>
                      </a:r>
                    </a:p>
                  </a:txBody>
                  <a:tcPr marL="80830" marR="80830" marT="40415" marB="40415" anchor="ctr"/>
                </a:tc>
                <a:tc>
                  <a:txBody>
                    <a:bodyPr/>
                    <a:lstStyle/>
                    <a:p>
                      <a:pPr algn="r" fontAlgn="ctr"/>
                      <a:r>
                        <a:rPr lang="en-US" sz="1400" dirty="0">
                          <a:effectLst/>
                        </a:rPr>
                        <a:t>6.789728e+03</a:t>
                      </a:r>
                    </a:p>
                  </a:txBody>
                  <a:tcPr marL="80830" marR="80830" marT="40415" marB="40415" anchor="ctr"/>
                </a:tc>
                <a:tc>
                  <a:txBody>
                    <a:bodyPr/>
                    <a:lstStyle/>
                    <a:p>
                      <a:pPr algn="r" fontAlgn="ctr"/>
                      <a:r>
                        <a:rPr lang="en-US" sz="1400" dirty="0">
                          <a:effectLst/>
                        </a:rPr>
                        <a:t>6.098873e+01</a:t>
                      </a:r>
                    </a:p>
                  </a:txBody>
                  <a:tcPr marL="80830" marR="80830" marT="40415" marB="40415" anchor="ctr"/>
                </a:tc>
                <a:tc>
                  <a:txBody>
                    <a:bodyPr/>
                    <a:lstStyle/>
                    <a:p>
                      <a:pPr algn="r" fontAlgn="ctr"/>
                      <a:r>
                        <a:rPr lang="en-US" sz="1400" dirty="0">
                          <a:effectLst/>
                        </a:rPr>
                        <a:t>5.499048e+01</a:t>
                      </a:r>
                    </a:p>
                  </a:txBody>
                  <a:tcPr marL="80830" marR="80830" marT="40415" marB="40415" anchor="ctr"/>
                </a:tc>
                <a:tc>
                  <a:txBody>
                    <a:bodyPr/>
                    <a:lstStyle/>
                    <a:p>
                      <a:pPr algn="r" fontAlgn="ctr"/>
                      <a:r>
                        <a:rPr lang="en-US" sz="1400">
                          <a:effectLst/>
                        </a:rPr>
                        <a:t>6.537758e+01</a:t>
                      </a:r>
                    </a:p>
                  </a:txBody>
                  <a:tcPr marL="80830" marR="80830" marT="40415" marB="40415" anchor="ctr"/>
                </a:tc>
                <a:tc>
                  <a:txBody>
                    <a:bodyPr/>
                    <a:lstStyle/>
                    <a:p>
                      <a:pPr algn="r" fontAlgn="ctr"/>
                      <a:r>
                        <a:rPr lang="en-US" sz="1400">
                          <a:effectLst/>
                        </a:rPr>
                        <a:t>2.965685e+01</a:t>
                      </a:r>
                    </a:p>
                  </a:txBody>
                  <a:tcPr marL="80830" marR="80830" marT="40415" marB="40415" anchor="ctr"/>
                </a:tc>
                <a:tc>
                  <a:txBody>
                    <a:bodyPr/>
                    <a:lstStyle/>
                    <a:p>
                      <a:pPr algn="r" fontAlgn="ctr"/>
                      <a:r>
                        <a:rPr lang="en-US" sz="1400">
                          <a:effectLst/>
                        </a:rPr>
                        <a:t>9.116766e+00</a:t>
                      </a:r>
                    </a:p>
                  </a:txBody>
                  <a:tcPr marL="80830" marR="80830" marT="40415" marB="40415" anchor="ctr"/>
                </a:tc>
                <a:tc>
                  <a:txBody>
                    <a:bodyPr/>
                    <a:lstStyle/>
                    <a:p>
                      <a:pPr algn="r" fontAlgn="ctr"/>
                      <a:r>
                        <a:rPr lang="en-US" sz="1400" dirty="0">
                          <a:effectLst/>
                        </a:rPr>
                        <a:t>7.818111e+00</a:t>
                      </a:r>
                    </a:p>
                  </a:txBody>
                  <a:tcPr marL="80830" marR="80830" marT="40415" marB="40415" anchor="ctr"/>
                </a:tc>
                <a:tc>
                  <a:txBody>
                    <a:bodyPr/>
                    <a:lstStyle/>
                    <a:p>
                      <a:pPr algn="r" fontAlgn="ctr"/>
                      <a:r>
                        <a:rPr lang="en-US" sz="1400">
                          <a:effectLst/>
                        </a:rPr>
                        <a:t>1.119459e-02</a:t>
                      </a:r>
                    </a:p>
                  </a:txBody>
                  <a:tcPr marL="80830" marR="80830" marT="40415" marB="40415" anchor="ctr"/>
                </a:tc>
                <a:extLst>
                  <a:ext uri="{0D108BD9-81ED-4DB2-BD59-A6C34878D82A}">
                    <a16:rowId xmlns:a16="http://schemas.microsoft.com/office/drawing/2014/main" val="53320291"/>
                  </a:ext>
                </a:extLst>
              </a:tr>
              <a:tr h="565811">
                <a:tc>
                  <a:txBody>
                    <a:bodyPr/>
                    <a:lstStyle/>
                    <a:p>
                      <a:pPr algn="ctr" fontAlgn="ctr"/>
                      <a:r>
                        <a:rPr lang="en-US" sz="2000" b="1" dirty="0">
                          <a:effectLst/>
                        </a:rPr>
                        <a:t>std</a:t>
                      </a:r>
                    </a:p>
                  </a:txBody>
                  <a:tcPr marL="80830" marR="80830" marT="40415" marB="40415" anchor="ctr"/>
                </a:tc>
                <a:tc>
                  <a:txBody>
                    <a:bodyPr/>
                    <a:lstStyle/>
                    <a:p>
                      <a:pPr algn="r" fontAlgn="ctr"/>
                      <a:r>
                        <a:rPr lang="en-US" sz="1400" dirty="0">
                          <a:effectLst/>
                        </a:rPr>
                        <a:t>5.541618e-01</a:t>
                      </a:r>
                    </a:p>
                  </a:txBody>
                  <a:tcPr marL="80830" marR="80830" marT="40415" marB="40415" anchor="ctr"/>
                </a:tc>
                <a:tc>
                  <a:txBody>
                    <a:bodyPr/>
                    <a:lstStyle/>
                    <a:p>
                      <a:pPr algn="r" fontAlgn="ctr"/>
                      <a:r>
                        <a:rPr lang="en-US" sz="1400" dirty="0">
                          <a:effectLst/>
                        </a:rPr>
                        <a:t>5.013964e+00</a:t>
                      </a:r>
                    </a:p>
                  </a:txBody>
                  <a:tcPr marL="80830" marR="80830" marT="40415" marB="40415" anchor="ctr"/>
                </a:tc>
                <a:tc>
                  <a:txBody>
                    <a:bodyPr/>
                    <a:lstStyle/>
                    <a:p>
                      <a:pPr algn="r" fontAlgn="ctr"/>
                      <a:r>
                        <a:rPr lang="en-US" sz="1400" dirty="0">
                          <a:effectLst/>
                        </a:rPr>
                        <a:t>1.775412e+01</a:t>
                      </a:r>
                    </a:p>
                  </a:txBody>
                  <a:tcPr marL="80830" marR="80830" marT="40415" marB="40415" anchor="ctr"/>
                </a:tc>
                <a:tc>
                  <a:txBody>
                    <a:bodyPr/>
                    <a:lstStyle/>
                    <a:p>
                      <a:pPr algn="r" fontAlgn="ctr"/>
                      <a:r>
                        <a:rPr lang="en-US" sz="1400" dirty="0">
                          <a:effectLst/>
                        </a:rPr>
                        <a:t>5.016609e+00</a:t>
                      </a:r>
                    </a:p>
                  </a:txBody>
                  <a:tcPr marL="80830" marR="80830" marT="40415" marB="40415" anchor="ctr"/>
                </a:tc>
                <a:tc>
                  <a:txBody>
                    <a:bodyPr/>
                    <a:lstStyle/>
                    <a:p>
                      <a:pPr algn="r" fontAlgn="ctr"/>
                      <a:r>
                        <a:rPr lang="en-US" sz="1400" dirty="0">
                          <a:effectLst/>
                        </a:rPr>
                        <a:t>1.765971e+01</a:t>
                      </a:r>
                    </a:p>
                  </a:txBody>
                  <a:tcPr marL="80830" marR="80830" marT="40415" marB="40415" anchor="ctr"/>
                </a:tc>
                <a:tc>
                  <a:txBody>
                    <a:bodyPr/>
                    <a:lstStyle/>
                    <a:p>
                      <a:pPr algn="r" fontAlgn="ctr"/>
                      <a:r>
                        <a:rPr lang="en-US" sz="1400">
                          <a:effectLst/>
                        </a:rPr>
                        <a:t>1.592556e+00</a:t>
                      </a:r>
                    </a:p>
                  </a:txBody>
                  <a:tcPr marL="80830" marR="80830" marT="40415" marB="40415" anchor="ctr"/>
                </a:tc>
                <a:tc>
                  <a:txBody>
                    <a:bodyPr/>
                    <a:lstStyle/>
                    <a:p>
                      <a:pPr algn="r" fontAlgn="ctr"/>
                      <a:r>
                        <a:rPr lang="en-US" sz="1400">
                          <a:effectLst/>
                        </a:rPr>
                        <a:t>1.697225e+04</a:t>
                      </a:r>
                    </a:p>
                  </a:txBody>
                  <a:tcPr marL="80830" marR="80830" marT="40415" marB="40415" anchor="ctr"/>
                </a:tc>
                <a:tc>
                  <a:txBody>
                    <a:bodyPr/>
                    <a:lstStyle/>
                    <a:p>
                      <a:pPr algn="r" fontAlgn="ctr"/>
                      <a:r>
                        <a:rPr lang="en-US" sz="1400">
                          <a:effectLst/>
                        </a:rPr>
                        <a:t>1.845258e+01</a:t>
                      </a:r>
                    </a:p>
                  </a:txBody>
                  <a:tcPr marL="80830" marR="80830" marT="40415" marB="40415" anchor="ctr"/>
                </a:tc>
                <a:tc>
                  <a:txBody>
                    <a:bodyPr/>
                    <a:lstStyle/>
                    <a:p>
                      <a:pPr algn="r" fontAlgn="ctr"/>
                      <a:r>
                        <a:rPr lang="en-US" sz="1400" dirty="0">
                          <a:effectLst/>
                        </a:rPr>
                        <a:t>2.219542e+01</a:t>
                      </a:r>
                    </a:p>
                  </a:txBody>
                  <a:tcPr marL="80830" marR="80830" marT="40415" marB="40415" anchor="ctr"/>
                </a:tc>
                <a:tc>
                  <a:txBody>
                    <a:bodyPr/>
                    <a:lstStyle/>
                    <a:p>
                      <a:pPr algn="r" fontAlgn="ctr"/>
                      <a:r>
                        <a:rPr lang="en-US" sz="1400">
                          <a:effectLst/>
                        </a:rPr>
                        <a:t>2.287854e+01</a:t>
                      </a:r>
                    </a:p>
                  </a:txBody>
                  <a:tcPr marL="80830" marR="80830" marT="40415" marB="40415" anchor="ctr"/>
                </a:tc>
                <a:tc>
                  <a:txBody>
                    <a:bodyPr/>
                    <a:lstStyle/>
                    <a:p>
                      <a:pPr algn="r" fontAlgn="ctr"/>
                      <a:r>
                        <a:rPr lang="en-US" sz="1400">
                          <a:effectLst/>
                        </a:rPr>
                        <a:t>9.094133e-01</a:t>
                      </a:r>
                    </a:p>
                  </a:txBody>
                  <a:tcPr marL="80830" marR="80830" marT="40415" marB="40415" anchor="ctr"/>
                </a:tc>
                <a:tc>
                  <a:txBody>
                    <a:bodyPr/>
                    <a:lstStyle/>
                    <a:p>
                      <a:pPr algn="r" fontAlgn="ctr"/>
                      <a:r>
                        <a:rPr lang="en-US" sz="1400">
                          <a:effectLst/>
                        </a:rPr>
                        <a:t>2.837271e+00</a:t>
                      </a:r>
                    </a:p>
                  </a:txBody>
                  <a:tcPr marL="80830" marR="80830" marT="40415" marB="40415" anchor="ctr"/>
                </a:tc>
                <a:tc>
                  <a:txBody>
                    <a:bodyPr/>
                    <a:lstStyle/>
                    <a:p>
                      <a:pPr algn="r" fontAlgn="ctr"/>
                      <a:r>
                        <a:rPr lang="en-US" sz="1400">
                          <a:effectLst/>
                        </a:rPr>
                        <a:t>5.431171e+00</a:t>
                      </a:r>
                    </a:p>
                  </a:txBody>
                  <a:tcPr marL="80830" marR="80830" marT="40415" marB="40415" anchor="ctr"/>
                </a:tc>
                <a:tc>
                  <a:txBody>
                    <a:bodyPr/>
                    <a:lstStyle/>
                    <a:p>
                      <a:pPr algn="r" fontAlgn="ctr"/>
                      <a:r>
                        <a:rPr lang="en-US" sz="1400">
                          <a:effectLst/>
                        </a:rPr>
                        <a:t>1.540812e-01</a:t>
                      </a:r>
                    </a:p>
                  </a:txBody>
                  <a:tcPr marL="80830" marR="80830" marT="40415" marB="40415" anchor="ctr"/>
                </a:tc>
                <a:extLst>
                  <a:ext uri="{0D108BD9-81ED-4DB2-BD59-A6C34878D82A}">
                    <a16:rowId xmlns:a16="http://schemas.microsoft.com/office/drawing/2014/main" val="720327082"/>
                  </a:ext>
                </a:extLst>
              </a:tr>
              <a:tr h="808302">
                <a:tc>
                  <a:txBody>
                    <a:bodyPr/>
                    <a:lstStyle/>
                    <a:p>
                      <a:pPr algn="ctr" fontAlgn="ctr"/>
                      <a:r>
                        <a:rPr lang="en-US" sz="2000" b="1" dirty="0">
                          <a:effectLst/>
                        </a:rPr>
                        <a:t>min</a:t>
                      </a:r>
                    </a:p>
                  </a:txBody>
                  <a:tcPr marL="80830" marR="80830" marT="40415" marB="40415" anchor="ctr"/>
                </a:tc>
                <a:tc>
                  <a:txBody>
                    <a:bodyPr/>
                    <a:lstStyle/>
                    <a:p>
                      <a:pPr algn="r" fontAlgn="ctr"/>
                      <a:r>
                        <a:rPr lang="en-US" sz="1400" dirty="0">
                          <a:effectLst/>
                        </a:rPr>
                        <a:t>1.000000e+00</a:t>
                      </a:r>
                    </a:p>
                  </a:txBody>
                  <a:tcPr marL="80830" marR="80830" marT="40415" marB="40415" anchor="ctr"/>
                </a:tc>
                <a:tc>
                  <a:txBody>
                    <a:bodyPr/>
                    <a:lstStyle/>
                    <a:p>
                      <a:pPr algn="r" fontAlgn="ctr"/>
                      <a:r>
                        <a:rPr lang="en-US" sz="1400" dirty="0">
                          <a:effectLst/>
                        </a:rPr>
                        <a:t>2.455527e+01</a:t>
                      </a:r>
                    </a:p>
                  </a:txBody>
                  <a:tcPr marL="80830" marR="80830" marT="40415" marB="40415" anchor="ctr"/>
                </a:tc>
                <a:tc>
                  <a:txBody>
                    <a:bodyPr/>
                    <a:lstStyle/>
                    <a:p>
                      <a:pPr algn="r" fontAlgn="ctr"/>
                      <a:r>
                        <a:rPr lang="en-US" sz="1400" dirty="0">
                          <a:effectLst/>
                        </a:rPr>
                        <a:t>-1.246238e+02</a:t>
                      </a:r>
                    </a:p>
                  </a:txBody>
                  <a:tcPr marL="80830" marR="80830" marT="40415" marB="40415" anchor="ctr"/>
                </a:tc>
                <a:tc>
                  <a:txBody>
                    <a:bodyPr/>
                    <a:lstStyle/>
                    <a:p>
                      <a:pPr algn="r" fontAlgn="ctr"/>
                      <a:r>
                        <a:rPr lang="en-US" sz="1400" dirty="0">
                          <a:effectLst/>
                        </a:rPr>
                        <a:t>2.455527e+01</a:t>
                      </a:r>
                    </a:p>
                  </a:txBody>
                  <a:tcPr marL="80830" marR="80830" marT="40415" marB="40415" anchor="ctr"/>
                </a:tc>
                <a:tc>
                  <a:txBody>
                    <a:bodyPr/>
                    <a:lstStyle/>
                    <a:p>
                      <a:pPr algn="r" fontAlgn="ctr"/>
                      <a:r>
                        <a:rPr lang="en-US" sz="1400" dirty="0">
                          <a:effectLst/>
                        </a:rPr>
                        <a:t>-1.246238e+02</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a:effectLst/>
                        </a:rPr>
                        <a:t>-8.900000e+01</a:t>
                      </a:r>
                    </a:p>
                  </a:txBody>
                  <a:tcPr marL="80830" marR="80830" marT="40415" marB="40415" anchor="ctr"/>
                </a:tc>
                <a:tc>
                  <a:txBody>
                    <a:bodyPr/>
                    <a:lstStyle/>
                    <a:p>
                      <a:pPr algn="r" fontAlgn="ctr"/>
                      <a:r>
                        <a:rPr lang="en-US" sz="1400">
                          <a:effectLst/>
                        </a:rPr>
                        <a:t>-8.900000e+01</a:t>
                      </a:r>
                    </a:p>
                  </a:txBody>
                  <a:tcPr marL="80830" marR="80830" marT="40415" marB="40415" anchor="ctr"/>
                </a:tc>
                <a:tc>
                  <a:txBody>
                    <a:bodyPr/>
                    <a:lstStyle/>
                    <a:p>
                      <a:pPr algn="r" fontAlgn="ctr"/>
                      <a:r>
                        <a:rPr lang="en-US" sz="1400">
                          <a:effectLst/>
                        </a:rPr>
                        <a:t>1.000000e+00</a:t>
                      </a:r>
                    </a:p>
                  </a:txBody>
                  <a:tcPr marL="80830" marR="80830" marT="40415" marB="40415" anchor="ctr"/>
                </a:tc>
                <a:tc>
                  <a:txBody>
                    <a:bodyPr/>
                    <a:lstStyle/>
                    <a:p>
                      <a:pPr algn="r" fontAlgn="ctr"/>
                      <a:r>
                        <a:rPr lang="en-US" sz="1400">
                          <a:effectLst/>
                        </a:rPr>
                        <a:t>0.000000e+00</a:t>
                      </a:r>
                    </a:p>
                  </a:txBody>
                  <a:tcPr marL="80830" marR="80830" marT="40415" marB="40415" anchor="ctr"/>
                </a:tc>
                <a:tc>
                  <a:txBody>
                    <a:bodyPr/>
                    <a:lstStyle/>
                    <a:p>
                      <a:pPr algn="r" fontAlgn="ctr"/>
                      <a:r>
                        <a:rPr lang="en-US" sz="1400">
                          <a:effectLst/>
                        </a:rPr>
                        <a:t>0.000000e+00</a:t>
                      </a:r>
                    </a:p>
                  </a:txBody>
                  <a:tcPr marL="80830" marR="80830" marT="40415" marB="40415" anchor="ctr"/>
                </a:tc>
                <a:tc>
                  <a:txBody>
                    <a:bodyPr/>
                    <a:lstStyle/>
                    <a:p>
                      <a:pPr algn="r" fontAlgn="ctr"/>
                      <a:r>
                        <a:rPr lang="en-US" sz="1400">
                          <a:effectLst/>
                        </a:rPr>
                        <a:t>0.000000e+00</a:t>
                      </a:r>
                    </a:p>
                  </a:txBody>
                  <a:tcPr marL="80830" marR="80830" marT="40415" marB="40415" anchor="ctr"/>
                </a:tc>
                <a:tc>
                  <a:txBody>
                    <a:bodyPr/>
                    <a:lstStyle/>
                    <a:p>
                      <a:pPr algn="r" fontAlgn="ctr"/>
                      <a:r>
                        <a:rPr lang="en-US" sz="1400">
                          <a:effectLst/>
                        </a:rPr>
                        <a:t>0.000000e+00</a:t>
                      </a:r>
                    </a:p>
                  </a:txBody>
                  <a:tcPr marL="80830" marR="80830" marT="40415" marB="40415" anchor="ctr"/>
                </a:tc>
                <a:extLst>
                  <a:ext uri="{0D108BD9-81ED-4DB2-BD59-A6C34878D82A}">
                    <a16:rowId xmlns:a16="http://schemas.microsoft.com/office/drawing/2014/main" val="586979505"/>
                  </a:ext>
                </a:extLst>
              </a:tr>
              <a:tr h="808302">
                <a:tc>
                  <a:txBody>
                    <a:bodyPr/>
                    <a:lstStyle/>
                    <a:p>
                      <a:pPr algn="ctr" fontAlgn="ctr"/>
                      <a:r>
                        <a:rPr lang="en-US" sz="2000" b="1" dirty="0">
                          <a:effectLst/>
                        </a:rPr>
                        <a:t>25%</a:t>
                      </a:r>
                    </a:p>
                  </a:txBody>
                  <a:tcPr marL="80830" marR="80830" marT="40415" marB="40415" anchor="ctr"/>
                </a:tc>
                <a:tc>
                  <a:txBody>
                    <a:bodyPr/>
                    <a:lstStyle/>
                    <a:p>
                      <a:pPr algn="r" fontAlgn="ctr"/>
                      <a:r>
                        <a:rPr lang="en-US" sz="1400">
                          <a:effectLst/>
                        </a:rPr>
                        <a:t>2.000000e+00</a:t>
                      </a:r>
                    </a:p>
                  </a:txBody>
                  <a:tcPr marL="80830" marR="80830" marT="40415" marB="40415" anchor="ctr"/>
                </a:tc>
                <a:tc>
                  <a:txBody>
                    <a:bodyPr/>
                    <a:lstStyle/>
                    <a:p>
                      <a:pPr algn="r" fontAlgn="ctr"/>
                      <a:r>
                        <a:rPr lang="en-US" sz="1400">
                          <a:effectLst/>
                        </a:rPr>
                        <a:t>3.366453e+01</a:t>
                      </a:r>
                    </a:p>
                  </a:txBody>
                  <a:tcPr marL="80830" marR="80830" marT="40415" marB="40415" anchor="ctr"/>
                </a:tc>
                <a:tc>
                  <a:txBody>
                    <a:bodyPr/>
                    <a:lstStyle/>
                    <a:p>
                      <a:pPr algn="r" fontAlgn="ctr"/>
                      <a:r>
                        <a:rPr lang="en-US" sz="1400" dirty="0">
                          <a:effectLst/>
                        </a:rPr>
                        <a:t>-1.178232e+02</a:t>
                      </a:r>
                    </a:p>
                  </a:txBody>
                  <a:tcPr marL="80830" marR="80830" marT="40415" marB="40415" anchor="ctr"/>
                </a:tc>
                <a:tc>
                  <a:txBody>
                    <a:bodyPr/>
                    <a:lstStyle/>
                    <a:p>
                      <a:pPr algn="r" fontAlgn="ctr"/>
                      <a:r>
                        <a:rPr lang="en-US" sz="1400" dirty="0">
                          <a:effectLst/>
                        </a:rPr>
                        <a:t>3.364659e+01</a:t>
                      </a:r>
                    </a:p>
                  </a:txBody>
                  <a:tcPr marL="80830" marR="80830" marT="40415" marB="40415" anchor="ctr"/>
                </a:tc>
                <a:tc>
                  <a:txBody>
                    <a:bodyPr/>
                    <a:lstStyle/>
                    <a:p>
                      <a:pPr algn="r" fontAlgn="ctr"/>
                      <a:r>
                        <a:rPr lang="en-US" sz="1400" dirty="0">
                          <a:effectLst/>
                        </a:rPr>
                        <a:t>-1.177020e+02</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dirty="0">
                          <a:effectLst/>
                        </a:rPr>
                        <a:t>9.650000e+02</a:t>
                      </a:r>
                    </a:p>
                  </a:txBody>
                  <a:tcPr marL="80830" marR="80830" marT="40415" marB="40415" anchor="ctr"/>
                </a:tc>
                <a:tc>
                  <a:txBody>
                    <a:bodyPr/>
                    <a:lstStyle/>
                    <a:p>
                      <a:pPr algn="r" fontAlgn="ctr"/>
                      <a:r>
                        <a:rPr lang="en-US" sz="1400" dirty="0">
                          <a:effectLst/>
                        </a:rPr>
                        <a:t>4.890000e+01</a:t>
                      </a:r>
                    </a:p>
                  </a:txBody>
                  <a:tcPr marL="80830" marR="80830" marT="40415" marB="40415" anchor="ctr"/>
                </a:tc>
                <a:tc>
                  <a:txBody>
                    <a:bodyPr/>
                    <a:lstStyle/>
                    <a:p>
                      <a:pPr algn="r" fontAlgn="ctr"/>
                      <a:r>
                        <a:rPr lang="en-US" sz="1400" dirty="0">
                          <a:effectLst/>
                        </a:rPr>
                        <a:t>3.900000e+01</a:t>
                      </a:r>
                    </a:p>
                  </a:txBody>
                  <a:tcPr marL="80830" marR="80830" marT="40415" marB="40415" anchor="ctr"/>
                </a:tc>
                <a:tc>
                  <a:txBody>
                    <a:bodyPr/>
                    <a:lstStyle/>
                    <a:p>
                      <a:pPr algn="r" fontAlgn="ctr"/>
                      <a:r>
                        <a:rPr lang="en-US" sz="1400" dirty="0">
                          <a:effectLst/>
                        </a:rPr>
                        <a:t>4.900000e+01</a:t>
                      </a:r>
                    </a:p>
                  </a:txBody>
                  <a:tcPr marL="80830" marR="80830" marT="40415" marB="40415" anchor="ctr"/>
                </a:tc>
                <a:tc>
                  <a:txBody>
                    <a:bodyPr/>
                    <a:lstStyle/>
                    <a:p>
                      <a:pPr algn="r" fontAlgn="ctr"/>
                      <a:r>
                        <a:rPr lang="en-US" sz="1400" dirty="0">
                          <a:effectLst/>
                        </a:rPr>
                        <a:t>2.959000e+01</a:t>
                      </a:r>
                    </a:p>
                  </a:txBody>
                  <a:tcPr marL="80830" marR="80830" marT="40415" marB="40415" anchor="ctr"/>
                </a:tc>
                <a:tc>
                  <a:txBody>
                    <a:bodyPr/>
                    <a:lstStyle/>
                    <a:p>
                      <a:pPr algn="r" fontAlgn="ctr"/>
                      <a:r>
                        <a:rPr lang="en-US" sz="1400" dirty="0">
                          <a:effectLst/>
                        </a:rPr>
                        <a:t>1.000000e+01</a:t>
                      </a:r>
                    </a:p>
                  </a:txBody>
                  <a:tcPr marL="80830" marR="80830" marT="40415" marB="40415" anchor="ctr"/>
                </a:tc>
                <a:tc>
                  <a:txBody>
                    <a:bodyPr/>
                    <a:lstStyle/>
                    <a:p>
                      <a:pPr algn="r" fontAlgn="ctr"/>
                      <a:r>
                        <a:rPr lang="en-US" sz="1400">
                          <a:effectLst/>
                        </a:rPr>
                        <a:t>4.600000e+00</a:t>
                      </a:r>
                    </a:p>
                  </a:txBody>
                  <a:tcPr marL="80830" marR="80830" marT="40415" marB="40415" anchor="ctr"/>
                </a:tc>
                <a:tc>
                  <a:txBody>
                    <a:bodyPr/>
                    <a:lstStyle/>
                    <a:p>
                      <a:pPr algn="r" fontAlgn="ctr"/>
                      <a:r>
                        <a:rPr lang="en-US" sz="1400">
                          <a:effectLst/>
                        </a:rPr>
                        <a:t>0.000000e+00</a:t>
                      </a:r>
                    </a:p>
                  </a:txBody>
                  <a:tcPr marL="80830" marR="80830" marT="40415" marB="40415" anchor="ctr"/>
                </a:tc>
                <a:extLst>
                  <a:ext uri="{0D108BD9-81ED-4DB2-BD59-A6C34878D82A}">
                    <a16:rowId xmlns:a16="http://schemas.microsoft.com/office/drawing/2014/main" val="3143476839"/>
                  </a:ext>
                </a:extLst>
              </a:tr>
              <a:tr h="808302">
                <a:tc>
                  <a:txBody>
                    <a:bodyPr/>
                    <a:lstStyle/>
                    <a:p>
                      <a:pPr algn="ctr" fontAlgn="ctr"/>
                      <a:r>
                        <a:rPr lang="en-US" sz="2000" b="1" dirty="0">
                          <a:effectLst/>
                        </a:rPr>
                        <a:t>50%</a:t>
                      </a:r>
                    </a:p>
                  </a:txBody>
                  <a:tcPr marL="80830" marR="80830" marT="40415" marB="40415" anchor="ctr"/>
                </a:tc>
                <a:tc>
                  <a:txBody>
                    <a:bodyPr/>
                    <a:lstStyle/>
                    <a:p>
                      <a:pPr algn="r" fontAlgn="ctr"/>
                      <a:r>
                        <a:rPr lang="en-US" sz="1400">
                          <a:effectLst/>
                        </a:rPr>
                        <a:t>2.000000e+00</a:t>
                      </a:r>
                    </a:p>
                  </a:txBody>
                  <a:tcPr marL="80830" marR="80830" marT="40415" marB="40415" anchor="ctr"/>
                </a:tc>
                <a:tc>
                  <a:txBody>
                    <a:bodyPr/>
                    <a:lstStyle/>
                    <a:p>
                      <a:pPr algn="r" fontAlgn="ctr"/>
                      <a:r>
                        <a:rPr lang="en-US" sz="1400">
                          <a:effectLst/>
                        </a:rPr>
                        <a:t>3.609977e+01</a:t>
                      </a:r>
                    </a:p>
                  </a:txBody>
                  <a:tcPr marL="80830" marR="80830" marT="40415" marB="40415" anchor="ctr"/>
                </a:tc>
                <a:tc>
                  <a:txBody>
                    <a:bodyPr/>
                    <a:lstStyle/>
                    <a:p>
                      <a:pPr algn="r" fontAlgn="ctr"/>
                      <a:r>
                        <a:rPr lang="en-US" sz="1400" dirty="0">
                          <a:effectLst/>
                        </a:rPr>
                        <a:t>-9.116690e+01</a:t>
                      </a:r>
                    </a:p>
                  </a:txBody>
                  <a:tcPr marL="80830" marR="80830" marT="40415" marB="40415" anchor="ctr"/>
                </a:tc>
                <a:tc>
                  <a:txBody>
                    <a:bodyPr/>
                    <a:lstStyle/>
                    <a:p>
                      <a:pPr algn="r" fontAlgn="ctr"/>
                      <a:r>
                        <a:rPr lang="en-US" sz="1400">
                          <a:effectLst/>
                        </a:rPr>
                        <a:t>3.605898e+01</a:t>
                      </a:r>
                    </a:p>
                  </a:txBody>
                  <a:tcPr marL="80830" marR="80830" marT="40415" marB="40415" anchor="ctr"/>
                </a:tc>
                <a:tc>
                  <a:txBody>
                    <a:bodyPr/>
                    <a:lstStyle/>
                    <a:p>
                      <a:pPr algn="r" fontAlgn="ctr"/>
                      <a:r>
                        <a:rPr lang="en-US" sz="1400">
                          <a:effectLst/>
                        </a:rPr>
                        <a:t>-9.105163e+01</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dirty="0">
                          <a:effectLst/>
                        </a:rPr>
                        <a:t>3.093000e+03</a:t>
                      </a:r>
                    </a:p>
                  </a:txBody>
                  <a:tcPr marL="80830" marR="80830" marT="40415" marB="40415" anchor="ctr"/>
                </a:tc>
                <a:tc>
                  <a:txBody>
                    <a:bodyPr/>
                    <a:lstStyle/>
                    <a:p>
                      <a:pPr algn="r" fontAlgn="ctr"/>
                      <a:r>
                        <a:rPr lang="en-US" sz="1400" dirty="0">
                          <a:effectLst/>
                        </a:rPr>
                        <a:t>6.300000e+01</a:t>
                      </a:r>
                    </a:p>
                  </a:txBody>
                  <a:tcPr marL="80830" marR="80830" marT="40415" marB="40415" anchor="ctr"/>
                </a:tc>
                <a:tc>
                  <a:txBody>
                    <a:bodyPr/>
                    <a:lstStyle/>
                    <a:p>
                      <a:pPr algn="r" fontAlgn="ctr"/>
                      <a:r>
                        <a:rPr lang="en-US" sz="1400" dirty="0">
                          <a:effectLst/>
                        </a:rPr>
                        <a:t>5.800000e+01</a:t>
                      </a:r>
                    </a:p>
                  </a:txBody>
                  <a:tcPr marL="80830" marR="80830" marT="40415" marB="40415" anchor="ctr"/>
                </a:tc>
                <a:tc>
                  <a:txBody>
                    <a:bodyPr/>
                    <a:lstStyle/>
                    <a:p>
                      <a:pPr algn="r" fontAlgn="ctr"/>
                      <a:r>
                        <a:rPr lang="en-US" sz="1400" dirty="0">
                          <a:effectLst/>
                        </a:rPr>
                        <a:t>6.800000e+01</a:t>
                      </a:r>
                    </a:p>
                  </a:txBody>
                  <a:tcPr marL="80830" marR="80830" marT="40415" marB="40415" anchor="ctr"/>
                </a:tc>
                <a:tc>
                  <a:txBody>
                    <a:bodyPr/>
                    <a:lstStyle/>
                    <a:p>
                      <a:pPr algn="r" fontAlgn="ctr"/>
                      <a:r>
                        <a:rPr lang="en-US" sz="1400" dirty="0">
                          <a:effectLst/>
                        </a:rPr>
                        <a:t>2.992000e+01</a:t>
                      </a:r>
                    </a:p>
                  </a:txBody>
                  <a:tcPr marL="80830" marR="80830" marT="40415" marB="40415" anchor="ctr"/>
                </a:tc>
                <a:tc>
                  <a:txBody>
                    <a:bodyPr/>
                    <a:lstStyle/>
                    <a:p>
                      <a:pPr algn="r" fontAlgn="ctr"/>
                      <a:r>
                        <a:rPr lang="en-US" sz="1400" dirty="0">
                          <a:effectLst/>
                        </a:rPr>
                        <a:t>1.000000e+01</a:t>
                      </a:r>
                    </a:p>
                  </a:txBody>
                  <a:tcPr marL="80830" marR="80830" marT="40415" marB="40415" anchor="ctr"/>
                </a:tc>
                <a:tc>
                  <a:txBody>
                    <a:bodyPr/>
                    <a:lstStyle/>
                    <a:p>
                      <a:pPr algn="r" fontAlgn="ctr"/>
                      <a:r>
                        <a:rPr lang="en-US" sz="1400" dirty="0">
                          <a:effectLst/>
                        </a:rPr>
                        <a:t>7.000000e+00</a:t>
                      </a:r>
                    </a:p>
                  </a:txBody>
                  <a:tcPr marL="80830" marR="80830" marT="40415" marB="40415" anchor="ctr"/>
                </a:tc>
                <a:tc>
                  <a:txBody>
                    <a:bodyPr/>
                    <a:lstStyle/>
                    <a:p>
                      <a:pPr algn="r" fontAlgn="ctr"/>
                      <a:r>
                        <a:rPr lang="en-US" sz="1400" dirty="0">
                          <a:effectLst/>
                        </a:rPr>
                        <a:t>0.000000e+00</a:t>
                      </a:r>
                    </a:p>
                  </a:txBody>
                  <a:tcPr marL="80830" marR="80830" marT="40415" marB="40415" anchor="ctr"/>
                </a:tc>
                <a:extLst>
                  <a:ext uri="{0D108BD9-81ED-4DB2-BD59-A6C34878D82A}">
                    <a16:rowId xmlns:a16="http://schemas.microsoft.com/office/drawing/2014/main" val="3367517890"/>
                  </a:ext>
                </a:extLst>
              </a:tr>
              <a:tr h="808302">
                <a:tc>
                  <a:txBody>
                    <a:bodyPr/>
                    <a:lstStyle/>
                    <a:p>
                      <a:pPr algn="ctr" fontAlgn="ctr"/>
                      <a:r>
                        <a:rPr lang="en-US" sz="2000" b="1" dirty="0">
                          <a:effectLst/>
                        </a:rPr>
                        <a:t>75%</a:t>
                      </a:r>
                    </a:p>
                  </a:txBody>
                  <a:tcPr marL="80830" marR="80830" marT="40415" marB="40415" anchor="ctr"/>
                </a:tc>
                <a:tc>
                  <a:txBody>
                    <a:bodyPr/>
                    <a:lstStyle/>
                    <a:p>
                      <a:pPr algn="r" fontAlgn="ctr"/>
                      <a:r>
                        <a:rPr lang="en-US" sz="1400">
                          <a:effectLst/>
                        </a:rPr>
                        <a:t>3.000000e+00</a:t>
                      </a:r>
                    </a:p>
                  </a:txBody>
                  <a:tcPr marL="80830" marR="80830" marT="40415" marB="40415" anchor="ctr"/>
                </a:tc>
                <a:tc>
                  <a:txBody>
                    <a:bodyPr/>
                    <a:lstStyle/>
                    <a:p>
                      <a:pPr algn="r" fontAlgn="ctr"/>
                      <a:r>
                        <a:rPr lang="en-US" sz="1400" dirty="0">
                          <a:effectLst/>
                        </a:rPr>
                        <a:t>4.037505e+01</a:t>
                      </a:r>
                    </a:p>
                  </a:txBody>
                  <a:tcPr marL="80830" marR="80830" marT="40415" marB="40415" anchor="ctr"/>
                </a:tc>
                <a:tc>
                  <a:txBody>
                    <a:bodyPr/>
                    <a:lstStyle/>
                    <a:p>
                      <a:pPr algn="r" fontAlgn="ctr"/>
                      <a:r>
                        <a:rPr lang="en-US" sz="1400">
                          <a:effectLst/>
                        </a:rPr>
                        <a:t>-8.085814e+01</a:t>
                      </a:r>
                    </a:p>
                  </a:txBody>
                  <a:tcPr marL="80830" marR="80830" marT="40415" marB="40415" anchor="ctr"/>
                </a:tc>
                <a:tc>
                  <a:txBody>
                    <a:bodyPr/>
                    <a:lstStyle/>
                    <a:p>
                      <a:pPr algn="r" fontAlgn="ctr"/>
                      <a:r>
                        <a:rPr lang="en-US" sz="1400" dirty="0">
                          <a:effectLst/>
                        </a:rPr>
                        <a:t>4.033133e+01</a:t>
                      </a:r>
                    </a:p>
                  </a:txBody>
                  <a:tcPr marL="80830" marR="80830" marT="40415" marB="40415" anchor="ctr"/>
                </a:tc>
                <a:tc>
                  <a:txBody>
                    <a:bodyPr/>
                    <a:lstStyle/>
                    <a:p>
                      <a:pPr algn="r" fontAlgn="ctr"/>
                      <a:r>
                        <a:rPr lang="en-US" sz="1400" dirty="0">
                          <a:effectLst/>
                        </a:rPr>
                        <a:t>-8.084679e+01</a:t>
                      </a:r>
                    </a:p>
                  </a:txBody>
                  <a:tcPr marL="80830" marR="80830" marT="40415" marB="40415" anchor="ctr"/>
                </a:tc>
                <a:tc>
                  <a:txBody>
                    <a:bodyPr/>
                    <a:lstStyle/>
                    <a:p>
                      <a:pPr algn="r" fontAlgn="ctr"/>
                      <a:r>
                        <a:rPr lang="en-US" sz="1400">
                          <a:effectLst/>
                        </a:rPr>
                        <a:t>2.790000e-01</a:t>
                      </a:r>
                    </a:p>
                  </a:txBody>
                  <a:tcPr marL="80830" marR="80830" marT="40415" marB="40415" anchor="ctr"/>
                </a:tc>
                <a:tc>
                  <a:txBody>
                    <a:bodyPr/>
                    <a:lstStyle/>
                    <a:p>
                      <a:pPr algn="r" fontAlgn="ctr"/>
                      <a:r>
                        <a:rPr lang="en-US" sz="1400" dirty="0">
                          <a:effectLst/>
                        </a:rPr>
                        <a:t>7.976000e+03</a:t>
                      </a:r>
                    </a:p>
                  </a:txBody>
                  <a:tcPr marL="80830" marR="80830" marT="40415" marB="40415" anchor="ctr"/>
                </a:tc>
                <a:tc>
                  <a:txBody>
                    <a:bodyPr/>
                    <a:lstStyle/>
                    <a:p>
                      <a:pPr algn="r" fontAlgn="ctr"/>
                      <a:r>
                        <a:rPr lang="en-US" sz="1400" dirty="0">
                          <a:effectLst/>
                        </a:rPr>
                        <a:t>7.500000e+01</a:t>
                      </a:r>
                    </a:p>
                  </a:txBody>
                  <a:tcPr marL="80830" marR="80830" marT="40415" marB="40415" anchor="ctr"/>
                </a:tc>
                <a:tc>
                  <a:txBody>
                    <a:bodyPr/>
                    <a:lstStyle/>
                    <a:p>
                      <a:pPr algn="r" fontAlgn="ctr"/>
                      <a:r>
                        <a:rPr lang="en-US" sz="1400" dirty="0">
                          <a:effectLst/>
                        </a:rPr>
                        <a:t>7.200000e+01</a:t>
                      </a:r>
                    </a:p>
                  </a:txBody>
                  <a:tcPr marL="80830" marR="80830" marT="40415" marB="40415" anchor="ctr"/>
                </a:tc>
                <a:tc>
                  <a:txBody>
                    <a:bodyPr/>
                    <a:lstStyle/>
                    <a:p>
                      <a:pPr algn="r" fontAlgn="ctr"/>
                      <a:r>
                        <a:rPr lang="en-US" sz="1400" dirty="0">
                          <a:effectLst/>
                        </a:rPr>
                        <a:t>8.500000e+01</a:t>
                      </a:r>
                    </a:p>
                  </a:txBody>
                  <a:tcPr marL="80830" marR="80830" marT="40415" marB="40415" anchor="ctr"/>
                </a:tc>
                <a:tc>
                  <a:txBody>
                    <a:bodyPr/>
                    <a:lstStyle/>
                    <a:p>
                      <a:pPr algn="r" fontAlgn="ctr"/>
                      <a:r>
                        <a:rPr lang="en-US" sz="1400" dirty="0">
                          <a:effectLst/>
                        </a:rPr>
                        <a:t>3.007000e+01</a:t>
                      </a:r>
                    </a:p>
                  </a:txBody>
                  <a:tcPr marL="80830" marR="80830" marT="40415" marB="40415" anchor="ctr"/>
                </a:tc>
                <a:tc>
                  <a:txBody>
                    <a:bodyPr/>
                    <a:lstStyle/>
                    <a:p>
                      <a:pPr algn="r" fontAlgn="ctr"/>
                      <a:r>
                        <a:rPr lang="en-US" sz="1400" dirty="0">
                          <a:effectLst/>
                        </a:rPr>
                        <a:t>1.000000e+01</a:t>
                      </a:r>
                    </a:p>
                  </a:txBody>
                  <a:tcPr marL="80830" marR="80830" marT="40415" marB="40415" anchor="ctr"/>
                </a:tc>
                <a:tc>
                  <a:txBody>
                    <a:bodyPr/>
                    <a:lstStyle/>
                    <a:p>
                      <a:pPr algn="r" fontAlgn="ctr"/>
                      <a:r>
                        <a:rPr lang="en-US" sz="1400" dirty="0">
                          <a:effectLst/>
                        </a:rPr>
                        <a:t>1.040000e+01</a:t>
                      </a:r>
                    </a:p>
                  </a:txBody>
                  <a:tcPr marL="80830" marR="80830" marT="40415" marB="40415" anchor="ctr"/>
                </a:tc>
                <a:tc>
                  <a:txBody>
                    <a:bodyPr/>
                    <a:lstStyle/>
                    <a:p>
                      <a:pPr algn="r" fontAlgn="ctr"/>
                      <a:r>
                        <a:rPr lang="en-US" sz="1400" dirty="0">
                          <a:effectLst/>
                        </a:rPr>
                        <a:t>0.000000e+00</a:t>
                      </a:r>
                    </a:p>
                  </a:txBody>
                  <a:tcPr marL="80830" marR="80830" marT="40415" marB="40415" anchor="ctr"/>
                </a:tc>
                <a:extLst>
                  <a:ext uri="{0D108BD9-81ED-4DB2-BD59-A6C34878D82A}">
                    <a16:rowId xmlns:a16="http://schemas.microsoft.com/office/drawing/2014/main" val="430133612"/>
                  </a:ext>
                </a:extLst>
              </a:tr>
              <a:tr h="808302">
                <a:tc>
                  <a:txBody>
                    <a:bodyPr/>
                    <a:lstStyle/>
                    <a:p>
                      <a:pPr algn="ctr" fontAlgn="ctr"/>
                      <a:r>
                        <a:rPr lang="en-US" sz="2000" b="1" dirty="0">
                          <a:effectLst/>
                        </a:rPr>
                        <a:t>max</a:t>
                      </a:r>
                    </a:p>
                  </a:txBody>
                  <a:tcPr marL="80830" marR="80830" marT="40415" marB="40415" anchor="ctr"/>
                </a:tc>
                <a:tc>
                  <a:txBody>
                    <a:bodyPr/>
                    <a:lstStyle/>
                    <a:p>
                      <a:pPr algn="r" fontAlgn="ctr"/>
                      <a:r>
                        <a:rPr lang="en-US" sz="1400">
                          <a:effectLst/>
                        </a:rPr>
                        <a:t>4.000000e+00</a:t>
                      </a:r>
                    </a:p>
                  </a:txBody>
                  <a:tcPr marL="80830" marR="80830" marT="40415" marB="40415" anchor="ctr"/>
                </a:tc>
                <a:tc>
                  <a:txBody>
                    <a:bodyPr/>
                    <a:lstStyle/>
                    <a:p>
                      <a:pPr algn="r" fontAlgn="ctr"/>
                      <a:r>
                        <a:rPr lang="en-US" sz="1400">
                          <a:effectLst/>
                        </a:rPr>
                        <a:t>4.900220e+01</a:t>
                      </a:r>
                    </a:p>
                  </a:txBody>
                  <a:tcPr marL="80830" marR="80830" marT="40415" marB="40415" anchor="ctr"/>
                </a:tc>
                <a:tc>
                  <a:txBody>
                    <a:bodyPr/>
                    <a:lstStyle/>
                    <a:p>
                      <a:pPr algn="r" fontAlgn="ctr"/>
                      <a:r>
                        <a:rPr lang="en-US" sz="1400">
                          <a:effectLst/>
                        </a:rPr>
                        <a:t>-6.711317e+01</a:t>
                      </a:r>
                    </a:p>
                  </a:txBody>
                  <a:tcPr marL="80830" marR="80830" marT="40415" marB="40415" anchor="ctr"/>
                </a:tc>
                <a:tc>
                  <a:txBody>
                    <a:bodyPr/>
                    <a:lstStyle/>
                    <a:p>
                      <a:pPr algn="r" fontAlgn="ctr"/>
                      <a:r>
                        <a:rPr lang="en-US" sz="1400">
                          <a:effectLst/>
                        </a:rPr>
                        <a:t>4.907500e+01</a:t>
                      </a:r>
                    </a:p>
                  </a:txBody>
                  <a:tcPr marL="80830" marR="80830" marT="40415" marB="40415" anchor="ctr"/>
                </a:tc>
                <a:tc>
                  <a:txBody>
                    <a:bodyPr/>
                    <a:lstStyle/>
                    <a:p>
                      <a:pPr algn="r" fontAlgn="ctr"/>
                      <a:r>
                        <a:rPr lang="en-US" sz="1400">
                          <a:effectLst/>
                        </a:rPr>
                        <a:t>-6.710924e+01</a:t>
                      </a:r>
                    </a:p>
                  </a:txBody>
                  <a:tcPr marL="80830" marR="80830" marT="40415" marB="40415" anchor="ctr"/>
                </a:tc>
                <a:tc>
                  <a:txBody>
                    <a:bodyPr/>
                    <a:lstStyle/>
                    <a:p>
                      <a:pPr algn="r" fontAlgn="ctr"/>
                      <a:r>
                        <a:rPr lang="en-US" sz="1400">
                          <a:effectLst/>
                        </a:rPr>
                        <a:t>3.336300e+02</a:t>
                      </a:r>
                    </a:p>
                  </a:txBody>
                  <a:tcPr marL="80830" marR="80830" marT="40415" marB="40415" anchor="ctr"/>
                </a:tc>
                <a:tc>
                  <a:txBody>
                    <a:bodyPr/>
                    <a:lstStyle/>
                    <a:p>
                      <a:pPr algn="r" fontAlgn="ctr"/>
                      <a:r>
                        <a:rPr lang="en-US" sz="1400" dirty="0">
                          <a:effectLst/>
                        </a:rPr>
                        <a:t>9.999997e+06</a:t>
                      </a:r>
                    </a:p>
                  </a:txBody>
                  <a:tcPr marL="80830" marR="80830" marT="40415" marB="40415" anchor="ctr"/>
                </a:tc>
                <a:tc>
                  <a:txBody>
                    <a:bodyPr/>
                    <a:lstStyle/>
                    <a:p>
                      <a:pPr algn="r" fontAlgn="ctr"/>
                      <a:r>
                        <a:rPr lang="en-US" sz="1400" dirty="0">
                          <a:effectLst/>
                        </a:rPr>
                        <a:t>2.030000e+02</a:t>
                      </a:r>
                    </a:p>
                  </a:txBody>
                  <a:tcPr marL="80830" marR="80830" marT="40415" marB="40415" anchor="ctr"/>
                </a:tc>
                <a:tc>
                  <a:txBody>
                    <a:bodyPr/>
                    <a:lstStyle/>
                    <a:p>
                      <a:pPr algn="r" fontAlgn="ctr"/>
                      <a:r>
                        <a:rPr lang="en-US" sz="1400" dirty="0">
                          <a:effectLst/>
                        </a:rPr>
                        <a:t>1.740000e+02</a:t>
                      </a:r>
                    </a:p>
                  </a:txBody>
                  <a:tcPr marL="80830" marR="80830" marT="40415" marB="40415" anchor="ctr"/>
                </a:tc>
                <a:tc>
                  <a:txBody>
                    <a:bodyPr/>
                    <a:lstStyle/>
                    <a:p>
                      <a:pPr algn="r" fontAlgn="ctr"/>
                      <a:r>
                        <a:rPr lang="en-US" sz="1400" dirty="0">
                          <a:effectLst/>
                        </a:rPr>
                        <a:t>1.000000e+02</a:t>
                      </a:r>
                    </a:p>
                  </a:txBody>
                  <a:tcPr marL="80830" marR="80830" marT="40415" marB="40415" anchor="ctr"/>
                </a:tc>
                <a:tc>
                  <a:txBody>
                    <a:bodyPr/>
                    <a:lstStyle/>
                    <a:p>
                      <a:pPr algn="r" fontAlgn="ctr"/>
                      <a:r>
                        <a:rPr lang="en-US" sz="1400" dirty="0">
                          <a:effectLst/>
                        </a:rPr>
                        <a:t>5.804000e+01</a:t>
                      </a:r>
                    </a:p>
                  </a:txBody>
                  <a:tcPr marL="80830" marR="80830" marT="40415" marB="40415" anchor="ctr"/>
                </a:tc>
                <a:tc>
                  <a:txBody>
                    <a:bodyPr/>
                    <a:lstStyle/>
                    <a:p>
                      <a:pPr algn="r" fontAlgn="ctr"/>
                      <a:r>
                        <a:rPr lang="en-US" sz="1400" dirty="0">
                          <a:effectLst/>
                        </a:rPr>
                        <a:t>1.400000e+02</a:t>
                      </a:r>
                    </a:p>
                  </a:txBody>
                  <a:tcPr marL="80830" marR="80830" marT="40415" marB="40415" anchor="ctr"/>
                </a:tc>
                <a:tc>
                  <a:txBody>
                    <a:bodyPr/>
                    <a:lstStyle/>
                    <a:p>
                      <a:pPr algn="r" fontAlgn="ctr"/>
                      <a:r>
                        <a:rPr lang="en-US" sz="1400" dirty="0">
                          <a:effectLst/>
                        </a:rPr>
                        <a:t>9.840000e+02</a:t>
                      </a:r>
                    </a:p>
                  </a:txBody>
                  <a:tcPr marL="80830" marR="80830" marT="40415" marB="40415" anchor="ctr"/>
                </a:tc>
                <a:tc>
                  <a:txBody>
                    <a:bodyPr/>
                    <a:lstStyle/>
                    <a:p>
                      <a:pPr algn="r" fontAlgn="ctr"/>
                      <a:r>
                        <a:rPr lang="en-US" sz="1400" dirty="0">
                          <a:effectLst/>
                        </a:rPr>
                        <a:t>2.400000e+01</a:t>
                      </a:r>
                    </a:p>
                  </a:txBody>
                  <a:tcPr marL="80830" marR="80830" marT="40415" marB="40415" anchor="ctr"/>
                </a:tc>
                <a:extLst>
                  <a:ext uri="{0D108BD9-81ED-4DB2-BD59-A6C34878D82A}">
                    <a16:rowId xmlns:a16="http://schemas.microsoft.com/office/drawing/2014/main" val="2702471670"/>
                  </a:ext>
                </a:extLst>
              </a:tr>
            </a:tbl>
          </a:graphicData>
        </a:graphic>
      </p:graphicFrame>
      <p:sp>
        <p:nvSpPr>
          <p:cNvPr id="10" name="object 6">
            <a:extLst>
              <a:ext uri="{FF2B5EF4-FFF2-40B4-BE49-F238E27FC236}">
                <a16:creationId xmlns:a16="http://schemas.microsoft.com/office/drawing/2014/main" id="{84A22475-79C6-406A-8FD1-0E7ADC48B23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2" name="object 7">
            <a:extLst>
              <a:ext uri="{FF2B5EF4-FFF2-40B4-BE49-F238E27FC236}">
                <a16:creationId xmlns:a16="http://schemas.microsoft.com/office/drawing/2014/main" id="{AC385E87-27B3-4C98-A728-7FB8AF11D0AF}"/>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3" name="object 8">
            <a:extLst>
              <a:ext uri="{FF2B5EF4-FFF2-40B4-BE49-F238E27FC236}">
                <a16:creationId xmlns:a16="http://schemas.microsoft.com/office/drawing/2014/main" id="{2FFD5BAA-2755-4915-B386-A907C292BF7C}"/>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pic>
        <p:nvPicPr>
          <p:cNvPr id="14" name="Picture 13" descr="Shape&#10;&#10;Description automatically generated with medium confidence">
            <a:extLst>
              <a:ext uri="{FF2B5EF4-FFF2-40B4-BE49-F238E27FC236}">
                <a16:creationId xmlns:a16="http://schemas.microsoft.com/office/drawing/2014/main" id="{49CB25C8-2EA4-4C19-AFA8-CC0B8871C6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009" y="514241"/>
            <a:ext cx="1214791" cy="13945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2707472"/>
          </a:xfrm>
          <a:prstGeom prst="rect">
            <a:avLst/>
          </a:prstGeom>
        </p:spPr>
        <p:txBody>
          <a:bodyPr vert="horz" wrap="square" lIns="0" tIns="12700" rIns="0" bIns="0" rtlCol="0">
            <a:spAutoFit/>
          </a:bodyPr>
          <a:lstStyle/>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Looks like the Temperature ranges between -89 and 203 Fahrenheit in the data.</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The Average Severity observed in 75% of dataset is around 3 out of 4 which is very high.</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Fact : There are multiple Time Zone in US.</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To do: Compare accidents dataset with US Population Dataset(Find It on the Internet).</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To do: Convert Start_Time and End_Time type from object to datetime.</a:t>
            </a: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5977150"/>
            <a:ext cx="15155091" cy="1617559"/>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400" b="0" i="0" dirty="0">
                <a:effectLst/>
                <a:latin typeface="Tahoma" panose="020B0604030504040204" pitchFamily="34" charset="0"/>
                <a:ea typeface="Tahoma" panose="020B0604030504040204" pitchFamily="34" charset="0"/>
                <a:cs typeface="Tahoma" panose="020B0604030504040204" pitchFamily="34" charset="0"/>
              </a:rPr>
              <a:t>Are the accidents happening more in colder regions or hot regions ?</a:t>
            </a:r>
          </a:p>
          <a:p>
            <a:pPr marL="457200" indent="-457200" algn="l">
              <a:lnSpc>
                <a:spcPct val="150000"/>
              </a:lnSpc>
              <a:buFont typeface="+mj-lt"/>
              <a:buAutoNum type="arabicPeriod"/>
            </a:pPr>
            <a:r>
              <a:rPr lang="en-US" sz="2400" b="0" i="0" dirty="0">
                <a:effectLst/>
                <a:latin typeface="Tahoma" panose="020B0604030504040204" pitchFamily="34" charset="0"/>
                <a:ea typeface="Tahoma" panose="020B0604030504040204" pitchFamily="34" charset="0"/>
                <a:cs typeface="Tahoma" panose="020B0604030504040204" pitchFamily="34" charset="0"/>
              </a:rPr>
              <a:t>Does the visibility really leads to the higher severity of accidents ?</a:t>
            </a:r>
          </a:p>
          <a:p>
            <a:pPr marL="457200" indent="-457200" algn="l">
              <a:lnSpc>
                <a:spcPct val="150000"/>
              </a:lnSpc>
              <a:buFont typeface="+mj-lt"/>
              <a:buAutoNum type="arabicPeriod"/>
            </a:pPr>
            <a:r>
              <a:rPr lang="en-US" sz="2400" b="0" i="0" dirty="0">
                <a:effectLst/>
                <a:latin typeface="Tahoma" panose="020B0604030504040204" pitchFamily="34" charset="0"/>
                <a:ea typeface="Tahoma" panose="020B0604030504040204" pitchFamily="34" charset="0"/>
                <a:cs typeface="Tahoma" panose="020B0604030504040204" pitchFamily="34" charset="0"/>
              </a:rPr>
              <a:t>Is overall accidents rising by every year?</a:t>
            </a: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4999399"/>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Questions:</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2" name="object 6">
            <a:extLst>
              <a:ext uri="{FF2B5EF4-FFF2-40B4-BE49-F238E27FC236}">
                <a16:creationId xmlns:a16="http://schemas.microsoft.com/office/drawing/2014/main" id="{85199048-A31C-48F0-A8E4-6A0F4F3E9C1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60CB678F-4AC8-455D-ADE8-82037E871308}"/>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E10C137B-B16A-460E-9F4D-EE4DEDE86F0C}"/>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68941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3461" y="710046"/>
            <a:ext cx="8028355"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19891" y="81669"/>
            <a:ext cx="11407514" cy="628377"/>
          </a:xfrm>
          <a:prstGeom prst="rect">
            <a:avLst/>
          </a:prstGeom>
        </p:spPr>
        <p:txBody>
          <a:bodyPr vert="horz" wrap="square" lIns="0" tIns="12700" rIns="0" bIns="0" rtlCol="0">
            <a:spAutoFit/>
          </a:bodyPr>
          <a:lstStyle/>
          <a:p>
            <a:pPr algn="l"/>
            <a:r>
              <a:rPr lang="en-US" sz="4000" b="1" i="0">
                <a:effectLst/>
                <a:latin typeface="-apple-system"/>
              </a:rPr>
              <a:t>Correlation between numeric columns</a:t>
            </a:r>
          </a:p>
        </p:txBody>
      </p:sp>
      <p:pic>
        <p:nvPicPr>
          <p:cNvPr id="8196" name="Picture 4">
            <a:extLst>
              <a:ext uri="{FF2B5EF4-FFF2-40B4-BE49-F238E27FC236}">
                <a16:creationId xmlns:a16="http://schemas.microsoft.com/office/drawing/2014/main" id="{A5006020-70D8-4EB8-A11E-DC321DF58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47313"/>
            <a:ext cx="15672826" cy="93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5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3815468"/>
          </a:xfrm>
          <a:prstGeom prst="rect">
            <a:avLst/>
          </a:prstGeom>
        </p:spPr>
        <p:txBody>
          <a:bodyPr vert="horz" wrap="square" lIns="0" tIns="12700" rIns="0" bIns="0" rtlCol="0">
            <a:spAutoFit/>
          </a:bodyPr>
          <a:lstStyle/>
          <a:p>
            <a:pPr algn="l">
              <a:lnSpc>
                <a:spcPct val="150000"/>
              </a:lnSpc>
            </a:pPr>
            <a:r>
              <a:rPr lang="en-US" sz="2400" b="1" i="0" dirty="0">
                <a:effectLst/>
                <a:latin typeface="Tahoma" panose="020B0604030504040204" pitchFamily="34" charset="0"/>
                <a:ea typeface="Tahoma" panose="020B0604030504040204" pitchFamily="34" charset="0"/>
                <a:cs typeface="Tahoma" panose="020B0604030504040204" pitchFamily="34" charset="0"/>
              </a:rPr>
              <a:t>The value of ρ</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0.7 to 0.9 positive or negative indicates a strong correlation. 0.5 to 0.7 positive or negative indicates a moderate correlation. 0.3 to 0.5 positive or negative indicates a weak correlation. 0 to 0.3 positive or negative indicates a negligible correlation.</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Looks like few columns from the data is having positive linear correlation.</a:t>
            </a:r>
          </a:p>
          <a:p>
            <a:pPr marL="457200" indent="-457200" algn="l">
              <a:lnSpc>
                <a:spcPct val="150000"/>
              </a:lnSpc>
              <a:buFont typeface="Arial" panose="020B0604020202020204" pitchFamily="34" charset="0"/>
              <a:buChar char="•"/>
            </a:pPr>
            <a:r>
              <a:rPr lang="en-US" sz="2400" b="0" i="0">
                <a:effectLst/>
                <a:latin typeface="Tahoma" panose="020B0604030504040204" pitchFamily="34" charset="0"/>
                <a:ea typeface="Tahoma" panose="020B0604030504040204" pitchFamily="34" charset="0"/>
                <a:cs typeface="Tahoma" panose="020B0604030504040204" pitchFamily="34" charset="0"/>
              </a:rPr>
              <a:t>Here Turning loop is having no correlation because whole column is NA.(So we can remove it from the dataset while doing Cleanup)</a:t>
            </a:r>
          </a:p>
        </p:txBody>
      </p:sp>
      <p:sp>
        <p:nvSpPr>
          <p:cNvPr id="5" name="object 5"/>
          <p:cNvSpPr txBox="1"/>
          <p:nvPr/>
        </p:nvSpPr>
        <p:spPr>
          <a:xfrm>
            <a:off x="16935659" y="825942"/>
            <a:ext cx="337185" cy="299720"/>
          </a:xfrm>
          <a:prstGeom prst="rect">
            <a:avLst/>
          </a:prstGeom>
        </p:spPr>
        <p:txBody>
          <a:bodyPr vert="horz" wrap="square" lIns="0" tIns="12065" rIns="0" bIns="0" rtlCol="0">
            <a:spAutoFit/>
          </a:bodyPr>
          <a:lstStyle/>
          <a:p>
            <a:pPr marL="12700">
              <a:lnSpc>
                <a:spcPct val="100000"/>
              </a:lnSpc>
              <a:spcBef>
                <a:spcPts val="95"/>
              </a:spcBef>
            </a:pPr>
            <a:r>
              <a:rPr sz="1800" b="1" spc="315">
                <a:latin typeface="Arial"/>
                <a:cs typeface="Arial"/>
              </a:rPr>
              <a:t>0</a:t>
            </a:r>
            <a:r>
              <a:rPr sz="1800" b="1" spc="125">
                <a:latin typeface="Arial"/>
                <a:cs typeface="Arial"/>
              </a:rPr>
              <a:t>8</a:t>
            </a:r>
            <a:endParaRPr sz="1800">
              <a:latin typeface="Arial"/>
              <a:cs typeface="Arial"/>
            </a:endParaRP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6745630"/>
            <a:ext cx="15155091" cy="1045479"/>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400" b="0" i="0">
                <a:effectLst/>
                <a:latin typeface="Tahoma" panose="020B0604030504040204" pitchFamily="34" charset="0"/>
                <a:ea typeface="Tahoma" panose="020B0604030504040204" pitchFamily="34" charset="0"/>
                <a:cs typeface="Tahoma" panose="020B0604030504040204" pitchFamily="34" charset="0"/>
              </a:rPr>
              <a:t>How many accident records having bump in the road nearby?</a:t>
            </a:r>
          </a:p>
          <a:p>
            <a:pPr marL="457200" indent="-457200" algn="l">
              <a:lnSpc>
                <a:spcPct val="150000"/>
              </a:lnSpc>
              <a:buFont typeface="+mj-lt"/>
              <a:buAutoNum type="arabicPeriod"/>
            </a:pPr>
            <a:r>
              <a:rPr lang="en-US" sz="2400" b="0" i="0">
                <a:effectLst/>
                <a:latin typeface="Tahoma" panose="020B0604030504040204" pitchFamily="34" charset="0"/>
                <a:ea typeface="Tahoma" panose="020B0604030504040204" pitchFamily="34" charset="0"/>
                <a:cs typeface="Tahoma" panose="020B0604030504040204" pitchFamily="34" charset="0"/>
              </a:rPr>
              <a:t>How many accident records having </a:t>
            </a:r>
            <a:r>
              <a:rPr lang="en-US" sz="2400" b="0" i="0" err="1">
                <a:effectLst/>
                <a:latin typeface="Tahoma" panose="020B0604030504040204" pitchFamily="34" charset="0"/>
                <a:ea typeface="Tahoma" panose="020B0604030504040204" pitchFamily="34" charset="0"/>
                <a:cs typeface="Tahoma" panose="020B0604030504040204" pitchFamily="34" charset="0"/>
              </a:rPr>
              <a:t>traffic_Signal</a:t>
            </a:r>
            <a:r>
              <a:rPr lang="en-US" sz="2400" b="0" i="0">
                <a:effectLst/>
                <a:latin typeface="Tahoma" panose="020B0604030504040204" pitchFamily="34" charset="0"/>
                <a:ea typeface="Tahoma" panose="020B0604030504040204" pitchFamily="34" charset="0"/>
                <a:cs typeface="Tahoma" panose="020B0604030504040204" pitchFamily="34" charset="0"/>
              </a:rPr>
              <a:t> on the road nearby?</a:t>
            </a: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5861294"/>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Questions:</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7" name="object 6">
            <a:extLst>
              <a:ext uri="{FF2B5EF4-FFF2-40B4-BE49-F238E27FC236}">
                <a16:creationId xmlns:a16="http://schemas.microsoft.com/office/drawing/2014/main" id="{6DEFD774-0139-4C5F-A484-C35D11F69B5C}"/>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8" name="object 7">
            <a:extLst>
              <a:ext uri="{FF2B5EF4-FFF2-40B4-BE49-F238E27FC236}">
                <a16:creationId xmlns:a16="http://schemas.microsoft.com/office/drawing/2014/main" id="{23662F3D-84EF-4A40-A006-657C845A606A}"/>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2" name="object 8">
            <a:extLst>
              <a:ext uri="{FF2B5EF4-FFF2-40B4-BE49-F238E27FC236}">
                <a16:creationId xmlns:a16="http://schemas.microsoft.com/office/drawing/2014/main" id="{7BA74211-B54E-40B9-A933-10CC16A42C0B}"/>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68235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a:extLst>
              <a:ext uri="{FF2B5EF4-FFF2-40B4-BE49-F238E27FC236}">
                <a16:creationId xmlns:a16="http://schemas.microsoft.com/office/drawing/2014/main" id="{9EFEECE5-4937-4301-B3CE-A1D9EFA245BE}"/>
              </a:ext>
            </a:extLst>
          </p:cNvPr>
          <p:cNvSpPr/>
          <p:nvPr/>
        </p:nvSpPr>
        <p:spPr>
          <a:xfrm>
            <a:off x="0" y="0"/>
            <a:ext cx="18288000" cy="5934075"/>
          </a:xfrm>
          <a:custGeom>
            <a:avLst/>
            <a:gdLst/>
            <a:ahLst/>
            <a:cxnLst/>
            <a:rect l="l" t="t" r="r" b="b"/>
            <a:pathLst>
              <a:path w="18288000" h="5934075">
                <a:moveTo>
                  <a:pt x="18288000" y="5934075"/>
                </a:moveTo>
                <a:lnTo>
                  <a:pt x="0" y="5934075"/>
                </a:lnTo>
                <a:lnTo>
                  <a:pt x="0" y="0"/>
                </a:lnTo>
                <a:lnTo>
                  <a:pt x="18288000" y="0"/>
                </a:lnTo>
                <a:lnTo>
                  <a:pt x="18288000" y="5934075"/>
                </a:lnTo>
                <a:close/>
              </a:path>
            </a:pathLst>
          </a:custGeom>
          <a:solidFill>
            <a:srgbClr val="003B31"/>
          </a:solidFill>
        </p:spPr>
        <p:txBody>
          <a:bodyPr wrap="square" lIns="0" tIns="0" rIns="0" bIns="0" rtlCol="0"/>
          <a:lstStyle/>
          <a:p>
            <a:endParaRPr/>
          </a:p>
        </p:txBody>
      </p:sp>
      <p:sp>
        <p:nvSpPr>
          <p:cNvPr id="5" name="object 5"/>
          <p:cNvSpPr txBox="1">
            <a:spLocks noGrp="1"/>
          </p:cNvSpPr>
          <p:nvPr>
            <p:ph type="title"/>
          </p:nvPr>
        </p:nvSpPr>
        <p:spPr>
          <a:xfrm>
            <a:off x="827237" y="933413"/>
            <a:ext cx="5657850" cy="1244600"/>
          </a:xfrm>
          <a:prstGeom prst="rect">
            <a:avLst/>
          </a:prstGeom>
        </p:spPr>
        <p:txBody>
          <a:bodyPr vert="horz" wrap="square" lIns="0" tIns="13970" rIns="0" bIns="0" rtlCol="0">
            <a:spAutoFit/>
          </a:bodyPr>
          <a:lstStyle/>
          <a:p>
            <a:pPr marL="12700">
              <a:lnSpc>
                <a:spcPct val="100000"/>
              </a:lnSpc>
              <a:spcBef>
                <a:spcPts val="110"/>
              </a:spcBef>
            </a:pPr>
            <a:r>
              <a:rPr spc="440" dirty="0">
                <a:solidFill>
                  <a:srgbClr val="FFD93B"/>
                </a:solidFill>
              </a:rPr>
              <a:t>O</a:t>
            </a:r>
            <a:r>
              <a:rPr spc="165" dirty="0">
                <a:solidFill>
                  <a:srgbClr val="FFD93B"/>
                </a:solidFill>
              </a:rPr>
              <a:t>u</a:t>
            </a:r>
            <a:r>
              <a:rPr spc="225" dirty="0">
                <a:solidFill>
                  <a:srgbClr val="FFD93B"/>
                </a:solidFill>
              </a:rPr>
              <a:t>r</a:t>
            </a:r>
            <a:r>
              <a:rPr spc="-1270" dirty="0">
                <a:solidFill>
                  <a:srgbClr val="FFD93B"/>
                </a:solidFill>
              </a:rPr>
              <a:t> </a:t>
            </a:r>
            <a:r>
              <a:rPr spc="645" dirty="0">
                <a:solidFill>
                  <a:srgbClr val="FFD93B"/>
                </a:solidFill>
              </a:rPr>
              <a:t>T</a:t>
            </a:r>
            <a:r>
              <a:rPr spc="270" dirty="0">
                <a:solidFill>
                  <a:srgbClr val="FFD93B"/>
                </a:solidFill>
              </a:rPr>
              <a:t>e</a:t>
            </a:r>
            <a:r>
              <a:rPr spc="15" dirty="0">
                <a:solidFill>
                  <a:srgbClr val="FFD93B"/>
                </a:solidFill>
              </a:rPr>
              <a:t>a</a:t>
            </a:r>
            <a:r>
              <a:rPr spc="705" dirty="0">
                <a:solidFill>
                  <a:srgbClr val="FFD93B"/>
                </a:solidFill>
              </a:rPr>
              <a:t>m</a:t>
            </a:r>
          </a:p>
        </p:txBody>
      </p:sp>
      <p:sp>
        <p:nvSpPr>
          <p:cNvPr id="10" name="object 5">
            <a:extLst>
              <a:ext uri="{FF2B5EF4-FFF2-40B4-BE49-F238E27FC236}">
                <a16:creationId xmlns:a16="http://schemas.microsoft.com/office/drawing/2014/main" id="{16A67361-05BD-42F1-AD72-A8FAB8C34803}"/>
              </a:ext>
            </a:extLst>
          </p:cNvPr>
          <p:cNvSpPr txBox="1">
            <a:spLocks/>
          </p:cNvSpPr>
          <p:nvPr/>
        </p:nvSpPr>
        <p:spPr>
          <a:xfrm>
            <a:off x="3132287" y="2053146"/>
            <a:ext cx="3352800" cy="629660"/>
          </a:xfrm>
          <a:prstGeom prst="rect">
            <a:avLst/>
          </a:prstGeom>
        </p:spPr>
        <p:txBody>
          <a:bodyPr vert="horz" wrap="square" lIns="0" tIns="13970" rIns="0" bIns="0" rtlCol="0">
            <a:spAutoFit/>
          </a:bodyPr>
          <a:lstStyle>
            <a:lvl1pPr>
              <a:defRPr sz="8000" b="1" i="0">
                <a:solidFill>
                  <a:schemeClr val="tx1"/>
                </a:solidFill>
                <a:latin typeface="Tahoma"/>
                <a:ea typeface="+mj-ea"/>
                <a:cs typeface="Tahoma"/>
              </a:defRPr>
            </a:lvl1pPr>
          </a:lstStyle>
          <a:p>
            <a:pPr marL="12700">
              <a:spcBef>
                <a:spcPts val="110"/>
              </a:spcBef>
            </a:pPr>
            <a:r>
              <a:rPr lang="en-US" sz="4000" kern="0" spc="440" dirty="0">
                <a:solidFill>
                  <a:schemeClr val="bg1"/>
                </a:solidFill>
              </a:rPr>
              <a:t>Group 03</a:t>
            </a:r>
            <a:endParaRPr lang="en-US" sz="4000" kern="0" spc="705" dirty="0">
              <a:solidFill>
                <a:schemeClr val="bg1"/>
              </a:solidFill>
            </a:endParaRPr>
          </a:p>
        </p:txBody>
      </p:sp>
      <p:pic>
        <p:nvPicPr>
          <p:cNvPr id="2" name="object 2"/>
          <p:cNvPicPr/>
          <p:nvPr/>
        </p:nvPicPr>
        <p:blipFill>
          <a:blip r:embed="rId2" cstate="print">
            <a:extLst>
              <a:ext uri="{28A0092B-C50C-407E-A947-70E740481C1C}">
                <a14:useLocalDpi xmlns:a14="http://schemas.microsoft.com/office/drawing/2010/main" val="0"/>
              </a:ext>
            </a:extLst>
          </a:blip>
          <a:srcRect/>
          <a:stretch/>
        </p:blipFill>
        <p:spPr>
          <a:xfrm>
            <a:off x="4374415" y="4311120"/>
            <a:ext cx="2197808" cy="28594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141539" y="4311120"/>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object 4"/>
          <p:cNvPicPr/>
          <p:nvPr/>
        </p:nvPicPr>
        <p:blipFill>
          <a:blip r:embed="rId4">
            <a:extLst>
              <a:ext uri="{28A0092B-C50C-407E-A947-70E740481C1C}">
                <a14:useLocalDpi xmlns:a14="http://schemas.microsoft.com/office/drawing/2010/main" val="0"/>
              </a:ext>
            </a:extLst>
          </a:blip>
          <a:srcRect/>
          <a:stretch/>
        </p:blipFill>
        <p:spPr>
          <a:xfrm>
            <a:off x="7692780" y="4286875"/>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object 6"/>
          <p:cNvSpPr txBox="1"/>
          <p:nvPr/>
        </p:nvSpPr>
        <p:spPr>
          <a:xfrm>
            <a:off x="1141539" y="7524590"/>
            <a:ext cx="2210819" cy="1099074"/>
          </a:xfrm>
          <a:prstGeom prst="rect">
            <a:avLst/>
          </a:prstGeom>
        </p:spPr>
        <p:txBody>
          <a:bodyPr vert="horz" wrap="square" lIns="0" tIns="200660" rIns="0" bIns="0" rtlCol="0">
            <a:spAutoFit/>
          </a:bodyPr>
          <a:lstStyle/>
          <a:p>
            <a:pPr algn="ctr">
              <a:spcBef>
                <a:spcPts val="1580"/>
              </a:spcBef>
            </a:pPr>
            <a:r>
              <a:rPr lang="en-US" sz="2500" b="1" spc="-80" dirty="0">
                <a:solidFill>
                  <a:srgbClr val="003B31"/>
                </a:solidFill>
                <a:latin typeface="Roboto"/>
                <a:cs typeface="Roboto"/>
              </a:rPr>
              <a:t>Hitarth Mehta</a:t>
            </a:r>
            <a:endParaRPr lang="en-US" sz="2500" dirty="0">
              <a:latin typeface="Roboto"/>
              <a:cs typeface="Roboto"/>
            </a:endParaRPr>
          </a:p>
          <a:p>
            <a:pPr algn="ctr">
              <a:spcBef>
                <a:spcPts val="1185"/>
              </a:spcBef>
            </a:pPr>
            <a:r>
              <a:rPr lang="en-US" sz="2000" spc="-20" dirty="0">
                <a:latin typeface="Roboto"/>
                <a:cs typeface="Roboto"/>
              </a:rPr>
              <a:t>W</a:t>
            </a:r>
            <a:r>
              <a:rPr lang="en-US" sz="2000" i="0" dirty="0">
                <a:effectLst/>
                <a:latin typeface="Segoe UI" panose="020B0502040204020203" pitchFamily="34" charset="0"/>
              </a:rPr>
              <a:t>0776103</a:t>
            </a:r>
          </a:p>
        </p:txBody>
      </p:sp>
      <p:sp>
        <p:nvSpPr>
          <p:cNvPr id="7" name="object 7"/>
          <p:cNvSpPr txBox="1"/>
          <p:nvPr/>
        </p:nvSpPr>
        <p:spPr>
          <a:xfrm>
            <a:off x="4409051" y="7549624"/>
            <a:ext cx="2081187" cy="1049005"/>
          </a:xfrm>
          <a:prstGeom prst="rect">
            <a:avLst/>
          </a:prstGeom>
        </p:spPr>
        <p:txBody>
          <a:bodyPr vert="horz" wrap="square" lIns="0" tIns="200660" rIns="0" bIns="0" rtlCol="0">
            <a:spAutoFit/>
          </a:bodyPr>
          <a:lstStyle/>
          <a:p>
            <a:pPr algn="ctr">
              <a:lnSpc>
                <a:spcPct val="100000"/>
              </a:lnSpc>
              <a:spcBef>
                <a:spcPts val="1580"/>
              </a:spcBef>
            </a:pPr>
            <a:r>
              <a:rPr lang="en-US" sz="2500" b="1" spc="-75" dirty="0">
                <a:solidFill>
                  <a:srgbClr val="003B31"/>
                </a:solidFill>
                <a:latin typeface="Roboto"/>
                <a:cs typeface="Roboto"/>
              </a:rPr>
              <a:t>Paramjit Singh</a:t>
            </a:r>
            <a:endParaRPr sz="2500" dirty="0">
              <a:latin typeface="Roboto"/>
              <a:cs typeface="Roboto"/>
            </a:endParaRPr>
          </a:p>
          <a:p>
            <a:pPr algn="ctr">
              <a:lnSpc>
                <a:spcPct val="100000"/>
              </a:lnSpc>
              <a:spcBef>
                <a:spcPts val="1185"/>
              </a:spcBef>
            </a:pPr>
            <a:r>
              <a:rPr lang="en-US" sz="2000" spc="10" dirty="0">
                <a:latin typeface="Segoe UI" panose="020B0502040204020203" pitchFamily="34" charset="0"/>
                <a:cs typeface="Segoe UI" panose="020B0502040204020203" pitchFamily="34" charset="0"/>
              </a:rPr>
              <a:t>W0784180</a:t>
            </a:r>
            <a:endParaRPr sz="2000" dirty="0">
              <a:latin typeface="Segoe UI" panose="020B0502040204020203" pitchFamily="34" charset="0"/>
              <a:cs typeface="Segoe UI" panose="020B0502040204020203" pitchFamily="34" charset="0"/>
            </a:endParaRPr>
          </a:p>
        </p:txBody>
      </p:sp>
      <p:sp>
        <p:nvSpPr>
          <p:cNvPr id="8" name="object 8"/>
          <p:cNvSpPr txBox="1"/>
          <p:nvPr/>
        </p:nvSpPr>
        <p:spPr>
          <a:xfrm>
            <a:off x="7692781" y="7543143"/>
            <a:ext cx="2210819" cy="1099074"/>
          </a:xfrm>
          <a:prstGeom prst="rect">
            <a:avLst/>
          </a:prstGeom>
        </p:spPr>
        <p:txBody>
          <a:bodyPr vert="horz" wrap="square" lIns="0" tIns="200660" rIns="0" bIns="0" rtlCol="0">
            <a:spAutoFit/>
          </a:bodyPr>
          <a:lstStyle/>
          <a:p>
            <a:pPr algn="ctr">
              <a:lnSpc>
                <a:spcPct val="100000"/>
              </a:lnSpc>
              <a:spcBef>
                <a:spcPts val="1580"/>
              </a:spcBef>
            </a:pPr>
            <a:r>
              <a:rPr lang="en-US" sz="2500" b="1" spc="-70" dirty="0">
                <a:solidFill>
                  <a:srgbClr val="003B31"/>
                </a:solidFill>
                <a:latin typeface="Roboto"/>
                <a:cs typeface="Roboto"/>
              </a:rPr>
              <a:t>Kulwinder Singh</a:t>
            </a:r>
            <a:endParaRPr sz="2500" dirty="0">
              <a:latin typeface="Roboto"/>
              <a:cs typeface="Roboto"/>
            </a:endParaRPr>
          </a:p>
          <a:p>
            <a:pPr algn="ctr">
              <a:spcBef>
                <a:spcPts val="1185"/>
              </a:spcBef>
            </a:pPr>
            <a:r>
              <a:rPr lang="en-US" sz="2000" dirty="0">
                <a:latin typeface="Segoe UI" panose="020B0502040204020203" pitchFamily="34" charset="0"/>
              </a:rPr>
              <a:t>W</a:t>
            </a:r>
            <a:r>
              <a:rPr lang="en-US" sz="2000" b="0" i="0" dirty="0">
                <a:effectLst/>
                <a:latin typeface="Segoe UI" panose="020B0502040204020203" pitchFamily="34" charset="0"/>
              </a:rPr>
              <a:t>0780590</a:t>
            </a:r>
          </a:p>
        </p:txBody>
      </p:sp>
      <p:pic>
        <p:nvPicPr>
          <p:cNvPr id="13" name="object 4">
            <a:extLst>
              <a:ext uri="{FF2B5EF4-FFF2-40B4-BE49-F238E27FC236}">
                <a16:creationId xmlns:a16="http://schemas.microsoft.com/office/drawing/2014/main" id="{B2D024DA-AC34-420A-B1D0-199C89691711}"/>
              </a:ext>
            </a:extLst>
          </p:cNvPr>
          <p:cNvPicPr/>
          <p:nvPr/>
        </p:nvPicPr>
        <p:blipFill>
          <a:blip r:embed="rId5">
            <a:extLst>
              <a:ext uri="{28A0092B-C50C-407E-A947-70E740481C1C}">
                <a14:useLocalDpi xmlns:a14="http://schemas.microsoft.com/office/drawing/2010/main" val="0"/>
              </a:ext>
            </a:extLst>
          </a:blip>
          <a:srcRect l="4149" r="4149"/>
          <a:stretch/>
        </p:blipFill>
        <p:spPr>
          <a:xfrm>
            <a:off x="11161590" y="4254214"/>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object 8">
            <a:extLst>
              <a:ext uri="{FF2B5EF4-FFF2-40B4-BE49-F238E27FC236}">
                <a16:creationId xmlns:a16="http://schemas.microsoft.com/office/drawing/2014/main" id="{D53596DC-FF13-43F3-BAD2-38502702F951}"/>
              </a:ext>
            </a:extLst>
          </p:cNvPr>
          <p:cNvSpPr txBox="1"/>
          <p:nvPr/>
        </p:nvSpPr>
        <p:spPr>
          <a:xfrm>
            <a:off x="11234610" y="7551819"/>
            <a:ext cx="2252790" cy="1049005"/>
          </a:xfrm>
          <a:prstGeom prst="rect">
            <a:avLst/>
          </a:prstGeom>
        </p:spPr>
        <p:txBody>
          <a:bodyPr vert="horz" wrap="square" lIns="0" tIns="200660" rIns="0" bIns="0" rtlCol="0">
            <a:spAutoFit/>
          </a:bodyPr>
          <a:lstStyle/>
          <a:p>
            <a:pPr algn="ctr">
              <a:lnSpc>
                <a:spcPct val="100000"/>
              </a:lnSpc>
              <a:spcBef>
                <a:spcPts val="1580"/>
              </a:spcBef>
            </a:pPr>
            <a:r>
              <a:rPr lang="en-US" sz="2500" b="1" spc="10" dirty="0">
                <a:solidFill>
                  <a:srgbClr val="003B31"/>
                </a:solidFill>
                <a:latin typeface="Roboto"/>
                <a:cs typeface="Roboto"/>
              </a:rPr>
              <a:t>Janki Kothari</a:t>
            </a:r>
            <a:endParaRPr sz="2500" dirty="0">
              <a:latin typeface="Roboto"/>
              <a:cs typeface="Roboto"/>
            </a:endParaRPr>
          </a:p>
          <a:p>
            <a:pPr algn="ctr">
              <a:spcBef>
                <a:spcPts val="1185"/>
              </a:spcBef>
            </a:pPr>
            <a:r>
              <a:rPr lang="en-US" sz="2000" dirty="0">
                <a:latin typeface="Segoe UI" panose="020B0502040204020203" pitchFamily="34" charset="0"/>
              </a:rPr>
              <a:t>W0779738</a:t>
            </a:r>
          </a:p>
        </p:txBody>
      </p:sp>
      <p:pic>
        <p:nvPicPr>
          <p:cNvPr id="15" name="object 4">
            <a:extLst>
              <a:ext uri="{FF2B5EF4-FFF2-40B4-BE49-F238E27FC236}">
                <a16:creationId xmlns:a16="http://schemas.microsoft.com/office/drawing/2014/main" id="{4609B939-0553-4A16-ABDB-42E994131B11}"/>
              </a:ext>
            </a:extLst>
          </p:cNvPr>
          <p:cNvPicPr/>
          <p:nvPr/>
        </p:nvPicPr>
        <p:blipFill>
          <a:blip r:embed="rId6">
            <a:extLst>
              <a:ext uri="{28A0092B-C50C-407E-A947-70E740481C1C}">
                <a14:useLocalDpi xmlns:a14="http://schemas.microsoft.com/office/drawing/2010/main" val="0"/>
              </a:ext>
            </a:extLst>
          </a:blip>
          <a:srcRect t="36" b="36"/>
          <a:stretch/>
        </p:blipFill>
        <p:spPr>
          <a:xfrm>
            <a:off x="14630400" y="4220396"/>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6" name="object 8">
            <a:extLst>
              <a:ext uri="{FF2B5EF4-FFF2-40B4-BE49-F238E27FC236}">
                <a16:creationId xmlns:a16="http://schemas.microsoft.com/office/drawing/2014/main" id="{B670651F-7D82-4B5A-8089-64B864A2B20C}"/>
              </a:ext>
            </a:extLst>
          </p:cNvPr>
          <p:cNvSpPr txBox="1"/>
          <p:nvPr/>
        </p:nvSpPr>
        <p:spPr>
          <a:xfrm>
            <a:off x="14545751" y="7524590"/>
            <a:ext cx="2523049" cy="1100301"/>
          </a:xfrm>
          <a:prstGeom prst="rect">
            <a:avLst/>
          </a:prstGeom>
        </p:spPr>
        <p:txBody>
          <a:bodyPr vert="horz" wrap="square" lIns="0" tIns="200660" rIns="0" bIns="0" rtlCol="0">
            <a:spAutoFit/>
          </a:bodyPr>
          <a:lstStyle/>
          <a:p>
            <a:pPr algn="ctr">
              <a:lnSpc>
                <a:spcPct val="100000"/>
              </a:lnSpc>
              <a:spcBef>
                <a:spcPts val="1580"/>
              </a:spcBef>
            </a:pPr>
            <a:r>
              <a:rPr lang="en-US" sz="2500" b="1" spc="10" dirty="0">
                <a:solidFill>
                  <a:srgbClr val="003B31"/>
                </a:solidFill>
                <a:latin typeface="Roboto"/>
              </a:rPr>
              <a:t>Carmen Vivine</a:t>
            </a:r>
          </a:p>
          <a:p>
            <a:pPr algn="ctr">
              <a:lnSpc>
                <a:spcPct val="100000"/>
              </a:lnSpc>
              <a:spcBef>
                <a:spcPts val="1580"/>
              </a:spcBef>
            </a:pPr>
            <a:r>
              <a:rPr lang="en-US" sz="2000" dirty="0">
                <a:latin typeface="Segoe UI" panose="020B0502040204020203" pitchFamily="34" charset="0"/>
              </a:rPr>
              <a:t>W0768108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86556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28601" y="742713"/>
            <a:ext cx="891540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latin typeface="Tahoma"/>
                <a:cs typeface="Tahoma"/>
              </a:rPr>
              <a:t>Count of Unique values in Dataset</a:t>
            </a:r>
            <a:endParaRPr sz="4000" dirty="0">
              <a:latin typeface="Tahoma"/>
              <a:cs typeface="Tahoma"/>
            </a:endParaRPr>
          </a:p>
        </p:txBody>
      </p:sp>
      <p:pic>
        <p:nvPicPr>
          <p:cNvPr id="16" name="Picture 15">
            <a:extLst>
              <a:ext uri="{FF2B5EF4-FFF2-40B4-BE49-F238E27FC236}">
                <a16:creationId xmlns:a16="http://schemas.microsoft.com/office/drawing/2014/main" id="{9DA73741-0D3B-4DE2-BD99-29E35955846E}"/>
              </a:ext>
            </a:extLst>
          </p:cNvPr>
          <p:cNvPicPr>
            <a:picLocks noChangeAspect="1"/>
          </p:cNvPicPr>
          <p:nvPr/>
        </p:nvPicPr>
        <p:blipFill>
          <a:blip r:embed="rId2"/>
          <a:stretch>
            <a:fillRect/>
          </a:stretch>
        </p:blipFill>
        <p:spPr>
          <a:xfrm>
            <a:off x="2501265" y="2134460"/>
            <a:ext cx="4724400" cy="6747203"/>
          </a:xfrm>
          <a:prstGeom prst="rect">
            <a:avLst/>
          </a:prstGeom>
        </p:spPr>
      </p:pic>
      <p:pic>
        <p:nvPicPr>
          <p:cNvPr id="18" name="Picture 17">
            <a:extLst>
              <a:ext uri="{FF2B5EF4-FFF2-40B4-BE49-F238E27FC236}">
                <a16:creationId xmlns:a16="http://schemas.microsoft.com/office/drawing/2014/main" id="{F301A5BF-41C0-4124-9CCF-32E258AD2604}"/>
              </a:ext>
            </a:extLst>
          </p:cNvPr>
          <p:cNvPicPr>
            <a:picLocks noChangeAspect="1"/>
          </p:cNvPicPr>
          <p:nvPr/>
        </p:nvPicPr>
        <p:blipFill>
          <a:blip r:embed="rId3"/>
          <a:stretch>
            <a:fillRect/>
          </a:stretch>
        </p:blipFill>
        <p:spPr>
          <a:xfrm>
            <a:off x="9144000" y="2171700"/>
            <a:ext cx="5029200" cy="6747203"/>
          </a:xfrm>
          <a:prstGeom prst="rect">
            <a:avLst/>
          </a:prstGeom>
        </p:spPr>
      </p:pic>
      <p:sp>
        <p:nvSpPr>
          <p:cNvPr id="10" name="object 6">
            <a:extLst>
              <a:ext uri="{FF2B5EF4-FFF2-40B4-BE49-F238E27FC236}">
                <a16:creationId xmlns:a16="http://schemas.microsoft.com/office/drawing/2014/main" id="{2E07B7C5-C941-4FCA-BDBF-B9EDF63A9356}"/>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1" name="object 7">
            <a:extLst>
              <a:ext uri="{FF2B5EF4-FFF2-40B4-BE49-F238E27FC236}">
                <a16:creationId xmlns:a16="http://schemas.microsoft.com/office/drawing/2014/main" id="{C491E8AE-BCAD-4ED4-893E-E3E21D1F359B}"/>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2" name="object 8">
            <a:extLst>
              <a:ext uri="{FF2B5EF4-FFF2-40B4-BE49-F238E27FC236}">
                <a16:creationId xmlns:a16="http://schemas.microsoft.com/office/drawing/2014/main" id="{0EE2D5E8-8396-41E0-BF94-AA980E5A735F}"/>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479734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120846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28600" y="647700"/>
            <a:ext cx="12649199" cy="628377"/>
          </a:xfrm>
          <a:prstGeom prst="rect">
            <a:avLst/>
          </a:prstGeom>
        </p:spPr>
        <p:txBody>
          <a:bodyPr vert="horz" wrap="square" lIns="0" tIns="12700" rIns="0" bIns="0" rtlCol="0">
            <a:spAutoFit/>
          </a:bodyPr>
          <a:lstStyle/>
          <a:p>
            <a:pPr marL="12700">
              <a:lnSpc>
                <a:spcPct val="100000"/>
              </a:lnSpc>
              <a:spcBef>
                <a:spcPts val="100"/>
              </a:spcBef>
            </a:pPr>
            <a:r>
              <a:rPr lang="en-US" sz="4000" b="1">
                <a:latin typeface="Tahoma"/>
                <a:cs typeface="Tahoma"/>
              </a:rPr>
              <a:t>Accidents count in different Weather conditions</a:t>
            </a:r>
            <a:endParaRPr sz="4000">
              <a:latin typeface="Tahoma"/>
              <a:cs typeface="Tahoma"/>
            </a:endParaRPr>
          </a:p>
        </p:txBody>
      </p:sp>
      <p:pic>
        <p:nvPicPr>
          <p:cNvPr id="14" name="Picture 13">
            <a:extLst>
              <a:ext uri="{FF2B5EF4-FFF2-40B4-BE49-F238E27FC236}">
                <a16:creationId xmlns:a16="http://schemas.microsoft.com/office/drawing/2014/main" id="{68197BED-5D4A-423B-9B14-5917284D4D6D}"/>
              </a:ext>
            </a:extLst>
          </p:cNvPr>
          <p:cNvPicPr>
            <a:picLocks noChangeAspect="1"/>
          </p:cNvPicPr>
          <p:nvPr/>
        </p:nvPicPr>
        <p:blipFill>
          <a:blip r:embed="rId2"/>
          <a:stretch>
            <a:fillRect/>
          </a:stretch>
        </p:blipFill>
        <p:spPr>
          <a:xfrm>
            <a:off x="123516" y="1841146"/>
            <a:ext cx="4600884" cy="7260602"/>
          </a:xfrm>
          <a:prstGeom prst="rect">
            <a:avLst/>
          </a:prstGeom>
          <a:ln w="9525">
            <a:solidFill>
              <a:schemeClr val="tx1"/>
            </a:solidFill>
          </a:ln>
        </p:spPr>
      </p:pic>
      <p:pic>
        <p:nvPicPr>
          <p:cNvPr id="17" name="Picture 16">
            <a:extLst>
              <a:ext uri="{FF2B5EF4-FFF2-40B4-BE49-F238E27FC236}">
                <a16:creationId xmlns:a16="http://schemas.microsoft.com/office/drawing/2014/main" id="{AFB6444B-525A-4F93-9AD7-2CE0391D2286}"/>
              </a:ext>
            </a:extLst>
          </p:cNvPr>
          <p:cNvPicPr>
            <a:picLocks noChangeAspect="1"/>
          </p:cNvPicPr>
          <p:nvPr/>
        </p:nvPicPr>
        <p:blipFill>
          <a:blip r:embed="rId3"/>
          <a:stretch>
            <a:fillRect/>
          </a:stretch>
        </p:blipFill>
        <p:spPr>
          <a:xfrm>
            <a:off x="4800600" y="1841146"/>
            <a:ext cx="4238364" cy="7255841"/>
          </a:xfrm>
          <a:prstGeom prst="rect">
            <a:avLst/>
          </a:prstGeom>
          <a:ln w="9525">
            <a:solidFill>
              <a:schemeClr val="tx1"/>
            </a:solidFill>
          </a:ln>
        </p:spPr>
      </p:pic>
      <p:pic>
        <p:nvPicPr>
          <p:cNvPr id="22" name="Picture 21">
            <a:extLst>
              <a:ext uri="{FF2B5EF4-FFF2-40B4-BE49-F238E27FC236}">
                <a16:creationId xmlns:a16="http://schemas.microsoft.com/office/drawing/2014/main" id="{8BF27BC7-3DC2-4183-9638-695D296B2B32}"/>
              </a:ext>
            </a:extLst>
          </p:cNvPr>
          <p:cNvPicPr>
            <a:picLocks noChangeAspect="1"/>
          </p:cNvPicPr>
          <p:nvPr/>
        </p:nvPicPr>
        <p:blipFill>
          <a:blip r:embed="rId4"/>
          <a:stretch>
            <a:fillRect/>
          </a:stretch>
        </p:blipFill>
        <p:spPr>
          <a:xfrm>
            <a:off x="9128116" y="1836385"/>
            <a:ext cx="4215513" cy="7260602"/>
          </a:xfrm>
          <a:prstGeom prst="rect">
            <a:avLst/>
          </a:prstGeom>
          <a:ln w="9525">
            <a:solidFill>
              <a:schemeClr val="tx1"/>
            </a:solidFill>
          </a:ln>
        </p:spPr>
      </p:pic>
      <p:pic>
        <p:nvPicPr>
          <p:cNvPr id="24" name="Picture 23">
            <a:extLst>
              <a:ext uri="{FF2B5EF4-FFF2-40B4-BE49-F238E27FC236}">
                <a16:creationId xmlns:a16="http://schemas.microsoft.com/office/drawing/2014/main" id="{30C517B5-4165-4C78-B6F2-BDF56F96A1F4}"/>
              </a:ext>
            </a:extLst>
          </p:cNvPr>
          <p:cNvPicPr>
            <a:picLocks noChangeAspect="1"/>
          </p:cNvPicPr>
          <p:nvPr/>
        </p:nvPicPr>
        <p:blipFill>
          <a:blip r:embed="rId5"/>
          <a:stretch>
            <a:fillRect/>
          </a:stretch>
        </p:blipFill>
        <p:spPr>
          <a:xfrm>
            <a:off x="13473162" y="1836384"/>
            <a:ext cx="4510038" cy="3688115"/>
          </a:xfrm>
          <a:prstGeom prst="rect">
            <a:avLst/>
          </a:prstGeom>
          <a:ln w="9525">
            <a:solidFill>
              <a:schemeClr val="tx1"/>
            </a:solidFill>
          </a:ln>
        </p:spPr>
      </p:pic>
      <p:sp>
        <p:nvSpPr>
          <p:cNvPr id="12" name="object 6">
            <a:extLst>
              <a:ext uri="{FF2B5EF4-FFF2-40B4-BE49-F238E27FC236}">
                <a16:creationId xmlns:a16="http://schemas.microsoft.com/office/drawing/2014/main" id="{EDE7C5CB-6BD5-41FD-A485-BD49D2339BF2}"/>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67E89F9C-22DB-4306-B40F-9E9EADFB2B25}"/>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5" name="object 8">
            <a:extLst>
              <a:ext uri="{FF2B5EF4-FFF2-40B4-BE49-F238E27FC236}">
                <a16:creationId xmlns:a16="http://schemas.microsoft.com/office/drawing/2014/main" id="{6FDCE5F4-9515-4300-B69C-214219FEAC53}"/>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561071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2153475"/>
          </a:xfrm>
          <a:prstGeom prst="rect">
            <a:avLst/>
          </a:prstGeom>
        </p:spPr>
        <p:txBody>
          <a:bodyPr vert="horz" wrap="square" lIns="0" tIns="12700" rIns="0" bIns="0" rtlCol="0">
            <a:spAutoFit/>
          </a:bodyPr>
          <a:lstStyle/>
          <a:p>
            <a:pPr marL="342900" indent="-342900" algn="l">
              <a:lnSpc>
                <a:spcPct val="150000"/>
              </a:lnSpc>
              <a:buFont typeface="Arial" panose="020B0604020202020204" pitchFamily="34" charset="0"/>
              <a:buChar char="•"/>
            </a:pPr>
            <a:r>
              <a:rPr lang="en-US" sz="2400" b="0" i="0">
                <a:effectLst/>
                <a:latin typeface="Tahoma" panose="020B0604030504040204" pitchFamily="34" charset="0"/>
                <a:ea typeface="Tahoma" panose="020B0604030504040204" pitchFamily="34" charset="0"/>
                <a:cs typeface="Tahoma" panose="020B0604030504040204" pitchFamily="34" charset="0"/>
              </a:rPr>
              <a:t>A little less then half of the Weather conditions have less then 10 accident records in this huge dataset. </a:t>
            </a:r>
          </a:p>
          <a:p>
            <a:pPr marL="342900" indent="-342900" algn="l">
              <a:lnSpc>
                <a:spcPct val="150000"/>
              </a:lnSpc>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If the count these </a:t>
            </a:r>
            <a:r>
              <a:rPr lang="en-US" sz="2400" b="0" i="0">
                <a:effectLst/>
                <a:latin typeface="Tahoma" panose="020B0604030504040204" pitchFamily="34" charset="0"/>
                <a:ea typeface="Tahoma" panose="020B0604030504040204" pitchFamily="34" charset="0"/>
                <a:cs typeface="Tahoma" panose="020B0604030504040204" pitchFamily="34" charset="0"/>
              </a:rPr>
              <a:t>observations are not of severe accidents, then we can drop those records to have a better picture of dataset.</a:t>
            </a:r>
          </a:p>
          <a:p>
            <a:pPr marL="342900" indent="-342900" algn="l">
              <a:lnSpc>
                <a:spcPct val="150000"/>
              </a:lnSpc>
              <a:buFont typeface="Arial" panose="020B0604020202020204" pitchFamily="34" charset="0"/>
              <a:buChar char="•"/>
            </a:pPr>
            <a:endParaRPr lang="en-US" sz="2400" b="0" i="0">
              <a:effectLst/>
              <a:latin typeface="Tahoma" panose="020B0604030504040204" pitchFamily="34" charset="0"/>
              <a:ea typeface="Tahoma" panose="020B0604030504040204" pitchFamily="34" charset="0"/>
              <a:cs typeface="Tahoma" panose="020B0604030504040204" pitchFamily="34" charset="0"/>
            </a:endParaRP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5977150"/>
            <a:ext cx="15155091" cy="491481"/>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400">
                <a:latin typeface="Tahoma" panose="020B0604030504040204" pitchFamily="34" charset="0"/>
                <a:ea typeface="Tahoma" panose="020B0604030504040204" pitchFamily="34" charset="0"/>
                <a:cs typeface="Tahoma" panose="020B0604030504040204" pitchFamily="34" charset="0"/>
              </a:rPr>
              <a:t>Which top 5 five weather conditions is having the higher severity accidents count.</a:t>
            </a:r>
            <a:endParaRPr lang="en-US" sz="2400" b="0" i="0">
              <a:effectLst/>
              <a:latin typeface="Tahoma" panose="020B0604030504040204" pitchFamily="34" charset="0"/>
              <a:ea typeface="Tahoma" panose="020B0604030504040204" pitchFamily="34" charset="0"/>
              <a:cs typeface="Tahoma" panose="020B0604030504040204" pitchFamily="34" charset="0"/>
            </a:endParaRP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4999399"/>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Questions:</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2" name="object 6">
            <a:extLst>
              <a:ext uri="{FF2B5EF4-FFF2-40B4-BE49-F238E27FC236}">
                <a16:creationId xmlns:a16="http://schemas.microsoft.com/office/drawing/2014/main" id="{3C3D3224-AA36-43D8-B540-455523F8C92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C47CE95B-2FF4-464B-848B-9A26D7F00EA3}"/>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24DBED6E-C7AB-467E-A788-D95724D1D8C7}"/>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653337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5334000"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28601" y="647700"/>
            <a:ext cx="533400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latin typeface="Tahoma"/>
                <a:cs typeface="Tahoma"/>
              </a:rPr>
              <a:t>State wise Accidents</a:t>
            </a:r>
            <a:endParaRPr sz="4000" dirty="0">
              <a:latin typeface="Tahoma"/>
              <a:cs typeface="Tahoma"/>
            </a:endParaRPr>
          </a:p>
        </p:txBody>
      </p:sp>
      <p:pic>
        <p:nvPicPr>
          <p:cNvPr id="10" name="Picture 9">
            <a:extLst>
              <a:ext uri="{FF2B5EF4-FFF2-40B4-BE49-F238E27FC236}">
                <a16:creationId xmlns:a16="http://schemas.microsoft.com/office/drawing/2014/main" id="{59F1233B-FB91-4802-BC43-1D5AFEEB1D18}"/>
              </a:ext>
            </a:extLst>
          </p:cNvPr>
          <p:cNvPicPr>
            <a:picLocks noChangeAspect="1"/>
          </p:cNvPicPr>
          <p:nvPr/>
        </p:nvPicPr>
        <p:blipFill>
          <a:blip r:embed="rId2"/>
          <a:stretch>
            <a:fillRect/>
          </a:stretch>
        </p:blipFill>
        <p:spPr>
          <a:xfrm>
            <a:off x="533400" y="1864993"/>
            <a:ext cx="17290356" cy="6905626"/>
          </a:xfrm>
          <a:prstGeom prst="rect">
            <a:avLst/>
          </a:prstGeom>
        </p:spPr>
      </p:pic>
      <p:sp>
        <p:nvSpPr>
          <p:cNvPr id="9" name="object 6">
            <a:extLst>
              <a:ext uri="{FF2B5EF4-FFF2-40B4-BE49-F238E27FC236}">
                <a16:creationId xmlns:a16="http://schemas.microsoft.com/office/drawing/2014/main" id="{507209CF-DB89-4680-A469-58BA8F55924C}"/>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1" name="object 7">
            <a:extLst>
              <a:ext uri="{FF2B5EF4-FFF2-40B4-BE49-F238E27FC236}">
                <a16:creationId xmlns:a16="http://schemas.microsoft.com/office/drawing/2014/main" id="{E0231CD5-85FE-467A-9493-BD80DDE4891B}"/>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2" name="object 8">
            <a:extLst>
              <a:ext uri="{FF2B5EF4-FFF2-40B4-BE49-F238E27FC236}">
                <a16:creationId xmlns:a16="http://schemas.microsoft.com/office/drawing/2014/main" id="{3A6F6685-5CDE-4260-B21C-24DA72E0E953}"/>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331660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059181"/>
            <a:ext cx="85794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1560" y="342900"/>
            <a:ext cx="8790669"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dirty="0"/>
              <a:t>All US Accident records by county</a:t>
            </a:r>
          </a:p>
        </p:txBody>
      </p:sp>
      <p:pic>
        <p:nvPicPr>
          <p:cNvPr id="13314" name="Picture 2">
            <a:extLst>
              <a:ext uri="{FF2B5EF4-FFF2-40B4-BE49-F238E27FC236}">
                <a16:creationId xmlns:a16="http://schemas.microsoft.com/office/drawing/2014/main" id="{BE5EC27F-DF3F-4546-825B-8AC0B2242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485900"/>
            <a:ext cx="12420600" cy="789297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6">
            <a:extLst>
              <a:ext uri="{FF2B5EF4-FFF2-40B4-BE49-F238E27FC236}">
                <a16:creationId xmlns:a16="http://schemas.microsoft.com/office/drawing/2014/main" id="{B74E4CDC-EBA9-4755-9AD7-99F10E1D51CD}"/>
              </a:ext>
            </a:extLst>
          </p:cNvPr>
          <p:cNvSpPr txBox="1"/>
          <p:nvPr/>
        </p:nvSpPr>
        <p:spPr>
          <a:xfrm>
            <a:off x="1149541" y="97631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7" name="object 7">
            <a:extLst>
              <a:ext uri="{FF2B5EF4-FFF2-40B4-BE49-F238E27FC236}">
                <a16:creationId xmlns:a16="http://schemas.microsoft.com/office/drawing/2014/main" id="{993A327B-6F59-4FB9-934D-517890288DD7}"/>
              </a:ext>
            </a:extLst>
          </p:cNvPr>
          <p:cNvSpPr txBox="1">
            <a:spLocks/>
          </p:cNvSpPr>
          <p:nvPr/>
        </p:nvSpPr>
        <p:spPr>
          <a:xfrm>
            <a:off x="6650562" y="97631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8" name="object 8">
            <a:extLst>
              <a:ext uri="{FF2B5EF4-FFF2-40B4-BE49-F238E27FC236}">
                <a16:creationId xmlns:a16="http://schemas.microsoft.com/office/drawing/2014/main" id="{BF8653CC-93F5-431B-8EDB-1365490AC196}"/>
              </a:ext>
            </a:extLst>
          </p:cNvPr>
          <p:cNvSpPr txBox="1">
            <a:spLocks/>
          </p:cNvSpPr>
          <p:nvPr/>
        </p:nvSpPr>
        <p:spPr>
          <a:xfrm>
            <a:off x="15803369" y="97631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31856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505779"/>
          </a:xfrm>
          <a:prstGeom prst="rect">
            <a:avLst/>
          </a:prstGeom>
        </p:spPr>
        <p:txBody>
          <a:bodyPr vert="horz" wrap="square" lIns="0" tIns="12700" rIns="0" bIns="0" rtlCol="0">
            <a:spAutoFit/>
          </a:bodyPr>
          <a:lstStyle/>
          <a:p>
            <a:pPr marL="342900" indent="-342900" algn="l">
              <a:lnSpc>
                <a:spcPct val="150000"/>
              </a:lnSpc>
              <a:buFont typeface="Arial" panose="020B0604020202020204" pitchFamily="34" charset="0"/>
              <a:buChar char="•"/>
            </a:pPr>
            <a:r>
              <a:rPr lang="en-US" sz="2400" b="0" i="0">
                <a:effectLst/>
                <a:latin typeface="Tahoma" panose="020B0604030504040204" pitchFamily="34" charset="0"/>
                <a:ea typeface="Tahoma" panose="020B0604030504040204" pitchFamily="34" charset="0"/>
                <a:cs typeface="Tahoma" panose="020B0604030504040204" pitchFamily="34" charset="0"/>
              </a:rPr>
              <a:t>Looks like there are too many data points which makes it difficult to understand US accident dataset records.</a:t>
            </a: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5977150"/>
            <a:ext cx="15155091" cy="505779"/>
          </a:xfrm>
          <a:prstGeom prst="rect">
            <a:avLst/>
          </a:prstGeom>
        </p:spPr>
        <p:txBody>
          <a:bodyPr vert="horz" wrap="square" lIns="0" tIns="12700" rIns="0" bIns="0" rtlCol="0">
            <a:spAutoFit/>
          </a:bodyPr>
          <a:lstStyle>
            <a:defPPr>
              <a:defRPr lang="en-US"/>
            </a:defPPr>
            <a:lvl1pPr marL="342900" indent="-342900">
              <a:lnSpc>
                <a:spcPct val="150000"/>
              </a:lnSpc>
              <a:buFont typeface="Arial" panose="020B0604020202020204" pitchFamily="34" charset="0"/>
              <a:buChar char="•"/>
              <a:defRPr sz="2400" b="0" i="0">
                <a:effectLst/>
                <a:latin typeface="Tahoma" panose="020B0604030504040204" pitchFamily="34" charset="0"/>
                <a:ea typeface="Tahoma" panose="020B0604030504040204" pitchFamily="34" charset="0"/>
                <a:cs typeface="Tahoma" panose="020B0604030504040204" pitchFamily="34" charset="0"/>
              </a:defRPr>
            </a:lvl1pPr>
          </a:lstStyle>
          <a:p>
            <a:r>
              <a:rPr lang="en-US"/>
              <a:t>To save Processing time and Memory - reducing dataset into sample of 10000 to understand data clearly.</a:t>
            </a: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4999399"/>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u="sng">
                <a:latin typeface="Tahoma" panose="020B0604030504040204" pitchFamily="34" charset="0"/>
                <a:ea typeface="Tahoma" panose="020B0604030504040204" pitchFamily="34" charset="0"/>
                <a:cs typeface="Tahoma" panose="020B0604030504040204" pitchFamily="34" charset="0"/>
              </a:rPr>
              <a:t>Solution: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2" name="object 6">
            <a:extLst>
              <a:ext uri="{FF2B5EF4-FFF2-40B4-BE49-F238E27FC236}">
                <a16:creationId xmlns:a16="http://schemas.microsoft.com/office/drawing/2014/main" id="{5E8D0C91-6AC2-484E-9220-D8ACA322A94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4740C009-4B15-49E2-B90F-859EB156B018}"/>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B332DD29-5977-4B63-A727-B119EA2D881F}"/>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297463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126942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1560" y="647700"/>
            <a:ext cx="1285104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a:t>Accidents by Severity on sample dataset (10,000)</a:t>
            </a:r>
          </a:p>
        </p:txBody>
      </p:sp>
      <p:pic>
        <p:nvPicPr>
          <p:cNvPr id="4" name="Picture 3" descr="Graphical user interface, text, application&#10;&#10;Description automatically generated">
            <a:extLst>
              <a:ext uri="{FF2B5EF4-FFF2-40B4-BE49-F238E27FC236}">
                <a16:creationId xmlns:a16="http://schemas.microsoft.com/office/drawing/2014/main" id="{2220A7FD-E291-4E90-8677-6C5B36F27786}"/>
              </a:ext>
            </a:extLst>
          </p:cNvPr>
          <p:cNvPicPr>
            <a:picLocks noChangeAspect="1"/>
          </p:cNvPicPr>
          <p:nvPr/>
        </p:nvPicPr>
        <p:blipFill rotWithShape="1">
          <a:blip r:embed="rId2">
            <a:extLst>
              <a:ext uri="{28A0092B-C50C-407E-A947-70E740481C1C}">
                <a14:useLocalDpi xmlns:a14="http://schemas.microsoft.com/office/drawing/2010/main" val="0"/>
              </a:ext>
            </a:extLst>
          </a:blip>
          <a:srcRect l="13415" t="34593" r="2917" b="13259"/>
          <a:stretch/>
        </p:blipFill>
        <p:spPr>
          <a:xfrm>
            <a:off x="295968" y="1943100"/>
            <a:ext cx="17306231" cy="7243641"/>
          </a:xfrm>
          <a:prstGeom prst="rect">
            <a:avLst/>
          </a:prstGeom>
        </p:spPr>
      </p:pic>
      <p:sp>
        <p:nvSpPr>
          <p:cNvPr id="6" name="object 6">
            <a:extLst>
              <a:ext uri="{FF2B5EF4-FFF2-40B4-BE49-F238E27FC236}">
                <a16:creationId xmlns:a16="http://schemas.microsoft.com/office/drawing/2014/main" id="{35ECA3CF-7B88-445B-A8C3-50B6D903106A}"/>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7" name="object 7">
            <a:extLst>
              <a:ext uri="{FF2B5EF4-FFF2-40B4-BE49-F238E27FC236}">
                <a16:creationId xmlns:a16="http://schemas.microsoft.com/office/drawing/2014/main" id="{0712B7DB-55AD-4EB4-B550-3C4CC8CA8DCD}"/>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8" name="object 8">
            <a:extLst>
              <a:ext uri="{FF2B5EF4-FFF2-40B4-BE49-F238E27FC236}">
                <a16:creationId xmlns:a16="http://schemas.microsoft.com/office/drawing/2014/main" id="{413059B9-35ED-487B-8B59-B188E7EE603D}"/>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74956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8496" y="1692081"/>
            <a:ext cx="13854703"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5914" y="353835"/>
            <a:ext cx="14908440" cy="1243930"/>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a:t>US Accident records by Visibility &amp; Severity on sample dataset (10,000)</a:t>
            </a:r>
          </a:p>
        </p:txBody>
      </p:sp>
      <p:pic>
        <p:nvPicPr>
          <p:cNvPr id="6" name="Picture 5">
            <a:extLst>
              <a:ext uri="{FF2B5EF4-FFF2-40B4-BE49-F238E27FC236}">
                <a16:creationId xmlns:a16="http://schemas.microsoft.com/office/drawing/2014/main" id="{00820F18-5625-4AB2-97CA-24AAEA540C2C}"/>
              </a:ext>
            </a:extLst>
          </p:cNvPr>
          <p:cNvPicPr>
            <a:picLocks noChangeAspect="1"/>
          </p:cNvPicPr>
          <p:nvPr/>
        </p:nvPicPr>
        <p:blipFill rotWithShape="1">
          <a:blip r:embed="rId2"/>
          <a:srcRect l="2051"/>
          <a:stretch/>
        </p:blipFill>
        <p:spPr>
          <a:xfrm>
            <a:off x="335914" y="2492102"/>
            <a:ext cx="17357331" cy="6385197"/>
          </a:xfrm>
          <a:prstGeom prst="rect">
            <a:avLst/>
          </a:prstGeom>
        </p:spPr>
      </p:pic>
      <p:sp>
        <p:nvSpPr>
          <p:cNvPr id="7" name="object 6">
            <a:extLst>
              <a:ext uri="{FF2B5EF4-FFF2-40B4-BE49-F238E27FC236}">
                <a16:creationId xmlns:a16="http://schemas.microsoft.com/office/drawing/2014/main" id="{66C77EC5-AEB6-47E3-8A33-13CC7BCC9A15}"/>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8" name="object 7">
            <a:extLst>
              <a:ext uri="{FF2B5EF4-FFF2-40B4-BE49-F238E27FC236}">
                <a16:creationId xmlns:a16="http://schemas.microsoft.com/office/drawing/2014/main" id="{C4B70441-5927-4294-8C74-6E840CFF13F4}"/>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9" name="object 8">
            <a:extLst>
              <a:ext uri="{FF2B5EF4-FFF2-40B4-BE49-F238E27FC236}">
                <a16:creationId xmlns:a16="http://schemas.microsoft.com/office/drawing/2014/main" id="{EB7D68A5-CEC9-4972-9B3C-2658F2F76B2B}"/>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2386431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8496" y="1692081"/>
            <a:ext cx="13854703"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5914" y="353835"/>
            <a:ext cx="14908440" cy="1243930"/>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a:t>US Accident records by Distance &amp; Severity on sample dataset (10,000)</a:t>
            </a:r>
          </a:p>
        </p:txBody>
      </p:sp>
      <p:pic>
        <p:nvPicPr>
          <p:cNvPr id="4" name="Picture 3">
            <a:extLst>
              <a:ext uri="{FF2B5EF4-FFF2-40B4-BE49-F238E27FC236}">
                <a16:creationId xmlns:a16="http://schemas.microsoft.com/office/drawing/2014/main" id="{7639DF55-9285-4FEB-9152-195EBB3D65DB}"/>
              </a:ext>
            </a:extLst>
          </p:cNvPr>
          <p:cNvPicPr>
            <a:picLocks noChangeAspect="1"/>
          </p:cNvPicPr>
          <p:nvPr/>
        </p:nvPicPr>
        <p:blipFill>
          <a:blip r:embed="rId2"/>
          <a:stretch>
            <a:fillRect/>
          </a:stretch>
        </p:blipFill>
        <p:spPr>
          <a:xfrm>
            <a:off x="318496" y="2019299"/>
            <a:ext cx="17386090" cy="6812281"/>
          </a:xfrm>
          <a:prstGeom prst="rect">
            <a:avLst/>
          </a:prstGeom>
        </p:spPr>
      </p:pic>
      <p:sp>
        <p:nvSpPr>
          <p:cNvPr id="6" name="object 6">
            <a:extLst>
              <a:ext uri="{FF2B5EF4-FFF2-40B4-BE49-F238E27FC236}">
                <a16:creationId xmlns:a16="http://schemas.microsoft.com/office/drawing/2014/main" id="{143AD573-D742-4580-9979-4B9716394FE4}"/>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7" name="object 7">
            <a:extLst>
              <a:ext uri="{FF2B5EF4-FFF2-40B4-BE49-F238E27FC236}">
                <a16:creationId xmlns:a16="http://schemas.microsoft.com/office/drawing/2014/main" id="{F67E5261-D21D-439F-80D0-1215234E438B}"/>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8" name="object 8">
            <a:extLst>
              <a:ext uri="{FF2B5EF4-FFF2-40B4-BE49-F238E27FC236}">
                <a16:creationId xmlns:a16="http://schemas.microsoft.com/office/drawing/2014/main" id="{4228449A-EF01-4A5F-A551-7F89D998C88D}"/>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738484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7253" y="0"/>
            <a:ext cx="3970171" cy="10287000"/>
          </a:xfrm>
          <a:custGeom>
            <a:avLst/>
            <a:gdLst/>
            <a:ahLst/>
            <a:cxnLst/>
            <a:rect l="l" t="t" r="r" b="b"/>
            <a:pathLst>
              <a:path w="5010150" h="10287000">
                <a:moveTo>
                  <a:pt x="5010150" y="10287000"/>
                </a:moveTo>
                <a:lnTo>
                  <a:pt x="0" y="10287000"/>
                </a:lnTo>
                <a:lnTo>
                  <a:pt x="0" y="0"/>
                </a:lnTo>
                <a:lnTo>
                  <a:pt x="5010150" y="0"/>
                </a:lnTo>
                <a:lnTo>
                  <a:pt x="5010150" y="10287000"/>
                </a:lnTo>
                <a:close/>
              </a:path>
            </a:pathLst>
          </a:custGeom>
          <a:solidFill>
            <a:srgbClr val="003B31"/>
          </a:solidFill>
        </p:spPr>
        <p:txBody>
          <a:bodyPr wrap="square" lIns="0" tIns="0" rIns="0" bIns="0" rtlCol="0"/>
          <a:lstStyle/>
          <a:p>
            <a:endParaRPr/>
          </a:p>
        </p:txBody>
      </p:sp>
      <p:sp>
        <p:nvSpPr>
          <p:cNvPr id="6" name="object 6"/>
          <p:cNvSpPr txBox="1"/>
          <p:nvPr/>
        </p:nvSpPr>
        <p:spPr>
          <a:xfrm>
            <a:off x="1018527" y="1495408"/>
            <a:ext cx="307777" cy="7991491"/>
          </a:xfrm>
          <a:prstGeom prst="rect">
            <a:avLst/>
          </a:prstGeom>
        </p:spPr>
        <p:txBody>
          <a:bodyPr vert="vert270" wrap="square" lIns="0" tIns="0" rIns="0" bIns="0" rtlCol="0">
            <a:spAutoFit/>
          </a:bodyPr>
          <a:lstStyle/>
          <a:p>
            <a:pPr marL="12700">
              <a:lnSpc>
                <a:spcPts val="2355"/>
              </a:lnSpc>
            </a:pPr>
            <a:r>
              <a:rPr lang="en-US" sz="2000" b="1" spc="55">
                <a:solidFill>
                  <a:srgbClr val="FFFFFF"/>
                </a:solidFill>
                <a:latin typeface="Roboto" panose="02000000000000000000" pitchFamily="2" charset="0"/>
                <a:ea typeface="Roboto" panose="02000000000000000000" pitchFamily="2" charset="0"/>
              </a:rPr>
              <a:t>A Countrywide Traffic Accident Dataset (2016 - 2020)</a:t>
            </a:r>
            <a:endParaRPr lang="en-US" sz="2000" b="1">
              <a:latin typeface="Roboto" panose="02000000000000000000" pitchFamily="2" charset="0"/>
              <a:ea typeface="Roboto" panose="02000000000000000000" pitchFamily="2" charset="0"/>
              <a:cs typeface="Roboto"/>
            </a:endParaRPr>
          </a:p>
        </p:txBody>
      </p:sp>
      <p:sp>
        <p:nvSpPr>
          <p:cNvPr id="9" name="object 4">
            <a:extLst>
              <a:ext uri="{FF2B5EF4-FFF2-40B4-BE49-F238E27FC236}">
                <a16:creationId xmlns:a16="http://schemas.microsoft.com/office/drawing/2014/main" id="{177E1BB7-D66B-45A0-8062-86FC4CF361EC}"/>
              </a:ext>
            </a:extLst>
          </p:cNvPr>
          <p:cNvSpPr/>
          <p:nvPr/>
        </p:nvSpPr>
        <p:spPr>
          <a:xfrm>
            <a:off x="3200400" y="326650"/>
            <a:ext cx="9669779" cy="1615265"/>
          </a:xfrm>
          <a:custGeom>
            <a:avLst/>
            <a:gdLst/>
            <a:ahLst/>
            <a:cxnLst/>
            <a:rect l="l" t="t" r="r" b="b"/>
            <a:pathLst>
              <a:path w="7391400" h="5781675">
                <a:moveTo>
                  <a:pt x="7391400" y="5781675"/>
                </a:moveTo>
                <a:lnTo>
                  <a:pt x="0" y="5781675"/>
                </a:lnTo>
                <a:lnTo>
                  <a:pt x="0" y="0"/>
                </a:lnTo>
                <a:lnTo>
                  <a:pt x="7391400" y="0"/>
                </a:lnTo>
                <a:lnTo>
                  <a:pt x="7391400" y="5781675"/>
                </a:lnTo>
                <a:close/>
              </a:path>
            </a:pathLst>
          </a:custGeom>
          <a:solidFill>
            <a:srgbClr val="FFD93B"/>
          </a:solidFill>
          <a:ln>
            <a:noFill/>
          </a:ln>
        </p:spPr>
        <p:txBody>
          <a:bodyPr wrap="square" lIns="0" tIns="0" rIns="0" bIns="0" rtlCol="0"/>
          <a:lstStyle/>
          <a:p>
            <a:r>
              <a:rPr lang="en-US" sz="7200" b="1" kern="0" spc="-150">
                <a:latin typeface="-apple-system"/>
              </a:rPr>
              <a:t> </a:t>
            </a:r>
            <a:r>
              <a:rPr lang="en-US" sz="8000" b="1">
                <a:latin typeface="Tahoma"/>
                <a:cs typeface="Tahoma"/>
              </a:rPr>
              <a:t>References</a:t>
            </a:r>
            <a:endParaRPr sz="8000" b="1">
              <a:latin typeface="Tahoma"/>
              <a:cs typeface="Tahoma"/>
            </a:endParaRPr>
          </a:p>
        </p:txBody>
      </p:sp>
      <p:sp>
        <p:nvSpPr>
          <p:cNvPr id="11" name="object 2">
            <a:extLst>
              <a:ext uri="{FF2B5EF4-FFF2-40B4-BE49-F238E27FC236}">
                <a16:creationId xmlns:a16="http://schemas.microsoft.com/office/drawing/2014/main" id="{C274CC6C-EBD2-41E7-8B31-F5A9B00FCE31}"/>
              </a:ext>
            </a:extLst>
          </p:cNvPr>
          <p:cNvSpPr/>
          <p:nvPr/>
        </p:nvSpPr>
        <p:spPr>
          <a:xfrm>
            <a:off x="3387089" y="1487788"/>
            <a:ext cx="5756911" cy="45719"/>
          </a:xfrm>
          <a:custGeom>
            <a:avLst/>
            <a:gdLst/>
            <a:ahLst/>
            <a:cxnLst/>
            <a:rect l="l" t="t" r="r" b="b"/>
            <a:pathLst>
              <a:path w="5650865" h="92075">
                <a:moveTo>
                  <a:pt x="5650301" y="91944"/>
                </a:moveTo>
                <a:lnTo>
                  <a:pt x="0" y="91944"/>
                </a:lnTo>
                <a:lnTo>
                  <a:pt x="0" y="0"/>
                </a:lnTo>
                <a:lnTo>
                  <a:pt x="5650301" y="0"/>
                </a:lnTo>
                <a:lnTo>
                  <a:pt x="5650301" y="91944"/>
                </a:lnTo>
                <a:close/>
              </a:path>
            </a:pathLst>
          </a:custGeom>
          <a:solidFill>
            <a:srgbClr val="000000"/>
          </a:solidFill>
        </p:spPr>
        <p:txBody>
          <a:bodyPr wrap="square" lIns="0" tIns="0" rIns="0" bIns="0" rtlCol="0"/>
          <a:lstStyle/>
          <a:p>
            <a:endParaRPr/>
          </a:p>
        </p:txBody>
      </p:sp>
      <p:sp>
        <p:nvSpPr>
          <p:cNvPr id="12" name="object 6">
            <a:extLst>
              <a:ext uri="{FF2B5EF4-FFF2-40B4-BE49-F238E27FC236}">
                <a16:creationId xmlns:a16="http://schemas.microsoft.com/office/drawing/2014/main" id="{E96B13E5-D2EF-4B16-8181-357702458883}"/>
              </a:ext>
            </a:extLst>
          </p:cNvPr>
          <p:cNvSpPr txBox="1"/>
          <p:nvPr/>
        </p:nvSpPr>
        <p:spPr>
          <a:xfrm>
            <a:off x="5448695" y="3009900"/>
            <a:ext cx="12212782" cy="3823996"/>
          </a:xfrm>
          <a:prstGeom prst="rect">
            <a:avLst/>
          </a:prstGeom>
        </p:spPr>
        <p:txBody>
          <a:bodyPr vert="horz" wrap="square" lIns="0" tIns="12700" rIns="0" bIns="0" rtlCol="0">
            <a:spAutoFit/>
          </a:bodyPr>
          <a:lstStyle/>
          <a:p>
            <a:pPr marL="457200" indent="-457200">
              <a:lnSpc>
                <a:spcPct val="150000"/>
              </a:lnSpc>
              <a:buFont typeface="Arial" panose="020B0604020202020204" pitchFamily="34" charset="0"/>
              <a:buChar char="•"/>
            </a:pPr>
            <a:r>
              <a:rPr lang="en-US" sz="2800" b="0" i="0" u="none" strike="noStrike">
                <a:effectLst/>
                <a:latin typeface="-apple-system"/>
                <a:hlinkClick r:id="rId2"/>
              </a:rPr>
              <a:t>USA Accidents Data Analysis</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3"/>
              </a:rPr>
              <a:t>https://www.kaggle.com/sobhanmoosavi/us-accidents/discussion/113055</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4"/>
              </a:rPr>
              <a:t>how Severity the Accidents is ?</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5"/>
              </a:rPr>
              <a:t>Severity Prediction in SFO Bay Area</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6"/>
              </a:rPr>
              <a:t>ML to Predict Accident </a:t>
            </a:r>
            <a:r>
              <a:rPr lang="en-US" sz="2800" b="0" i="0" u="none" strike="noStrike" err="1">
                <a:effectLst/>
                <a:latin typeface="-apple-system"/>
                <a:hlinkClick r:id="rId6"/>
              </a:rPr>
              <a:t>Severity_PA_Mont</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7"/>
              </a:rPr>
              <a:t>severity and hours wasted</a:t>
            </a:r>
            <a:endParaRPr lang="en-US" sz="2800" b="0" i="0">
              <a:effectLst/>
              <a:latin typeface="-apple-system"/>
            </a:endParaRPr>
          </a:p>
        </p:txBody>
      </p:sp>
      <p:sp>
        <p:nvSpPr>
          <p:cNvPr id="15" name="object 6">
            <a:extLst>
              <a:ext uri="{FF2B5EF4-FFF2-40B4-BE49-F238E27FC236}">
                <a16:creationId xmlns:a16="http://schemas.microsoft.com/office/drawing/2014/main" id="{F569C156-AFCA-414B-9137-DCE10C350019}"/>
              </a:ext>
            </a:extLst>
          </p:cNvPr>
          <p:cNvSpPr txBox="1"/>
          <p:nvPr/>
        </p:nvSpPr>
        <p:spPr>
          <a:xfrm>
            <a:off x="4481179"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6" name="object 7">
            <a:extLst>
              <a:ext uri="{FF2B5EF4-FFF2-40B4-BE49-F238E27FC236}">
                <a16:creationId xmlns:a16="http://schemas.microsoft.com/office/drawing/2014/main" id="{0B70AB2B-E2B5-4D1F-8B66-E79FDCDBCCE9}"/>
              </a:ext>
            </a:extLst>
          </p:cNvPr>
          <p:cNvSpPr txBox="1">
            <a:spLocks/>
          </p:cNvSpPr>
          <p:nvPr/>
        </p:nvSpPr>
        <p:spPr>
          <a:xfrm>
            <a:off x="8991600"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7" name="object 8">
            <a:extLst>
              <a:ext uri="{FF2B5EF4-FFF2-40B4-BE49-F238E27FC236}">
                <a16:creationId xmlns:a16="http://schemas.microsoft.com/office/drawing/2014/main" id="{99DD4C04-4274-4F29-BC52-6A037BE16A60}"/>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54034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sp>
        <p:nvSpPr>
          <p:cNvPr id="3" name="object 3"/>
          <p:cNvSpPr txBox="1"/>
          <p:nvPr/>
        </p:nvSpPr>
        <p:spPr>
          <a:xfrm>
            <a:off x="1371600" y="2901533"/>
            <a:ext cx="7239000" cy="1243930"/>
          </a:xfrm>
          <a:prstGeom prst="rect">
            <a:avLst/>
          </a:prstGeom>
        </p:spPr>
        <p:txBody>
          <a:bodyPr vert="horz" wrap="square" lIns="0" tIns="12700" rIns="0" bIns="0" rtlCol="0">
            <a:spAutoFit/>
          </a:bodyPr>
          <a:lstStyle/>
          <a:p>
            <a:pPr marL="12700">
              <a:lnSpc>
                <a:spcPct val="100000"/>
              </a:lnSpc>
              <a:spcBef>
                <a:spcPts val="100"/>
              </a:spcBef>
            </a:pPr>
            <a:r>
              <a:rPr sz="8000" b="1" dirty="0">
                <a:latin typeface="Tahoma"/>
                <a:cs typeface="Tahoma"/>
              </a:rPr>
              <a:t>Introduction</a:t>
            </a:r>
          </a:p>
        </p:txBody>
      </p:sp>
      <p:sp>
        <p:nvSpPr>
          <p:cNvPr id="4" name="object 4"/>
          <p:cNvSpPr txBox="1"/>
          <p:nvPr/>
        </p:nvSpPr>
        <p:spPr>
          <a:xfrm>
            <a:off x="1371600" y="4457700"/>
            <a:ext cx="5867400" cy="948978"/>
          </a:xfrm>
          <a:prstGeom prst="rect">
            <a:avLst/>
          </a:prstGeom>
        </p:spPr>
        <p:txBody>
          <a:bodyPr vert="horz" wrap="square" lIns="0" tIns="12700" rIns="0" bIns="0" rtlCol="0">
            <a:spAutoFit/>
          </a:bodyPr>
          <a:lstStyle/>
          <a:p>
            <a:pPr marL="12700">
              <a:spcBef>
                <a:spcPts val="100"/>
              </a:spcBef>
            </a:pPr>
            <a:r>
              <a:rPr lang="en-US" sz="2800" kern="1200" dirty="0">
                <a:latin typeface="Tahoma" panose="020B0604030504040204" pitchFamily="34" charset="0"/>
                <a:ea typeface="Tahoma" panose="020B0604030504040204" pitchFamily="34" charset="0"/>
                <a:cs typeface="Tahoma" panose="020B0604030504040204" pitchFamily="34" charset="0"/>
              </a:rPr>
              <a:t>US-Accidents : A Countrywide </a:t>
            </a:r>
          </a:p>
          <a:p>
            <a:pPr marL="12700">
              <a:spcBef>
                <a:spcPts val="100"/>
              </a:spcBef>
            </a:pPr>
            <a:r>
              <a:rPr lang="en-US" sz="2800" kern="1200" dirty="0">
                <a:latin typeface="Tahoma" panose="020B0604030504040204" pitchFamily="34" charset="0"/>
                <a:ea typeface="Tahoma" panose="020B0604030504040204" pitchFamily="34" charset="0"/>
                <a:cs typeface="Tahoma" panose="020B0604030504040204" pitchFamily="34" charset="0"/>
              </a:rPr>
              <a:t>Traffic Accident Datase</a:t>
            </a:r>
            <a:r>
              <a:rPr lang="en-US" sz="3200" kern="1200" dirty="0">
                <a:ea typeface="+mn-ea"/>
              </a:rPr>
              <a:t>t</a:t>
            </a:r>
            <a:endParaRPr lang="en-US" sz="3200" dirty="0">
              <a:latin typeface="Tahoma"/>
              <a:cs typeface="Tahoma"/>
            </a:endParaRPr>
          </a:p>
        </p:txBody>
      </p:sp>
      <p:sp>
        <p:nvSpPr>
          <p:cNvPr id="12" name="object 6">
            <a:extLst>
              <a:ext uri="{FF2B5EF4-FFF2-40B4-BE49-F238E27FC236}">
                <a16:creationId xmlns:a16="http://schemas.microsoft.com/office/drawing/2014/main" id="{8A6652A4-BFC4-41B7-BD6C-06921D522151}"/>
              </a:ext>
            </a:extLst>
          </p:cNvPr>
          <p:cNvSpPr txBox="1"/>
          <p:nvPr/>
        </p:nvSpPr>
        <p:spPr>
          <a:xfrm>
            <a:off x="1149541" y="96869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F64C00DB-94FD-49B8-85AD-10C793F905BB}"/>
              </a:ext>
            </a:extLst>
          </p:cNvPr>
          <p:cNvSpPr txBox="1">
            <a:spLocks/>
          </p:cNvSpPr>
          <p:nvPr/>
        </p:nvSpPr>
        <p:spPr>
          <a:xfrm>
            <a:off x="6650562" y="96869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4986748B-2919-465E-B786-2D053E7A6893}"/>
              </a:ext>
            </a:extLst>
          </p:cNvPr>
          <p:cNvSpPr txBox="1">
            <a:spLocks/>
          </p:cNvSpPr>
          <p:nvPr/>
        </p:nvSpPr>
        <p:spPr>
          <a:xfrm>
            <a:off x="15803369" y="96869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pic>
        <p:nvPicPr>
          <p:cNvPr id="16" name="Picture 15" descr="A picture containing diagram&#10;&#10;Description automatically generated">
            <a:extLst>
              <a:ext uri="{FF2B5EF4-FFF2-40B4-BE49-F238E27FC236}">
                <a16:creationId xmlns:a16="http://schemas.microsoft.com/office/drawing/2014/main" id="{F5F32BC7-580B-45E0-998E-73DD3288F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342900"/>
            <a:ext cx="6474200" cy="915047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7253" y="0"/>
            <a:ext cx="3970171" cy="10287000"/>
          </a:xfrm>
          <a:custGeom>
            <a:avLst/>
            <a:gdLst/>
            <a:ahLst/>
            <a:cxnLst/>
            <a:rect l="l" t="t" r="r" b="b"/>
            <a:pathLst>
              <a:path w="5010150" h="10287000">
                <a:moveTo>
                  <a:pt x="5010150" y="10287000"/>
                </a:moveTo>
                <a:lnTo>
                  <a:pt x="0" y="10287000"/>
                </a:lnTo>
                <a:lnTo>
                  <a:pt x="0" y="0"/>
                </a:lnTo>
                <a:lnTo>
                  <a:pt x="5010150" y="0"/>
                </a:lnTo>
                <a:lnTo>
                  <a:pt x="5010150" y="10287000"/>
                </a:lnTo>
                <a:close/>
              </a:path>
            </a:pathLst>
          </a:custGeom>
          <a:solidFill>
            <a:srgbClr val="003B31"/>
          </a:solidFill>
        </p:spPr>
        <p:txBody>
          <a:bodyPr wrap="square" lIns="0" tIns="0" rIns="0" bIns="0" rtlCol="0"/>
          <a:lstStyle/>
          <a:p>
            <a:endParaRPr/>
          </a:p>
        </p:txBody>
      </p:sp>
      <p:sp>
        <p:nvSpPr>
          <p:cNvPr id="6" name="object 6"/>
          <p:cNvSpPr txBox="1"/>
          <p:nvPr/>
        </p:nvSpPr>
        <p:spPr>
          <a:xfrm>
            <a:off x="1018527" y="1495408"/>
            <a:ext cx="307777" cy="7991491"/>
          </a:xfrm>
          <a:prstGeom prst="rect">
            <a:avLst/>
          </a:prstGeom>
        </p:spPr>
        <p:txBody>
          <a:bodyPr vert="vert270" wrap="square" lIns="0" tIns="0" rIns="0" bIns="0" rtlCol="0">
            <a:spAutoFit/>
          </a:bodyPr>
          <a:lstStyle/>
          <a:p>
            <a:pPr marL="12700">
              <a:lnSpc>
                <a:spcPts val="2355"/>
              </a:lnSpc>
            </a:pPr>
            <a:r>
              <a:rPr lang="en-US" sz="2000" b="1" spc="55" dirty="0">
                <a:solidFill>
                  <a:srgbClr val="FFFFFF"/>
                </a:solidFill>
                <a:latin typeface="Roboto" panose="02000000000000000000" pitchFamily="2" charset="0"/>
                <a:ea typeface="Roboto" panose="02000000000000000000" pitchFamily="2" charset="0"/>
              </a:rPr>
              <a:t>A Countrywide Traffic Accident Dataset (2016 - 2020)</a:t>
            </a:r>
            <a:endParaRPr lang="en-US" sz="2000" b="1" dirty="0">
              <a:latin typeface="Roboto" panose="02000000000000000000" pitchFamily="2" charset="0"/>
              <a:ea typeface="Roboto" panose="02000000000000000000" pitchFamily="2" charset="0"/>
              <a:cs typeface="Roboto"/>
            </a:endParaRPr>
          </a:p>
        </p:txBody>
      </p:sp>
      <p:sp>
        <p:nvSpPr>
          <p:cNvPr id="11" name="object 2">
            <a:extLst>
              <a:ext uri="{FF2B5EF4-FFF2-40B4-BE49-F238E27FC236}">
                <a16:creationId xmlns:a16="http://schemas.microsoft.com/office/drawing/2014/main" id="{C274CC6C-EBD2-41E7-8B31-F5A9B00FCE31}"/>
              </a:ext>
            </a:extLst>
          </p:cNvPr>
          <p:cNvSpPr/>
          <p:nvPr/>
        </p:nvSpPr>
        <p:spPr>
          <a:xfrm>
            <a:off x="4741014" y="1760219"/>
            <a:ext cx="7908186" cy="180625"/>
          </a:xfrm>
          <a:custGeom>
            <a:avLst/>
            <a:gdLst/>
            <a:ahLst/>
            <a:cxnLst/>
            <a:rect l="l" t="t" r="r" b="b"/>
            <a:pathLst>
              <a:path w="5650865" h="92075">
                <a:moveTo>
                  <a:pt x="5650301" y="91944"/>
                </a:moveTo>
                <a:lnTo>
                  <a:pt x="0" y="91944"/>
                </a:lnTo>
                <a:lnTo>
                  <a:pt x="0" y="0"/>
                </a:lnTo>
                <a:lnTo>
                  <a:pt x="5650301" y="0"/>
                </a:lnTo>
                <a:lnTo>
                  <a:pt x="5650301" y="91944"/>
                </a:lnTo>
                <a:close/>
              </a:path>
            </a:pathLst>
          </a:custGeom>
          <a:solidFill>
            <a:srgbClr val="000000"/>
          </a:solidFill>
        </p:spPr>
        <p:txBody>
          <a:bodyPr wrap="square" lIns="0" tIns="0" rIns="0" bIns="0" rtlCol="0"/>
          <a:lstStyle/>
          <a:p>
            <a:endParaRPr/>
          </a:p>
        </p:txBody>
      </p:sp>
      <p:sp>
        <p:nvSpPr>
          <p:cNvPr id="15" name="object 4">
            <a:extLst>
              <a:ext uri="{FF2B5EF4-FFF2-40B4-BE49-F238E27FC236}">
                <a16:creationId xmlns:a16="http://schemas.microsoft.com/office/drawing/2014/main" id="{5592AA4B-74E9-4F4C-B038-2C79425F8421}"/>
              </a:ext>
            </a:extLst>
          </p:cNvPr>
          <p:cNvSpPr txBox="1">
            <a:spLocks noGrp="1"/>
          </p:cNvSpPr>
          <p:nvPr>
            <p:ph type="title"/>
          </p:nvPr>
        </p:nvSpPr>
        <p:spPr>
          <a:xfrm>
            <a:off x="4741014" y="345156"/>
            <a:ext cx="12169775" cy="1244600"/>
          </a:xfrm>
          <a:prstGeom prst="rect">
            <a:avLst/>
          </a:prstGeom>
        </p:spPr>
        <p:txBody>
          <a:bodyPr vert="horz" wrap="square" lIns="0" tIns="12700" rIns="0" bIns="0" rtlCol="0">
            <a:spAutoFit/>
          </a:bodyPr>
          <a:lstStyle/>
          <a:p>
            <a:pPr marL="12700">
              <a:lnSpc>
                <a:spcPct val="100000"/>
              </a:lnSpc>
              <a:spcBef>
                <a:spcPts val="100"/>
              </a:spcBef>
            </a:pPr>
            <a:r>
              <a:rPr lang="en-US" spc="-315" dirty="0"/>
              <a:t>Target Audience</a:t>
            </a:r>
            <a:endParaRPr spc="-240" dirty="0"/>
          </a:p>
        </p:txBody>
      </p:sp>
      <p:sp>
        <p:nvSpPr>
          <p:cNvPr id="16" name="TextBox 15">
            <a:extLst>
              <a:ext uri="{FF2B5EF4-FFF2-40B4-BE49-F238E27FC236}">
                <a16:creationId xmlns:a16="http://schemas.microsoft.com/office/drawing/2014/main" id="{C627EC53-F4D4-42F0-A1F2-81D866E58263}"/>
              </a:ext>
            </a:extLst>
          </p:cNvPr>
          <p:cNvSpPr txBox="1"/>
          <p:nvPr/>
        </p:nvSpPr>
        <p:spPr>
          <a:xfrm>
            <a:off x="4988698" y="3390900"/>
            <a:ext cx="9244360" cy="2149306"/>
          </a:xfrm>
          <a:prstGeom prst="rect">
            <a:avLst/>
          </a:prstGeom>
          <a:noFill/>
        </p:spPr>
        <p:txBody>
          <a:bodyPr wrap="square">
            <a:spAutoFit/>
          </a:bodyPr>
          <a:lstStyle/>
          <a:p>
            <a:pPr marL="469900" indent="-457200">
              <a:spcBef>
                <a:spcPts val="100"/>
              </a:spcBef>
              <a:buFont typeface="Arial" panose="020B0604020202020204" pitchFamily="34" charset="0"/>
              <a:buChar char="•"/>
            </a:pPr>
            <a:r>
              <a:rPr lang="en-US" sz="4400" i="0" u="none" strike="noStrike" baseline="0" dirty="0">
                <a:latin typeface="Calibri" panose="020F0502020204030204" pitchFamily="34" charset="0"/>
              </a:rPr>
              <a:t>US Citizens who are licensed to drive. </a:t>
            </a:r>
          </a:p>
          <a:p>
            <a:pPr marL="469900" indent="-457200">
              <a:spcBef>
                <a:spcPts val="100"/>
              </a:spcBef>
              <a:buFont typeface="Arial" panose="020B0604020202020204" pitchFamily="34" charset="0"/>
              <a:buChar char="•"/>
            </a:pPr>
            <a:endParaRPr lang="en-US" sz="4400" dirty="0">
              <a:latin typeface="Calibri" panose="020F0502020204030204" pitchFamily="34" charset="0"/>
            </a:endParaRPr>
          </a:p>
          <a:p>
            <a:pPr marL="469900" indent="-457200">
              <a:spcBef>
                <a:spcPts val="100"/>
              </a:spcBef>
              <a:buFont typeface="Arial" panose="020B0604020202020204" pitchFamily="34" charset="0"/>
              <a:buChar char="•"/>
            </a:pPr>
            <a:r>
              <a:rPr lang="en-US" sz="4400" dirty="0">
                <a:latin typeface="Calibri" panose="020F0502020204030204" pitchFamily="34" charset="0"/>
              </a:rPr>
              <a:t>US government</a:t>
            </a:r>
          </a:p>
        </p:txBody>
      </p:sp>
      <p:sp>
        <p:nvSpPr>
          <p:cNvPr id="20" name="object 6">
            <a:extLst>
              <a:ext uri="{FF2B5EF4-FFF2-40B4-BE49-F238E27FC236}">
                <a16:creationId xmlns:a16="http://schemas.microsoft.com/office/drawing/2014/main" id="{1E585D01-689C-4DB8-B464-3C4C7CA1DD40}"/>
              </a:ext>
            </a:extLst>
          </p:cNvPr>
          <p:cNvSpPr txBox="1"/>
          <p:nvPr/>
        </p:nvSpPr>
        <p:spPr>
          <a:xfrm>
            <a:off x="4481179"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21" name="object 7">
            <a:extLst>
              <a:ext uri="{FF2B5EF4-FFF2-40B4-BE49-F238E27FC236}">
                <a16:creationId xmlns:a16="http://schemas.microsoft.com/office/drawing/2014/main" id="{A6C1C405-7A16-4555-AC16-FCA0220F6AFA}"/>
              </a:ext>
            </a:extLst>
          </p:cNvPr>
          <p:cNvSpPr txBox="1">
            <a:spLocks/>
          </p:cNvSpPr>
          <p:nvPr/>
        </p:nvSpPr>
        <p:spPr>
          <a:xfrm>
            <a:off x="8991600"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22" name="object 8">
            <a:extLst>
              <a:ext uri="{FF2B5EF4-FFF2-40B4-BE49-F238E27FC236}">
                <a16:creationId xmlns:a16="http://schemas.microsoft.com/office/drawing/2014/main" id="{115C82B2-BB81-4BC6-80FE-61CAA1921991}"/>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654595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0818" y="1810687"/>
            <a:ext cx="12730160" cy="132414"/>
          </a:xfrm>
          <a:custGeom>
            <a:avLst/>
            <a:gdLst/>
            <a:ahLst/>
            <a:cxnLst/>
            <a:rect l="l" t="t" r="r" b="b"/>
            <a:pathLst>
              <a:path w="5497830" h="92075">
                <a:moveTo>
                  <a:pt x="5497539" y="91944"/>
                </a:moveTo>
                <a:lnTo>
                  <a:pt x="0" y="91944"/>
                </a:lnTo>
                <a:lnTo>
                  <a:pt x="0" y="0"/>
                </a:lnTo>
                <a:lnTo>
                  <a:pt x="5497539" y="0"/>
                </a:lnTo>
                <a:lnTo>
                  <a:pt x="5497539" y="91944"/>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38200" y="549345"/>
            <a:ext cx="15056563" cy="1120820"/>
          </a:xfrm>
          <a:prstGeom prst="rect">
            <a:avLst/>
          </a:prstGeom>
        </p:spPr>
        <p:txBody>
          <a:bodyPr vert="horz" wrap="square" lIns="0" tIns="12700" rIns="0" bIns="0" rtlCol="0" anchor="t">
            <a:spAutoFit/>
          </a:bodyPr>
          <a:lstStyle/>
          <a:p>
            <a:pPr marL="12700">
              <a:spcBef>
                <a:spcPts val="100"/>
              </a:spcBef>
            </a:pPr>
            <a:r>
              <a:rPr lang="en-US" sz="7200" spc="-300">
                <a:ea typeface="Tahoma"/>
              </a:rPr>
              <a:t>Overall Observation Questions</a:t>
            </a:r>
          </a:p>
        </p:txBody>
      </p:sp>
      <p:sp>
        <p:nvSpPr>
          <p:cNvPr id="7" name="object 7"/>
          <p:cNvSpPr txBox="1"/>
          <p:nvPr/>
        </p:nvSpPr>
        <p:spPr>
          <a:xfrm>
            <a:off x="858982" y="2629644"/>
            <a:ext cx="15970759" cy="8815234"/>
          </a:xfrm>
          <a:prstGeom prst="rect">
            <a:avLst/>
          </a:prstGeom>
        </p:spPr>
        <p:txBody>
          <a:bodyPr vert="horz" wrap="square" lIns="0" tIns="12700" rIns="0" bIns="0" rtlCol="0" anchor="t">
            <a:spAutoFit/>
          </a:bodyPr>
          <a:lstStyle/>
          <a:p>
            <a:r>
              <a:rPr lang="en-US" sz="2200" b="1" dirty="0">
                <a:latin typeface="Tahoma" panose="020B0604030504040204" pitchFamily="34" charset="0"/>
                <a:ea typeface="Tahoma" panose="020B0604030504040204" pitchFamily="34" charset="0"/>
                <a:cs typeface="Tahoma" panose="020B0604030504040204" pitchFamily="34" charset="0"/>
              </a:rPr>
              <a:t>1. Does</a:t>
            </a:r>
            <a:r>
              <a:rPr lang="en-US" sz="2200" b="1" i="0" u="none" strike="noStrike" baseline="0" dirty="0">
                <a:latin typeface="Tahoma" panose="020B0604030504040204" pitchFamily="34" charset="0"/>
                <a:ea typeface="Tahoma" panose="020B0604030504040204" pitchFamily="34" charset="0"/>
                <a:cs typeface="Tahoma" panose="020B0604030504040204" pitchFamily="34" charset="0"/>
              </a:rPr>
              <a:t> the data include missing, incomplete or invalid records?</a:t>
            </a:r>
          </a:p>
          <a:p>
            <a:r>
              <a:rPr lang="en-US" sz="2200" b="1" dirty="0">
                <a:latin typeface="Tahoma" panose="020B0604030504040204" pitchFamily="34" charset="0"/>
                <a:ea typeface="Tahoma" panose="020B0604030504040204" pitchFamily="34" charset="0"/>
                <a:cs typeface="Tahoma" panose="020B0604030504040204" pitchFamily="34" charset="0"/>
              </a:rPr>
              <a:t>Answer </a:t>
            </a:r>
            <a:r>
              <a:rPr lang="en-US" sz="2200" dirty="0">
                <a:latin typeface="Tahoma" panose="020B0604030504040204" pitchFamily="34" charset="0"/>
                <a:ea typeface="Tahoma" panose="020B0604030504040204" pitchFamily="34" charset="0"/>
                <a:cs typeface="Tahoma" panose="020B0604030504040204" pitchFamily="34" charset="0"/>
              </a:rPr>
              <a:t>: From the initial observation, looks like almost  40% of the data in the dataset is having null or missing values which will be discovered and removed in dataset cleanup part.</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b="1" dirty="0">
                <a:latin typeface="Tahoma" panose="020B0604030504040204" pitchFamily="34" charset="0"/>
                <a:ea typeface="Tahoma" panose="020B0604030504040204" pitchFamily="34" charset="0"/>
                <a:cs typeface="Tahoma" panose="020B0604030504040204" pitchFamily="34" charset="0"/>
              </a:rPr>
              <a:t>2. Is the data imbalanced (large number of the records represent a majority class and very few records represent the minority class)?</a:t>
            </a:r>
          </a:p>
          <a:p>
            <a:r>
              <a:rPr lang="en-US" sz="2200" b="1" dirty="0">
                <a:latin typeface="Tahoma" panose="020B0604030504040204" pitchFamily="34" charset="0"/>
                <a:ea typeface="Tahoma" panose="020B0604030504040204" pitchFamily="34" charset="0"/>
                <a:cs typeface="Tahoma" panose="020B0604030504040204" pitchFamily="34" charset="0"/>
              </a:rPr>
              <a:t>Answer </a:t>
            </a:r>
            <a:r>
              <a:rPr lang="en-US" sz="2200" dirty="0">
                <a:latin typeface="Tahoma" panose="020B0604030504040204" pitchFamily="34" charset="0"/>
                <a:ea typeface="Tahoma" panose="020B0604030504040204" pitchFamily="34" charset="0"/>
                <a:cs typeface="Tahoma" panose="020B0604030504040204" pitchFamily="34" charset="0"/>
              </a:rPr>
              <a:t>: Yes , Many columns such as city, states, bump </a:t>
            </a:r>
            <a:r>
              <a:rPr lang="en-US" sz="2200" dirty="0" err="1">
                <a:latin typeface="Tahoma" panose="020B0604030504040204" pitchFamily="34" charset="0"/>
                <a:ea typeface="Tahoma" panose="020B0604030504040204" pitchFamily="34" charset="0"/>
                <a:cs typeface="Tahoma" panose="020B0604030504040204" pitchFamily="34" charset="0"/>
              </a:rPr>
              <a:t>etc</a:t>
            </a:r>
            <a:r>
              <a:rPr lang="en-US" sz="2200" dirty="0">
                <a:latin typeface="Tahoma" panose="020B0604030504040204" pitchFamily="34" charset="0"/>
                <a:ea typeface="Tahoma" panose="020B0604030504040204" pitchFamily="34" charset="0"/>
                <a:cs typeface="Tahoma" panose="020B0604030504040204" pitchFamily="34" charset="0"/>
              </a:rPr>
              <a:t> are having division in large number of the records represent a majority class and very few records represent the minority class.</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b="1" dirty="0">
                <a:latin typeface="Tahoma" panose="020B0604030504040204" pitchFamily="34" charset="0"/>
                <a:ea typeface="Tahoma" panose="020B0604030504040204" pitchFamily="34" charset="0"/>
                <a:cs typeface="Tahoma" panose="020B0604030504040204" pitchFamily="34" charset="0"/>
              </a:rPr>
              <a:t>3. Are some data elements highly correlated with each other?</a:t>
            </a:r>
          </a:p>
          <a:p>
            <a:r>
              <a:rPr lang="en-US" sz="2200" b="1" dirty="0">
                <a:latin typeface="Tahoma" panose="020B0604030504040204" pitchFamily="34" charset="0"/>
                <a:ea typeface="Tahoma" panose="020B0604030504040204" pitchFamily="34" charset="0"/>
                <a:cs typeface="Tahoma" panose="020B0604030504040204" pitchFamily="34" charset="0"/>
              </a:rPr>
              <a:t>Answer </a:t>
            </a:r>
            <a:r>
              <a:rPr lang="en-US" sz="2200" dirty="0">
                <a:latin typeface="Tahoma" panose="020B0604030504040204" pitchFamily="34" charset="0"/>
                <a:ea typeface="Tahoma" panose="020B0604030504040204" pitchFamily="34" charset="0"/>
                <a:cs typeface="Tahoma" panose="020B0604030504040204" pitchFamily="34" charset="0"/>
              </a:rPr>
              <a:t>: Yes , From correlation table we observed few columns highly correlated to each other but majority  of it showed weak correlation.</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b="1" dirty="0">
                <a:latin typeface="Tahoma" panose="020B0604030504040204" pitchFamily="34" charset="0"/>
                <a:ea typeface="Tahoma" panose="020B0604030504040204" pitchFamily="34" charset="0"/>
                <a:cs typeface="Tahoma" panose="020B0604030504040204" pitchFamily="34" charset="0"/>
              </a:rPr>
              <a:t>4. How was the data collected?</a:t>
            </a:r>
          </a:p>
          <a:p>
            <a:r>
              <a:rPr lang="en-US" sz="2200" b="1" dirty="0">
                <a:latin typeface="Tahoma" panose="020B0604030504040204" pitchFamily="34" charset="0"/>
                <a:ea typeface="Tahoma" panose="020B0604030504040204" pitchFamily="34" charset="0"/>
                <a:cs typeface="Tahoma" panose="020B0604030504040204" pitchFamily="34" charset="0"/>
              </a:rPr>
              <a:t>Answer </a:t>
            </a:r>
            <a:r>
              <a:rPr lang="en-US" sz="2200" dirty="0">
                <a:latin typeface="Tahoma" panose="020B0604030504040204" pitchFamily="34" charset="0"/>
                <a:ea typeface="Tahoma" panose="020B0604030504040204" pitchFamily="34" charset="0"/>
                <a:cs typeface="Tahoma" panose="020B0604030504040204" pitchFamily="34" charset="0"/>
              </a:rPr>
              <a:t>: According to the Kaggle information, The dataset was collected from 2 APIs(names were not given), observing Accident events using AI Software, cameras, location information and nearby weather sensors.</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b="1" dirty="0">
                <a:latin typeface="Tahoma" panose="020B0604030504040204" pitchFamily="34" charset="0"/>
                <a:ea typeface="Tahoma" panose="020B0604030504040204" pitchFamily="34" charset="0"/>
                <a:cs typeface="Tahoma" panose="020B0604030504040204" pitchFamily="34" charset="0"/>
              </a:rPr>
              <a:t>5. Can you generate preliminary visualizations for individual features?</a:t>
            </a:r>
          </a:p>
          <a:p>
            <a:r>
              <a:rPr lang="en-US" sz="2200" b="1" dirty="0">
                <a:latin typeface="Tahoma" panose="020B0604030504040204" pitchFamily="34" charset="0"/>
                <a:ea typeface="Tahoma" panose="020B0604030504040204" pitchFamily="34" charset="0"/>
                <a:cs typeface="Tahoma" panose="020B0604030504040204" pitchFamily="34" charset="0"/>
              </a:rPr>
              <a:t>Answer </a:t>
            </a:r>
            <a:r>
              <a:rPr lang="en-US" sz="2200" dirty="0">
                <a:latin typeface="Tahoma" panose="020B0604030504040204" pitchFamily="34" charset="0"/>
                <a:ea typeface="Tahoma" panose="020B0604030504040204" pitchFamily="34" charset="0"/>
                <a:cs typeface="Tahoma" panose="020B0604030504040204" pitchFamily="34" charset="0"/>
              </a:rPr>
              <a:t>: Yes, We have added Some preliminary  visualization in  above slides.</a:t>
            </a: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13" name="object 6">
            <a:extLst>
              <a:ext uri="{FF2B5EF4-FFF2-40B4-BE49-F238E27FC236}">
                <a16:creationId xmlns:a16="http://schemas.microsoft.com/office/drawing/2014/main" id="{8DF99E25-409F-4D40-9D11-F5ABD05ACEE8}"/>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AB6C79EC-C823-450F-B894-B662CD34D36F}"/>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2D9551F2-15F1-4F12-B1C7-8707AB683756}"/>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5906" y="3189870"/>
            <a:ext cx="10727055" cy="92075"/>
          </a:xfrm>
          <a:custGeom>
            <a:avLst/>
            <a:gdLst/>
            <a:ahLst/>
            <a:cxnLst/>
            <a:rect l="l" t="t" r="r" b="b"/>
            <a:pathLst>
              <a:path w="10727055" h="92075">
                <a:moveTo>
                  <a:pt x="10726692" y="91944"/>
                </a:moveTo>
                <a:lnTo>
                  <a:pt x="0" y="91944"/>
                </a:lnTo>
                <a:lnTo>
                  <a:pt x="0" y="0"/>
                </a:lnTo>
                <a:lnTo>
                  <a:pt x="10726692" y="0"/>
                </a:lnTo>
                <a:lnTo>
                  <a:pt x="10726692"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1557602" y="2162684"/>
            <a:ext cx="12690475" cy="1028487"/>
          </a:xfrm>
          <a:prstGeom prst="rect">
            <a:avLst/>
          </a:prstGeom>
        </p:spPr>
        <p:txBody>
          <a:bodyPr vert="horz" wrap="square" lIns="0" tIns="12700" rIns="0" bIns="0" rtlCol="0" anchor="t">
            <a:spAutoFit/>
          </a:bodyPr>
          <a:lstStyle/>
          <a:p>
            <a:pPr marL="12700">
              <a:spcBef>
                <a:spcPts val="100"/>
              </a:spcBef>
            </a:pPr>
            <a:r>
              <a:rPr lang="en-US" sz="6600" spc="-480">
                <a:ea typeface="Tahoma"/>
              </a:rPr>
              <a:t>Suggestion for Future Research</a:t>
            </a:r>
          </a:p>
        </p:txBody>
      </p:sp>
      <p:sp>
        <p:nvSpPr>
          <p:cNvPr id="6" name="object 6"/>
          <p:cNvSpPr txBox="1"/>
          <p:nvPr/>
        </p:nvSpPr>
        <p:spPr>
          <a:xfrm>
            <a:off x="1697002" y="4117043"/>
            <a:ext cx="14922377" cy="3665106"/>
          </a:xfrm>
          <a:prstGeom prst="rect">
            <a:avLst/>
          </a:prstGeom>
        </p:spPr>
        <p:txBody>
          <a:bodyPr vert="horz" wrap="square" lIns="0" tIns="12700" rIns="0" bIns="0" rtlCol="0" anchor="t">
            <a:spAutoFit/>
          </a:bodyPr>
          <a:lstStyle/>
          <a:p>
            <a:pPr marL="12700" marR="5080" algn="just">
              <a:lnSpc>
                <a:spcPct val="200000"/>
              </a:lnSpc>
              <a:spcBef>
                <a:spcPts val="100"/>
              </a:spcBef>
            </a:pPr>
            <a:r>
              <a:rPr lang="en-US" sz="2400" b="1" spc="-20">
                <a:latin typeface="Lucida Sans Unicode"/>
                <a:cs typeface="Lucida Sans Unicode"/>
              </a:rPr>
              <a:t>Task 1 - Data Cleanup And EDA Visualizations</a:t>
            </a:r>
            <a:endParaRPr lang="en-US" sz="2400" b="1">
              <a:cs typeface="Calibri"/>
            </a:endParaRPr>
          </a:p>
          <a:p>
            <a:pPr marL="12700" marR="5080" algn="just">
              <a:lnSpc>
                <a:spcPct val="200000"/>
              </a:lnSpc>
              <a:spcBef>
                <a:spcPts val="100"/>
              </a:spcBef>
            </a:pPr>
            <a:endParaRPr lang="en-US" sz="2400" b="1" spc="-20">
              <a:latin typeface="Lucida Sans Unicode"/>
              <a:cs typeface="Lucida Sans Unicode"/>
            </a:endParaRPr>
          </a:p>
          <a:p>
            <a:pPr marL="12700" marR="5080" algn="just">
              <a:lnSpc>
                <a:spcPct val="200000"/>
              </a:lnSpc>
              <a:spcBef>
                <a:spcPts val="100"/>
              </a:spcBef>
            </a:pPr>
            <a:r>
              <a:rPr lang="en-US" sz="2400" b="1" spc="-20">
                <a:latin typeface="Lucida Sans Unicode"/>
                <a:cs typeface="Lucida Sans Unicode"/>
              </a:rPr>
              <a:t>Task 2 - Predict the Severity of accident based on input features (If time Permits)</a:t>
            </a:r>
          </a:p>
          <a:p>
            <a:pPr marL="12700" marR="5080" algn="just">
              <a:lnSpc>
                <a:spcPct val="200000"/>
              </a:lnSpc>
              <a:spcBef>
                <a:spcPts val="100"/>
              </a:spcBef>
            </a:pPr>
            <a:endParaRPr lang="en-US" sz="2400" b="1" spc="-20">
              <a:latin typeface="Lucida Sans Unicode"/>
              <a:cs typeface="Lucida Sans Unicode"/>
            </a:endParaRPr>
          </a:p>
          <a:p>
            <a:pPr marL="12700" marR="5080" algn="just">
              <a:lnSpc>
                <a:spcPct val="200000"/>
              </a:lnSpc>
              <a:spcBef>
                <a:spcPts val="100"/>
              </a:spcBef>
            </a:pPr>
            <a:r>
              <a:rPr lang="en-US" sz="2400" b="1" spc="-20">
                <a:latin typeface="Lucida Sans Unicode"/>
                <a:cs typeface="Lucida Sans Unicode"/>
              </a:rPr>
              <a:t>Task 3 – Teach Alexa to find answer from EDA graphs Plotted in the notebook (If time Permits)</a:t>
            </a:r>
          </a:p>
        </p:txBody>
      </p:sp>
      <p:pic>
        <p:nvPicPr>
          <p:cNvPr id="14" name="Picture 14">
            <a:extLst>
              <a:ext uri="{FF2B5EF4-FFF2-40B4-BE49-F238E27FC236}">
                <a16:creationId xmlns:a16="http://schemas.microsoft.com/office/drawing/2014/main" id="{49E5B273-25C7-48C3-A307-D0898F24579A}"/>
              </a:ext>
            </a:extLst>
          </p:cNvPr>
          <p:cNvPicPr>
            <a:picLocks noChangeAspect="1"/>
          </p:cNvPicPr>
          <p:nvPr/>
        </p:nvPicPr>
        <p:blipFill>
          <a:blip r:embed="rId2"/>
          <a:stretch>
            <a:fillRect/>
          </a:stretch>
        </p:blipFill>
        <p:spPr>
          <a:xfrm>
            <a:off x="642677" y="5484726"/>
            <a:ext cx="988089" cy="1038331"/>
          </a:xfrm>
          <a:prstGeom prst="rect">
            <a:avLst/>
          </a:prstGeom>
        </p:spPr>
      </p:pic>
      <p:pic>
        <p:nvPicPr>
          <p:cNvPr id="16" name="Picture 16">
            <a:extLst>
              <a:ext uri="{FF2B5EF4-FFF2-40B4-BE49-F238E27FC236}">
                <a16:creationId xmlns:a16="http://schemas.microsoft.com/office/drawing/2014/main" id="{D8C53422-1640-4F65-904A-681A6C425FC6}"/>
              </a:ext>
            </a:extLst>
          </p:cNvPr>
          <p:cNvPicPr>
            <a:picLocks noChangeAspect="1"/>
          </p:cNvPicPr>
          <p:nvPr/>
        </p:nvPicPr>
        <p:blipFill>
          <a:blip r:embed="rId3"/>
          <a:stretch>
            <a:fillRect/>
          </a:stretch>
        </p:blipFill>
        <p:spPr>
          <a:xfrm>
            <a:off x="630116" y="6878934"/>
            <a:ext cx="1101132" cy="1101132"/>
          </a:xfrm>
          <a:prstGeom prst="rect">
            <a:avLst/>
          </a:prstGeom>
        </p:spPr>
      </p:pic>
      <p:pic>
        <p:nvPicPr>
          <p:cNvPr id="18" name="Picture 18">
            <a:extLst>
              <a:ext uri="{FF2B5EF4-FFF2-40B4-BE49-F238E27FC236}">
                <a16:creationId xmlns:a16="http://schemas.microsoft.com/office/drawing/2014/main" id="{79FDFBEF-277C-44FA-8C44-4AA10A7D11DE}"/>
              </a:ext>
            </a:extLst>
          </p:cNvPr>
          <p:cNvPicPr>
            <a:picLocks noChangeAspect="1"/>
          </p:cNvPicPr>
          <p:nvPr/>
        </p:nvPicPr>
        <p:blipFill>
          <a:blip r:embed="rId4"/>
          <a:stretch>
            <a:fillRect/>
          </a:stretch>
        </p:blipFill>
        <p:spPr>
          <a:xfrm>
            <a:off x="642412" y="3992017"/>
            <a:ext cx="1159043" cy="1159043"/>
          </a:xfrm>
          <a:prstGeom prst="rect">
            <a:avLst/>
          </a:prstGeom>
        </p:spPr>
      </p:pic>
      <p:sp>
        <p:nvSpPr>
          <p:cNvPr id="10" name="object 6">
            <a:extLst>
              <a:ext uri="{FF2B5EF4-FFF2-40B4-BE49-F238E27FC236}">
                <a16:creationId xmlns:a16="http://schemas.microsoft.com/office/drawing/2014/main" id="{77967186-22D1-4016-9176-758C1ED5BAB1}"/>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2" name="object 7">
            <a:extLst>
              <a:ext uri="{FF2B5EF4-FFF2-40B4-BE49-F238E27FC236}">
                <a16:creationId xmlns:a16="http://schemas.microsoft.com/office/drawing/2014/main" id="{744F690E-4D73-4A75-8673-63DCCACAF4B1}"/>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3" name="object 8">
            <a:extLst>
              <a:ext uri="{FF2B5EF4-FFF2-40B4-BE49-F238E27FC236}">
                <a16:creationId xmlns:a16="http://schemas.microsoft.com/office/drawing/2014/main" id="{8C5601C0-B6FA-4F26-82B5-FFD48CA7DCDA}"/>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79638" y="5315622"/>
            <a:ext cx="5528945" cy="92075"/>
          </a:xfrm>
          <a:custGeom>
            <a:avLst/>
            <a:gdLst/>
            <a:ahLst/>
            <a:cxnLst/>
            <a:rect l="l" t="t" r="r" b="b"/>
            <a:pathLst>
              <a:path w="5528945" h="92075">
                <a:moveTo>
                  <a:pt x="5528666" y="91944"/>
                </a:moveTo>
                <a:lnTo>
                  <a:pt x="0" y="91944"/>
                </a:lnTo>
                <a:lnTo>
                  <a:pt x="0" y="0"/>
                </a:lnTo>
                <a:lnTo>
                  <a:pt x="5528666" y="0"/>
                </a:lnTo>
                <a:lnTo>
                  <a:pt x="5528666" y="91944"/>
                </a:lnTo>
                <a:close/>
              </a:path>
            </a:pathLst>
          </a:custGeom>
          <a:solidFill>
            <a:srgbClr val="000000"/>
          </a:solidFill>
        </p:spPr>
        <p:txBody>
          <a:bodyPr wrap="square" lIns="0" tIns="0" rIns="0" bIns="0" rtlCol="0"/>
          <a:lstStyle/>
          <a:p>
            <a:endParaRPr/>
          </a:p>
        </p:txBody>
      </p:sp>
      <p:sp>
        <p:nvSpPr>
          <p:cNvPr id="3" name="object 3"/>
          <p:cNvSpPr txBox="1">
            <a:spLocks noGrp="1"/>
          </p:cNvSpPr>
          <p:nvPr>
            <p:ph type="ctrTitle"/>
          </p:nvPr>
        </p:nvSpPr>
        <p:spPr>
          <a:xfrm>
            <a:off x="6384819" y="3843122"/>
            <a:ext cx="5555837" cy="1366520"/>
          </a:xfrm>
          <a:prstGeom prst="rect">
            <a:avLst/>
          </a:prstGeom>
        </p:spPr>
        <p:txBody>
          <a:bodyPr vert="horz" wrap="square" lIns="0" tIns="12065" rIns="0" bIns="0" rtlCol="0" anchor="t">
            <a:spAutoFit/>
          </a:bodyPr>
          <a:lstStyle/>
          <a:p>
            <a:pPr marL="13335">
              <a:spcBef>
                <a:spcPts val="95"/>
              </a:spcBef>
            </a:pPr>
            <a:r>
              <a:rPr lang="en-US" spc="-465"/>
              <a:t>Thank You</a:t>
            </a:r>
            <a:endParaRPr spc="-46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18288000" cy="2700845"/>
          </a:xfrm>
          <a:custGeom>
            <a:avLst/>
            <a:gdLst/>
            <a:ahLst/>
            <a:cxnLst/>
            <a:rect l="l" t="t" r="r" b="b"/>
            <a:pathLst>
              <a:path w="18288000" h="5934075">
                <a:moveTo>
                  <a:pt x="18288000" y="5934075"/>
                </a:moveTo>
                <a:lnTo>
                  <a:pt x="0" y="5934075"/>
                </a:lnTo>
                <a:lnTo>
                  <a:pt x="0" y="0"/>
                </a:lnTo>
                <a:lnTo>
                  <a:pt x="18288000" y="0"/>
                </a:lnTo>
                <a:lnTo>
                  <a:pt x="18288000" y="5934075"/>
                </a:lnTo>
                <a:close/>
              </a:path>
            </a:pathLst>
          </a:custGeom>
          <a:solidFill>
            <a:srgbClr val="003B31"/>
          </a:solidFill>
        </p:spPr>
        <p:txBody>
          <a:bodyPr wrap="square" lIns="0" tIns="0" rIns="0" bIns="0" rtlCol="0"/>
          <a:lstStyle/>
          <a:p>
            <a:endParaRPr/>
          </a:p>
        </p:txBody>
      </p:sp>
      <p:sp>
        <p:nvSpPr>
          <p:cNvPr id="5" name="object 5"/>
          <p:cNvSpPr txBox="1">
            <a:spLocks noGrp="1"/>
          </p:cNvSpPr>
          <p:nvPr>
            <p:ph type="title"/>
          </p:nvPr>
        </p:nvSpPr>
        <p:spPr>
          <a:xfrm>
            <a:off x="6879205" y="711026"/>
            <a:ext cx="7711671" cy="1063112"/>
          </a:xfrm>
          <a:prstGeom prst="rect">
            <a:avLst/>
          </a:prstGeom>
        </p:spPr>
        <p:txBody>
          <a:bodyPr vert="horz" wrap="square" lIns="0" tIns="138430" rIns="0" bIns="0" rtlCol="0">
            <a:spAutoFit/>
          </a:bodyPr>
          <a:lstStyle/>
          <a:p>
            <a:pPr marL="12700">
              <a:lnSpc>
                <a:spcPct val="100000"/>
              </a:lnSpc>
              <a:spcBef>
                <a:spcPts val="1090"/>
              </a:spcBef>
            </a:pPr>
            <a:r>
              <a:rPr lang="en-US" sz="6000" spc="55" dirty="0">
                <a:solidFill>
                  <a:srgbClr val="FFFFFF"/>
                </a:solidFill>
              </a:rPr>
              <a:t>Dataset Overview</a:t>
            </a:r>
            <a:endParaRPr lang="en-US" sz="6000" dirty="0"/>
          </a:p>
        </p:txBody>
      </p:sp>
      <p:sp>
        <p:nvSpPr>
          <p:cNvPr id="6" name="object 6"/>
          <p:cNvSpPr txBox="1"/>
          <p:nvPr/>
        </p:nvSpPr>
        <p:spPr>
          <a:xfrm>
            <a:off x="6934827" y="1865391"/>
            <a:ext cx="8531431" cy="444352"/>
          </a:xfrm>
          <a:prstGeom prst="rect">
            <a:avLst/>
          </a:prstGeom>
        </p:spPr>
        <p:txBody>
          <a:bodyPr vert="horz" wrap="square" lIns="0" tIns="13335" rIns="0" bIns="0" rtlCol="0">
            <a:spAutoFit/>
          </a:bodyPr>
          <a:lstStyle/>
          <a:p>
            <a:pPr marL="12700">
              <a:lnSpc>
                <a:spcPct val="100000"/>
              </a:lnSpc>
              <a:spcBef>
                <a:spcPts val="105"/>
              </a:spcBef>
            </a:pPr>
            <a:r>
              <a:rPr lang="en-US" sz="2800" b="1" spc="55" dirty="0">
                <a:solidFill>
                  <a:srgbClr val="FFFFFF"/>
                </a:solidFill>
              </a:rPr>
              <a:t>A Countrywide Traffic Accident Dataset (2016 - 2020)</a:t>
            </a:r>
            <a:endParaRPr sz="2800" b="1" dirty="0">
              <a:latin typeface="Verdana"/>
              <a:cs typeface="Verdana"/>
            </a:endParaRPr>
          </a:p>
        </p:txBody>
      </p:sp>
      <p:sp>
        <p:nvSpPr>
          <p:cNvPr id="7" name="object 7"/>
          <p:cNvSpPr txBox="1"/>
          <p:nvPr/>
        </p:nvSpPr>
        <p:spPr>
          <a:xfrm>
            <a:off x="6839216" y="2866518"/>
            <a:ext cx="11296383" cy="4691028"/>
          </a:xfrm>
          <a:prstGeom prst="rect">
            <a:avLst/>
          </a:prstGeom>
        </p:spPr>
        <p:txBody>
          <a:bodyPr vert="horz" wrap="square" lIns="0" tIns="73660" rIns="0" bIns="0" rtlCol="0">
            <a:spAutoFit/>
          </a:bodyPr>
          <a:lstStyle/>
          <a:p>
            <a:pPr marL="342900" indent="-342900" algn="just">
              <a:buFont typeface="Wingdings" panose="05000000000000000000" pitchFamily="2" charset="2"/>
              <a:buChar char="§"/>
            </a:pPr>
            <a:r>
              <a:rPr lang="en-US" sz="2000" b="1" i="0" dirty="0">
                <a:effectLst/>
                <a:latin typeface="Tahoma" panose="020B0604030504040204" pitchFamily="34" charset="0"/>
                <a:ea typeface="Tahoma" panose="020B0604030504040204" pitchFamily="34" charset="0"/>
                <a:cs typeface="Tahoma" panose="020B0604030504040204" pitchFamily="34" charset="0"/>
              </a:rPr>
              <a:t>This dataset has been collected in real-time, using multiple Traffic APIs. Currently, it contains accident data that are collected from February 2016 to Dec 2020 for the Contiguous United States. </a:t>
            </a: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This is a nationwide car accident dataset that spans 49 states in the United States.</a:t>
            </a: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The accident data was acquired using different APIs that give streaming traffic incident (or event) data from February 2016 to December 2020.</a:t>
            </a:r>
          </a:p>
          <a:p>
            <a:pPr marL="342900" indent="-342900" algn="just">
              <a:buFont typeface="Wingdings" panose="05000000000000000000" pitchFamily="2" charset="2"/>
              <a:buChar char="§"/>
            </a:pPr>
            <a:endParaRPr lang="en-US" sz="2000" b="1" i="0" dirty="0">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This dataset contains approximately 3 million accident records collected by a range of entities including US and state departments of transportation, law enforcement agencies, traffic cameras, and traffic sensors within road networks</a:t>
            </a: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Link for Kaggle dataset: </a:t>
            </a:r>
            <a:r>
              <a:rPr lang="en-US" sz="2000" dirty="0">
                <a:latin typeface="Tahoma" panose="020B0604030504040204" pitchFamily="34" charset="0"/>
                <a:ea typeface="Tahoma" panose="020B0604030504040204" pitchFamily="34" charset="0"/>
                <a:cs typeface="Tahoma" panose="020B0604030504040204" pitchFamily="34" charset="0"/>
                <a:hlinkClick r:id="rId2"/>
              </a:rPr>
              <a:t>https://www.kaggle.com/sobhanmoosavi/us-accidents</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a:extLst>
              <a:ext uri="{FF2B5EF4-FFF2-40B4-BE49-F238E27FC236}">
                <a16:creationId xmlns:a16="http://schemas.microsoft.com/office/drawing/2014/main" id="{698C9BFB-DF63-4289-B0B8-870008ED4C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154" t="16405" r="20990" b="15961"/>
          <a:stretch/>
        </p:blipFill>
        <p:spPr bwMode="auto">
          <a:xfrm rot="5400000">
            <a:off x="-450331" y="1997746"/>
            <a:ext cx="7644266" cy="585857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5207113-898D-4B83-9DCD-27FE263DF64E}"/>
              </a:ext>
            </a:extLst>
          </p:cNvPr>
          <p:cNvSpPr txBox="1"/>
          <p:nvPr/>
        </p:nvSpPr>
        <p:spPr>
          <a:xfrm>
            <a:off x="457200" y="8736568"/>
            <a:ext cx="4572000" cy="369332"/>
          </a:xfrm>
          <a:prstGeom prst="rect">
            <a:avLst/>
          </a:prstGeom>
          <a:noFill/>
        </p:spPr>
        <p:txBody>
          <a:bodyPr wrap="square" rtlCol="0">
            <a:spAutoFit/>
          </a:bodyPr>
          <a:lstStyle/>
          <a:p>
            <a:r>
              <a:rPr lang="en-US" b="1" dirty="0"/>
              <a:t>Image Source:</a:t>
            </a:r>
            <a:r>
              <a:rPr lang="en-US" dirty="0"/>
              <a:t> </a:t>
            </a:r>
            <a:r>
              <a:rPr lang="en-US" dirty="0">
                <a:hlinkClick r:id="rId4"/>
              </a:rPr>
              <a:t>Link</a:t>
            </a:r>
            <a:r>
              <a:rPr lang="en-US" dirty="0"/>
              <a:t> </a:t>
            </a:r>
            <a:endParaRPr lang="en-US" b="1" dirty="0"/>
          </a:p>
        </p:txBody>
      </p:sp>
      <p:sp>
        <p:nvSpPr>
          <p:cNvPr id="14" name="object 6">
            <a:extLst>
              <a:ext uri="{FF2B5EF4-FFF2-40B4-BE49-F238E27FC236}">
                <a16:creationId xmlns:a16="http://schemas.microsoft.com/office/drawing/2014/main" id="{981AD2E1-C4F0-4DA1-AC3A-2C15CAC317F4}"/>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5" name="object 7">
            <a:extLst>
              <a:ext uri="{FF2B5EF4-FFF2-40B4-BE49-F238E27FC236}">
                <a16:creationId xmlns:a16="http://schemas.microsoft.com/office/drawing/2014/main" id="{FC07ADF5-EF28-4A8E-9A42-BA5D5673CFEC}"/>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6" name="object 8">
            <a:extLst>
              <a:ext uri="{FF2B5EF4-FFF2-40B4-BE49-F238E27FC236}">
                <a16:creationId xmlns:a16="http://schemas.microsoft.com/office/drawing/2014/main" id="{7F683A83-D026-4740-BEBE-2E67749E4C03}"/>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7253" y="0"/>
            <a:ext cx="3970171" cy="10287000"/>
          </a:xfrm>
          <a:custGeom>
            <a:avLst/>
            <a:gdLst/>
            <a:ahLst/>
            <a:cxnLst/>
            <a:rect l="l" t="t" r="r" b="b"/>
            <a:pathLst>
              <a:path w="5010150" h="10287000">
                <a:moveTo>
                  <a:pt x="5010150" y="10287000"/>
                </a:moveTo>
                <a:lnTo>
                  <a:pt x="0" y="10287000"/>
                </a:lnTo>
                <a:lnTo>
                  <a:pt x="0" y="0"/>
                </a:lnTo>
                <a:lnTo>
                  <a:pt x="5010150" y="0"/>
                </a:lnTo>
                <a:lnTo>
                  <a:pt x="5010150" y="10287000"/>
                </a:lnTo>
                <a:close/>
              </a:path>
            </a:pathLst>
          </a:custGeom>
          <a:solidFill>
            <a:srgbClr val="003B31"/>
          </a:solidFill>
        </p:spPr>
        <p:txBody>
          <a:bodyPr wrap="square" lIns="0" tIns="0" rIns="0" bIns="0" rtlCol="0"/>
          <a:lstStyle/>
          <a:p>
            <a:endParaRPr dirty="0"/>
          </a:p>
        </p:txBody>
      </p:sp>
      <p:sp>
        <p:nvSpPr>
          <p:cNvPr id="6" name="object 6"/>
          <p:cNvSpPr txBox="1"/>
          <p:nvPr/>
        </p:nvSpPr>
        <p:spPr>
          <a:xfrm>
            <a:off x="1018527" y="1495408"/>
            <a:ext cx="307777" cy="7991491"/>
          </a:xfrm>
          <a:prstGeom prst="rect">
            <a:avLst/>
          </a:prstGeom>
        </p:spPr>
        <p:txBody>
          <a:bodyPr vert="vert270" wrap="square" lIns="0" tIns="0" rIns="0" bIns="0" rtlCol="0">
            <a:spAutoFit/>
          </a:bodyPr>
          <a:lstStyle/>
          <a:p>
            <a:pPr marL="12700">
              <a:lnSpc>
                <a:spcPts val="2355"/>
              </a:lnSpc>
            </a:pPr>
            <a:r>
              <a:rPr lang="en-US" sz="2000" b="1" spc="55" dirty="0">
                <a:solidFill>
                  <a:srgbClr val="FFFFFF"/>
                </a:solidFill>
                <a:latin typeface="Roboto" panose="02000000000000000000" pitchFamily="2" charset="0"/>
                <a:ea typeface="Roboto" panose="02000000000000000000" pitchFamily="2" charset="0"/>
              </a:rPr>
              <a:t>A Countrywide Traffic Accident Dataset (2016 - 2020)</a:t>
            </a:r>
            <a:endParaRPr lang="en-US" sz="2000" b="1" dirty="0">
              <a:latin typeface="Roboto" panose="02000000000000000000" pitchFamily="2" charset="0"/>
              <a:ea typeface="Roboto" panose="02000000000000000000" pitchFamily="2" charset="0"/>
              <a:cs typeface="Roboto"/>
            </a:endParaRPr>
          </a:p>
        </p:txBody>
      </p:sp>
      <p:sp>
        <p:nvSpPr>
          <p:cNvPr id="7" name="object 7"/>
          <p:cNvSpPr txBox="1">
            <a:spLocks noGrp="1"/>
          </p:cNvSpPr>
          <p:nvPr>
            <p:ph type="title"/>
          </p:nvPr>
        </p:nvSpPr>
        <p:spPr>
          <a:xfrm>
            <a:off x="5743105" y="2615270"/>
            <a:ext cx="11679382" cy="1331903"/>
          </a:xfrm>
          <a:prstGeom prst="rect">
            <a:avLst/>
          </a:prstGeom>
        </p:spPr>
        <p:txBody>
          <a:bodyPr vert="horz" wrap="square" lIns="0" tIns="12700" rIns="0" bIns="0" rtlCol="0">
            <a:spAutoFit/>
          </a:bodyPr>
          <a:lstStyle/>
          <a:p>
            <a:pPr marL="12700" marR="5080">
              <a:lnSpc>
                <a:spcPct val="118100"/>
              </a:lnSpc>
              <a:spcBef>
                <a:spcPts val="100"/>
              </a:spcBef>
            </a:pPr>
            <a:r>
              <a:rPr lang="en-US" sz="4400" kern="1200" dirty="0">
                <a:ea typeface="+mn-ea"/>
              </a:rPr>
              <a:t>US-Accidents </a:t>
            </a:r>
            <a:br>
              <a:rPr lang="en-US" sz="1200" spc="270" dirty="0"/>
            </a:br>
            <a:r>
              <a:rPr lang="en-US" sz="3200" kern="1200" dirty="0">
                <a:ea typeface="+mn-ea"/>
              </a:rPr>
              <a:t>A Countrywide Traffic Accident Dataset (2016 - 2020)</a:t>
            </a:r>
            <a:endParaRPr lang="en-US" sz="4400" kern="1200" dirty="0">
              <a:ea typeface="+mn-ea"/>
            </a:endParaRPr>
          </a:p>
        </p:txBody>
      </p:sp>
      <p:sp>
        <p:nvSpPr>
          <p:cNvPr id="9" name="object 4">
            <a:extLst>
              <a:ext uri="{FF2B5EF4-FFF2-40B4-BE49-F238E27FC236}">
                <a16:creationId xmlns:a16="http://schemas.microsoft.com/office/drawing/2014/main" id="{177E1BB7-D66B-45A0-8062-86FC4CF361EC}"/>
              </a:ext>
            </a:extLst>
          </p:cNvPr>
          <p:cNvSpPr/>
          <p:nvPr/>
        </p:nvSpPr>
        <p:spPr>
          <a:xfrm>
            <a:off x="3200400" y="326650"/>
            <a:ext cx="9669779" cy="1615265"/>
          </a:xfrm>
          <a:custGeom>
            <a:avLst/>
            <a:gdLst/>
            <a:ahLst/>
            <a:cxnLst/>
            <a:rect l="l" t="t" r="r" b="b"/>
            <a:pathLst>
              <a:path w="7391400" h="5781675">
                <a:moveTo>
                  <a:pt x="7391400" y="5781675"/>
                </a:moveTo>
                <a:lnTo>
                  <a:pt x="0" y="5781675"/>
                </a:lnTo>
                <a:lnTo>
                  <a:pt x="0" y="0"/>
                </a:lnTo>
                <a:lnTo>
                  <a:pt x="7391400" y="0"/>
                </a:lnTo>
                <a:lnTo>
                  <a:pt x="7391400" y="5781675"/>
                </a:lnTo>
                <a:close/>
              </a:path>
            </a:pathLst>
          </a:custGeom>
          <a:solidFill>
            <a:srgbClr val="FFD93B"/>
          </a:solidFill>
          <a:ln>
            <a:noFill/>
          </a:ln>
        </p:spPr>
        <p:txBody>
          <a:bodyPr wrap="square" lIns="0" tIns="0" rIns="0" bIns="0" rtlCol="0"/>
          <a:lstStyle/>
          <a:p>
            <a:r>
              <a:rPr lang="en-US" sz="7200" b="1" kern="0" spc="-150" dirty="0">
                <a:latin typeface="-apple-system"/>
              </a:rPr>
              <a:t> </a:t>
            </a:r>
            <a:r>
              <a:rPr lang="en-US" sz="8000" b="1" dirty="0">
                <a:latin typeface="Tahoma"/>
                <a:cs typeface="Tahoma"/>
              </a:rPr>
              <a:t>Acknowledgments</a:t>
            </a:r>
            <a:endParaRPr sz="8000" b="1" dirty="0">
              <a:latin typeface="Tahoma"/>
              <a:cs typeface="Tahoma"/>
            </a:endParaRPr>
          </a:p>
        </p:txBody>
      </p:sp>
      <p:sp>
        <p:nvSpPr>
          <p:cNvPr id="11" name="object 2">
            <a:extLst>
              <a:ext uri="{FF2B5EF4-FFF2-40B4-BE49-F238E27FC236}">
                <a16:creationId xmlns:a16="http://schemas.microsoft.com/office/drawing/2014/main" id="{C274CC6C-EBD2-41E7-8B31-F5A9B00FCE31}"/>
              </a:ext>
            </a:extLst>
          </p:cNvPr>
          <p:cNvSpPr/>
          <p:nvPr/>
        </p:nvSpPr>
        <p:spPr>
          <a:xfrm>
            <a:off x="3387089" y="1665957"/>
            <a:ext cx="9296400" cy="45719"/>
          </a:xfrm>
          <a:custGeom>
            <a:avLst/>
            <a:gdLst/>
            <a:ahLst/>
            <a:cxnLst/>
            <a:rect l="l" t="t" r="r" b="b"/>
            <a:pathLst>
              <a:path w="5650865" h="92075">
                <a:moveTo>
                  <a:pt x="5650301" y="91944"/>
                </a:moveTo>
                <a:lnTo>
                  <a:pt x="0" y="91944"/>
                </a:lnTo>
                <a:lnTo>
                  <a:pt x="0" y="0"/>
                </a:lnTo>
                <a:lnTo>
                  <a:pt x="5650301" y="0"/>
                </a:lnTo>
                <a:lnTo>
                  <a:pt x="5650301" y="91944"/>
                </a:lnTo>
                <a:close/>
              </a:path>
            </a:pathLst>
          </a:custGeom>
          <a:solidFill>
            <a:srgbClr val="000000"/>
          </a:solidFill>
        </p:spPr>
        <p:txBody>
          <a:bodyPr wrap="square" lIns="0" tIns="0" rIns="0" bIns="0" rtlCol="0"/>
          <a:lstStyle/>
          <a:p>
            <a:endParaRPr/>
          </a:p>
        </p:txBody>
      </p:sp>
      <p:sp>
        <p:nvSpPr>
          <p:cNvPr id="12" name="object 6">
            <a:extLst>
              <a:ext uri="{FF2B5EF4-FFF2-40B4-BE49-F238E27FC236}">
                <a16:creationId xmlns:a16="http://schemas.microsoft.com/office/drawing/2014/main" id="{E96B13E5-D2EF-4B16-8181-357702458883}"/>
              </a:ext>
            </a:extLst>
          </p:cNvPr>
          <p:cNvSpPr txBox="1"/>
          <p:nvPr/>
        </p:nvSpPr>
        <p:spPr>
          <a:xfrm>
            <a:off x="5743105" y="4261386"/>
            <a:ext cx="12212782" cy="3736920"/>
          </a:xfrm>
          <a:prstGeom prst="rect">
            <a:avLst/>
          </a:prstGeom>
        </p:spPr>
        <p:txBody>
          <a:bodyPr vert="horz" wrap="square" lIns="0" tIns="12700" rIns="0" bIns="0" rtlCol="0">
            <a:spAutoFit/>
          </a:bodyPr>
          <a:lstStyle/>
          <a:p>
            <a:r>
              <a:rPr lang="en-US" sz="2200" b="1" i="0" dirty="0">
                <a:effectLst/>
                <a:latin typeface="Tahoma" panose="020B0604030504040204" pitchFamily="34" charset="0"/>
                <a:ea typeface="Tahoma" panose="020B0604030504040204" pitchFamily="34" charset="0"/>
                <a:cs typeface="Tahoma" panose="020B0604030504040204" pitchFamily="34" charset="0"/>
              </a:rPr>
              <a:t>Moosavi, Sobhan, Mohammad Hossein Samavatian, Srinivasan Parthasarathy, and Rajiv Ramnath. </a:t>
            </a:r>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u="sng" dirty="0">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
            </a:r>
            <a:r>
              <a:rPr lang="en-US" sz="2200" b="1" i="0" u="sng" dirty="0">
                <a:solidFill>
                  <a:srgbClr val="3333FF"/>
                </a:solidFill>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 Countrywide Traffic Accident Dataset</a:t>
            </a:r>
            <a:r>
              <a:rPr lang="en-US" sz="2200" b="1" i="0" u="sng" dirty="0">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
            </a:r>
            <a:r>
              <a:rPr lang="en-US" sz="2200" b="1" i="0" dirty="0">
                <a:effectLst/>
                <a:latin typeface="Tahoma" panose="020B0604030504040204" pitchFamily="34" charset="0"/>
                <a:ea typeface="Tahoma" panose="020B0604030504040204" pitchFamily="34" charset="0"/>
                <a:cs typeface="Tahoma" panose="020B0604030504040204" pitchFamily="34" charset="0"/>
              </a:rPr>
              <a:t>, arXiv preprint arXiv:1906.05409 (2019).</a:t>
            </a:r>
          </a:p>
          <a:p>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dirty="0">
                <a:effectLst/>
                <a:latin typeface="Tahoma" panose="020B0604030504040204" pitchFamily="34" charset="0"/>
                <a:ea typeface="Tahoma" panose="020B0604030504040204" pitchFamily="34" charset="0"/>
                <a:cs typeface="Tahoma" panose="020B0604030504040204" pitchFamily="34" charset="0"/>
              </a:rPr>
              <a:t>Moosavi, Sobhan, Mohammad Hossein Samavatian, Srinivasan Parthasarathy, Radu Teodorescu, and Rajiv Ramnath. </a:t>
            </a:r>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u="sng" dirty="0">
                <a:solidFill>
                  <a:srgbClr val="3333FF"/>
                </a:solidFill>
                <a:effectLst/>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“Accident Risk Prediction based on Heterogeneous Sparse Data: New Dataset and Insights.”</a:t>
            </a:r>
            <a:r>
              <a:rPr lang="en-US" sz="2200" b="1" i="0" dirty="0">
                <a:solidFill>
                  <a:srgbClr val="3333FF"/>
                </a:solidFill>
                <a:effectLst/>
                <a:latin typeface="Tahoma" panose="020B0604030504040204" pitchFamily="34" charset="0"/>
                <a:ea typeface="Tahoma" panose="020B0604030504040204" pitchFamily="34" charset="0"/>
                <a:cs typeface="Tahoma" panose="020B0604030504040204" pitchFamily="34" charset="0"/>
              </a:rPr>
              <a:t> </a:t>
            </a:r>
            <a:br>
              <a:rPr lang="en-US" sz="2200" b="1" i="0" dirty="0">
                <a:effectLst/>
                <a:latin typeface="Tahoma" panose="020B0604030504040204" pitchFamily="34" charset="0"/>
                <a:ea typeface="Tahoma" panose="020B0604030504040204" pitchFamily="34" charset="0"/>
                <a:cs typeface="Tahoma" panose="020B0604030504040204" pitchFamily="34" charset="0"/>
              </a:rPr>
            </a:br>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dirty="0">
                <a:effectLst/>
                <a:latin typeface="Tahoma" panose="020B0604030504040204" pitchFamily="34" charset="0"/>
                <a:ea typeface="Tahoma" panose="020B0604030504040204" pitchFamily="34" charset="0"/>
                <a:cs typeface="Tahoma" panose="020B0604030504040204" pitchFamily="34" charset="0"/>
              </a:rPr>
              <a:t>In proceedings of the 27th ACM SIGSPATIAL International Conference on Advances in Geographic Information Systems, ACM, 2019.</a:t>
            </a:r>
          </a:p>
        </p:txBody>
      </p:sp>
      <p:sp>
        <p:nvSpPr>
          <p:cNvPr id="15" name="object 6">
            <a:extLst>
              <a:ext uri="{FF2B5EF4-FFF2-40B4-BE49-F238E27FC236}">
                <a16:creationId xmlns:a16="http://schemas.microsoft.com/office/drawing/2014/main" id="{277F296A-6070-4D9C-A2E7-83CF09ACCDFB}"/>
              </a:ext>
            </a:extLst>
          </p:cNvPr>
          <p:cNvSpPr txBox="1"/>
          <p:nvPr/>
        </p:nvSpPr>
        <p:spPr>
          <a:xfrm>
            <a:off x="4631689" y="9446734"/>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6" name="object 7">
            <a:extLst>
              <a:ext uri="{FF2B5EF4-FFF2-40B4-BE49-F238E27FC236}">
                <a16:creationId xmlns:a16="http://schemas.microsoft.com/office/drawing/2014/main" id="{BA48D6B2-5EE7-43E8-ABC7-C2CDCE81AE02}"/>
              </a:ext>
            </a:extLst>
          </p:cNvPr>
          <p:cNvSpPr txBox="1">
            <a:spLocks/>
          </p:cNvSpPr>
          <p:nvPr/>
        </p:nvSpPr>
        <p:spPr>
          <a:xfrm>
            <a:off x="9122093" y="9446734"/>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7" name="object 8">
            <a:extLst>
              <a:ext uri="{FF2B5EF4-FFF2-40B4-BE49-F238E27FC236}">
                <a16:creationId xmlns:a16="http://schemas.microsoft.com/office/drawing/2014/main" id="{C6953F9A-3EC9-40F3-9633-1573C2A14CE5}"/>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636691" y="5410469"/>
            <a:ext cx="3627681"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Accident Attributes</a:t>
            </a:r>
          </a:p>
        </p:txBody>
      </p:sp>
      <p:sp>
        <p:nvSpPr>
          <p:cNvPr id="21" name="object 21"/>
          <p:cNvSpPr txBox="1"/>
          <p:nvPr/>
        </p:nvSpPr>
        <p:spPr>
          <a:xfrm>
            <a:off x="4770681" y="2322781"/>
            <a:ext cx="12953999" cy="6037807"/>
          </a:xfrm>
          <a:prstGeom prst="rect">
            <a:avLst/>
          </a:prstGeom>
        </p:spPr>
        <p:txBody>
          <a:bodyPr vert="horz" wrap="square" lIns="0" tIns="12700" rIns="0" bIns="0" rtlCol="0">
            <a:spAutoFit/>
          </a:bodyPr>
          <a:lstStyle/>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ID</a:t>
            </a:r>
            <a:r>
              <a:rPr lang="en-US" sz="2200" b="0" i="0" dirty="0">
                <a:effectLst/>
                <a:latin typeface="Tahoma" panose="020B0604030504040204" pitchFamily="34" charset="0"/>
                <a:ea typeface="Tahoma" panose="020B0604030504040204" pitchFamily="34" charset="0"/>
                <a:cs typeface="Tahoma" panose="020B0604030504040204" pitchFamily="34" charset="0"/>
              </a:rPr>
              <a:t>: This is a unique identifier of the accident record.</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Severity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severity of the accident, a number between 1 and 4, where 1 indicates the least impact on traffic (i.e., short delay as a result of the accident) and 4 indicates a significant impact on traffic (i.e., long delay).</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Start_Time</a:t>
            </a:r>
            <a:r>
              <a:rPr lang="en-US" sz="2200" b="0" i="0" dirty="0">
                <a:effectLst/>
                <a:latin typeface="Tahoma" panose="020B0604030504040204" pitchFamily="34" charset="0"/>
                <a:ea typeface="Tahoma" panose="020B0604030504040204" pitchFamily="34" charset="0"/>
                <a:cs typeface="Tahoma" panose="020B0604030504040204" pitchFamily="34" charset="0"/>
              </a:rPr>
              <a:t>: Shows start time of the accident in local time zone.</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End_Time</a:t>
            </a:r>
            <a:r>
              <a:rPr lang="en-US" sz="2200" b="0" i="0" dirty="0">
                <a:effectLst/>
                <a:latin typeface="Tahoma" panose="020B0604030504040204" pitchFamily="34" charset="0"/>
                <a:ea typeface="Tahoma" panose="020B0604030504040204" pitchFamily="34" charset="0"/>
                <a:cs typeface="Tahoma" panose="020B0604030504040204" pitchFamily="34" charset="0"/>
              </a:rPr>
              <a:t>: Shows end time of the accident in local time zone.</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Start_Lat</a:t>
            </a:r>
            <a:r>
              <a:rPr lang="en-US" sz="2200" b="0" i="0" dirty="0">
                <a:effectLst/>
                <a:latin typeface="Tahoma" panose="020B0604030504040204" pitchFamily="34" charset="0"/>
                <a:ea typeface="Tahoma" panose="020B0604030504040204" pitchFamily="34" charset="0"/>
                <a:cs typeface="Tahoma" panose="020B0604030504040204" pitchFamily="34" charset="0"/>
              </a:rPr>
              <a:t>: Shows latitude in GPS coordinate of the start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Start_Lng</a:t>
            </a:r>
            <a:r>
              <a:rPr lang="en-US" sz="2200" b="0" i="0" dirty="0">
                <a:effectLst/>
                <a:latin typeface="Tahoma" panose="020B0604030504040204" pitchFamily="34" charset="0"/>
                <a:ea typeface="Tahoma" panose="020B0604030504040204" pitchFamily="34" charset="0"/>
                <a:cs typeface="Tahoma" panose="020B0604030504040204" pitchFamily="34" charset="0"/>
              </a:rPr>
              <a:t>: Shows longitude in GPS coordinate of the start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End_Lat</a:t>
            </a:r>
            <a:r>
              <a:rPr lang="en-US" sz="2200" b="0" i="0" dirty="0">
                <a:effectLst/>
                <a:latin typeface="Tahoma" panose="020B0604030504040204" pitchFamily="34" charset="0"/>
                <a:ea typeface="Tahoma" panose="020B0604030504040204" pitchFamily="34" charset="0"/>
                <a:cs typeface="Tahoma" panose="020B0604030504040204" pitchFamily="34" charset="0"/>
              </a:rPr>
              <a:t>: Shows latitude in GPS coordinate of the end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End_Lng</a:t>
            </a:r>
            <a:r>
              <a:rPr lang="en-US" sz="2200" b="0" i="0" dirty="0">
                <a:effectLst/>
                <a:latin typeface="Tahoma" panose="020B0604030504040204" pitchFamily="34" charset="0"/>
                <a:ea typeface="Tahoma" panose="020B0604030504040204" pitchFamily="34" charset="0"/>
                <a:cs typeface="Tahoma" panose="020B0604030504040204" pitchFamily="34" charset="0"/>
              </a:rPr>
              <a:t>: Shows longitude in GPS coordinate of the end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Distance(mi)</a:t>
            </a:r>
            <a:r>
              <a:rPr lang="en-US" sz="2200" b="0" i="0" dirty="0">
                <a:effectLst/>
                <a:latin typeface="Tahoma" panose="020B0604030504040204" pitchFamily="34" charset="0"/>
                <a:ea typeface="Tahoma" panose="020B0604030504040204" pitchFamily="34" charset="0"/>
                <a:cs typeface="Tahoma" panose="020B0604030504040204" pitchFamily="34" charset="0"/>
              </a:rPr>
              <a:t>: The length of the road extent affected by the accident.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Description</a:t>
            </a:r>
            <a:r>
              <a:rPr lang="en-US" sz="2200" b="0" i="0" dirty="0">
                <a:effectLst/>
                <a:latin typeface="Tahoma" panose="020B0604030504040204" pitchFamily="34" charset="0"/>
                <a:ea typeface="Tahoma" panose="020B0604030504040204" pitchFamily="34" charset="0"/>
                <a:cs typeface="Tahoma" panose="020B0604030504040204" pitchFamily="34" charset="0"/>
              </a:rPr>
              <a:t>: Shows natural language description of the accident.</a:t>
            </a:r>
          </a:p>
        </p:txBody>
      </p:sp>
      <p:pic>
        <p:nvPicPr>
          <p:cNvPr id="5" name="Picture 4" descr="A picture containing text&#10;&#10;Description automatically generated">
            <a:extLst>
              <a:ext uri="{FF2B5EF4-FFF2-40B4-BE49-F238E27FC236}">
                <a16:creationId xmlns:a16="http://schemas.microsoft.com/office/drawing/2014/main" id="{26E3E01E-DB48-4523-A838-B9A8E6583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731" y="3283662"/>
            <a:ext cx="2133600" cy="2133600"/>
          </a:xfrm>
          <a:prstGeom prst="rect">
            <a:avLst/>
          </a:prstGeom>
        </p:spPr>
      </p:pic>
      <p:sp>
        <p:nvSpPr>
          <p:cNvPr id="13" name="object 6">
            <a:extLst>
              <a:ext uri="{FF2B5EF4-FFF2-40B4-BE49-F238E27FC236}">
                <a16:creationId xmlns:a16="http://schemas.microsoft.com/office/drawing/2014/main" id="{13B5B7A2-53A1-4325-9AA9-F3F8662E166B}"/>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23DA8284-E67B-4F2F-BB99-F70F608D4584}"/>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EFE84746-897C-4D37-BA8B-140B84EDF109}"/>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6489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738391" y="5704122"/>
            <a:ext cx="3505200"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Address Attributes</a:t>
            </a:r>
          </a:p>
        </p:txBody>
      </p:sp>
      <p:sp>
        <p:nvSpPr>
          <p:cNvPr id="21" name="object 21"/>
          <p:cNvSpPr txBox="1"/>
          <p:nvPr/>
        </p:nvSpPr>
        <p:spPr>
          <a:xfrm>
            <a:off x="4914191" y="2838404"/>
            <a:ext cx="12688008" cy="4514313"/>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Number</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street number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Street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street name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Side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relative side of the street (Right/Left)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City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city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County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county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State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state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Zipcode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zipcode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Country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country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Timezone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timezone based on the location of the accident (eastern, central, etc.).</a:t>
            </a:r>
          </a:p>
        </p:txBody>
      </p:sp>
      <p:pic>
        <p:nvPicPr>
          <p:cNvPr id="7" name="Picture 6" descr="Shape&#10;&#10;Description automatically generated with low confidence">
            <a:extLst>
              <a:ext uri="{FF2B5EF4-FFF2-40B4-BE49-F238E27FC236}">
                <a16:creationId xmlns:a16="http://schemas.microsoft.com/office/drawing/2014/main" id="{9D751B24-D888-43E7-8A4E-EF76E1614B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1279" y="4000500"/>
            <a:ext cx="1502090" cy="1502090"/>
          </a:xfrm>
          <a:prstGeom prst="rect">
            <a:avLst/>
          </a:prstGeom>
        </p:spPr>
      </p:pic>
      <p:sp>
        <p:nvSpPr>
          <p:cNvPr id="13" name="object 6">
            <a:extLst>
              <a:ext uri="{FF2B5EF4-FFF2-40B4-BE49-F238E27FC236}">
                <a16:creationId xmlns:a16="http://schemas.microsoft.com/office/drawing/2014/main" id="{E9DBAE9C-4D08-476B-8316-54099B6B8E38}"/>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472EDFEC-9D6D-4EE4-98BD-E212F0CD4711}"/>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201E3DA0-F19F-4909-823A-758A6216821C}"/>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75793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773348" y="6058932"/>
            <a:ext cx="3581400"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Weather Attributes</a:t>
            </a:r>
          </a:p>
        </p:txBody>
      </p:sp>
      <p:sp>
        <p:nvSpPr>
          <p:cNvPr id="21" name="object 21"/>
          <p:cNvSpPr txBox="1"/>
          <p:nvPr/>
        </p:nvSpPr>
        <p:spPr>
          <a:xfrm>
            <a:off x="4990391" y="2415068"/>
            <a:ext cx="12688008" cy="6037807"/>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Airport_Code</a:t>
            </a:r>
            <a:r>
              <a:rPr lang="en-US" sz="2200" b="0" i="0" dirty="0">
                <a:effectLst/>
                <a:latin typeface="Tahoma" panose="020B0604030504040204" pitchFamily="34" charset="0"/>
                <a:ea typeface="Tahoma" panose="020B0604030504040204" pitchFamily="34" charset="0"/>
                <a:cs typeface="Tahoma" panose="020B0604030504040204" pitchFamily="34" charset="0"/>
              </a:rPr>
              <a:t>: Denotes an airport-based weather station which is the closest one to location of the accident.</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Weather_Timestamp</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time-stamp of weather observation record (in local time).</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Temperature(F)</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temperature (in Fahrenheit).</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Wind_Chill(F)</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wind chill (in Fahrenheit).</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Humidity(%)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humidity (in percentage).</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Pressure(in)</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air pressure (in inches).</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Visibility(mi)</a:t>
            </a:r>
            <a:r>
              <a:rPr lang="en-US" sz="2200" b="0" i="0" dirty="0">
                <a:effectLst/>
                <a:latin typeface="Tahoma" panose="020B0604030504040204" pitchFamily="34" charset="0"/>
                <a:ea typeface="Tahoma" panose="020B0604030504040204" pitchFamily="34" charset="0"/>
                <a:cs typeface="Tahoma" panose="020B0604030504040204" pitchFamily="34" charset="0"/>
              </a:rPr>
              <a:t>: Shows visibility (in miles).</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Wind_Direction</a:t>
            </a:r>
            <a:r>
              <a:rPr lang="en-US" sz="2200" b="0" i="0" dirty="0">
                <a:effectLst/>
                <a:latin typeface="Tahoma" panose="020B0604030504040204" pitchFamily="34" charset="0"/>
                <a:ea typeface="Tahoma" panose="020B0604030504040204" pitchFamily="34" charset="0"/>
                <a:cs typeface="Tahoma" panose="020B0604030504040204" pitchFamily="34" charset="0"/>
              </a:rPr>
              <a:t>: Shows wind direction.</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Wind_Speed(mph)</a:t>
            </a:r>
            <a:r>
              <a:rPr lang="en-US" sz="2200" b="0" i="0" dirty="0">
                <a:effectLst/>
                <a:latin typeface="Tahoma" panose="020B0604030504040204" pitchFamily="34" charset="0"/>
                <a:ea typeface="Tahoma" panose="020B0604030504040204" pitchFamily="34" charset="0"/>
                <a:cs typeface="Tahoma" panose="020B0604030504040204" pitchFamily="34" charset="0"/>
              </a:rPr>
              <a:t>: Shows wind speed (in miles per hour).</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Precipitation(in)</a:t>
            </a:r>
            <a:r>
              <a:rPr lang="en-US" sz="2200" b="0" i="0" dirty="0">
                <a:effectLst/>
                <a:latin typeface="Tahoma" panose="020B0604030504040204" pitchFamily="34" charset="0"/>
                <a:ea typeface="Tahoma" panose="020B0604030504040204" pitchFamily="34" charset="0"/>
                <a:cs typeface="Tahoma" panose="020B0604030504040204" pitchFamily="34" charset="0"/>
              </a:rPr>
              <a:t>: Shows precipitation amount in inches, if there is any.</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Weather_Condition</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weather condition (rain, snow, thunderstorm, fog, etc.).</a:t>
            </a:r>
          </a:p>
        </p:txBody>
      </p:sp>
      <p:pic>
        <p:nvPicPr>
          <p:cNvPr id="5" name="Picture 4">
            <a:extLst>
              <a:ext uri="{FF2B5EF4-FFF2-40B4-BE49-F238E27FC236}">
                <a16:creationId xmlns:a16="http://schemas.microsoft.com/office/drawing/2014/main" id="{F704AA83-BCF5-41BD-A25E-8F470122A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970" y="3701972"/>
            <a:ext cx="2568104" cy="2568104"/>
          </a:xfrm>
          <a:prstGeom prst="rect">
            <a:avLst/>
          </a:prstGeom>
        </p:spPr>
      </p:pic>
      <p:sp>
        <p:nvSpPr>
          <p:cNvPr id="13" name="object 6">
            <a:extLst>
              <a:ext uri="{FF2B5EF4-FFF2-40B4-BE49-F238E27FC236}">
                <a16:creationId xmlns:a16="http://schemas.microsoft.com/office/drawing/2014/main" id="{42EB49F4-BEE7-4405-A7FE-0B9C0C86C32E}"/>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21763B2B-4C71-45CB-9D6C-29E8DF93A688}"/>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F7DF1FEB-2B90-4B43-B073-BAC203F3E7E2}"/>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38299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333500"/>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114300"/>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1151244" y="5837397"/>
            <a:ext cx="2627538"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POI Attributes</a:t>
            </a:r>
          </a:p>
        </p:txBody>
      </p:sp>
      <p:sp>
        <p:nvSpPr>
          <p:cNvPr id="21" name="object 21"/>
          <p:cNvSpPr txBox="1"/>
          <p:nvPr/>
        </p:nvSpPr>
        <p:spPr>
          <a:xfrm>
            <a:off x="4923205" y="1574732"/>
            <a:ext cx="12688008" cy="8069132"/>
          </a:xfrm>
          <a:prstGeom prst="rect">
            <a:avLst/>
          </a:prstGeom>
        </p:spPr>
        <p:txBody>
          <a:bodyPr vert="horz" wrap="square" lIns="0" tIns="12700" rIns="0" bIns="0" rtlCol="0">
            <a:spAutoFit/>
          </a:bodyPr>
          <a:lstStyle/>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Amenity</a:t>
            </a:r>
            <a:r>
              <a:rPr lang="en-US" sz="2200" b="0" i="0" dirty="0">
                <a:effectLst/>
                <a:latin typeface="Tahoma" panose="020B0604030504040204" pitchFamily="34" charset="0"/>
                <a:ea typeface="Tahoma" panose="020B0604030504040204" pitchFamily="34" charset="0"/>
                <a:cs typeface="Tahoma" panose="020B0604030504040204" pitchFamily="34" charset="0"/>
              </a:rPr>
              <a:t>: A Point-Of-Interest (POI) annotation which indicates presence of amenity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Bump</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speed bump or hump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Crossing</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crossing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Give_Way</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give_way sign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Junction</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junction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No_Exit</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no exit sign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Railway</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railway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Roundabout</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roundabout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Station</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station (bus, train, etc.)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Stop</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stop sign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Traffic_Calming</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traffic_calming means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Traffic_Signal</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traffic_signal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Turning_Loop</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turning_loop in a nearby location.</a:t>
            </a:r>
          </a:p>
        </p:txBody>
      </p:sp>
      <p:pic>
        <p:nvPicPr>
          <p:cNvPr id="5" name="Picture 4" descr="Shape&#10;&#10;Description automatically generated with low confidence">
            <a:extLst>
              <a:ext uri="{FF2B5EF4-FFF2-40B4-BE49-F238E27FC236}">
                <a16:creationId xmlns:a16="http://schemas.microsoft.com/office/drawing/2014/main" id="{A3DE3A2E-908D-4B81-8C9A-0D3927DF4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2008" y="3864472"/>
            <a:ext cx="1446010" cy="1446010"/>
          </a:xfrm>
          <a:prstGeom prst="rect">
            <a:avLst/>
          </a:prstGeom>
        </p:spPr>
      </p:pic>
      <p:sp>
        <p:nvSpPr>
          <p:cNvPr id="13" name="object 6">
            <a:extLst>
              <a:ext uri="{FF2B5EF4-FFF2-40B4-BE49-F238E27FC236}">
                <a16:creationId xmlns:a16="http://schemas.microsoft.com/office/drawing/2014/main" id="{C7E34135-144D-415A-BEDB-35EB7486EAD0}"/>
              </a:ext>
            </a:extLst>
          </p:cNvPr>
          <p:cNvSpPr txBox="1"/>
          <p:nvPr/>
        </p:nvSpPr>
        <p:spPr>
          <a:xfrm>
            <a:off x="1149541" y="98393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DD993E13-FD5F-470F-B5FA-0C18B23F85F8}"/>
              </a:ext>
            </a:extLst>
          </p:cNvPr>
          <p:cNvSpPr txBox="1">
            <a:spLocks/>
          </p:cNvSpPr>
          <p:nvPr/>
        </p:nvSpPr>
        <p:spPr>
          <a:xfrm>
            <a:off x="6650562" y="98393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5" name="object 8">
            <a:extLst>
              <a:ext uri="{FF2B5EF4-FFF2-40B4-BE49-F238E27FC236}">
                <a16:creationId xmlns:a16="http://schemas.microsoft.com/office/drawing/2014/main" id="{E5E06F7D-399F-4481-9340-25F5B04F86D3}"/>
              </a:ext>
            </a:extLst>
          </p:cNvPr>
          <p:cNvSpPr txBox="1">
            <a:spLocks/>
          </p:cNvSpPr>
          <p:nvPr/>
        </p:nvSpPr>
        <p:spPr>
          <a:xfrm>
            <a:off x="15803369" y="98393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230360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TotalTime>
  <Words>3334</Words>
  <Application>Microsoft Office PowerPoint</Application>
  <PresentationFormat>Custom</PresentationFormat>
  <Paragraphs>439</Paragraphs>
  <Slides>33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-apple-system</vt:lpstr>
      <vt:lpstr>Arial</vt:lpstr>
      <vt:lpstr>Calibri</vt:lpstr>
      <vt:lpstr>Lucida Sans Unicode</vt:lpstr>
      <vt:lpstr>Roboto</vt:lpstr>
      <vt:lpstr>Segoe UI</vt:lpstr>
      <vt:lpstr>Tahoma</vt:lpstr>
      <vt:lpstr>Verdana</vt:lpstr>
      <vt:lpstr>Wingdings</vt:lpstr>
      <vt:lpstr>Office Theme</vt:lpstr>
      <vt:lpstr>1_Office Theme</vt:lpstr>
      <vt:lpstr>PowerPoint Presentation</vt:lpstr>
      <vt:lpstr>Our Team</vt:lpstr>
      <vt:lpstr>PowerPoint Presentation</vt:lpstr>
      <vt:lpstr>Dataset Overview</vt:lpstr>
      <vt:lpstr>US-Accidents  A Countrywide Traffic Accident Dataset (2016 - 2020)</vt:lpstr>
      <vt:lpstr> Features in the Dataset</vt:lpstr>
      <vt:lpstr> Features in the Dataset</vt:lpstr>
      <vt:lpstr> Features in the Dataset</vt:lpstr>
      <vt:lpstr> Features in the Dataset</vt:lpstr>
      <vt:lpstr> Features in the Dataset</vt:lpstr>
      <vt:lpstr>The Problem</vt:lpstr>
      <vt:lpstr>PowerPoint Presentation</vt:lpstr>
      <vt:lpstr>Exploring Raw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Target Audience</vt:lpstr>
      <vt:lpstr>Overall Observation Questions</vt:lpstr>
      <vt:lpstr>Suggestion for 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Jankiben Jasmatbhai Kothari</cp:lastModifiedBy>
  <cp:revision>98</cp:revision>
  <dcterms:created xsi:type="dcterms:W3CDTF">2021-06-25T18:38:31Z</dcterms:created>
  <dcterms:modified xsi:type="dcterms:W3CDTF">2021-06-29T20:48:34Z</dcterms:modified>
</cp:coreProperties>
</file>