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56" r:id="rId1"/>
  </p:sldMasterIdLst>
  <p:notesMasterIdLst>
    <p:notesMasterId r:id="rId4"/>
  </p:notesMasterIdLst>
  <p:handoutMasterIdLst>
    <p:handoutMasterId r:id="rId5"/>
  </p:handoutMasterIdLst>
  <p:sldIdLst>
    <p:sldId id="650" r:id="rId2"/>
    <p:sldId id="649" r:id="rId3"/>
  </p:sldIdLst>
  <p:sldSz cx="9144000" cy="6858000" type="screen4x3"/>
  <p:notesSz cx="7010400" cy="92964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6F08"/>
    <a:srgbClr val="BFDBFD"/>
    <a:srgbClr val="7AA5FA"/>
    <a:srgbClr val="D6EF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38" autoAdjust="0"/>
    <p:restoredTop sz="86839" autoAdjust="0"/>
  </p:normalViewPr>
  <p:slideViewPr>
    <p:cSldViewPr>
      <p:cViewPr varScale="1">
        <p:scale>
          <a:sx n="106" d="100"/>
          <a:sy n="106" d="100"/>
        </p:scale>
        <p:origin x="-744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243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handoutMaster" Target="handoutMasters/handout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2" tIns="46587" rIns="93172" bIns="46587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2" tIns="46587" rIns="93172" bIns="46587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AAD6CEBA-4C29-4775-AF09-9904BC482FE7}" type="datetimeFigureOut">
              <a:rPr lang="en-US"/>
              <a:pPr>
                <a:defRPr/>
              </a:pPr>
              <a:t>6/30/15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2" tIns="46587" rIns="93172" bIns="46587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2" tIns="46587" rIns="93172" bIns="46587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5DA68527-6CE7-4C6E-9502-535B0CA65D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85149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2" tIns="46587" rIns="93172" bIns="46587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2" tIns="46587" rIns="93172" bIns="46587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95869B5E-EFFB-4B2D-A81B-7BEFAAEF9841}" type="datetimeFigureOut">
              <a:rPr lang="zh-CN" altLang="en-US"/>
              <a:pPr>
                <a:defRPr/>
              </a:pPr>
              <a:t>6/30/15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2" tIns="46587" rIns="93172" bIns="46587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2" tIns="46587" rIns="93172" bIns="46587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2" tIns="46587" rIns="93172" bIns="46587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2" tIns="46587" rIns="93172" bIns="46587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683B6A1B-A140-44B4-80C2-4CD256AD1EB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326628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宋体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宋体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宋体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宋体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宋体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blackWhite">
          <a:xfrm>
            <a:off x="0" y="5164138"/>
            <a:ext cx="9144000" cy="16906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blackWhite">
          <a:xfrm>
            <a:off x="0" y="0"/>
            <a:ext cx="9144000" cy="16906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4" name="Text Box 11"/>
          <p:cNvSpPr txBox="1">
            <a:spLocks noChangeArrowheads="1"/>
          </p:cNvSpPr>
          <p:nvPr/>
        </p:nvSpPr>
        <p:spPr bwMode="auto">
          <a:xfrm>
            <a:off x="2162175" y="7067550"/>
            <a:ext cx="4691063" cy="84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22238" indent="-12223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ct val="25000"/>
              </a:spcAft>
              <a:buFontTx/>
              <a:buChar char="•"/>
              <a:defRPr/>
            </a:pPr>
            <a:r>
              <a:rPr lang="en-US" altLang="en-US" sz="1200" smtClean="0"/>
              <a:t>Confidentiality/date line: 13pt Arial Regular, white</a:t>
            </a:r>
            <a:br>
              <a:rPr lang="en-US" altLang="en-US" sz="1200" smtClean="0"/>
            </a:br>
            <a:r>
              <a:rPr lang="en-US" altLang="en-US" sz="1200" smtClean="0"/>
              <a:t>Maximum length: 1 line</a:t>
            </a:r>
          </a:p>
          <a:p>
            <a:pPr eaLnBrk="1" hangingPunct="1">
              <a:lnSpc>
                <a:spcPct val="90000"/>
              </a:lnSpc>
              <a:spcAft>
                <a:spcPct val="25000"/>
              </a:spcAft>
              <a:buFontTx/>
              <a:buChar char="•"/>
              <a:defRPr/>
            </a:pPr>
            <a:r>
              <a:rPr lang="en-US" altLang="en-US" sz="1200" smtClean="0"/>
              <a:t>Information separated by vertical strokes,</a:t>
            </a:r>
            <a:br>
              <a:rPr lang="en-US" altLang="en-US" sz="1200" smtClean="0"/>
            </a:br>
            <a:r>
              <a:rPr lang="en-US" altLang="en-US" sz="1200" smtClean="0"/>
              <a:t>with two spaces on either side</a:t>
            </a:r>
          </a:p>
          <a:p>
            <a:pPr eaLnBrk="1" hangingPunct="1">
              <a:lnSpc>
                <a:spcPct val="90000"/>
              </a:lnSpc>
              <a:spcAft>
                <a:spcPct val="25000"/>
              </a:spcAft>
              <a:buFontTx/>
              <a:buChar char="•"/>
              <a:defRPr/>
            </a:pPr>
            <a:r>
              <a:rPr lang="en-US" altLang="en-US" sz="1200" smtClean="0"/>
              <a:t>Disclaimer information may also be appear in this area.  Place flush left, aligned at bottom, 8-10pt Arial Regular, white</a:t>
            </a:r>
          </a:p>
        </p:txBody>
      </p:sp>
      <p:sp>
        <p:nvSpPr>
          <p:cNvPr id="5" name="Text Box 17"/>
          <p:cNvSpPr txBox="1">
            <a:spLocks noChangeArrowheads="1"/>
          </p:cNvSpPr>
          <p:nvPr/>
        </p:nvSpPr>
        <p:spPr bwMode="auto">
          <a:xfrm>
            <a:off x="6113463" y="-1346200"/>
            <a:ext cx="3016250" cy="1139825"/>
          </a:xfrm>
          <a:prstGeom prst="rect">
            <a:avLst/>
          </a:prstGeom>
          <a:noFill/>
          <a:ln w="9525" algn="ctr">
            <a:solidFill>
              <a:srgbClr val="5A707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en-US" sz="1200" smtClean="0">
                <a:solidFill>
                  <a:srgbClr val="CCFF99"/>
                </a:solidFill>
              </a:rPr>
              <a:t>Indications in green = Live content 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en-US" sz="1200" smtClean="0"/>
              <a:t>Indications in white  = Edit  in master</a:t>
            </a:r>
            <a:endParaRPr lang="en-US" altLang="en-US" sz="1200" smtClean="0">
              <a:solidFill>
                <a:schemeClr val="tx2"/>
              </a:solidFill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en-US" sz="1200" smtClean="0">
                <a:solidFill>
                  <a:schemeClr val="bg2"/>
                </a:solidFill>
              </a:rPr>
              <a:t>Indications in blue    = Locked elements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en-US" sz="1200" smtClean="0">
                <a:solidFill>
                  <a:schemeClr val="bg1"/>
                </a:solidFill>
              </a:rPr>
              <a:t>Indications in black   = Optional elements</a:t>
            </a:r>
          </a:p>
        </p:txBody>
      </p:sp>
      <p:sp>
        <p:nvSpPr>
          <p:cNvPr id="6" name="Text Box 20"/>
          <p:cNvSpPr txBox="1">
            <a:spLocks noChangeArrowheads="1"/>
          </p:cNvSpPr>
          <p:nvPr/>
        </p:nvSpPr>
        <p:spPr bwMode="auto">
          <a:xfrm>
            <a:off x="7513638" y="7072313"/>
            <a:ext cx="1849437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15888" indent="-11588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buFontTx/>
              <a:buChar char="•"/>
              <a:defRPr/>
            </a:pPr>
            <a:r>
              <a:rPr lang="en-US" altLang="en-US" sz="1200" smtClean="0">
                <a:solidFill>
                  <a:schemeClr val="bg2"/>
                </a:solidFill>
              </a:rPr>
              <a:t>Copyright: 10pt Arial</a:t>
            </a:r>
            <a:br>
              <a:rPr lang="en-US" altLang="en-US" sz="1200" smtClean="0">
                <a:solidFill>
                  <a:schemeClr val="bg2"/>
                </a:solidFill>
              </a:rPr>
            </a:br>
            <a:r>
              <a:rPr lang="en-US" altLang="en-US" sz="1200" smtClean="0">
                <a:solidFill>
                  <a:schemeClr val="bg2"/>
                </a:solidFill>
              </a:rPr>
              <a:t>Regular, white</a:t>
            </a:r>
          </a:p>
        </p:txBody>
      </p:sp>
      <p:sp>
        <p:nvSpPr>
          <p:cNvPr id="7" name="Rectangle 25"/>
          <p:cNvSpPr>
            <a:spLocks noChangeArrowheads="1"/>
          </p:cNvSpPr>
          <p:nvPr/>
        </p:nvSpPr>
        <p:spPr bwMode="auto">
          <a:xfrm>
            <a:off x="0" y="4716463"/>
            <a:ext cx="471488" cy="457200"/>
          </a:xfrm>
          <a:prstGeom prst="rect">
            <a:avLst/>
          </a:prstGeom>
          <a:solidFill>
            <a:srgbClr val="855AA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8" name="Rectangle 26"/>
          <p:cNvSpPr>
            <a:spLocks noChangeArrowheads="1"/>
          </p:cNvSpPr>
          <p:nvPr/>
        </p:nvSpPr>
        <p:spPr bwMode="auto">
          <a:xfrm>
            <a:off x="468313" y="4716463"/>
            <a:ext cx="471487" cy="457200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9" name="Rectangle 27"/>
          <p:cNvSpPr>
            <a:spLocks noChangeArrowheads="1"/>
          </p:cNvSpPr>
          <p:nvPr/>
        </p:nvSpPr>
        <p:spPr bwMode="auto">
          <a:xfrm>
            <a:off x="936625" y="4716463"/>
            <a:ext cx="471488" cy="457200"/>
          </a:xfrm>
          <a:prstGeom prst="rect">
            <a:avLst/>
          </a:prstGeom>
          <a:solidFill>
            <a:srgbClr val="01A9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10" name="Rectangle 28"/>
          <p:cNvSpPr>
            <a:spLocks noChangeArrowheads="1"/>
          </p:cNvSpPr>
          <p:nvPr/>
        </p:nvSpPr>
        <p:spPr bwMode="auto">
          <a:xfrm>
            <a:off x="1404938" y="4716463"/>
            <a:ext cx="471487" cy="457200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 smtClean="0"/>
          </a:p>
        </p:txBody>
      </p:sp>
      <p:pic>
        <p:nvPicPr>
          <p:cNvPr id="11" name="Picture 29" descr="cb_title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3725" y="4714875"/>
            <a:ext cx="7294563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45700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9015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8187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68344" y="6165304"/>
            <a:ext cx="864096" cy="40466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93996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240150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4771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0826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7970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0981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004734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81336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 userDrawn="1"/>
        </p:nvSpPr>
        <p:spPr bwMode="blackWhite">
          <a:xfrm>
            <a:off x="0" y="6475413"/>
            <a:ext cx="9144000" cy="382587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1027" name="Rectangle 3"/>
          <p:cNvSpPr>
            <a:spLocks noChangeArrowheads="1"/>
          </p:cNvSpPr>
          <p:nvPr userDrawn="1"/>
        </p:nvSpPr>
        <p:spPr bwMode="blackWhite">
          <a:xfrm>
            <a:off x="0" y="0"/>
            <a:ext cx="9144000" cy="382588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1028" name="Rectangle 31"/>
          <p:cNvSpPr>
            <a:spLocks noChangeArrowheads="1"/>
          </p:cNvSpPr>
          <p:nvPr userDrawn="1"/>
        </p:nvSpPr>
        <p:spPr bwMode="auto">
          <a:xfrm>
            <a:off x="0" y="6175375"/>
            <a:ext cx="1457325" cy="300038"/>
          </a:xfrm>
          <a:prstGeom prst="rect">
            <a:avLst/>
          </a:prstGeom>
          <a:solidFill>
            <a:srgbClr val="9898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pic>
        <p:nvPicPr>
          <p:cNvPr id="1029" name="Picture 32" descr="cb_text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038" y="6175375"/>
            <a:ext cx="7710487" cy="30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820" r:id="rId1"/>
    <p:sldLayoutId id="2147483809" r:id="rId2"/>
    <p:sldLayoutId id="2147483810" r:id="rId3"/>
    <p:sldLayoutId id="2147483811" r:id="rId4"/>
    <p:sldLayoutId id="2147483812" r:id="rId5"/>
    <p:sldLayoutId id="2147483813" r:id="rId6"/>
    <p:sldLayoutId id="2147483814" r:id="rId7"/>
    <p:sldLayoutId id="2147483815" r:id="rId8"/>
    <p:sldLayoutId id="2147483816" r:id="rId9"/>
    <p:sldLayoutId id="2147483817" r:id="rId10"/>
    <p:sldLayoutId id="2147483818" r:id="rId11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+mj-lt"/>
          <a:ea typeface="SimHei" pitchFamily="49" charset="-122"/>
          <a:cs typeface="黑体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Arial" charset="0"/>
          <a:ea typeface="SimHei" pitchFamily="49" charset="-122"/>
          <a:cs typeface="黑体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Arial" charset="0"/>
          <a:ea typeface="SimHei" pitchFamily="49" charset="-122"/>
          <a:cs typeface="黑体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Arial" charset="0"/>
          <a:ea typeface="SimHei" pitchFamily="49" charset="-122"/>
          <a:cs typeface="黑体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Arial" charset="0"/>
          <a:ea typeface="SimHei" pitchFamily="49" charset="-122"/>
          <a:cs typeface="黑体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Arial" charset="0"/>
          <a:ea typeface="黑体" pitchFamily="2" charset="-122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Arial" charset="0"/>
          <a:ea typeface="黑体" pitchFamily="2" charset="-122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Arial" charset="0"/>
          <a:ea typeface="黑体" pitchFamily="2" charset="-122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Arial" charset="0"/>
          <a:ea typeface="黑体" pitchFamily="2" charset="-122"/>
        </a:defRPr>
      </a:lvl9pPr>
    </p:titleStyle>
    <p:bodyStyle>
      <a:lvl1pPr marL="228600" indent="-228600" algn="l" rtl="0" eaLnBrk="0" fontAlgn="base" hangingPunct="0">
        <a:spcBef>
          <a:spcPct val="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bg1"/>
          </a:solidFill>
          <a:latin typeface="+mn-lt"/>
          <a:ea typeface="+mn-ea"/>
          <a:cs typeface="宋体"/>
        </a:defRPr>
      </a:lvl1pPr>
      <a:lvl2pPr marL="750888" indent="-285750" algn="l" rtl="0" eaLnBrk="0" fontAlgn="base" hangingPunct="0">
        <a:spcBef>
          <a:spcPct val="25000"/>
        </a:spcBef>
        <a:spcAft>
          <a:spcPct val="15000"/>
        </a:spcAft>
        <a:buClr>
          <a:schemeClr val="accent2"/>
        </a:buClr>
        <a:buFont typeface="Arial" charset="0"/>
        <a:buChar char="–"/>
        <a:defRPr>
          <a:solidFill>
            <a:schemeClr val="bg1"/>
          </a:solidFill>
          <a:latin typeface="+mn-lt"/>
          <a:ea typeface="+mn-ea"/>
          <a:cs typeface="宋体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–"/>
        <a:defRPr sz="1600">
          <a:solidFill>
            <a:schemeClr val="bg1"/>
          </a:solidFill>
          <a:latin typeface="+mn-lt"/>
          <a:ea typeface="+mn-ea"/>
          <a:cs typeface="Arial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sz="1600">
          <a:solidFill>
            <a:schemeClr val="bg1"/>
          </a:solidFill>
          <a:latin typeface="+mn-lt"/>
          <a:ea typeface="+mn-ea"/>
          <a:cs typeface="Arial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–"/>
        <a:defRPr sz="1600">
          <a:solidFill>
            <a:schemeClr val="bg1"/>
          </a:solidFill>
          <a:latin typeface="+mn-lt"/>
          <a:ea typeface="+mn-ea"/>
          <a:cs typeface="Arial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–"/>
        <a:defRPr sz="1600">
          <a:solidFill>
            <a:schemeClr val="bg1"/>
          </a:solidFill>
          <a:latin typeface="+mn-lt"/>
          <a:ea typeface="+mn-ea"/>
          <a:cs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–"/>
        <a:defRPr sz="1600">
          <a:solidFill>
            <a:schemeClr val="bg1"/>
          </a:solidFill>
          <a:latin typeface="+mn-lt"/>
          <a:ea typeface="+mn-ea"/>
          <a:cs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–"/>
        <a:defRPr sz="1600">
          <a:solidFill>
            <a:schemeClr val="bg1"/>
          </a:solidFill>
          <a:latin typeface="+mn-lt"/>
          <a:ea typeface="+mn-ea"/>
          <a:cs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–"/>
        <a:defRPr sz="1600">
          <a:solidFill>
            <a:schemeClr val="bg1"/>
          </a:solidFill>
          <a:latin typeface="+mn-lt"/>
          <a:ea typeface="+mn-ea"/>
          <a:cs typeface="Arial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jpg"/><Relationship Id="rId6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1008112" y="404664"/>
            <a:ext cx="6382952" cy="5760639"/>
          </a:xfrm>
          <a:prstGeom prst="ellipse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bg2"/>
              </a:gs>
            </a:gsLst>
            <a:lin ang="5400000" scaled="0"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1952195" y="1268760"/>
            <a:ext cx="4456517" cy="4032449"/>
          </a:xfrm>
          <a:prstGeom prst="ellipse">
            <a:avLst/>
          </a:prstGeom>
          <a:gradFill>
            <a:gsLst>
              <a:gs pos="0">
                <a:schemeClr val="bg2">
                  <a:lumMod val="50000"/>
                </a:schemeClr>
              </a:gs>
              <a:gs pos="50000">
                <a:schemeClr val="bg2">
                  <a:lumMod val="90000"/>
                </a:schemeClr>
              </a:gs>
              <a:gs pos="100000">
                <a:schemeClr val="bg2">
                  <a:lumMod val="90000"/>
                </a:schemeClr>
              </a:gs>
            </a:gsLst>
            <a:lin ang="5400000" scaled="0"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7" name="Slide Number Placeholder 3"/>
          <p:cNvSpPr txBox="1">
            <a:spLocks/>
          </p:cNvSpPr>
          <p:nvPr/>
        </p:nvSpPr>
        <p:spPr bwMode="auto">
          <a:xfrm>
            <a:off x="7762503" y="6408738"/>
            <a:ext cx="769937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3E3D2061-69E8-47B4-84CB-7D35369E1CBE}" type="slidenum">
              <a:rPr lang="en-US" altLang="en-US" sz="2400"/>
              <a:pPr eaLnBrk="1" hangingPunct="1"/>
              <a:t>1</a:t>
            </a:fld>
            <a:endParaRPr lang="en-US" altLang="en-US" sz="2400"/>
          </a:p>
        </p:txBody>
      </p:sp>
      <p:grpSp>
        <p:nvGrpSpPr>
          <p:cNvPr id="19" name="Group 18"/>
          <p:cNvGrpSpPr/>
          <p:nvPr/>
        </p:nvGrpSpPr>
        <p:grpSpPr>
          <a:xfrm rot="19684649">
            <a:off x="2752544" y="1560523"/>
            <a:ext cx="1168495" cy="1170473"/>
            <a:chOff x="2138750" y="2514882"/>
            <a:chExt cx="1346829" cy="1483220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38750" y="2989280"/>
              <a:ext cx="1346829" cy="1008822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2298911" y="2514882"/>
              <a:ext cx="966691" cy="4680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FF00"/>
                  </a:solidFill>
                </a:rPr>
                <a:t>Cyber</a:t>
              </a:r>
              <a:endParaRPr lang="en-US" b="1" dirty="0">
                <a:solidFill>
                  <a:srgbClr val="FFFF00"/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 rot="1857423">
            <a:off x="4429865" y="1547317"/>
            <a:ext cx="1277386" cy="1141489"/>
            <a:chOff x="5031054" y="2567814"/>
            <a:chExt cx="1577540" cy="1145530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1054" y="2908207"/>
              <a:ext cx="1577540" cy="805137"/>
            </a:xfrm>
            <a:prstGeom prst="rect">
              <a:avLst/>
            </a:prstGeom>
          </p:spPr>
        </p:pic>
        <p:sp>
          <p:nvSpPr>
            <p:cNvPr id="23" name="TextBox 22"/>
            <p:cNvSpPr txBox="1"/>
            <p:nvPr/>
          </p:nvSpPr>
          <p:spPr>
            <a:xfrm>
              <a:off x="5113805" y="2567814"/>
              <a:ext cx="1384185" cy="4015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FF00"/>
                  </a:solidFill>
                </a:rPr>
                <a:t>Physical</a:t>
              </a:r>
              <a:endParaRPr lang="en-US" sz="2000" b="1" dirty="0">
                <a:solidFill>
                  <a:srgbClr val="FFFF00"/>
                </a:solidFill>
              </a:endParaRPr>
            </a:p>
          </p:txBody>
        </p:sp>
      </p:grpSp>
      <p:cxnSp>
        <p:nvCxnSpPr>
          <p:cNvPr id="39" name="Straight Connector 38"/>
          <p:cNvCxnSpPr/>
          <p:nvPr/>
        </p:nvCxnSpPr>
        <p:spPr>
          <a:xfrm>
            <a:off x="2431139" y="925125"/>
            <a:ext cx="513004" cy="665828"/>
          </a:xfrm>
          <a:prstGeom prst="line">
            <a:avLst/>
          </a:prstGeom>
          <a:ln w="666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>
            <a:off x="5544616" y="1029341"/>
            <a:ext cx="607594" cy="640115"/>
          </a:xfrm>
          <a:prstGeom prst="line">
            <a:avLst/>
          </a:prstGeom>
          <a:ln w="666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2523954" y="5005252"/>
            <a:ext cx="487440" cy="665828"/>
          </a:xfrm>
          <a:prstGeom prst="line">
            <a:avLst/>
          </a:prstGeom>
          <a:ln w="666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5544616" y="4918639"/>
            <a:ext cx="576883" cy="665828"/>
          </a:xfrm>
          <a:prstGeom prst="line">
            <a:avLst/>
          </a:prstGeom>
          <a:ln w="666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5" idx="2"/>
          </p:cNvCxnSpPr>
          <p:nvPr/>
        </p:nvCxnSpPr>
        <p:spPr>
          <a:xfrm>
            <a:off x="1008112" y="3284984"/>
            <a:ext cx="944083" cy="0"/>
          </a:xfrm>
          <a:prstGeom prst="line">
            <a:avLst/>
          </a:prstGeom>
          <a:ln w="666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5" idx="6"/>
          </p:cNvCxnSpPr>
          <p:nvPr/>
        </p:nvCxnSpPr>
        <p:spPr>
          <a:xfrm flipH="1">
            <a:off x="6408712" y="3284984"/>
            <a:ext cx="982352" cy="0"/>
          </a:xfrm>
          <a:prstGeom prst="line">
            <a:avLst/>
          </a:prstGeom>
          <a:ln w="666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503105" y="764704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Reliability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3369890" y="5486414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>
                    <a:lumMod val="50000"/>
                  </a:schemeClr>
                </a:solidFill>
              </a:rPr>
              <a:t>Cybersecurity</a:t>
            </a:r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 rot="18436805">
            <a:off x="1459569" y="182954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Safety</a:t>
            </a:r>
          </a:p>
        </p:txBody>
      </p:sp>
      <p:sp>
        <p:nvSpPr>
          <p:cNvPr id="59" name="TextBox 58"/>
          <p:cNvSpPr txBox="1"/>
          <p:nvPr/>
        </p:nvSpPr>
        <p:spPr>
          <a:xfrm rot="3792159">
            <a:off x="5967174" y="2058448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Real-Time</a:t>
            </a:r>
          </a:p>
        </p:txBody>
      </p:sp>
      <p:sp>
        <p:nvSpPr>
          <p:cNvPr id="60" name="TextBox 59"/>
          <p:cNvSpPr txBox="1"/>
          <p:nvPr/>
        </p:nvSpPr>
        <p:spPr>
          <a:xfrm rot="14426092">
            <a:off x="930060" y="4235879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Interoperability</a:t>
            </a:r>
          </a:p>
        </p:txBody>
      </p:sp>
      <p:sp>
        <p:nvSpPr>
          <p:cNvPr id="61" name="TextBox 60"/>
          <p:cNvSpPr txBox="1"/>
          <p:nvPr/>
        </p:nvSpPr>
        <p:spPr>
          <a:xfrm rot="7266171">
            <a:off x="5678543" y="4137526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chemeClr val="bg2">
                    <a:lumMod val="50000"/>
                  </a:schemeClr>
                </a:solidFill>
              </a:rPr>
              <a:t>Composability</a:t>
            </a:r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2" name="Oval 61"/>
          <p:cNvSpPr/>
          <p:nvPr/>
        </p:nvSpPr>
        <p:spPr>
          <a:xfrm>
            <a:off x="3386058" y="2604437"/>
            <a:ext cx="1627060" cy="1525270"/>
          </a:xfrm>
          <a:prstGeom prst="ellipse">
            <a:avLst/>
          </a:prstGeom>
          <a:gradFill>
            <a:gsLst>
              <a:gs pos="0">
                <a:schemeClr val="bg2">
                  <a:lumMod val="25000"/>
                </a:schemeClr>
              </a:gs>
              <a:gs pos="50000">
                <a:schemeClr val="bg2">
                  <a:lumMod val="75000"/>
                </a:schemeClr>
              </a:gs>
              <a:gs pos="100000">
                <a:schemeClr val="bg2">
                  <a:lumMod val="50000"/>
                </a:schemeClr>
              </a:gs>
            </a:gsLst>
            <a:lin ang="5400000" scaled="0"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Cyber-Physical</a:t>
            </a:r>
          </a:p>
          <a:p>
            <a:pPr algn="ctr"/>
            <a:r>
              <a:rPr lang="en-US" b="1" dirty="0">
                <a:solidFill>
                  <a:srgbClr val="FFFF00"/>
                </a:solidFill>
              </a:rPr>
              <a:t> System (CPS</a:t>
            </a:r>
            <a:r>
              <a:rPr lang="en-US" b="1" dirty="0" smtClean="0">
                <a:solidFill>
                  <a:srgbClr val="FFFF00"/>
                </a:solidFill>
              </a:rPr>
              <a:t>)</a:t>
            </a:r>
            <a:endParaRPr lang="en-US" b="1" dirty="0">
              <a:solidFill>
                <a:srgbClr val="FFFF00"/>
              </a:solidFill>
            </a:endParaRPr>
          </a:p>
        </p:txBody>
      </p:sp>
      <p:cxnSp>
        <p:nvCxnSpPr>
          <p:cNvPr id="63" name="Straight Connector 62"/>
          <p:cNvCxnSpPr/>
          <p:nvPr/>
        </p:nvCxnSpPr>
        <p:spPr>
          <a:xfrm>
            <a:off x="2195736" y="2349493"/>
            <a:ext cx="1197962" cy="809373"/>
          </a:xfrm>
          <a:prstGeom prst="line">
            <a:avLst/>
          </a:prstGeom>
          <a:ln w="666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H="1">
            <a:off x="4990207" y="2349493"/>
            <a:ext cx="1131292" cy="809373"/>
          </a:xfrm>
          <a:prstGeom prst="line">
            <a:avLst/>
          </a:prstGeom>
          <a:ln w="666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V="1">
            <a:off x="2864842" y="3851484"/>
            <a:ext cx="691687" cy="1044508"/>
          </a:xfrm>
          <a:prstGeom prst="line">
            <a:avLst/>
          </a:prstGeom>
          <a:ln w="666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H="1" flipV="1">
            <a:off x="4771632" y="3891572"/>
            <a:ext cx="784221" cy="905580"/>
          </a:xfrm>
          <a:prstGeom prst="line">
            <a:avLst/>
          </a:prstGeom>
          <a:ln w="666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 rot="15747014">
            <a:off x="1247495" y="3200923"/>
            <a:ext cx="21793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FF00"/>
                </a:solidFill>
              </a:rPr>
              <a:t>Computing resources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3619958" y="4918497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Networks</a:t>
            </a:r>
          </a:p>
        </p:txBody>
      </p:sp>
      <p:cxnSp>
        <p:nvCxnSpPr>
          <p:cNvPr id="88" name="Straight Connector 87"/>
          <p:cNvCxnSpPr>
            <a:stCxn id="62" idx="0"/>
            <a:endCxn id="31" idx="0"/>
          </p:cNvCxnSpPr>
          <p:nvPr/>
        </p:nvCxnSpPr>
        <p:spPr>
          <a:xfrm flipH="1" flipV="1">
            <a:off x="4180454" y="1268760"/>
            <a:ext cx="19134" cy="1335677"/>
          </a:xfrm>
          <a:prstGeom prst="line">
            <a:avLst/>
          </a:prstGeom>
          <a:ln w="666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 rot="5566626">
            <a:off x="5059572" y="3120514"/>
            <a:ext cx="1957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Terminals &amp; devices</a:t>
            </a:r>
          </a:p>
        </p:txBody>
      </p:sp>
      <p:pic>
        <p:nvPicPr>
          <p:cNvPr id="94" name="Picture 9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50" r="9726"/>
          <a:stretch/>
        </p:blipFill>
        <p:spPr>
          <a:xfrm rot="15723112">
            <a:off x="2606647" y="3157808"/>
            <a:ext cx="820401" cy="767790"/>
          </a:xfrm>
          <a:prstGeom prst="rect">
            <a:avLst/>
          </a:prstGeom>
        </p:spPr>
      </p:pic>
      <p:pic>
        <p:nvPicPr>
          <p:cNvPr id="95" name="Picture 94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36" r="28522"/>
          <a:stretch/>
        </p:blipFill>
        <p:spPr>
          <a:xfrm>
            <a:off x="3785771" y="4129707"/>
            <a:ext cx="861440" cy="825708"/>
          </a:xfrm>
          <a:prstGeom prst="rect">
            <a:avLst/>
          </a:prstGeom>
        </p:spPr>
      </p:pic>
      <p:pic>
        <p:nvPicPr>
          <p:cNvPr id="96" name="Picture 95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30"/>
          <a:stretch/>
        </p:blipFill>
        <p:spPr>
          <a:xfrm rot="5604474">
            <a:off x="5030225" y="3209749"/>
            <a:ext cx="708846" cy="748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2084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45"/>
          <a:stretch/>
        </p:blipFill>
        <p:spPr>
          <a:xfrm>
            <a:off x="971600" y="432250"/>
            <a:ext cx="7704856" cy="573873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148064" y="1624743"/>
            <a:ext cx="2095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CPS Concept Map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87718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iccad_T">
  <a:themeElements>
    <a:clrScheme name="Group_bluepearl 1">
      <a:dk1>
        <a:srgbClr val="CCCCFF"/>
      </a:dk1>
      <a:lt1>
        <a:srgbClr val="FFFFFF"/>
      </a:lt1>
      <a:dk2>
        <a:srgbClr val="000000"/>
      </a:dk2>
      <a:lt2>
        <a:srgbClr val="808080"/>
      </a:lt2>
      <a:accent1>
        <a:srgbClr val="7889FB"/>
      </a:accent1>
      <a:accent2>
        <a:srgbClr val="2DB6B3"/>
      </a:accent2>
      <a:accent3>
        <a:srgbClr val="AAAAAA"/>
      </a:accent3>
      <a:accent4>
        <a:srgbClr val="DADADA"/>
      </a:accent4>
      <a:accent5>
        <a:srgbClr val="BEC4FD"/>
      </a:accent5>
      <a:accent6>
        <a:srgbClr val="28A5A2"/>
      </a:accent6>
      <a:hlink>
        <a:srgbClr val="C0C0C0"/>
      </a:hlink>
      <a:folHlink>
        <a:srgbClr val="D18213"/>
      </a:folHlink>
    </a:clrScheme>
    <a:fontScheme name="Group_bluepearl">
      <a:majorFont>
        <a:latin typeface="Arial"/>
        <a:ea typeface="黑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Group_bluepearl 1">
        <a:dk1>
          <a:srgbClr val="CCCCFF"/>
        </a:dk1>
        <a:lt1>
          <a:srgbClr val="FFFFFF"/>
        </a:lt1>
        <a:dk2>
          <a:srgbClr val="000000"/>
        </a:dk2>
        <a:lt2>
          <a:srgbClr val="808080"/>
        </a:lt2>
        <a:accent1>
          <a:srgbClr val="7889FB"/>
        </a:accent1>
        <a:accent2>
          <a:srgbClr val="2DB6B3"/>
        </a:accent2>
        <a:accent3>
          <a:srgbClr val="AAAAAA"/>
        </a:accent3>
        <a:accent4>
          <a:srgbClr val="DADADA"/>
        </a:accent4>
        <a:accent5>
          <a:srgbClr val="BEC4FD"/>
        </a:accent5>
        <a:accent6>
          <a:srgbClr val="28A5A2"/>
        </a:accent6>
        <a:hlink>
          <a:srgbClr val="C0C0C0"/>
        </a:hlink>
        <a:folHlink>
          <a:srgbClr val="D1821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22522</TotalTime>
  <Words>28</Words>
  <Application>Microsoft Macintosh PowerPoint</Application>
  <PresentationFormat>On-screen Show (4:3)</PresentationFormat>
  <Paragraphs>15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iccad_T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Lin</dc:creator>
  <cp:lastModifiedBy>Bei Yu</cp:lastModifiedBy>
  <cp:revision>785</cp:revision>
  <cp:lastPrinted>2014-07-24T19:19:58Z</cp:lastPrinted>
  <dcterms:created xsi:type="dcterms:W3CDTF">2012-09-24T19:03:18Z</dcterms:created>
  <dcterms:modified xsi:type="dcterms:W3CDTF">2015-06-30T16:53:46Z</dcterms:modified>
</cp:coreProperties>
</file>