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716" r:id="rId3"/>
    <p:sldId id="736" r:id="rId4"/>
    <p:sldId id="869" r:id="rId5"/>
    <p:sldId id="87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84994" autoAdjust="0"/>
  </p:normalViewPr>
  <p:slideViewPr>
    <p:cSldViewPr>
      <p:cViewPr varScale="1">
        <p:scale>
          <a:sx n="99" d="100"/>
          <a:sy n="99" d="100"/>
        </p:scale>
        <p:origin x="16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DF054-AA72-48B1-AEAA-EAEEB6453523}" type="datetimeFigureOut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22181-BF74-48F2-B3BE-98A7CF306C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37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pitchFamily="2" charset="-122"/>
            </a:endParaRPr>
          </a:p>
        </p:txBody>
      </p:sp>
      <p:sp>
        <p:nvSpPr>
          <p:cNvPr id="1177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4C328-BE7D-431C-AA68-B2B5C851E913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3865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blackWhite">
          <a:xfrm>
            <a:off x="0" y="5164138"/>
            <a:ext cx="9144000" cy="1690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1690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162175" y="7067550"/>
            <a:ext cx="4691063" cy="844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22238" indent="-122238">
              <a:lnSpc>
                <a:spcPct val="90000"/>
              </a:lnSpc>
              <a:spcAft>
                <a:spcPct val="25000"/>
              </a:spcAft>
              <a:buFontTx/>
              <a:buChar char="•"/>
              <a:defRPr/>
            </a:pPr>
            <a:r>
              <a:rPr lang="en-US" altLang="en-US" sz="1200">
                <a:ea typeface="宋体" charset="-122"/>
              </a:rPr>
              <a:t>Confidentiality/date line: 13pt Arial Regular, white</a:t>
            </a:r>
            <a:br>
              <a:rPr lang="en-US" altLang="en-US" sz="1200">
                <a:ea typeface="宋体" charset="-122"/>
              </a:rPr>
            </a:br>
            <a:r>
              <a:rPr lang="en-US" altLang="en-US" sz="1200">
                <a:ea typeface="宋体" charset="-122"/>
              </a:rPr>
              <a:t>Maximum length: 1 line</a:t>
            </a:r>
          </a:p>
          <a:p>
            <a:pPr marL="122238" indent="-122238">
              <a:lnSpc>
                <a:spcPct val="90000"/>
              </a:lnSpc>
              <a:spcAft>
                <a:spcPct val="25000"/>
              </a:spcAft>
              <a:buFontTx/>
              <a:buChar char="•"/>
              <a:defRPr/>
            </a:pPr>
            <a:r>
              <a:rPr lang="en-US" altLang="en-US" sz="1200">
                <a:ea typeface="宋体" charset="-122"/>
              </a:rPr>
              <a:t>Information separated by vertical strokes,</a:t>
            </a:r>
            <a:br>
              <a:rPr lang="en-US" altLang="en-US" sz="1200">
                <a:ea typeface="宋体" charset="-122"/>
              </a:rPr>
            </a:br>
            <a:r>
              <a:rPr lang="en-US" altLang="en-US" sz="1200">
                <a:ea typeface="宋体" charset="-122"/>
              </a:rPr>
              <a:t>with two spaces on either side</a:t>
            </a:r>
          </a:p>
          <a:p>
            <a:pPr marL="122238" indent="-122238">
              <a:lnSpc>
                <a:spcPct val="90000"/>
              </a:lnSpc>
              <a:spcAft>
                <a:spcPct val="25000"/>
              </a:spcAft>
              <a:buFontTx/>
              <a:buChar char="•"/>
              <a:defRPr/>
            </a:pPr>
            <a:r>
              <a:rPr lang="en-US" altLang="en-US" sz="1200">
                <a:ea typeface="宋体" charset="-122"/>
              </a:rPr>
              <a:t>Disclaimer information may also be appear in this area.  Place flush left, aligned at bottom, 8-10pt Arial Regular, white</a:t>
            </a: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6113463" y="-1346200"/>
            <a:ext cx="3016250" cy="1139825"/>
          </a:xfrm>
          <a:prstGeom prst="rect">
            <a:avLst/>
          </a:prstGeom>
          <a:noFill/>
          <a:ln w="9525" algn="ctr">
            <a:solidFill>
              <a:srgbClr val="5A7070"/>
            </a:solidFill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150000"/>
              </a:lnSpc>
              <a:defRPr/>
            </a:pPr>
            <a:r>
              <a:rPr lang="en-US" altLang="en-US" sz="1200">
                <a:solidFill>
                  <a:srgbClr val="CCFF99"/>
                </a:solidFill>
                <a:ea typeface="宋体" charset="-122"/>
              </a:rPr>
              <a:t>Indications in green = Live content 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1200">
                <a:ea typeface="宋体" charset="-122"/>
              </a:rPr>
              <a:t>Indications in white  = Edit  in master</a:t>
            </a:r>
            <a:endParaRPr lang="en-US" altLang="en-US" sz="1200">
              <a:solidFill>
                <a:schemeClr val="tx2"/>
              </a:solidFill>
              <a:ea typeface="宋体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sz="1200">
                <a:solidFill>
                  <a:schemeClr val="bg2"/>
                </a:solidFill>
                <a:ea typeface="宋体" charset="-122"/>
              </a:rPr>
              <a:t>Indications in blue    = Locked elements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1200">
                <a:solidFill>
                  <a:schemeClr val="bg1"/>
                </a:solidFill>
                <a:ea typeface="宋体" charset="-122"/>
              </a:rPr>
              <a:t>Indications in black   = Optional elements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7513638" y="7072313"/>
            <a:ext cx="1849437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5888" indent="-115888">
              <a:buFontTx/>
              <a:buChar char="•"/>
              <a:defRPr/>
            </a:pPr>
            <a:r>
              <a:rPr lang="en-US" altLang="en-US" sz="1200">
                <a:solidFill>
                  <a:schemeClr val="bg2"/>
                </a:solidFill>
                <a:ea typeface="宋体" charset="-122"/>
              </a:rPr>
              <a:t>Copyright: 10pt Arial</a:t>
            </a:r>
            <a:br>
              <a:rPr lang="en-US" altLang="en-US" sz="1200">
                <a:solidFill>
                  <a:schemeClr val="bg2"/>
                </a:solidFill>
                <a:ea typeface="宋体" charset="-122"/>
              </a:rPr>
            </a:br>
            <a:r>
              <a:rPr lang="en-US" altLang="en-US" sz="1200">
                <a:solidFill>
                  <a:schemeClr val="bg2"/>
                </a:solidFill>
                <a:ea typeface="宋体" charset="-122"/>
              </a:rPr>
              <a:t>Regular, white</a:t>
            </a: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0" y="4716463"/>
            <a:ext cx="471488" cy="457200"/>
          </a:xfrm>
          <a:prstGeom prst="rect">
            <a:avLst/>
          </a:prstGeom>
          <a:solidFill>
            <a:srgbClr val="855AA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468313" y="4716463"/>
            <a:ext cx="471487" cy="457200"/>
          </a:xfrm>
          <a:prstGeom prst="rect">
            <a:avLst/>
          </a:prstGeom>
          <a:solidFill>
            <a:srgbClr val="FF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936625" y="4716463"/>
            <a:ext cx="471488" cy="457200"/>
          </a:xfrm>
          <a:prstGeom prst="rect">
            <a:avLst/>
          </a:prstGeom>
          <a:solidFill>
            <a:srgbClr val="01A95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1404938" y="4716463"/>
            <a:ext cx="471487" cy="457200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pic>
        <p:nvPicPr>
          <p:cNvPr id="11" name="Picture 29" descr="cb_title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3725" y="4714875"/>
            <a:ext cx="729456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5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68344" y="6165304"/>
            <a:ext cx="864096" cy="4046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 smtClean="0"/>
              <a:t>&lt;#&gt;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blackWhite">
          <a:xfrm>
            <a:off x="0" y="6475413"/>
            <a:ext cx="9144000" cy="3825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blackWhite">
          <a:xfrm>
            <a:off x="0" y="0"/>
            <a:ext cx="9144000" cy="38258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103" name="Rectangle 31"/>
          <p:cNvSpPr>
            <a:spLocks noChangeArrowheads="1"/>
          </p:cNvSpPr>
          <p:nvPr/>
        </p:nvSpPr>
        <p:spPr bwMode="auto">
          <a:xfrm>
            <a:off x="0" y="6175375"/>
            <a:ext cx="1457325" cy="300038"/>
          </a:xfrm>
          <a:prstGeom prst="rect">
            <a:avLst/>
          </a:prstGeom>
          <a:solidFill>
            <a:srgbClr val="98989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1029" name="Picture 32" descr="cb_text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43038" y="6175375"/>
            <a:ext cx="7710487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黑体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黑体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黑体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黑体" pitchFamily="2" charset="-122"/>
        </a:defRPr>
      </a:lvl9pPr>
    </p:titleStyle>
    <p:bodyStyle>
      <a:lvl1pPr marL="228600" indent="-228600" algn="l" rtl="0" eaLnBrk="1" fontAlgn="base" hangingPunct="1">
        <a:spcBef>
          <a:spcPct val="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50888" indent="-285750" algn="l" rtl="0" eaLnBrk="1" fontAlgn="base" hangingPunct="1">
        <a:spcBef>
          <a:spcPct val="25000"/>
        </a:spcBef>
        <a:spcAft>
          <a:spcPct val="15000"/>
        </a:spcAft>
        <a:buClr>
          <a:schemeClr val="accent2"/>
        </a:buClr>
        <a:buFont typeface="Arial" charset="0"/>
        <a:buChar char="–"/>
        <a:defRPr>
          <a:solidFill>
            <a:schemeClr val="bg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ea typeface="+mn-ea"/>
          <a:cs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sz="1600">
          <a:solidFill>
            <a:schemeClr val="bg1"/>
          </a:solidFill>
          <a:latin typeface="+mn-lt"/>
          <a:ea typeface="+mn-ea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ea typeface="+mn-ea"/>
          <a:cs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ea typeface="+mn-ea"/>
          <a:cs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ea typeface="+mn-ea"/>
          <a:cs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ea typeface="+mn-ea"/>
          <a:cs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ea typeface="+mn-ea"/>
          <a:cs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6.jpe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5.jpe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6.gif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7.jpe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704" y="2060848"/>
            <a:ext cx="90719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900" b="1" dirty="0" smtClean="0">
                <a:solidFill>
                  <a:schemeClr val="bg2">
                    <a:lumMod val="75000"/>
                  </a:schemeClr>
                </a:solidFill>
              </a:rPr>
              <a:t>Michigan Tech </a:t>
            </a:r>
          </a:p>
          <a:p>
            <a:pPr algn="ctr"/>
            <a:r>
              <a:rPr lang="en-US" altLang="zh-CN" sz="2900" b="1" dirty="0" smtClean="0">
                <a:solidFill>
                  <a:schemeClr val="bg2">
                    <a:lumMod val="75000"/>
                  </a:schemeClr>
                </a:solidFill>
              </a:rPr>
              <a:t>Cyber-Physical System Research</a:t>
            </a:r>
            <a:endParaRPr lang="zh-CN" altLang="en-US" sz="29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3648" y="3573016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2">
                    <a:lumMod val="75000"/>
                  </a:schemeClr>
                </a:solidFill>
              </a:rPr>
              <a:t>Professor Shiyan Hu</a:t>
            </a:r>
          </a:p>
          <a:p>
            <a:pPr algn="ctr"/>
            <a:r>
              <a:rPr lang="en-US" altLang="zh-CN" sz="2000" b="1" dirty="0" smtClean="0">
                <a:solidFill>
                  <a:schemeClr val="bg2">
                    <a:lumMod val="75000"/>
                  </a:schemeClr>
                </a:solidFill>
              </a:rPr>
              <a:t>Director</a:t>
            </a: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</a:rPr>
              <a:t>, Michigan Tech </a:t>
            </a:r>
            <a:r>
              <a:rPr lang="en-US" altLang="zh-CN" sz="2000" b="1" dirty="0" smtClean="0">
                <a:solidFill>
                  <a:schemeClr val="bg2">
                    <a:lumMod val="75000"/>
                  </a:schemeClr>
                </a:solidFill>
              </a:rPr>
              <a:t>ICC CPS </a:t>
            </a:r>
            <a:r>
              <a:rPr lang="en-US" altLang="zh-CN" sz="2000" b="1" dirty="0" smtClean="0">
                <a:solidFill>
                  <a:schemeClr val="bg2">
                    <a:lumMod val="75000"/>
                  </a:schemeClr>
                </a:solidFill>
              </a:rPr>
              <a:t>Research </a:t>
            </a: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</a:rPr>
              <a:t>Center</a:t>
            </a:r>
            <a:endParaRPr lang="en-US" altLang="zh-CN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5517232"/>
            <a:ext cx="2664296" cy="7810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401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 bwMode="auto">
          <a:xfrm>
            <a:off x="179512" y="549275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Activities</a:t>
            </a:r>
            <a:endParaRPr lang="en-US" altLang="zh-CN" dirty="0" smtClean="0"/>
          </a:p>
        </p:txBody>
      </p:sp>
      <p:sp>
        <p:nvSpPr>
          <p:cNvPr id="82948" name="灯片编号占位符 3"/>
          <p:cNvSpPr txBox="1">
            <a:spLocks/>
          </p:cNvSpPr>
          <p:nvPr/>
        </p:nvSpPr>
        <p:spPr bwMode="auto">
          <a:xfrm>
            <a:off x="8572500" y="6492875"/>
            <a:ext cx="5715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AF6E5650-8210-481C-856D-253D7CDB89BF}" type="slidenum">
              <a:rPr lang="zh-CN" altLang="en-US"/>
              <a:pPr/>
              <a:t>2</a:t>
            </a:fld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7504" y="1120775"/>
            <a:ext cx="8170862" cy="1368152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Part of IEEE Technical Committee on CPS</a:t>
            </a:r>
          </a:p>
          <a:p>
            <a:r>
              <a:rPr lang="en-US" altLang="zh-CN" dirty="0" smtClean="0">
                <a:ea typeface="宋体" charset="-122"/>
              </a:rPr>
              <a:t>Publish significantly in CPS</a:t>
            </a:r>
          </a:p>
          <a:p>
            <a:r>
              <a:rPr lang="en-US" altLang="zh-CN" dirty="0" smtClean="0">
                <a:ea typeface="宋体" charset="-122"/>
              </a:rPr>
              <a:t>Establish </a:t>
            </a:r>
            <a:r>
              <a:rPr lang="en-US" altLang="zh-CN" dirty="0" smtClean="0">
                <a:ea typeface="宋体" charset="-122"/>
              </a:rPr>
              <a:t>a new CPS course</a:t>
            </a:r>
          </a:p>
          <a:p>
            <a:r>
              <a:rPr lang="en-US" altLang="zh-CN" dirty="0" smtClean="0">
                <a:ea typeface="宋体" charset="-122"/>
              </a:rPr>
              <a:t>Submit some CPS </a:t>
            </a:r>
            <a:r>
              <a:rPr lang="en-US" altLang="zh-CN" dirty="0" smtClean="0">
                <a:ea typeface="宋体" charset="-122"/>
              </a:rPr>
              <a:t>related proposals </a:t>
            </a:r>
          </a:p>
        </p:txBody>
      </p:sp>
      <p:pic>
        <p:nvPicPr>
          <p:cNvPr id="10" name="Picture 6" descr="http://www.mtu.edu/umc/services/video-photography/gallery/images/2008/image10565-fshoriz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156" y="571506"/>
            <a:ext cx="3374244" cy="224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0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 txBox="1">
            <a:spLocks/>
          </p:cNvSpPr>
          <p:nvPr/>
        </p:nvSpPr>
        <p:spPr bwMode="auto">
          <a:xfrm>
            <a:off x="8572500" y="6492875"/>
            <a:ext cx="5715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AF6E5650-8210-481C-856D-253D7CDB89BF}" type="slidenum">
              <a:rPr lang="zh-CN" altLang="en-US"/>
              <a:pPr/>
              <a:t>3</a:t>
            </a:fld>
            <a:endParaRPr lang="zh-CN" altLang="en-US" dirty="0"/>
          </a:p>
        </p:txBody>
      </p:sp>
      <p:pic>
        <p:nvPicPr>
          <p:cNvPr id="6146" name="Picture 2" descr="TC-CC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7439120" cy="213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Albert Zomay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81128"/>
            <a:ext cx="1103750" cy="135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43" y="2770552"/>
            <a:ext cx="1107022" cy="15278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736" y="3009120"/>
            <a:ext cx="2809875" cy="352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2885" y="3681888"/>
            <a:ext cx="2695575" cy="1038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0131" y="2752682"/>
            <a:ext cx="2428875" cy="771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7109" y="4984577"/>
            <a:ext cx="3668068" cy="6577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5339" y="4777176"/>
            <a:ext cx="1762125" cy="12668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00800" y="3500191"/>
            <a:ext cx="1240334" cy="11461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22137" y="3529746"/>
            <a:ext cx="1508527" cy="111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5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640960" cy="1143000"/>
          </a:xfrm>
        </p:spPr>
        <p:txBody>
          <a:bodyPr/>
          <a:lstStyle/>
          <a:p>
            <a:r>
              <a:rPr lang="en-US" dirty="0" smtClean="0"/>
              <a:t>Editor-In-Chiefs</a:t>
            </a:r>
            <a:endParaRPr lang="en-US" dirty="0"/>
          </a:p>
        </p:txBody>
      </p:sp>
      <p:pic>
        <p:nvPicPr>
          <p:cNvPr id="105474" name="Picture 2" descr="Shiyan H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818" y="4467237"/>
            <a:ext cx="1000132" cy="100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82" name="Picture 10" descr="P.R. Kum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18" y="4595617"/>
            <a:ext cx="1000132" cy="92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86" name="Picture 14" descr="Lucia Gauch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805" y="4396689"/>
            <a:ext cx="857256" cy="114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88" name="Picture 16" descr="Albert Zomay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167" y="4441632"/>
            <a:ext cx="986737" cy="121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3"/>
          <p:cNvSpPr txBox="1">
            <a:spLocks/>
          </p:cNvSpPr>
          <p:nvPr/>
        </p:nvSpPr>
        <p:spPr bwMode="auto">
          <a:xfrm>
            <a:off x="8572500" y="6492875"/>
            <a:ext cx="5715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AF6E5650-8210-481C-856D-253D7CDB89BF}" type="slidenum">
              <a:rPr lang="zh-CN" altLang="en-US"/>
              <a:pPr/>
              <a:t>4</a:t>
            </a:fld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1124744"/>
            <a:ext cx="24098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9272" y="613693"/>
            <a:ext cx="4648200" cy="54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4008" y="2930585"/>
            <a:ext cx="3419335" cy="7708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5140" y="2091233"/>
            <a:ext cx="3818756" cy="7626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2797" y="3942494"/>
            <a:ext cx="4039179" cy="2275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7578" y="3784811"/>
            <a:ext cx="3990975" cy="542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7578" y="3019240"/>
            <a:ext cx="3604320" cy="4976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8372" y="1934369"/>
            <a:ext cx="3390900" cy="904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24690" y="4551690"/>
            <a:ext cx="888082" cy="12710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71702" y="4441632"/>
            <a:ext cx="1009650" cy="13811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19234" y="4411755"/>
            <a:ext cx="1085850" cy="140017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10150" y="4396689"/>
            <a:ext cx="909259" cy="111315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78288" y="4506538"/>
            <a:ext cx="913967" cy="12513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69536" y="1358332"/>
            <a:ext cx="4476679" cy="59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5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8229600" cy="1143000"/>
          </a:xfrm>
        </p:spPr>
        <p:txBody>
          <a:bodyPr/>
          <a:lstStyle/>
          <a:p>
            <a:r>
              <a:rPr lang="en-US" dirty="0" smtClean="0"/>
              <a:t>Activities in Journals/Conferences/Workshops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46138"/>
            <a:ext cx="8229600" cy="5319166"/>
          </a:xfrm>
        </p:spPr>
        <p:txBody>
          <a:bodyPr/>
          <a:lstStyle/>
          <a:p>
            <a:r>
              <a:rPr lang="en-US" dirty="0" smtClean="0"/>
              <a:t>INFOCOM-2016 </a:t>
            </a:r>
            <a:r>
              <a:rPr lang="en-US" dirty="0"/>
              <a:t>Workshop on CPS</a:t>
            </a:r>
          </a:p>
          <a:p>
            <a:r>
              <a:rPr lang="en-US" dirty="0" smtClean="0"/>
              <a:t>IEEE </a:t>
            </a:r>
            <a:r>
              <a:rPr lang="en-US" dirty="0"/>
              <a:t>Transactions on </a:t>
            </a:r>
            <a:r>
              <a:rPr lang="en-US" dirty="0" smtClean="0"/>
              <a:t>CAD, </a:t>
            </a:r>
            <a:r>
              <a:rPr lang="en-US" dirty="0"/>
              <a:t>special issue on CAD for Cyber-Physical System</a:t>
            </a:r>
          </a:p>
          <a:p>
            <a:r>
              <a:rPr lang="en-US" dirty="0" smtClean="0"/>
              <a:t>IEEE </a:t>
            </a:r>
            <a:r>
              <a:rPr lang="en-US" dirty="0"/>
              <a:t>Transactions on </a:t>
            </a:r>
            <a:r>
              <a:rPr lang="en-US" dirty="0" smtClean="0"/>
              <a:t>Computers, </a:t>
            </a:r>
            <a:r>
              <a:rPr lang="en-US" dirty="0"/>
              <a:t>special issue on Smart City Computing</a:t>
            </a:r>
          </a:p>
          <a:p>
            <a:r>
              <a:rPr lang="en-US" dirty="0" smtClean="0"/>
              <a:t>IEEE </a:t>
            </a:r>
            <a:r>
              <a:rPr lang="en-US" dirty="0"/>
              <a:t>Transactions on Multi-Scale Computing </a:t>
            </a:r>
            <a:r>
              <a:rPr lang="en-US" dirty="0" smtClean="0"/>
              <a:t>Systems, </a:t>
            </a:r>
            <a:r>
              <a:rPr lang="en-US" dirty="0"/>
              <a:t>special issue on Hardware Software </a:t>
            </a:r>
            <a:r>
              <a:rPr lang="en-US" dirty="0" err="1"/>
              <a:t>Crosslayer</a:t>
            </a:r>
            <a:r>
              <a:rPr lang="en-US" dirty="0"/>
              <a:t> Technologies for Trustworthy and Secure </a:t>
            </a:r>
            <a:r>
              <a:rPr lang="en-US" dirty="0" smtClean="0"/>
              <a:t>Computing</a:t>
            </a:r>
          </a:p>
          <a:p>
            <a:r>
              <a:rPr lang="en-US" dirty="0" smtClean="0"/>
              <a:t>ACM Transactions on Cyber-Physical Systems, special issue on Smart Homes, Buildings and Infrastructure</a:t>
            </a:r>
            <a:endParaRPr lang="en-US" dirty="0"/>
          </a:p>
          <a:p>
            <a:r>
              <a:rPr lang="en-US" dirty="0" smtClean="0"/>
              <a:t>ICCAD-2015 </a:t>
            </a:r>
            <a:r>
              <a:rPr lang="en-US" dirty="0"/>
              <a:t>special session on The Landscape of Smart Buildings: Modeling, Management and Infrastructure</a:t>
            </a:r>
          </a:p>
          <a:p>
            <a:r>
              <a:rPr lang="en-US" dirty="0" smtClean="0"/>
              <a:t>ICCD-2015 </a:t>
            </a:r>
            <a:r>
              <a:rPr lang="en-US" dirty="0"/>
              <a:t>special session on Cyber-Physical Integration and Design Automation for Microfluidic Biochips</a:t>
            </a:r>
          </a:p>
          <a:p>
            <a:r>
              <a:rPr lang="en-US" dirty="0" smtClean="0"/>
              <a:t>DAC-2015 </a:t>
            </a:r>
            <a:r>
              <a:rPr lang="en-US" dirty="0"/>
              <a:t>special session on Securing Cyber-Physical Systems: From Surveillance to Transportation and </a:t>
            </a:r>
            <a:r>
              <a:rPr lang="en-US" dirty="0" smtClean="0"/>
              <a:t>Home</a:t>
            </a:r>
          </a:p>
          <a:p>
            <a:r>
              <a:rPr lang="en-US" dirty="0" smtClean="0"/>
              <a:t>More to come …..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86663"/>
      </p:ext>
    </p:extLst>
  </p:cSld>
  <p:clrMapOvr>
    <a:masterClrMapping/>
  </p:clrMapOvr>
</p:sld>
</file>

<file path=ppt/theme/theme1.xml><?xml version="1.0" encoding="utf-8"?>
<a:theme xmlns:a="http://schemas.openxmlformats.org/drawingml/2006/main" name="iccad_T">
  <a:themeElements>
    <a:clrScheme name="Group_bluepearl 1">
      <a:dk1>
        <a:srgbClr val="CCCCFF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2DB6B3"/>
      </a:accent2>
      <a:accent3>
        <a:srgbClr val="AAAAAA"/>
      </a:accent3>
      <a:accent4>
        <a:srgbClr val="DADADA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Group_bluepearl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Group_bluepearl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16911</TotalTime>
  <Words>152</Words>
  <Application>Microsoft Office PowerPoint</Application>
  <PresentationFormat>On-screen Show (4:3)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黑体</vt:lpstr>
      <vt:lpstr>宋体</vt:lpstr>
      <vt:lpstr>Arial</vt:lpstr>
      <vt:lpstr>Calibri</vt:lpstr>
      <vt:lpstr>Wingdings</vt:lpstr>
      <vt:lpstr>iccad_T</vt:lpstr>
      <vt:lpstr>PowerPoint Presentation</vt:lpstr>
      <vt:lpstr>Activities</vt:lpstr>
      <vt:lpstr>PowerPoint Presentation</vt:lpstr>
      <vt:lpstr>Editor-In-Chiefs</vt:lpstr>
      <vt:lpstr>Activities in Journals/Conferences/Workshops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thesunofchina</dc:creator>
  <cp:lastModifiedBy>zjd</cp:lastModifiedBy>
  <cp:revision>861</cp:revision>
  <dcterms:created xsi:type="dcterms:W3CDTF">2014-01-28T07:26:04Z</dcterms:created>
  <dcterms:modified xsi:type="dcterms:W3CDTF">2015-10-15T00:58:07Z</dcterms:modified>
</cp:coreProperties>
</file>