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58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56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5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309" r:id="rId51"/>
    <p:sldId id="310" r:id="rId52"/>
    <p:sldId id="311" r:id="rId53"/>
    <p:sldId id="312" r:id="rId54"/>
    <p:sldId id="313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7" r:id="rId64"/>
    <p:sldId id="298" r:id="rId65"/>
    <p:sldId id="299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72" y="-108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54A6-269A-4A8F-B04A-CF06D92E71CF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631BD-3FEB-4985-8FBD-4C824E54EA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572" y="71120"/>
            <a:ext cx="530885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1533271"/>
            <a:ext cx="9763125" cy="1532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3408" y="2049335"/>
            <a:ext cx="1346835" cy="1379865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sz="6000" spc="-1170" dirty="0" smtClean="0"/>
              <a:t>T</a:t>
            </a:r>
            <a:r>
              <a:rPr sz="6000" spc="-20" dirty="0" smtClean="0"/>
              <a:t>r</a:t>
            </a:r>
            <a:r>
              <a:rPr sz="6000" spc="-380" dirty="0" smtClean="0"/>
              <a:t>ee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1518" y="173677"/>
            <a:ext cx="6723228" cy="636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10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21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Characteristics </a:t>
            </a:r>
            <a:r>
              <a:rPr spc="-30" dirty="0"/>
              <a:t>of</a:t>
            </a:r>
            <a:r>
              <a:rPr spc="-240" dirty="0"/>
              <a:t> </a:t>
            </a:r>
            <a:r>
              <a:rPr spc="-14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3767"/>
            <a:ext cx="6525259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105" dirty="0">
                <a:latin typeface="Arial"/>
                <a:cs typeface="Arial"/>
              </a:rPr>
              <a:t>Non-linear </a:t>
            </a:r>
            <a:r>
              <a:rPr sz="2800" spc="-130" dirty="0">
                <a:latin typeface="Arial"/>
                <a:cs typeface="Arial"/>
              </a:rPr>
              <a:t>data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185" dirty="0">
                <a:latin typeface="Arial"/>
                <a:cs typeface="Arial"/>
              </a:rPr>
              <a:t>Combines advantages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00" dirty="0">
                <a:latin typeface="Arial"/>
                <a:cs typeface="Arial"/>
              </a:rPr>
              <a:t>ordered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195" dirty="0">
                <a:latin typeface="Arial"/>
                <a:cs typeface="Arial"/>
              </a:rPr>
              <a:t>Searching </a:t>
            </a: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114" dirty="0">
                <a:latin typeface="Arial"/>
                <a:cs typeface="Arial"/>
              </a:rPr>
              <a:t>fast </a:t>
            </a: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00" dirty="0">
                <a:latin typeface="Arial"/>
                <a:cs typeface="Arial"/>
              </a:rPr>
              <a:t>ordered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90" dirty="0">
                <a:latin typeface="Arial"/>
                <a:cs typeface="Arial"/>
              </a:rPr>
              <a:t>Insertion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deletion </a:t>
            </a: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114" dirty="0">
                <a:latin typeface="Arial"/>
                <a:cs typeface="Arial"/>
              </a:rPr>
              <a:t>fast </a:t>
            </a: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14" dirty="0">
                <a:latin typeface="Arial"/>
                <a:cs typeface="Arial"/>
              </a:rPr>
              <a:t>linked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175" dirty="0">
                <a:latin typeface="Arial"/>
                <a:cs typeface="Arial"/>
              </a:rPr>
              <a:t>Simple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fast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7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20885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7478"/>
            <a:ext cx="9839325" cy="32232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har char="•"/>
              <a:tabLst>
                <a:tab pos="241935" algn="l"/>
              </a:tabLst>
            </a:pP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60" dirty="0">
                <a:latin typeface="Arial"/>
                <a:cs typeface="Arial"/>
              </a:rPr>
              <a:t>structure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file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store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har char="•"/>
              <a:tabLst>
                <a:tab pos="241935" algn="l"/>
              </a:tabLst>
            </a:pPr>
            <a:r>
              <a:rPr sz="2400" spc="-85" dirty="0">
                <a:latin typeface="Arial"/>
                <a:cs typeface="Arial"/>
              </a:rPr>
              <a:t>Structure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50" dirty="0">
                <a:latin typeface="Arial"/>
                <a:cs typeface="Arial"/>
              </a:rPr>
              <a:t>arithmetic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  <a:p>
            <a:pPr marL="241300" marR="46609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185" dirty="0">
                <a:latin typeface="Arial"/>
                <a:cs typeface="Arial"/>
              </a:rPr>
              <a:t>Used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almost </a:t>
            </a:r>
            <a:r>
              <a:rPr sz="2400" spc="-120" dirty="0">
                <a:latin typeface="Arial"/>
                <a:cs typeface="Arial"/>
              </a:rPr>
              <a:t>every </a:t>
            </a:r>
            <a:r>
              <a:rPr sz="2400" spc="-200" dirty="0">
                <a:latin typeface="Arial"/>
                <a:cs typeface="Arial"/>
              </a:rPr>
              <a:t>3D </a:t>
            </a:r>
            <a:r>
              <a:rPr sz="2400" spc="-95" dirty="0">
                <a:latin typeface="Arial"/>
                <a:cs typeface="Arial"/>
              </a:rPr>
              <a:t>video </a:t>
            </a:r>
            <a:r>
              <a:rPr sz="2400" spc="-180" dirty="0">
                <a:latin typeface="Arial"/>
                <a:cs typeface="Arial"/>
              </a:rPr>
              <a:t>game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determine </a:t>
            </a:r>
            <a:r>
              <a:rPr sz="2400" spc="-65" dirty="0">
                <a:latin typeface="Arial"/>
                <a:cs typeface="Arial"/>
              </a:rPr>
              <a:t>what </a:t>
            </a:r>
            <a:r>
              <a:rPr sz="2400" spc="-95" dirty="0">
                <a:latin typeface="Arial"/>
                <a:cs typeface="Arial"/>
              </a:rPr>
              <a:t>objects </a:t>
            </a:r>
            <a:r>
              <a:rPr sz="2400" spc="-120" dirty="0">
                <a:latin typeface="Arial"/>
                <a:cs typeface="Arial"/>
              </a:rPr>
              <a:t>need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be  </a:t>
            </a:r>
            <a:r>
              <a:rPr sz="2400" spc="-95" dirty="0">
                <a:latin typeface="Arial"/>
                <a:cs typeface="Arial"/>
              </a:rPr>
              <a:t>rendered.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400" spc="-185" dirty="0">
                <a:latin typeface="Arial"/>
                <a:cs typeface="Arial"/>
              </a:rPr>
              <a:t>Used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almost </a:t>
            </a:r>
            <a:r>
              <a:rPr sz="2400" spc="-120" dirty="0">
                <a:latin typeface="Arial"/>
                <a:cs typeface="Arial"/>
              </a:rPr>
              <a:t>every </a:t>
            </a:r>
            <a:r>
              <a:rPr sz="2400" spc="-75" dirty="0">
                <a:latin typeface="Arial"/>
                <a:cs typeface="Arial"/>
              </a:rPr>
              <a:t>high-bandwidth </a:t>
            </a:r>
            <a:r>
              <a:rPr sz="2400" spc="-40" dirty="0">
                <a:latin typeface="Arial"/>
                <a:cs typeface="Arial"/>
              </a:rPr>
              <a:t>router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85" dirty="0">
                <a:latin typeface="Arial"/>
                <a:cs typeface="Arial"/>
              </a:rPr>
              <a:t>storing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router-tables.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400" spc="-150" dirty="0">
                <a:latin typeface="Arial"/>
                <a:cs typeface="Arial"/>
              </a:rPr>
              <a:t>used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compression </a:t>
            </a:r>
            <a:r>
              <a:rPr sz="2400" spc="-90" dirty="0">
                <a:latin typeface="Arial"/>
                <a:cs typeface="Arial"/>
              </a:rPr>
              <a:t>algorithms, </a:t>
            </a:r>
            <a:r>
              <a:rPr sz="2400" spc="-160" dirty="0">
                <a:latin typeface="Arial"/>
                <a:cs typeface="Arial"/>
              </a:rPr>
              <a:t>such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95" dirty="0">
                <a:latin typeface="Arial"/>
                <a:cs typeface="Arial"/>
              </a:rPr>
              <a:t>those </a:t>
            </a:r>
            <a:r>
              <a:rPr sz="2400" spc="-155" dirty="0">
                <a:latin typeface="Arial"/>
                <a:cs typeface="Arial"/>
              </a:rPr>
              <a:t>used </a:t>
            </a:r>
            <a:r>
              <a:rPr sz="2400" spc="-125" dirty="0">
                <a:latin typeface="Arial"/>
                <a:cs typeface="Arial"/>
              </a:rPr>
              <a:t>by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.jpeg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.mp3 </a:t>
            </a:r>
            <a:r>
              <a:rPr sz="2400" spc="-35" dirty="0">
                <a:latin typeface="Arial"/>
                <a:cs typeface="Arial"/>
              </a:rPr>
              <a:t>file-  </a:t>
            </a:r>
            <a:r>
              <a:rPr sz="2400" spc="-85" dirty="0">
                <a:latin typeface="Arial"/>
                <a:cs typeface="Arial"/>
              </a:rPr>
              <a:t>formats.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117"/>
            <a:ext cx="507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Introduction </a:t>
            </a:r>
            <a:r>
              <a:rPr spc="-465" dirty="0"/>
              <a:t>To </a:t>
            </a:r>
            <a:r>
              <a:rPr spc="-200" dirty="0"/>
              <a:t>Binary</a:t>
            </a:r>
            <a:r>
              <a:rPr spc="-254" dirty="0"/>
              <a:t> </a:t>
            </a:r>
            <a:r>
              <a:rPr spc="-33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3503"/>
            <a:ext cx="10081260" cy="49549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4516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binary </a:t>
            </a:r>
            <a:r>
              <a:rPr sz="2800" spc="-75" dirty="0">
                <a:latin typeface="Arial"/>
                <a:cs typeface="Arial"/>
              </a:rPr>
              <a:t>tree,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05" dirty="0">
                <a:latin typeface="Arial"/>
                <a:cs typeface="Arial"/>
              </a:rPr>
              <a:t>which no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195" dirty="0">
                <a:latin typeface="Arial"/>
                <a:cs typeface="Arial"/>
              </a:rPr>
              <a:t>can have </a:t>
            </a:r>
            <a:r>
              <a:rPr sz="2800" spc="-100" dirty="0">
                <a:latin typeface="Arial"/>
                <a:cs typeface="Arial"/>
              </a:rPr>
              <a:t>more </a:t>
            </a:r>
            <a:r>
              <a:rPr sz="2800" spc="-80" dirty="0">
                <a:latin typeface="Arial"/>
                <a:cs typeface="Arial"/>
              </a:rPr>
              <a:t>than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two  </a:t>
            </a:r>
            <a:r>
              <a:rPr sz="2800" spc="-100" dirty="0">
                <a:latin typeface="Arial"/>
                <a:cs typeface="Arial"/>
              </a:rPr>
              <a:t>children.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935" algn="l"/>
              </a:tabLst>
            </a:pPr>
            <a:r>
              <a:rPr sz="2800" spc="-165" dirty="0">
                <a:latin typeface="Arial"/>
                <a:cs typeface="Arial"/>
              </a:rPr>
              <a:t>Consider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375" dirty="0">
                <a:latin typeface="Arial"/>
                <a:cs typeface="Arial"/>
              </a:rPr>
              <a:t>T, </a:t>
            </a:r>
            <a:r>
              <a:rPr sz="2800" spc="-120" dirty="0">
                <a:latin typeface="Arial"/>
                <a:cs typeface="Arial"/>
              </a:rPr>
              <a:t>here </a:t>
            </a:r>
            <a:r>
              <a:rPr sz="2800" spc="-170" dirty="0">
                <a:latin typeface="Arial"/>
                <a:cs typeface="Arial"/>
              </a:rPr>
              <a:t>‘A’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root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375" dirty="0"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3856990" indent="-228600">
              <a:lnSpc>
                <a:spcPts val="3030"/>
              </a:lnSpc>
              <a:buChar char="•"/>
              <a:tabLst>
                <a:tab pos="241935" algn="l"/>
              </a:tabLst>
            </a:pPr>
            <a:r>
              <a:rPr sz="2800" spc="-90" dirty="0">
                <a:latin typeface="Arial"/>
                <a:cs typeface="Arial"/>
              </a:rPr>
              <a:t>‘B’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left </a:t>
            </a:r>
            <a:r>
              <a:rPr sz="2800" spc="-95" dirty="0">
                <a:latin typeface="Arial"/>
                <a:cs typeface="Arial"/>
              </a:rPr>
              <a:t>child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‘A’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35" dirty="0">
                <a:latin typeface="Arial"/>
                <a:cs typeface="Arial"/>
              </a:rPr>
              <a:t>‘C’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the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right  </a:t>
            </a:r>
            <a:r>
              <a:rPr sz="2800" spc="-95" dirty="0">
                <a:latin typeface="Arial"/>
                <a:cs typeface="Arial"/>
              </a:rPr>
              <a:t>child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‘A’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699135" algn="l"/>
              </a:tabLst>
            </a:pPr>
            <a:r>
              <a:rPr sz="2400" spc="-80" dirty="0">
                <a:latin typeface="Arial"/>
                <a:cs typeface="Arial"/>
              </a:rPr>
              <a:t>i.e </a:t>
            </a: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father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20" dirty="0">
                <a:latin typeface="Arial"/>
                <a:cs typeface="Arial"/>
              </a:rPr>
              <a:t>B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  <a:tab pos="422402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320" dirty="0">
                <a:latin typeface="Arial"/>
                <a:cs typeface="Arial"/>
              </a:rPr>
              <a:t>B 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450" dirty="0">
                <a:latin typeface="Arial"/>
                <a:cs typeface="Arial"/>
              </a:rPr>
              <a:t>C 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called	</a:t>
            </a:r>
            <a:r>
              <a:rPr sz="2400" spc="-120" dirty="0">
                <a:latin typeface="Arial"/>
                <a:cs typeface="Arial"/>
              </a:rPr>
              <a:t>siblings.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90" dirty="0">
                <a:latin typeface="Arial"/>
                <a:cs typeface="Arial"/>
              </a:rPr>
              <a:t>Nodes </a:t>
            </a:r>
            <a:r>
              <a:rPr sz="2800" spc="-275" dirty="0">
                <a:latin typeface="Arial"/>
                <a:cs typeface="Arial"/>
              </a:rPr>
              <a:t>D,H,I,F,J </a:t>
            </a:r>
            <a:r>
              <a:rPr sz="2800" spc="-145" dirty="0">
                <a:latin typeface="Arial"/>
                <a:cs typeface="Arial"/>
              </a:rPr>
              <a:t>are </a:t>
            </a:r>
            <a:r>
              <a:rPr sz="2800" spc="-100" dirty="0">
                <a:latin typeface="Arial"/>
                <a:cs typeface="Arial"/>
              </a:rPr>
              <a:t>leaf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1723" y="3480292"/>
            <a:ext cx="3962400" cy="3365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2223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Binary</a:t>
            </a:r>
            <a:r>
              <a:rPr spc="-340" dirty="0"/>
              <a:t> </a:t>
            </a:r>
            <a:r>
              <a:rPr spc="-33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3503"/>
            <a:ext cx="6514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binary </a:t>
            </a:r>
            <a:r>
              <a:rPr sz="2800" spc="-75" dirty="0">
                <a:latin typeface="Arial"/>
                <a:cs typeface="Arial"/>
              </a:rPr>
              <a:t>tree, </a:t>
            </a:r>
            <a:r>
              <a:rPr sz="2800" i="1" spc="-185" dirty="0">
                <a:latin typeface="Trebuchet MS"/>
                <a:cs typeface="Trebuchet MS"/>
              </a:rPr>
              <a:t>T</a:t>
            </a:r>
            <a:r>
              <a:rPr sz="2800" spc="-185" dirty="0">
                <a:latin typeface="Arial"/>
                <a:cs typeface="Arial"/>
              </a:rPr>
              <a:t>,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55" dirty="0">
                <a:latin typeface="Arial"/>
                <a:cs typeface="Arial"/>
              </a:rPr>
              <a:t>either </a:t>
            </a:r>
            <a:r>
              <a:rPr sz="2800" spc="-95" dirty="0">
                <a:latin typeface="Arial"/>
                <a:cs typeface="Arial"/>
              </a:rPr>
              <a:t>empty </a:t>
            </a:r>
            <a:r>
              <a:rPr sz="2800" spc="-40" dirty="0">
                <a:latin typeface="Arial"/>
                <a:cs typeface="Arial"/>
              </a:rPr>
              <a:t>or </a:t>
            </a:r>
            <a:r>
              <a:rPr sz="2800" spc="-185" dirty="0">
                <a:latin typeface="Arial"/>
                <a:cs typeface="Arial"/>
              </a:rPr>
              <a:t>such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675001"/>
            <a:ext cx="32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40" dirty="0">
                <a:latin typeface="Trebuchet MS"/>
                <a:cs typeface="Trebuchet MS"/>
              </a:rPr>
              <a:t>III.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315"/>
              </a:spcBef>
              <a:buAutoNum type="romanUcPeriod"/>
              <a:tabLst>
                <a:tab pos="527685" algn="l"/>
                <a:tab pos="528320" algn="l"/>
              </a:tabLst>
            </a:pPr>
            <a:r>
              <a:rPr i="1" spc="-235" dirty="0">
                <a:latin typeface="Trebuchet MS"/>
                <a:cs typeface="Trebuchet MS"/>
              </a:rPr>
              <a:t>T </a:t>
            </a:r>
            <a:r>
              <a:rPr spc="-190" dirty="0"/>
              <a:t>has </a:t>
            </a:r>
            <a:r>
              <a:rPr spc="-210" dirty="0"/>
              <a:t>a </a:t>
            </a:r>
            <a:r>
              <a:rPr spc="-130" dirty="0"/>
              <a:t>special </a:t>
            </a:r>
            <a:r>
              <a:rPr spc="-105" dirty="0"/>
              <a:t>node </a:t>
            </a:r>
            <a:r>
              <a:rPr spc="-114" dirty="0"/>
              <a:t>called </a:t>
            </a:r>
            <a:r>
              <a:rPr spc="-40" dirty="0"/>
              <a:t>the </a:t>
            </a:r>
            <a:r>
              <a:rPr spc="-30" dirty="0"/>
              <a:t>root</a:t>
            </a:r>
            <a:r>
              <a:rPr spc="-160" dirty="0"/>
              <a:t> </a:t>
            </a:r>
            <a:r>
              <a:rPr spc="-105" dirty="0"/>
              <a:t>node</a:t>
            </a:r>
          </a:p>
          <a:p>
            <a:pPr marL="527685" indent="-514984">
              <a:lnSpc>
                <a:spcPts val="2735"/>
              </a:lnSpc>
              <a:spcBef>
                <a:spcPts val="215"/>
              </a:spcBef>
              <a:buAutoNum type="romanUcPeriod"/>
              <a:tabLst>
                <a:tab pos="527685" algn="l"/>
                <a:tab pos="528320" algn="l"/>
              </a:tabLst>
            </a:pPr>
            <a:r>
              <a:rPr i="1" spc="-235" dirty="0">
                <a:latin typeface="Trebuchet MS"/>
                <a:cs typeface="Trebuchet MS"/>
              </a:rPr>
              <a:t>T</a:t>
            </a:r>
            <a:r>
              <a:rPr i="1" spc="-180" dirty="0">
                <a:latin typeface="Trebuchet MS"/>
                <a:cs typeface="Trebuchet MS"/>
              </a:rPr>
              <a:t> </a:t>
            </a:r>
            <a:r>
              <a:rPr spc="-190" dirty="0"/>
              <a:t>has</a:t>
            </a:r>
            <a:r>
              <a:rPr spc="-145" dirty="0"/>
              <a:t> </a:t>
            </a:r>
            <a:r>
              <a:rPr spc="-15" dirty="0"/>
              <a:t>two</a:t>
            </a:r>
            <a:r>
              <a:rPr spc="-130" dirty="0"/>
              <a:t> </a:t>
            </a:r>
            <a:r>
              <a:rPr spc="-150" dirty="0"/>
              <a:t>sets</a:t>
            </a:r>
            <a:r>
              <a:rPr spc="-135" dirty="0"/>
              <a:t> </a:t>
            </a:r>
            <a:r>
              <a:rPr spc="-20" dirty="0"/>
              <a:t>of</a:t>
            </a:r>
            <a:r>
              <a:rPr spc="-130" dirty="0"/>
              <a:t> </a:t>
            </a:r>
            <a:r>
              <a:rPr spc="-140" dirty="0"/>
              <a:t>nodes </a:t>
            </a:r>
            <a:r>
              <a:rPr spc="-360" dirty="0"/>
              <a:t>L</a:t>
            </a:r>
            <a:r>
              <a:rPr sz="2400" spc="-540" baseline="-20833" dirty="0"/>
              <a:t>T</a:t>
            </a:r>
            <a:r>
              <a:rPr sz="2400" spc="-532" baseline="-20833" dirty="0"/>
              <a:t> </a:t>
            </a:r>
            <a:r>
              <a:rPr sz="2400" spc="-130" dirty="0"/>
              <a:t>and</a:t>
            </a:r>
            <a:r>
              <a:rPr sz="2400" spc="-125" dirty="0"/>
              <a:t> </a:t>
            </a:r>
            <a:r>
              <a:rPr sz="2400" spc="-260" dirty="0"/>
              <a:t>R</a:t>
            </a:r>
            <a:r>
              <a:rPr sz="2400" spc="-390" baseline="-20833" dirty="0"/>
              <a:t>T</a:t>
            </a:r>
            <a:r>
              <a:rPr sz="2400" spc="-260" dirty="0"/>
              <a:t>,</a:t>
            </a:r>
            <a:r>
              <a:rPr sz="2400" spc="-165" dirty="0"/>
              <a:t> </a:t>
            </a:r>
            <a:r>
              <a:rPr sz="2400" spc="-114" dirty="0"/>
              <a:t>called</a:t>
            </a:r>
            <a:r>
              <a:rPr sz="2400" spc="-130" dirty="0"/>
              <a:t> </a:t>
            </a:r>
            <a:r>
              <a:rPr sz="2400" spc="-40" dirty="0"/>
              <a:t>the</a:t>
            </a:r>
            <a:r>
              <a:rPr sz="2400" spc="-135" dirty="0"/>
              <a:t> </a:t>
            </a:r>
            <a:r>
              <a:rPr sz="2400" spc="-5" dirty="0"/>
              <a:t>left</a:t>
            </a:r>
            <a:r>
              <a:rPr sz="2400" spc="-170" dirty="0"/>
              <a:t> </a:t>
            </a:r>
            <a:r>
              <a:rPr sz="2400" spc="-105" dirty="0"/>
              <a:t>subtree</a:t>
            </a:r>
            <a:r>
              <a:rPr sz="2400" spc="-185" dirty="0"/>
              <a:t> </a:t>
            </a:r>
            <a:r>
              <a:rPr sz="2400" spc="-130" dirty="0"/>
              <a:t>and </a:t>
            </a:r>
            <a:r>
              <a:rPr sz="2400" spc="-45" dirty="0"/>
              <a:t>right</a:t>
            </a:r>
            <a:r>
              <a:rPr sz="2400" spc="-180" dirty="0"/>
              <a:t> </a:t>
            </a:r>
            <a:r>
              <a:rPr sz="2400" spc="-105" dirty="0"/>
              <a:t>subtree</a:t>
            </a:r>
            <a:r>
              <a:rPr sz="2400" spc="-185" dirty="0"/>
              <a:t> </a:t>
            </a:r>
            <a:r>
              <a:rPr sz="2400" spc="-25" dirty="0"/>
              <a:t>of</a:t>
            </a:r>
            <a:endParaRPr sz="2400">
              <a:latin typeface="Trebuchet MS"/>
              <a:cs typeface="Trebuchet MS"/>
            </a:endParaRPr>
          </a:p>
          <a:p>
            <a:pPr marL="527685">
              <a:lnSpc>
                <a:spcPts val="2735"/>
              </a:lnSpc>
            </a:pPr>
            <a:r>
              <a:rPr i="1" spc="-160" dirty="0">
                <a:latin typeface="Trebuchet MS"/>
                <a:cs typeface="Trebuchet MS"/>
              </a:rPr>
              <a:t>T</a:t>
            </a:r>
            <a:r>
              <a:rPr spc="-160" dirty="0"/>
              <a:t>,</a:t>
            </a:r>
            <a:r>
              <a:rPr spc="-130" dirty="0"/>
              <a:t> </a:t>
            </a:r>
            <a:r>
              <a:rPr spc="-114" dirty="0"/>
              <a:t>respectively.</a:t>
            </a:r>
          </a:p>
          <a:p>
            <a:pPr marL="527685">
              <a:lnSpc>
                <a:spcPct val="100000"/>
              </a:lnSpc>
              <a:spcBef>
                <a:spcPts val="204"/>
              </a:spcBef>
            </a:pPr>
            <a:r>
              <a:rPr i="1" spc="-280" dirty="0">
                <a:latin typeface="Trebuchet MS"/>
                <a:cs typeface="Trebuchet MS"/>
              </a:rPr>
              <a:t>L</a:t>
            </a:r>
            <a:r>
              <a:rPr sz="2400" i="1" spc="-419" baseline="-20833" dirty="0">
                <a:latin typeface="Trebuchet MS"/>
                <a:cs typeface="Trebuchet MS"/>
              </a:rPr>
              <a:t>T </a:t>
            </a:r>
            <a:r>
              <a:rPr sz="2400" spc="-130" dirty="0"/>
              <a:t>and </a:t>
            </a:r>
            <a:r>
              <a:rPr sz="2400" i="1" spc="-175" dirty="0">
                <a:latin typeface="Trebuchet MS"/>
                <a:cs typeface="Trebuchet MS"/>
              </a:rPr>
              <a:t>R</a:t>
            </a:r>
            <a:r>
              <a:rPr sz="2400" i="1" spc="-262" baseline="-20833" dirty="0">
                <a:latin typeface="Trebuchet MS"/>
                <a:cs typeface="Trebuchet MS"/>
              </a:rPr>
              <a:t>T </a:t>
            </a:r>
            <a:r>
              <a:rPr sz="2400" spc="-125" dirty="0"/>
              <a:t>are </a:t>
            </a:r>
            <a:r>
              <a:rPr sz="2400" spc="-85" dirty="0"/>
              <a:t>binary</a:t>
            </a:r>
            <a:r>
              <a:rPr sz="2400" spc="-310" dirty="0"/>
              <a:t> </a:t>
            </a:r>
            <a:r>
              <a:rPr sz="2400" spc="-95" dirty="0"/>
              <a:t>trees.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2783" y="3686555"/>
            <a:ext cx="7357872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15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205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Binary</a:t>
            </a:r>
            <a:r>
              <a:rPr spc="-345" dirty="0"/>
              <a:t> </a:t>
            </a:r>
            <a:r>
              <a:rPr spc="-30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909"/>
            <a:ext cx="10067925" cy="4610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1177925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935" algn="l"/>
              </a:tabLst>
            </a:pPr>
            <a:r>
              <a:rPr sz="2600" spc="-270" dirty="0">
                <a:latin typeface="Arial"/>
                <a:cs typeface="Arial"/>
              </a:rPr>
              <a:t>A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binary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tree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finite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set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of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elements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that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50" dirty="0">
                <a:latin typeface="Arial"/>
                <a:cs typeface="Arial"/>
              </a:rPr>
              <a:t>either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empty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or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is  </a:t>
            </a:r>
            <a:r>
              <a:rPr sz="2600" spc="-45" dirty="0">
                <a:latin typeface="Arial"/>
                <a:cs typeface="Arial"/>
              </a:rPr>
              <a:t>partitioned </a:t>
            </a:r>
            <a:r>
              <a:rPr sz="2600" spc="-30" dirty="0">
                <a:latin typeface="Arial"/>
                <a:cs typeface="Arial"/>
              </a:rPr>
              <a:t>into </a:t>
            </a:r>
            <a:r>
              <a:rPr sz="2600" spc="-60" dirty="0">
                <a:latin typeface="Arial"/>
                <a:cs typeface="Arial"/>
              </a:rPr>
              <a:t>three disjoint</a:t>
            </a:r>
            <a:r>
              <a:rPr sz="2600" spc="-50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subsets.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935" algn="l"/>
              </a:tabLst>
            </a:pPr>
            <a:r>
              <a:rPr sz="2600" spc="-20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first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subset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contains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spc="-130" dirty="0">
                <a:latin typeface="Arial"/>
                <a:cs typeface="Arial"/>
              </a:rPr>
              <a:t> single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element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called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root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of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tree.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00"/>
              </a:lnSpc>
              <a:buChar char="•"/>
              <a:tabLst>
                <a:tab pos="241935" algn="l"/>
              </a:tabLst>
            </a:pPr>
            <a:r>
              <a:rPr sz="2600" spc="-20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other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two</a:t>
            </a:r>
            <a:r>
              <a:rPr sz="2600" spc="-160" dirty="0">
                <a:latin typeface="Arial"/>
                <a:cs typeface="Arial"/>
              </a:rPr>
              <a:t> subsets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are</a:t>
            </a:r>
            <a:r>
              <a:rPr sz="2600" spc="-135" dirty="0">
                <a:latin typeface="Arial"/>
                <a:cs typeface="Arial"/>
              </a:rPr>
              <a:t> themselves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binary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trees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called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left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and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right  </a:t>
            </a:r>
            <a:r>
              <a:rPr sz="2600" spc="-135" dirty="0">
                <a:latin typeface="Arial"/>
                <a:cs typeface="Arial"/>
              </a:rPr>
              <a:t>sub-trees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80" dirty="0">
                <a:latin typeface="Arial"/>
                <a:cs typeface="Arial"/>
              </a:rPr>
              <a:t>original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tree.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600" spc="-27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left </a:t>
            </a:r>
            <a:r>
              <a:rPr sz="2600" spc="-35" dirty="0">
                <a:latin typeface="Arial"/>
                <a:cs typeface="Arial"/>
              </a:rPr>
              <a:t>or right </a:t>
            </a:r>
            <a:r>
              <a:rPr sz="2600" spc="-95" dirty="0">
                <a:latin typeface="Arial"/>
                <a:cs typeface="Arial"/>
              </a:rPr>
              <a:t>sub-tree </a:t>
            </a:r>
            <a:r>
              <a:rPr sz="2600" spc="-180" dirty="0">
                <a:latin typeface="Arial"/>
                <a:cs typeface="Arial"/>
              </a:rPr>
              <a:t>can </a:t>
            </a:r>
            <a:r>
              <a:rPr sz="2600" spc="-130" dirty="0">
                <a:latin typeface="Arial"/>
                <a:cs typeface="Arial"/>
              </a:rPr>
              <a:t>be</a:t>
            </a:r>
            <a:r>
              <a:rPr sz="2600" spc="-409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empty.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600" spc="-254" dirty="0">
                <a:latin typeface="Arial"/>
                <a:cs typeface="Arial"/>
              </a:rPr>
              <a:t>Each </a:t>
            </a:r>
            <a:r>
              <a:rPr sz="2600" spc="-90" dirty="0">
                <a:latin typeface="Arial"/>
                <a:cs typeface="Arial"/>
              </a:rPr>
              <a:t>element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90" dirty="0">
                <a:latin typeface="Arial"/>
                <a:cs typeface="Arial"/>
              </a:rPr>
              <a:t>binary </a:t>
            </a:r>
            <a:r>
              <a:rPr sz="2600" spc="-50" dirty="0">
                <a:latin typeface="Arial"/>
                <a:cs typeface="Arial"/>
              </a:rPr>
              <a:t>tree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120" dirty="0">
                <a:latin typeface="Arial"/>
                <a:cs typeface="Arial"/>
              </a:rPr>
              <a:t>called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25" dirty="0">
                <a:latin typeface="Arial"/>
                <a:cs typeface="Arial"/>
              </a:rPr>
              <a:t>node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40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tree.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231390" y="664463"/>
            <a:ext cx="7561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spc="415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z="4400" spc="445" dirty="0">
                <a:solidFill>
                  <a:srgbClr val="5ECCF3"/>
                </a:solidFill>
                <a:latin typeface="Calibri"/>
                <a:cs typeface="Calibri"/>
              </a:rPr>
              <a:t>Tree </a:t>
            </a:r>
            <a:r>
              <a:rPr sz="4400" spc="380" dirty="0">
                <a:solidFill>
                  <a:srgbClr val="5ECCF3"/>
                </a:solidFill>
                <a:latin typeface="Calibri"/>
                <a:cs typeface="Calibri"/>
              </a:rPr>
              <a:t>for</a:t>
            </a:r>
            <a:r>
              <a:rPr sz="4400" spc="-24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z="4400" spc="420" dirty="0">
                <a:solidFill>
                  <a:srgbClr val="5ECCF3"/>
                </a:solidFill>
                <a:latin typeface="Calibri"/>
                <a:cs typeface="Calibri"/>
              </a:rPr>
              <a:t>Expressions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68739" y="6416041"/>
            <a:ext cx="188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60" dirty="0">
                <a:solidFill>
                  <a:srgbClr val="888888"/>
                </a:solidFill>
                <a:latin typeface="Gill Sans MT"/>
                <a:cs typeface="Gill Sans MT"/>
              </a:rPr>
              <a:t>15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0148" y="1443989"/>
            <a:ext cx="5360670" cy="450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175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664463"/>
            <a:ext cx="62147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spc="409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z="4400" spc="434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r>
              <a:rPr sz="4400" spc="-2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z="4400" spc="400" dirty="0">
                <a:solidFill>
                  <a:srgbClr val="5ECCF3"/>
                </a:solidFill>
                <a:latin typeface="Calibri"/>
                <a:cs typeface="Calibri"/>
              </a:rPr>
              <a:t>Properties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2905" y="1595629"/>
            <a:ext cx="8072755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1920239" indent="-533400">
              <a:lnSpc>
                <a:spcPts val="3500"/>
              </a:lnSpc>
              <a:spcBef>
                <a:spcPts val="1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spc="-20" dirty="0">
                <a:latin typeface="Calibri"/>
                <a:cs typeface="Calibri"/>
              </a:rPr>
              <a:t>The </a:t>
            </a:r>
            <a:r>
              <a:rPr sz="2800" spc="-45" dirty="0">
                <a:latin typeface="Calibri"/>
                <a:cs typeface="Calibri"/>
              </a:rPr>
              <a:t>drawing </a:t>
            </a:r>
            <a:r>
              <a:rPr sz="2800" spc="-15" dirty="0">
                <a:latin typeface="Calibri"/>
                <a:cs typeface="Calibri"/>
              </a:rPr>
              <a:t>of </a:t>
            </a:r>
            <a:r>
              <a:rPr sz="2800" spc="-35" dirty="0">
                <a:latin typeface="Calibri"/>
                <a:cs typeface="Calibri"/>
              </a:rPr>
              <a:t>every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binary </a:t>
            </a:r>
            <a:r>
              <a:rPr sz="2800" spc="-35" dirty="0">
                <a:solidFill>
                  <a:srgbClr val="202745"/>
                </a:solidFill>
                <a:latin typeface="Calibri"/>
                <a:cs typeface="Calibri"/>
              </a:rPr>
              <a:t>tree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n  </a:t>
            </a:r>
            <a:r>
              <a:rPr sz="2800" spc="-30" dirty="0">
                <a:solidFill>
                  <a:srgbClr val="202745"/>
                </a:solidFill>
                <a:latin typeface="Calibri"/>
                <a:cs typeface="Calibri"/>
              </a:rPr>
              <a:t>elements</a:t>
            </a:r>
            <a:r>
              <a:rPr sz="2800" spc="-30" dirty="0">
                <a:latin typeface="Calibri"/>
                <a:cs typeface="Calibri"/>
              </a:rPr>
              <a:t>, </a:t>
            </a:r>
            <a:r>
              <a:rPr sz="2800" i="1" dirty="0">
                <a:latin typeface="Calibri"/>
                <a:cs typeface="Calibri"/>
              </a:rPr>
              <a:t>n </a:t>
            </a:r>
            <a:r>
              <a:rPr sz="2800" dirty="0">
                <a:latin typeface="Calibri"/>
                <a:cs typeface="Calibri"/>
              </a:rPr>
              <a:t>&gt; </a:t>
            </a:r>
            <a:r>
              <a:rPr sz="2800" spc="-10" dirty="0">
                <a:latin typeface="Calibri"/>
                <a:cs typeface="Calibri"/>
              </a:rPr>
              <a:t>0,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has </a:t>
            </a:r>
            <a:r>
              <a:rPr sz="2800" spc="-50" dirty="0">
                <a:solidFill>
                  <a:srgbClr val="4E67C7"/>
                </a:solidFill>
                <a:latin typeface="Calibri"/>
                <a:cs typeface="Calibri"/>
              </a:rPr>
              <a:t>exactly </a:t>
            </a:r>
            <a:r>
              <a:rPr sz="2800" i="1" spc="-15" dirty="0">
                <a:solidFill>
                  <a:srgbClr val="4E67C7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4E67C7"/>
                </a:solidFill>
                <a:latin typeface="Calibri"/>
                <a:cs typeface="Calibri"/>
              </a:rPr>
              <a:t>-1</a:t>
            </a:r>
            <a:r>
              <a:rPr sz="2800" spc="6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E67C7"/>
                </a:solidFill>
                <a:latin typeface="Calibri"/>
                <a:cs typeface="Calibri"/>
              </a:rPr>
              <a:t>edges</a:t>
            </a:r>
            <a:r>
              <a:rPr sz="2800" spc="-3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12115">
              <a:spcBef>
                <a:spcPts val="315"/>
              </a:spcBef>
              <a:tabLst>
                <a:tab pos="945515" algn="l"/>
              </a:tabLst>
            </a:pPr>
            <a:r>
              <a:rPr sz="2800" dirty="0">
                <a:solidFill>
                  <a:srgbClr val="202745"/>
                </a:solidFill>
                <a:latin typeface="Arial"/>
                <a:cs typeface="Arial"/>
              </a:rPr>
              <a:t>–	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node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has </a:t>
            </a:r>
            <a:r>
              <a:rPr sz="2800" spc="-30" dirty="0">
                <a:solidFill>
                  <a:srgbClr val="202745"/>
                </a:solidFill>
                <a:latin typeface="Calibri"/>
                <a:cs typeface="Calibri"/>
              </a:rPr>
              <a:t>exactly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1 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parent </a:t>
            </a:r>
            <a:r>
              <a:rPr sz="2800" spc="-40" dirty="0">
                <a:solidFill>
                  <a:srgbClr val="202745"/>
                </a:solidFill>
                <a:latin typeface="Calibri"/>
                <a:cs typeface="Calibri"/>
              </a:rPr>
              <a:t>(except</a:t>
            </a:r>
            <a:r>
              <a:rPr sz="2800" spc="4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02745"/>
                </a:solidFill>
                <a:latin typeface="Calibri"/>
                <a:cs typeface="Calibri"/>
              </a:rPr>
              <a:t>root)</a:t>
            </a:r>
            <a:endParaRPr sz="2800" dirty="0">
              <a:latin typeface="Calibri"/>
              <a:cs typeface="Calibri"/>
            </a:endParaRPr>
          </a:p>
          <a:p>
            <a:pPr marL="546100" marR="5080" indent="-533400">
              <a:lnSpc>
                <a:spcPct val="100600"/>
              </a:lnSpc>
              <a:spcBef>
                <a:spcPts val="1115"/>
              </a:spcBef>
              <a:buAutoNum type="arabicPeriod" startAt="2"/>
              <a:tabLst>
                <a:tab pos="545465" algn="l"/>
                <a:tab pos="5461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binary </a:t>
            </a:r>
            <a:r>
              <a:rPr sz="2800" spc="-35" dirty="0">
                <a:latin typeface="Calibri"/>
                <a:cs typeface="Calibri"/>
              </a:rPr>
              <a:t>tree </a:t>
            </a:r>
            <a:r>
              <a:rPr sz="2800" spc="-15" dirty="0">
                <a:latin typeface="Calibri"/>
                <a:cs typeface="Calibri"/>
              </a:rPr>
              <a:t>of </a:t>
            </a:r>
            <a:r>
              <a:rPr sz="2800" spc="-30" dirty="0">
                <a:solidFill>
                  <a:srgbClr val="202745"/>
                </a:solidFill>
                <a:latin typeface="Calibri"/>
                <a:cs typeface="Calibri"/>
              </a:rPr>
              <a:t>height </a:t>
            </a:r>
            <a:r>
              <a:rPr sz="2800" i="1" spc="-15" dirty="0">
                <a:solidFill>
                  <a:srgbClr val="202745"/>
                </a:solidFill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, </a:t>
            </a:r>
            <a:r>
              <a:rPr sz="2800" i="1" dirty="0">
                <a:latin typeface="Calibri"/>
                <a:cs typeface="Calibri"/>
              </a:rPr>
              <a:t>h </a:t>
            </a:r>
            <a:r>
              <a:rPr sz="2800" spc="-15" dirty="0">
                <a:latin typeface="Calibri"/>
                <a:cs typeface="Calibri"/>
              </a:rPr>
              <a:t>&gt;= </a:t>
            </a:r>
            <a:r>
              <a:rPr sz="2800" spc="-10" dirty="0">
                <a:latin typeface="Calibri"/>
                <a:cs typeface="Calibri"/>
              </a:rPr>
              <a:t>0, </a:t>
            </a:r>
            <a:r>
              <a:rPr sz="2800" spc="-20" dirty="0">
                <a:latin typeface="Calibri"/>
                <a:cs typeface="Calibri"/>
              </a:rPr>
              <a:t>has</a:t>
            </a:r>
            <a:r>
              <a:rPr sz="2800" spc="-2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u="heavy" spc="-40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at </a:t>
            </a:r>
            <a:r>
              <a:rPr sz="2800" u="heavy" spc="-35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least</a:t>
            </a:r>
            <a:r>
              <a:rPr sz="2800" spc="-35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i="1" dirty="0" smtClean="0">
                <a:solidFill>
                  <a:srgbClr val="4E67C7"/>
                </a:solidFill>
                <a:latin typeface="Calibri"/>
                <a:cs typeface="Calibri"/>
              </a:rPr>
              <a:t>h</a:t>
            </a:r>
            <a:r>
              <a:rPr lang="en-US" sz="2800" i="1" dirty="0" smtClean="0">
                <a:solidFill>
                  <a:srgbClr val="4E67C7"/>
                </a:solidFill>
                <a:latin typeface="Calibri"/>
                <a:cs typeface="Calibri"/>
              </a:rPr>
              <a:t>+1</a:t>
            </a:r>
            <a:r>
              <a:rPr sz="2800" i="1" dirty="0" smtClean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u="heavy" spc="-30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at  </a:t>
            </a:r>
            <a:r>
              <a:rPr sz="2800" u="heavy" spc="-25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most</a:t>
            </a:r>
            <a:r>
              <a:rPr sz="2800" spc="-25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i="1" spc="-10" dirty="0" smtClean="0">
                <a:solidFill>
                  <a:srgbClr val="4E67C7"/>
                </a:solidFill>
                <a:latin typeface="Calibri"/>
                <a:cs typeface="Calibri"/>
              </a:rPr>
              <a:t>2</a:t>
            </a:r>
            <a:r>
              <a:rPr sz="3150" i="1" spc="-15" baseline="21164" dirty="0" smtClean="0">
                <a:solidFill>
                  <a:srgbClr val="4E67C7"/>
                </a:solidFill>
                <a:latin typeface="Calibri"/>
                <a:cs typeface="Calibri"/>
              </a:rPr>
              <a:t>h</a:t>
            </a:r>
            <a:r>
              <a:rPr lang="en-US" sz="3150" i="1" spc="-15" baseline="21164" dirty="0" smtClean="0">
                <a:solidFill>
                  <a:srgbClr val="4E67C7"/>
                </a:solidFill>
                <a:latin typeface="Calibri"/>
                <a:cs typeface="Calibri"/>
              </a:rPr>
              <a:t>+1</a:t>
            </a:r>
            <a:r>
              <a:rPr sz="3200" spc="-10" dirty="0" smtClean="0">
                <a:solidFill>
                  <a:srgbClr val="4E67C7"/>
                </a:solidFill>
                <a:latin typeface="Calibri"/>
                <a:cs typeface="Calibri"/>
              </a:rPr>
              <a:t>-1 </a:t>
            </a:r>
            <a:r>
              <a:rPr sz="3200" spc="-30" dirty="0">
                <a:solidFill>
                  <a:srgbClr val="4E67C7"/>
                </a:solidFill>
                <a:latin typeface="Calibri"/>
                <a:cs typeface="Calibri"/>
              </a:rPr>
              <a:t>elements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it.</a:t>
            </a:r>
            <a:endParaRPr sz="3200" dirty="0">
              <a:latin typeface="Calibri"/>
              <a:cs typeface="Calibri"/>
            </a:endParaRPr>
          </a:p>
          <a:p>
            <a:pPr marL="541020" lvl="1" indent="-269240">
              <a:spcBef>
                <a:spcPts val="450"/>
              </a:spcBef>
              <a:buFont typeface="MS Gothic"/>
              <a:buChar char="‣"/>
              <a:tabLst>
                <a:tab pos="541655" algn="l"/>
              </a:tabLst>
            </a:pPr>
            <a:r>
              <a:rPr sz="2800" spc="-80" dirty="0">
                <a:solidFill>
                  <a:srgbClr val="202745"/>
                </a:solidFill>
                <a:latin typeface="Calibri"/>
                <a:cs typeface="Calibri"/>
              </a:rPr>
              <a:t>At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least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1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element 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at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each 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level </a:t>
            </a:r>
            <a:r>
              <a:rPr sz="2800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202745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#elements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h</a:t>
            </a:r>
            <a:endParaRPr sz="2800" dirty="0">
              <a:latin typeface="Calibri"/>
              <a:cs typeface="Calibri"/>
            </a:endParaRPr>
          </a:p>
          <a:p>
            <a:pPr marL="541020" lvl="1" indent="-269240">
              <a:spcBef>
                <a:spcPts val="125"/>
              </a:spcBef>
              <a:buFont typeface="MS Gothic"/>
              <a:buChar char="‣"/>
              <a:tabLst>
                <a:tab pos="541655" algn="l"/>
              </a:tabLst>
            </a:pPr>
            <a:r>
              <a:rPr sz="2800" spc="-80" dirty="0">
                <a:solidFill>
                  <a:srgbClr val="202745"/>
                </a:solidFill>
                <a:latin typeface="Calibri"/>
                <a:cs typeface="Calibri"/>
              </a:rPr>
              <a:t>At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most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2</a:t>
            </a:r>
            <a:r>
              <a:rPr sz="2775" spc="-7" baseline="21021" dirty="0">
                <a:solidFill>
                  <a:srgbClr val="202745"/>
                </a:solidFill>
                <a:latin typeface="Calibri"/>
                <a:cs typeface="Calibri"/>
              </a:rPr>
              <a:t>i-1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elements 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at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i-th 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level </a:t>
            </a:r>
            <a:r>
              <a:rPr sz="2800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20274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Σ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2</a:t>
            </a:r>
            <a:r>
              <a:rPr sz="2775" spc="-7" baseline="21021" dirty="0">
                <a:solidFill>
                  <a:srgbClr val="202745"/>
                </a:solidFill>
                <a:latin typeface="Calibri"/>
                <a:cs typeface="Calibri"/>
              </a:rPr>
              <a:t>i-1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= 2</a:t>
            </a:r>
            <a:r>
              <a:rPr sz="2775" baseline="21021" dirty="0">
                <a:solidFill>
                  <a:srgbClr val="202745"/>
                </a:solidFill>
                <a:latin typeface="Calibri"/>
                <a:cs typeface="Calibri"/>
              </a:rPr>
              <a:t>h</a:t>
            </a:r>
            <a:r>
              <a:rPr sz="2775" spc="-195" baseline="21021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-1</a:t>
            </a:r>
            <a:endParaRPr sz="2800" dirty="0">
              <a:latin typeface="Calibri"/>
              <a:cs typeface="Calibri"/>
            </a:endParaRPr>
          </a:p>
          <a:p>
            <a:pPr marL="1622425">
              <a:spcBef>
                <a:spcPts val="335"/>
              </a:spcBef>
            </a:pP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a+ar</a:t>
            </a:r>
            <a:r>
              <a:rPr sz="2775" spc="-7" baseline="21021" dirty="0">
                <a:solidFill>
                  <a:srgbClr val="202745"/>
                </a:solidFill>
                <a:latin typeface="Calibri"/>
                <a:cs typeface="Calibri"/>
              </a:rPr>
              <a:t>1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+ar</a:t>
            </a:r>
            <a:r>
              <a:rPr sz="2775" spc="-7" baseline="21021" dirty="0">
                <a:solidFill>
                  <a:srgbClr val="202745"/>
                </a:solidFill>
                <a:latin typeface="Calibri"/>
                <a:cs typeface="Calibri"/>
              </a:rPr>
              <a:t>2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+…+ ar</a:t>
            </a:r>
            <a:r>
              <a:rPr sz="2775" spc="-7" baseline="21021" dirty="0">
                <a:solidFill>
                  <a:srgbClr val="202745"/>
                </a:solidFill>
                <a:latin typeface="Calibri"/>
                <a:cs typeface="Calibri"/>
              </a:rPr>
              <a:t>n-1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=</a:t>
            </a:r>
            <a:r>
              <a:rPr sz="2800" spc="-20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a(r</a:t>
            </a:r>
            <a:r>
              <a:rPr sz="2775" spc="-7" baseline="21021" dirty="0">
                <a:solidFill>
                  <a:srgbClr val="202745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-1)/(r-1)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1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519176"/>
            <a:ext cx="6217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409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z="4400" spc="434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r>
              <a:rPr sz="4400" spc="-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z="4400" spc="400" dirty="0">
                <a:solidFill>
                  <a:srgbClr val="5ECCF3"/>
                </a:solidFill>
                <a:latin typeface="Calibri"/>
                <a:cs typeface="Calibri"/>
              </a:rPr>
              <a:t>Properties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194" y="1305306"/>
            <a:ext cx="8056880" cy="185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spcBef>
                <a:spcPts val="100"/>
              </a:spcBef>
              <a:buAutoNum type="arabicPeriod" startAt="3"/>
              <a:tabLst>
                <a:tab pos="545465" algn="l"/>
                <a:tab pos="5461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E67C7"/>
                </a:solidFill>
                <a:latin typeface="Calibri"/>
                <a:cs typeface="Calibri"/>
              </a:rPr>
              <a:t>height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binary </a:t>
            </a:r>
            <a:r>
              <a:rPr sz="2800" spc="-40" dirty="0">
                <a:latin typeface="Calibri"/>
                <a:cs typeface="Calibri"/>
              </a:rPr>
              <a:t>tree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spc="-35" dirty="0">
                <a:latin typeface="Calibri"/>
                <a:cs typeface="Calibri"/>
              </a:rPr>
              <a:t>contains </a:t>
            </a:r>
            <a:r>
              <a:rPr sz="2800" i="1" dirty="0">
                <a:solidFill>
                  <a:srgbClr val="4E67C7"/>
                </a:solidFill>
                <a:latin typeface="Calibri"/>
                <a:cs typeface="Calibri"/>
              </a:rPr>
              <a:t>n</a:t>
            </a:r>
            <a:r>
              <a:rPr sz="2800" i="1" spc="20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E67C7"/>
                </a:solidFill>
                <a:latin typeface="Calibri"/>
                <a:cs typeface="Calibri"/>
              </a:rPr>
              <a:t>elements</a:t>
            </a:r>
            <a:r>
              <a:rPr sz="2800" spc="-30" dirty="0">
                <a:latin typeface="Calibri"/>
                <a:cs typeface="Calibri"/>
              </a:rPr>
              <a:t>,</a:t>
            </a:r>
            <a:endParaRPr sz="2800" dirty="0">
              <a:latin typeface="Calibri"/>
              <a:cs typeface="Calibri"/>
            </a:endParaRPr>
          </a:p>
          <a:p>
            <a:pPr marL="546100">
              <a:spcBef>
                <a:spcPts val="30"/>
              </a:spcBef>
            </a:pPr>
            <a:r>
              <a:rPr sz="2800" i="1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&gt;= </a:t>
            </a:r>
            <a:r>
              <a:rPr sz="2800" spc="-10" dirty="0">
                <a:latin typeface="Calibri"/>
                <a:cs typeface="Calibri"/>
              </a:rPr>
              <a:t>0,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u="heavy" spc="-40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at </a:t>
            </a:r>
            <a:r>
              <a:rPr sz="2800" u="heavy" spc="-35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least</a:t>
            </a:r>
            <a:r>
              <a:rPr sz="2800" spc="-35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67C7"/>
                </a:solidFill>
                <a:latin typeface="Symbol"/>
                <a:cs typeface="Symbol"/>
              </a:rPr>
              <a:t></a:t>
            </a:r>
            <a:r>
              <a:rPr sz="2800" spc="-10" dirty="0">
                <a:solidFill>
                  <a:srgbClr val="4E67C7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4E67C7"/>
                </a:solidFill>
                <a:latin typeface="Calibri"/>
                <a:cs typeface="Calibri"/>
              </a:rPr>
              <a:t>log</a:t>
            </a:r>
            <a:r>
              <a:rPr sz="2775" i="1" spc="-15" baseline="-18018" dirty="0">
                <a:solidFill>
                  <a:srgbClr val="4E67C7"/>
                </a:solidFill>
                <a:latin typeface="Calibri"/>
                <a:cs typeface="Calibri"/>
              </a:rPr>
              <a:t>2</a:t>
            </a:r>
            <a:r>
              <a:rPr sz="2800" spc="-10" dirty="0">
                <a:solidFill>
                  <a:srgbClr val="4E67C7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4E67C7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E67C7"/>
                </a:solidFill>
                <a:latin typeface="Calibri"/>
                <a:cs typeface="Calibri"/>
              </a:rPr>
              <a:t>+1))</a:t>
            </a:r>
            <a:r>
              <a:rPr sz="2800" spc="-10" dirty="0">
                <a:solidFill>
                  <a:srgbClr val="4E67C7"/>
                </a:solidFill>
                <a:latin typeface="Symbol"/>
                <a:cs typeface="Symbol"/>
              </a:rPr>
              <a:t></a:t>
            </a:r>
            <a:r>
              <a:rPr sz="2800" spc="-10" dirty="0">
                <a:solidFill>
                  <a:srgbClr val="4E67C7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 </a:t>
            </a:r>
            <a:r>
              <a:rPr sz="2800" u="heavy" spc="-40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at </a:t>
            </a:r>
            <a:r>
              <a:rPr sz="2800" u="heavy" spc="-35" dirty="0">
                <a:solidFill>
                  <a:srgbClr val="4E67C7"/>
                </a:solidFill>
                <a:uFill>
                  <a:solidFill>
                    <a:srgbClr val="4E67C7"/>
                  </a:solidFill>
                </a:uFill>
                <a:latin typeface="Calibri"/>
                <a:cs typeface="Calibri"/>
              </a:rPr>
              <a:t>most</a:t>
            </a:r>
            <a:r>
              <a:rPr sz="2800" spc="-2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E67C7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946150" lvl="1" indent="-533400">
              <a:spcBef>
                <a:spcPts val="1000"/>
              </a:spcBef>
              <a:buFont typeface="Arial"/>
              <a:buChar char="–"/>
              <a:tabLst>
                <a:tab pos="945515" algn="l"/>
                <a:tab pos="946150" algn="l"/>
              </a:tabLst>
            </a:pPr>
            <a:r>
              <a:rPr sz="2400" spc="-75" dirty="0">
                <a:latin typeface="Calibri"/>
                <a:cs typeface="Calibri"/>
              </a:rPr>
              <a:t>At </a:t>
            </a:r>
            <a:r>
              <a:rPr sz="2400" spc="-15" dirty="0">
                <a:latin typeface="Calibri"/>
                <a:cs typeface="Calibri"/>
              </a:rPr>
              <a:t>least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element </a:t>
            </a: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25" dirty="0">
                <a:latin typeface="Calibri"/>
                <a:cs typeface="Calibri"/>
              </a:rPr>
              <a:t>level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22" baseline="-17361" dirty="0">
                <a:latin typeface="Calibri"/>
                <a:cs typeface="Calibri"/>
              </a:rPr>
              <a:t>max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5" dirty="0">
                <a:latin typeface="Calibri"/>
                <a:cs typeface="Calibri"/>
              </a:rPr>
              <a:t>#elements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(n)</a:t>
            </a:r>
            <a:endParaRPr sz="2400" dirty="0">
              <a:latin typeface="Calibri"/>
              <a:cs typeface="Calibri"/>
            </a:endParaRPr>
          </a:p>
          <a:p>
            <a:pPr marL="946150" lvl="1" indent="-533400">
              <a:spcBef>
                <a:spcPts val="915"/>
              </a:spcBef>
              <a:buFont typeface="Arial"/>
              <a:buChar char="–"/>
              <a:tabLst>
                <a:tab pos="945515" algn="l"/>
                <a:tab pos="946150" algn="l"/>
              </a:tabLst>
            </a:pPr>
            <a:r>
              <a:rPr sz="2400" spc="-25" dirty="0">
                <a:latin typeface="Calibri"/>
                <a:cs typeface="Calibri"/>
              </a:rPr>
              <a:t>From </a:t>
            </a:r>
            <a:r>
              <a:rPr sz="2400" spc="-30" dirty="0">
                <a:latin typeface="Calibri"/>
                <a:cs typeface="Calibri"/>
              </a:rPr>
              <a:t>prev: 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15" baseline="-17361" dirty="0">
                <a:latin typeface="Calibri"/>
                <a:cs typeface="Calibri"/>
              </a:rPr>
              <a:t>min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ceil(log(n+1))</a:t>
            </a:r>
          </a:p>
        </p:txBody>
      </p:sp>
      <p:sp>
        <p:nvSpPr>
          <p:cNvPr id="14" name="object 14"/>
          <p:cNvSpPr/>
          <p:nvPr/>
        </p:nvSpPr>
        <p:spPr>
          <a:xfrm>
            <a:off x="2791172" y="3565072"/>
            <a:ext cx="2004664" cy="1560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69745" y="5220461"/>
            <a:ext cx="35928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5" dirty="0">
                <a:latin typeface="Arial"/>
                <a:cs typeface="Arial"/>
              </a:rPr>
              <a:t>minimum </a:t>
            </a:r>
            <a:r>
              <a:rPr sz="2000" b="1" spc="-20" dirty="0">
                <a:latin typeface="Arial"/>
                <a:cs typeface="Arial"/>
              </a:rPr>
              <a:t>number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21059" y="3640686"/>
            <a:ext cx="3521024" cy="1325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08852" y="5221223"/>
            <a:ext cx="3651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5" dirty="0">
                <a:latin typeface="Arial"/>
                <a:cs typeface="Arial"/>
              </a:rPr>
              <a:t>maximum </a:t>
            </a:r>
            <a:r>
              <a:rPr sz="2000" b="1" spc="-20" dirty="0">
                <a:latin typeface="Arial"/>
                <a:cs typeface="Arial"/>
              </a:rPr>
              <a:t>number </a:t>
            </a:r>
            <a:r>
              <a:rPr sz="2000" b="1" spc="-10" dirty="0">
                <a:latin typeface="Arial"/>
                <a:cs typeface="Arial"/>
              </a:rPr>
              <a:t>of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18</a:t>
            </a:fld>
            <a:endParaRPr spc="-145" dirty="0"/>
          </a:p>
        </p:txBody>
      </p:sp>
    </p:spTree>
    <p:extLst>
      <p:ext uri="{BB962C8B-B14F-4D97-AF65-F5344CB8AC3E}">
        <p14:creationId xmlns:p14="http://schemas.microsoft.com/office/powerpoint/2010/main" val="185875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664463"/>
            <a:ext cx="44430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spc="400" dirty="0">
                <a:solidFill>
                  <a:srgbClr val="5ECCF3"/>
                </a:solidFill>
                <a:latin typeface="Calibri"/>
                <a:cs typeface="Calibri"/>
              </a:rPr>
              <a:t>Full </a:t>
            </a:r>
            <a:r>
              <a:rPr sz="4400" spc="475" dirty="0">
                <a:solidFill>
                  <a:srgbClr val="5ECCF3"/>
                </a:solidFill>
                <a:latin typeface="Calibri"/>
                <a:cs typeface="Calibri"/>
              </a:rPr>
              <a:t>Binary</a:t>
            </a:r>
            <a:r>
              <a:rPr sz="4400" spc="4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z="4400" spc="509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1391" y="1345488"/>
            <a:ext cx="7615555" cy="22542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68300" indent="-355600">
              <a:spcBef>
                <a:spcPts val="56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E67C7"/>
                </a:solidFill>
                <a:latin typeface="Calibri"/>
                <a:cs typeface="Calibri"/>
              </a:rPr>
              <a:t>full </a:t>
            </a:r>
            <a:r>
              <a:rPr sz="2800" spc="-15" dirty="0">
                <a:solidFill>
                  <a:srgbClr val="4E67C7"/>
                </a:solidFill>
                <a:latin typeface="Calibri"/>
                <a:cs typeface="Calibri"/>
              </a:rPr>
              <a:t>binary </a:t>
            </a:r>
            <a:r>
              <a:rPr sz="2800" spc="-35" dirty="0">
                <a:solidFill>
                  <a:srgbClr val="4E67C7"/>
                </a:solidFill>
                <a:latin typeface="Calibri"/>
                <a:cs typeface="Calibri"/>
              </a:rPr>
              <a:t>tree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of </a:t>
            </a:r>
            <a:r>
              <a:rPr sz="2800" spc="-30" dirty="0">
                <a:solidFill>
                  <a:srgbClr val="202745"/>
                </a:solidFill>
                <a:latin typeface="Calibri"/>
                <a:cs typeface="Calibri"/>
              </a:rPr>
              <a:t>height </a:t>
            </a:r>
            <a:r>
              <a:rPr sz="2800" i="1" dirty="0">
                <a:solidFill>
                  <a:srgbClr val="202745"/>
                </a:solidFill>
                <a:latin typeface="Calibri"/>
                <a:cs typeface="Calibri"/>
              </a:rPr>
              <a:t>h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has </a:t>
            </a:r>
            <a:r>
              <a:rPr sz="2800" spc="-50" dirty="0">
                <a:solidFill>
                  <a:srgbClr val="202745"/>
                </a:solidFill>
                <a:latin typeface="Calibri"/>
                <a:cs typeface="Calibri"/>
              </a:rPr>
              <a:t>exactly </a:t>
            </a:r>
            <a:r>
              <a:rPr sz="2800" i="1" spc="-10" dirty="0">
                <a:solidFill>
                  <a:srgbClr val="4E67C7"/>
                </a:solidFill>
                <a:latin typeface="Calibri"/>
                <a:cs typeface="Calibri"/>
              </a:rPr>
              <a:t>2</a:t>
            </a:r>
            <a:r>
              <a:rPr sz="2775" i="1" spc="-15" baseline="21021" dirty="0">
                <a:solidFill>
                  <a:srgbClr val="4E67C7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rgbClr val="4E67C7"/>
                </a:solidFill>
                <a:latin typeface="Calibri"/>
                <a:cs typeface="Calibri"/>
              </a:rPr>
              <a:t>-1</a:t>
            </a:r>
            <a:r>
              <a:rPr sz="2800" spc="8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67C7"/>
                </a:solidFill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  <a:p>
            <a:pPr marL="368300" indent="-355600">
              <a:spcBef>
                <a:spcPts val="459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Numbering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nodes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full binary</a:t>
            </a:r>
            <a:r>
              <a:rPr sz="2800" spc="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02745"/>
                </a:solidFill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731520" lvl="1" indent="-354965">
              <a:spcBef>
                <a:spcPts val="439"/>
              </a:spcBef>
              <a:buFont typeface="Arial"/>
              <a:buChar char="–"/>
              <a:tabLst>
                <a:tab pos="731520" algn="l"/>
                <a:tab pos="732155" algn="l"/>
              </a:tabLst>
            </a:pPr>
            <a:r>
              <a:rPr sz="2400" spc="-5" dirty="0">
                <a:solidFill>
                  <a:srgbClr val="202745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202745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02745"/>
                </a:solidFill>
                <a:latin typeface="Calibri"/>
                <a:cs typeface="Calibri"/>
              </a:rPr>
              <a:t>nodes </a:t>
            </a:r>
            <a:r>
              <a:rPr sz="2400" dirty="0">
                <a:solidFill>
                  <a:srgbClr val="202745"/>
                </a:solidFill>
                <a:latin typeface="Calibri"/>
                <a:cs typeface="Calibri"/>
              </a:rPr>
              <a:t>1 </a:t>
            </a:r>
            <a:r>
              <a:rPr sz="2400" spc="-20" dirty="0">
                <a:solidFill>
                  <a:srgbClr val="202745"/>
                </a:solidFill>
                <a:latin typeface="Calibri"/>
                <a:cs typeface="Calibri"/>
              </a:rPr>
              <a:t>through</a:t>
            </a:r>
            <a:r>
              <a:rPr sz="2400" spc="1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02745"/>
                </a:solidFill>
                <a:latin typeface="Calibri"/>
                <a:cs typeface="Calibri"/>
              </a:rPr>
              <a:t>2</a:t>
            </a:r>
            <a:r>
              <a:rPr sz="2400" i="1" spc="-7" baseline="20833" dirty="0">
                <a:solidFill>
                  <a:srgbClr val="202745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202745"/>
                </a:solidFill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731520" lvl="1" indent="-354965">
              <a:spcBef>
                <a:spcPts val="409"/>
              </a:spcBef>
              <a:buFont typeface="Arial"/>
              <a:buChar char="–"/>
              <a:tabLst>
                <a:tab pos="731520" algn="l"/>
                <a:tab pos="732155" algn="l"/>
              </a:tabLst>
            </a:pPr>
            <a:r>
              <a:rPr sz="2400" spc="-10" dirty="0">
                <a:latin typeface="Calibri"/>
                <a:cs typeface="Calibri"/>
              </a:rPr>
              <a:t>Number </a:t>
            </a:r>
            <a:r>
              <a:rPr sz="2400" spc="-20" dirty="0">
                <a:latin typeface="Calibri"/>
                <a:cs typeface="Calibri"/>
              </a:rPr>
              <a:t>by levels </a:t>
            </a:r>
            <a:r>
              <a:rPr sz="2400" spc="-30" dirty="0">
                <a:latin typeface="Calibri"/>
                <a:cs typeface="Calibri"/>
              </a:rPr>
              <a:t>from top to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bottom</a:t>
            </a:r>
            <a:endParaRPr sz="2400">
              <a:latin typeface="Calibri"/>
              <a:cs typeface="Calibri"/>
            </a:endParaRPr>
          </a:p>
          <a:p>
            <a:pPr marL="731520" lvl="1" indent="-354965">
              <a:spcBef>
                <a:spcPts val="415"/>
              </a:spcBef>
              <a:buFont typeface="Arial"/>
              <a:buChar char="–"/>
              <a:tabLst>
                <a:tab pos="731520" algn="l"/>
                <a:tab pos="732155" algn="l"/>
              </a:tabLst>
            </a:pPr>
            <a:r>
              <a:rPr sz="2400" spc="-10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level,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30" dirty="0">
                <a:latin typeface="Calibri"/>
                <a:cs typeface="Calibri"/>
              </a:rPr>
              <a:t>from </a:t>
            </a:r>
            <a:r>
              <a:rPr sz="2400" spc="-25" dirty="0">
                <a:latin typeface="Calibri"/>
                <a:cs typeface="Calibri"/>
              </a:rPr>
              <a:t>left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5493" y="3556253"/>
            <a:ext cx="5081015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19</a:t>
            </a:fld>
            <a:endParaRPr spc="-145" dirty="0"/>
          </a:p>
        </p:txBody>
      </p:sp>
    </p:spTree>
    <p:extLst>
      <p:ext uri="{BB962C8B-B14F-4D97-AF65-F5344CB8AC3E}">
        <p14:creationId xmlns:p14="http://schemas.microsoft.com/office/powerpoint/2010/main" val="229508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741" y="479882"/>
            <a:ext cx="6433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0" dirty="0"/>
              <a:t>So </a:t>
            </a:r>
            <a:r>
              <a:rPr sz="2800" spc="-80" dirty="0"/>
              <a:t>far </a:t>
            </a:r>
            <a:r>
              <a:rPr sz="2800" spc="-150" dirty="0"/>
              <a:t>we </a:t>
            </a:r>
            <a:r>
              <a:rPr sz="2800" spc="-200" dirty="0"/>
              <a:t>discussed </a:t>
            </a:r>
            <a:r>
              <a:rPr sz="2800" spc="-160" dirty="0"/>
              <a:t>Linear </a:t>
            </a:r>
            <a:r>
              <a:rPr sz="2800" spc="-140" dirty="0"/>
              <a:t>data </a:t>
            </a:r>
            <a:r>
              <a:rPr sz="2800" spc="-114" dirty="0"/>
              <a:t>structures</a:t>
            </a:r>
            <a:r>
              <a:rPr sz="2800" spc="-380" dirty="0"/>
              <a:t> </a:t>
            </a:r>
            <a:r>
              <a:rPr sz="2800" spc="-114" dirty="0"/>
              <a:t>like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955791" y="1720595"/>
            <a:ext cx="5244084" cy="1202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3264" y="3675888"/>
            <a:ext cx="3744467" cy="235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379" y="4368527"/>
            <a:ext cx="1133216" cy="1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1910" y="5758992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Arial"/>
                <a:cs typeface="Arial"/>
              </a:rPr>
              <a:t>s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20" dirty="0"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6652" y="1854200"/>
            <a:ext cx="34671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7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2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152905" y="3677108"/>
            <a:ext cx="7515859" cy="11703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46100" indent="-533400">
              <a:spcBef>
                <a:spcPts val="76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70" dirty="0">
                <a:solidFill>
                  <a:srgbClr val="4E67C7"/>
                </a:solidFill>
                <a:latin typeface="Calibri"/>
                <a:cs typeface="Calibri"/>
              </a:rPr>
              <a:t>Parent </a:t>
            </a:r>
            <a:r>
              <a:rPr sz="3200" spc="-1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node </a:t>
            </a:r>
            <a:r>
              <a:rPr sz="3200" i="1" spc="-5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node </a:t>
            </a:r>
            <a:r>
              <a:rPr sz="3200" spc="-15" dirty="0">
                <a:solidFill>
                  <a:srgbClr val="4E67C7"/>
                </a:solidFill>
                <a:latin typeface="Symbol"/>
                <a:cs typeface="Symbol"/>
              </a:rPr>
              <a:t></a:t>
            </a:r>
            <a:r>
              <a:rPr sz="3200" spc="-15" dirty="0">
                <a:solidFill>
                  <a:srgbClr val="4E67C7"/>
                </a:solidFill>
                <a:latin typeface="Calibri"/>
                <a:cs typeface="Calibri"/>
              </a:rPr>
              <a:t>(i/2)</a:t>
            </a:r>
            <a:r>
              <a:rPr sz="3200" spc="-15" dirty="0">
                <a:solidFill>
                  <a:srgbClr val="4E67C7"/>
                </a:solidFill>
                <a:latin typeface="Symbol"/>
                <a:cs typeface="Symbol"/>
              </a:rPr>
              <a:t></a:t>
            </a:r>
            <a:r>
              <a:rPr sz="3200" spc="-15" dirty="0">
                <a:latin typeface="Calibri"/>
                <a:cs typeface="Calibri"/>
              </a:rPr>
              <a:t>, </a:t>
            </a:r>
            <a:r>
              <a:rPr sz="3200" spc="-10" dirty="0">
                <a:latin typeface="Calibri"/>
                <a:cs typeface="Calibri"/>
              </a:rPr>
              <a:t>unless </a:t>
            </a:r>
            <a:r>
              <a:rPr sz="3200" spc="-5" dirty="0">
                <a:latin typeface="Calibri"/>
                <a:cs typeface="Calibri"/>
              </a:rPr>
              <a:t>i =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546100" indent="-533400">
              <a:spcBef>
                <a:spcPts val="66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20" dirty="0">
                <a:latin typeface="Calibri"/>
                <a:cs typeface="Calibri"/>
              </a:rPr>
              <a:t>Node </a:t>
            </a:r>
            <a:r>
              <a:rPr sz="3200" spc="-5" dirty="0">
                <a:latin typeface="Calibri"/>
                <a:cs typeface="Calibri"/>
              </a:rPr>
              <a:t>1 is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45" dirty="0">
                <a:latin typeface="Calibri"/>
                <a:cs typeface="Calibri"/>
              </a:rPr>
              <a:t>root </a:t>
            </a:r>
            <a:r>
              <a:rPr sz="3200" spc="-15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parent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8579" y="1425890"/>
            <a:ext cx="4386268" cy="201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31390" y="736091"/>
            <a:ext cx="743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10" dirty="0">
                <a:solidFill>
                  <a:srgbClr val="5ECCF3"/>
                </a:solidFill>
                <a:latin typeface="Calibri"/>
                <a:cs typeface="Calibri"/>
              </a:rPr>
              <a:t>Node </a:t>
            </a:r>
            <a:r>
              <a:rPr spc="425" dirty="0">
                <a:solidFill>
                  <a:srgbClr val="5ECCF3"/>
                </a:solidFill>
                <a:latin typeface="Calibri"/>
                <a:cs typeface="Calibri"/>
              </a:rPr>
              <a:t>Number</a:t>
            </a:r>
            <a:r>
              <a:rPr spc="-45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15" dirty="0">
                <a:solidFill>
                  <a:srgbClr val="5ECCF3"/>
                </a:solidFill>
                <a:latin typeface="Calibri"/>
                <a:cs typeface="Calibri"/>
              </a:rPr>
              <a:t>of </a:t>
            </a:r>
            <a:r>
              <a:rPr spc="270" dirty="0">
                <a:solidFill>
                  <a:srgbClr val="5ECCF3"/>
                </a:solidFill>
                <a:latin typeface="Calibri"/>
                <a:cs typeface="Calibri"/>
              </a:rPr>
              <a:t>Full </a:t>
            </a:r>
            <a:r>
              <a:rPr spc="350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pc="430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20</a:t>
            </a:fld>
            <a:endParaRPr spc="-145" dirty="0"/>
          </a:p>
        </p:txBody>
      </p:sp>
    </p:spTree>
    <p:extLst>
      <p:ext uri="{BB962C8B-B14F-4D97-AF65-F5344CB8AC3E}">
        <p14:creationId xmlns:p14="http://schemas.microsoft.com/office/powerpoint/2010/main" val="263959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152904" y="3714750"/>
            <a:ext cx="7070090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ts val="3670"/>
              </a:lnSpc>
              <a:spcBef>
                <a:spcPts val="9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35" dirty="0">
                <a:solidFill>
                  <a:srgbClr val="4E67C7"/>
                </a:solidFill>
                <a:latin typeface="Calibri"/>
                <a:cs typeface="Calibri"/>
              </a:rPr>
              <a:t>Left </a:t>
            </a:r>
            <a:r>
              <a:rPr sz="3200" spc="-5" dirty="0">
                <a:solidFill>
                  <a:srgbClr val="4E67C7"/>
                </a:solidFill>
                <a:latin typeface="Calibri"/>
                <a:cs typeface="Calibri"/>
              </a:rPr>
              <a:t>child </a:t>
            </a:r>
            <a:r>
              <a:rPr sz="3200" spc="-1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node </a:t>
            </a:r>
            <a:r>
              <a:rPr sz="3200" i="1" spc="-5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node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4E67C7"/>
                </a:solidFill>
                <a:latin typeface="Calibri"/>
                <a:cs typeface="Calibri"/>
              </a:rPr>
              <a:t>2i</a:t>
            </a:r>
            <a:endParaRPr sz="3200">
              <a:latin typeface="Calibri"/>
              <a:cs typeface="Calibri"/>
            </a:endParaRPr>
          </a:p>
          <a:p>
            <a:pPr marL="1003300" lvl="1" indent="-533400">
              <a:lnSpc>
                <a:spcPts val="3670"/>
              </a:lnSpc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sz="3200" spc="-35" dirty="0">
                <a:latin typeface="Calibri"/>
                <a:cs typeface="Calibri"/>
              </a:rPr>
              <a:t>where </a:t>
            </a:r>
            <a:r>
              <a:rPr sz="3200" i="1" spc="-5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40" dirty="0">
                <a:latin typeface="Calibri"/>
                <a:cs typeface="Calibri"/>
              </a:rPr>
              <a:t>total </a:t>
            </a:r>
            <a:r>
              <a:rPr sz="3200" spc="-25" dirty="0">
                <a:latin typeface="Calibri"/>
                <a:cs typeface="Calibri"/>
              </a:rPr>
              <a:t>number </a:t>
            </a:r>
            <a:r>
              <a:rPr sz="3200" spc="-15" dirty="0">
                <a:latin typeface="Calibri"/>
                <a:cs typeface="Calibri"/>
              </a:rPr>
              <a:t>of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marL="546100" indent="-533400">
              <a:spcBef>
                <a:spcPts val="30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10" dirty="0">
                <a:latin typeface="Calibri"/>
                <a:cs typeface="Calibri"/>
              </a:rPr>
              <a:t>If </a:t>
            </a:r>
            <a:r>
              <a:rPr sz="3200" i="1" spc="-10" dirty="0">
                <a:latin typeface="Calibri"/>
                <a:cs typeface="Calibri"/>
              </a:rPr>
              <a:t>2i </a:t>
            </a:r>
            <a:r>
              <a:rPr sz="3200" i="1" spc="-5" dirty="0">
                <a:latin typeface="Calibri"/>
                <a:cs typeface="Calibri"/>
              </a:rPr>
              <a:t>&gt; </a:t>
            </a:r>
            <a:r>
              <a:rPr sz="3200" i="1" spc="-1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spc="-5" dirty="0">
                <a:latin typeface="Calibri"/>
                <a:cs typeface="Calibri"/>
              </a:rPr>
              <a:t>node </a:t>
            </a:r>
            <a:r>
              <a:rPr sz="3200" i="1" spc="-5" dirty="0">
                <a:latin typeface="Calibri"/>
                <a:cs typeface="Calibri"/>
              </a:rPr>
              <a:t>i </a:t>
            </a:r>
            <a:r>
              <a:rPr sz="3200" spc="-20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no </a:t>
            </a:r>
            <a:r>
              <a:rPr sz="3200" spc="-30" dirty="0">
                <a:latin typeface="Calibri"/>
                <a:cs typeface="Calibri"/>
              </a:rPr>
              <a:t>left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child.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8579" y="1425890"/>
            <a:ext cx="4386268" cy="201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31390" y="736091"/>
            <a:ext cx="743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10" dirty="0">
                <a:solidFill>
                  <a:srgbClr val="5ECCF3"/>
                </a:solidFill>
                <a:latin typeface="Calibri"/>
                <a:cs typeface="Calibri"/>
              </a:rPr>
              <a:t>Node </a:t>
            </a:r>
            <a:r>
              <a:rPr spc="425" dirty="0">
                <a:solidFill>
                  <a:srgbClr val="5ECCF3"/>
                </a:solidFill>
                <a:latin typeface="Calibri"/>
                <a:cs typeface="Calibri"/>
              </a:rPr>
              <a:t>Number</a:t>
            </a:r>
            <a:r>
              <a:rPr spc="-45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15" dirty="0">
                <a:solidFill>
                  <a:srgbClr val="5ECCF3"/>
                </a:solidFill>
                <a:latin typeface="Calibri"/>
                <a:cs typeface="Calibri"/>
              </a:rPr>
              <a:t>of </a:t>
            </a:r>
            <a:r>
              <a:rPr spc="270" dirty="0">
                <a:solidFill>
                  <a:srgbClr val="5ECCF3"/>
                </a:solidFill>
                <a:latin typeface="Calibri"/>
                <a:cs typeface="Calibri"/>
              </a:rPr>
              <a:t>Full </a:t>
            </a:r>
            <a:r>
              <a:rPr spc="350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pc="430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21</a:t>
            </a:fld>
            <a:endParaRPr spc="-145" dirty="0"/>
          </a:p>
        </p:txBody>
      </p:sp>
    </p:spTree>
    <p:extLst>
      <p:ext uri="{BB962C8B-B14F-4D97-AF65-F5344CB8AC3E}">
        <p14:creationId xmlns:p14="http://schemas.microsoft.com/office/powerpoint/2010/main" val="413735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152905" y="3667964"/>
            <a:ext cx="6416675" cy="11791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46100" indent="-533400">
              <a:spcBef>
                <a:spcPts val="80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15" dirty="0">
                <a:solidFill>
                  <a:srgbClr val="4E67C7"/>
                </a:solidFill>
                <a:latin typeface="Calibri"/>
                <a:cs typeface="Calibri"/>
              </a:rPr>
              <a:t>Right child </a:t>
            </a:r>
            <a:r>
              <a:rPr sz="3200" spc="-10" dirty="0">
                <a:latin typeface="Calibri"/>
                <a:cs typeface="Calibri"/>
              </a:rPr>
              <a:t>of node </a:t>
            </a:r>
            <a:r>
              <a:rPr sz="3200" i="1" spc="-5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is node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4E67C7"/>
                </a:solidFill>
                <a:latin typeface="Calibri"/>
                <a:cs typeface="Calibri"/>
              </a:rPr>
              <a:t>2i</a:t>
            </a:r>
            <a:r>
              <a:rPr sz="3200" spc="-10" dirty="0">
                <a:solidFill>
                  <a:srgbClr val="4E67C7"/>
                </a:solidFill>
                <a:latin typeface="Calibri"/>
                <a:cs typeface="Calibri"/>
              </a:rPr>
              <a:t>+1</a:t>
            </a:r>
            <a:endParaRPr sz="3200">
              <a:latin typeface="Calibri"/>
              <a:cs typeface="Calibri"/>
            </a:endParaRPr>
          </a:p>
          <a:p>
            <a:pPr marL="546100" indent="-533400">
              <a:spcBef>
                <a:spcPts val="70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i="1" spc="-5" dirty="0">
                <a:latin typeface="Calibri"/>
                <a:cs typeface="Calibri"/>
              </a:rPr>
              <a:t>2i+1 &gt; n</a:t>
            </a:r>
            <a:r>
              <a:rPr sz="3200" spc="-5" dirty="0">
                <a:latin typeface="Calibri"/>
                <a:cs typeface="Calibri"/>
              </a:rPr>
              <a:t>, node </a:t>
            </a:r>
            <a:r>
              <a:rPr sz="3200" i="1" spc="-5" dirty="0">
                <a:latin typeface="Calibri"/>
                <a:cs typeface="Calibri"/>
              </a:rPr>
              <a:t>i </a:t>
            </a:r>
            <a:r>
              <a:rPr sz="3200" spc="-10" dirty="0">
                <a:latin typeface="Calibri"/>
                <a:cs typeface="Calibri"/>
              </a:rPr>
              <a:t>has no </a:t>
            </a:r>
            <a:r>
              <a:rPr sz="3200" spc="-25" dirty="0">
                <a:latin typeface="Calibri"/>
                <a:cs typeface="Calibri"/>
              </a:rPr>
              <a:t>right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child.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8579" y="1425890"/>
            <a:ext cx="4386268" cy="2011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31390" y="736091"/>
            <a:ext cx="743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10" dirty="0">
                <a:solidFill>
                  <a:srgbClr val="5ECCF3"/>
                </a:solidFill>
                <a:latin typeface="Calibri"/>
                <a:cs typeface="Calibri"/>
              </a:rPr>
              <a:t>Node </a:t>
            </a:r>
            <a:r>
              <a:rPr spc="425" dirty="0">
                <a:solidFill>
                  <a:srgbClr val="5ECCF3"/>
                </a:solidFill>
                <a:latin typeface="Calibri"/>
                <a:cs typeface="Calibri"/>
              </a:rPr>
              <a:t>Number</a:t>
            </a:r>
            <a:r>
              <a:rPr spc="-45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15" dirty="0">
                <a:solidFill>
                  <a:srgbClr val="5ECCF3"/>
                </a:solidFill>
                <a:latin typeface="Calibri"/>
                <a:cs typeface="Calibri"/>
              </a:rPr>
              <a:t>of </a:t>
            </a:r>
            <a:r>
              <a:rPr spc="270" dirty="0">
                <a:solidFill>
                  <a:srgbClr val="5ECCF3"/>
                </a:solidFill>
                <a:latin typeface="Calibri"/>
                <a:cs typeface="Calibri"/>
              </a:rPr>
              <a:t>Full </a:t>
            </a:r>
            <a:r>
              <a:rPr spc="350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pc="430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22</a:t>
            </a:fld>
            <a:endParaRPr spc="-145" dirty="0"/>
          </a:p>
        </p:txBody>
      </p:sp>
    </p:spTree>
    <p:extLst>
      <p:ext uri="{BB962C8B-B14F-4D97-AF65-F5344CB8AC3E}">
        <p14:creationId xmlns:p14="http://schemas.microsoft.com/office/powerpoint/2010/main" val="42561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489203"/>
            <a:ext cx="6601459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355" dirty="0">
                <a:solidFill>
                  <a:srgbClr val="5ECCF3"/>
                </a:solidFill>
                <a:latin typeface="Calibri"/>
                <a:cs typeface="Calibri"/>
              </a:rPr>
              <a:t>Complete </a:t>
            </a:r>
            <a:r>
              <a:rPr spc="390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pc="365" dirty="0">
                <a:solidFill>
                  <a:srgbClr val="5ECCF3"/>
                </a:solidFill>
                <a:latin typeface="Calibri"/>
                <a:cs typeface="Calibri"/>
              </a:rPr>
              <a:t>Tree </a:t>
            </a:r>
            <a:r>
              <a:rPr spc="245" dirty="0">
                <a:solidFill>
                  <a:srgbClr val="5ECCF3"/>
                </a:solidFill>
                <a:latin typeface="Calibri"/>
                <a:cs typeface="Calibri"/>
              </a:rPr>
              <a:t>with </a:t>
            </a:r>
            <a:r>
              <a:rPr spc="350" dirty="0">
                <a:solidFill>
                  <a:srgbClr val="5ECCF3"/>
                </a:solidFill>
                <a:latin typeface="Calibri"/>
                <a:cs typeface="Calibri"/>
              </a:rPr>
              <a:t>N  </a:t>
            </a:r>
            <a:r>
              <a:rPr spc="345" dirty="0">
                <a:solidFill>
                  <a:srgbClr val="5ECCF3"/>
                </a:solidFill>
                <a:latin typeface="Calibri"/>
                <a:cs typeface="Calibri"/>
              </a:rPr>
              <a:t>Nodes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52481" y="6479540"/>
            <a:ext cx="175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1390" y="1709276"/>
            <a:ext cx="7722234" cy="2838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spcBef>
                <a:spcPts val="76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Start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full binary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tree that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has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at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least </a:t>
            </a:r>
            <a:r>
              <a:rPr sz="2800" i="1" dirty="0">
                <a:solidFill>
                  <a:srgbClr val="202745"/>
                </a:solidFill>
                <a:latin typeface="Calibri"/>
                <a:cs typeface="Calibri"/>
              </a:rPr>
              <a:t>n</a:t>
            </a:r>
            <a:r>
              <a:rPr sz="2800" i="1" spc="5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Number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nodes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described</a:t>
            </a:r>
            <a:r>
              <a:rPr sz="2800" spc="3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earlier</a:t>
            </a:r>
            <a:endParaRPr sz="2800">
              <a:latin typeface="Calibri"/>
              <a:cs typeface="Calibri"/>
            </a:endParaRPr>
          </a:p>
          <a:p>
            <a:pPr marL="241300" marR="294005" indent="-228600">
              <a:lnSpc>
                <a:spcPts val="3020"/>
              </a:lnSpc>
              <a:spcBef>
                <a:spcPts val="104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The binary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tree defined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by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nodes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numbered </a:t>
            </a:r>
            <a:r>
              <a:rPr sz="2800" dirty="0">
                <a:solidFill>
                  <a:srgbClr val="4E67C7"/>
                </a:solidFill>
                <a:latin typeface="Calibri"/>
                <a:cs typeface="Calibri"/>
              </a:rPr>
              <a:t>1  </a:t>
            </a:r>
            <a:r>
              <a:rPr sz="2800" spc="-10" dirty="0">
                <a:solidFill>
                  <a:srgbClr val="4E67C7"/>
                </a:solidFill>
                <a:latin typeface="Calibri"/>
                <a:cs typeface="Calibri"/>
              </a:rPr>
              <a:t>through </a:t>
            </a:r>
            <a:r>
              <a:rPr sz="2800" dirty="0">
                <a:solidFill>
                  <a:srgbClr val="4E67C7"/>
                </a:solidFill>
                <a:latin typeface="Calibri"/>
                <a:cs typeface="Calibri"/>
              </a:rPr>
              <a:t>n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is the </a:t>
            </a:r>
            <a:r>
              <a:rPr sz="2800" spc="-5" dirty="0">
                <a:solidFill>
                  <a:srgbClr val="4E67C7"/>
                </a:solidFill>
                <a:latin typeface="Calibri"/>
                <a:cs typeface="Calibri"/>
              </a:rPr>
              <a:t>n-node </a:t>
            </a:r>
            <a:r>
              <a:rPr sz="2800" spc="-15" dirty="0">
                <a:solidFill>
                  <a:srgbClr val="4E67C7"/>
                </a:solidFill>
                <a:latin typeface="Calibri"/>
                <a:cs typeface="Calibri"/>
              </a:rPr>
              <a:t>complete </a:t>
            </a:r>
            <a:r>
              <a:rPr sz="2800" spc="-5" dirty="0">
                <a:solidFill>
                  <a:srgbClr val="4E67C7"/>
                </a:solidFill>
                <a:latin typeface="Calibri"/>
                <a:cs typeface="Calibri"/>
              </a:rPr>
              <a:t>binary</a:t>
            </a:r>
            <a:r>
              <a:rPr sz="2800" spc="45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67C7"/>
                </a:solidFill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241300" marR="672465" indent="-228600">
              <a:lnSpc>
                <a:spcPts val="3020"/>
              </a:lnSpc>
              <a:spcBef>
                <a:spcPts val="101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full binary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tree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is a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special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case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complete 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binary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02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736091"/>
            <a:ext cx="495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55" dirty="0">
                <a:solidFill>
                  <a:srgbClr val="5ECCF3"/>
                </a:solidFill>
                <a:latin typeface="Calibri"/>
                <a:cs typeface="Calibri"/>
              </a:rPr>
              <a:t>Complete </a:t>
            </a:r>
            <a:r>
              <a:rPr spc="390" dirty="0">
                <a:solidFill>
                  <a:srgbClr val="5ECCF3"/>
                </a:solidFill>
                <a:latin typeface="Calibri"/>
                <a:cs typeface="Calibri"/>
              </a:rPr>
              <a:t>Binary</a:t>
            </a:r>
            <a:r>
              <a:rPr spc="-5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65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2904" y="3806394"/>
            <a:ext cx="7127240" cy="15627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46100" indent="-533400">
              <a:spcBef>
                <a:spcPts val="56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40" dirty="0">
                <a:latin typeface="Calibri"/>
                <a:cs typeface="Calibri"/>
              </a:rPr>
              <a:t>Complete </a:t>
            </a:r>
            <a:r>
              <a:rPr sz="3200" spc="-15" dirty="0">
                <a:latin typeface="Calibri"/>
                <a:cs typeface="Calibri"/>
              </a:rPr>
              <a:t>binary </a:t>
            </a:r>
            <a:r>
              <a:rPr sz="3200" spc="-35" dirty="0">
                <a:latin typeface="Calibri"/>
                <a:cs typeface="Calibri"/>
              </a:rPr>
              <a:t>tree </a:t>
            </a:r>
            <a:r>
              <a:rPr sz="3200" spc="-10" dirty="0">
                <a:latin typeface="Calibri"/>
                <a:cs typeface="Calibri"/>
              </a:rPr>
              <a:t>with </a:t>
            </a:r>
            <a:r>
              <a:rPr sz="3200" spc="-15" dirty="0">
                <a:latin typeface="Calibri"/>
                <a:cs typeface="Calibri"/>
              </a:rPr>
              <a:t>10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nodes.</a:t>
            </a:r>
            <a:endParaRPr sz="3200">
              <a:latin typeface="Calibri"/>
              <a:cs typeface="Calibri"/>
            </a:endParaRPr>
          </a:p>
          <a:p>
            <a:pPr marL="546100" marR="5080" indent="-533400">
              <a:lnSpc>
                <a:spcPts val="3500"/>
              </a:lnSpc>
              <a:spcBef>
                <a:spcPts val="86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25" dirty="0">
                <a:latin typeface="Calibri"/>
                <a:cs typeface="Calibri"/>
              </a:rPr>
              <a:t>Same </a:t>
            </a:r>
            <a:r>
              <a:rPr sz="3200" spc="-20" dirty="0">
                <a:latin typeface="Calibri"/>
                <a:cs typeface="Calibri"/>
              </a:rPr>
              <a:t>node number </a:t>
            </a:r>
            <a:r>
              <a:rPr sz="3200" spc="-35" dirty="0">
                <a:latin typeface="Calibri"/>
                <a:cs typeface="Calibri"/>
              </a:rPr>
              <a:t>properties </a:t>
            </a:r>
            <a:r>
              <a:rPr sz="3200" spc="-15" dirty="0">
                <a:latin typeface="Calibri"/>
                <a:cs typeface="Calibri"/>
              </a:rPr>
              <a:t>(as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full  </a:t>
            </a:r>
            <a:r>
              <a:rPr sz="3200" spc="-15" dirty="0">
                <a:latin typeface="Calibri"/>
                <a:cs typeface="Calibri"/>
              </a:rPr>
              <a:t>binary </a:t>
            </a:r>
            <a:r>
              <a:rPr sz="3200" spc="-30" dirty="0">
                <a:latin typeface="Calibri"/>
                <a:cs typeface="Calibri"/>
              </a:rPr>
              <a:t>tree) </a:t>
            </a:r>
            <a:r>
              <a:rPr sz="3200" spc="-15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hold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here.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38788" y="1504185"/>
            <a:ext cx="3885850" cy="221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1"/>
            <a:ext cx="206375" cy="556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30175">
              <a:spcBef>
                <a:spcPts val="20"/>
              </a:spcBef>
            </a:pPr>
            <a:fld id="{81D60167-4931-47E6-BA6A-407CBD079E47}" type="slidenum">
              <a:rPr spc="-145" dirty="0"/>
              <a:pPr marL="130175">
                <a:spcBef>
                  <a:spcPts val="20"/>
                </a:spcBef>
              </a:pPr>
              <a:t>24</a:t>
            </a:fld>
            <a:endParaRPr spc="-145" dirty="0"/>
          </a:p>
        </p:txBody>
      </p:sp>
    </p:spTree>
    <p:extLst>
      <p:ext uri="{BB962C8B-B14F-4D97-AF65-F5344CB8AC3E}">
        <p14:creationId xmlns:p14="http://schemas.microsoft.com/office/powerpoint/2010/main" val="406045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0" y="736091"/>
            <a:ext cx="621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90" dirty="0">
                <a:solidFill>
                  <a:srgbClr val="5ECCF3"/>
                </a:solidFill>
                <a:latin typeface="Calibri"/>
                <a:cs typeface="Calibri"/>
              </a:rPr>
              <a:t>Binary Tree</a:t>
            </a:r>
            <a:r>
              <a:rPr spc="-7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05" dirty="0">
                <a:solidFill>
                  <a:srgbClr val="5ECCF3"/>
                </a:solidFill>
                <a:latin typeface="Calibri"/>
                <a:cs typeface="Calibri"/>
              </a:rPr>
              <a:t>Representation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1"/>
            <a:ext cx="206375" cy="556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30175">
              <a:spcBef>
                <a:spcPts val="20"/>
              </a:spcBef>
            </a:pPr>
            <a:fld id="{81D60167-4931-47E6-BA6A-407CBD079E47}" type="slidenum">
              <a:rPr spc="-145" dirty="0"/>
              <a:pPr marL="130175">
                <a:spcBef>
                  <a:spcPts val="20"/>
                </a:spcBef>
              </a:pPr>
              <a:t>25</a:t>
            </a:fld>
            <a:endParaRPr spc="-145" dirty="0"/>
          </a:p>
        </p:txBody>
      </p:sp>
      <p:sp>
        <p:nvSpPr>
          <p:cNvPr id="13" name="object 13"/>
          <p:cNvSpPr txBox="1"/>
          <p:nvPr/>
        </p:nvSpPr>
        <p:spPr>
          <a:xfrm>
            <a:off x="2060194" y="1556461"/>
            <a:ext cx="4083050" cy="12052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46100" indent="-533400">
              <a:spcBef>
                <a:spcPts val="90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70" dirty="0">
                <a:latin typeface="Calibri"/>
                <a:cs typeface="Calibri"/>
              </a:rPr>
              <a:t>Array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representation</a:t>
            </a:r>
            <a:endParaRPr sz="3200">
              <a:latin typeface="Calibri"/>
              <a:cs typeface="Calibri"/>
            </a:endParaRPr>
          </a:p>
          <a:p>
            <a:pPr marL="546100" indent="-533400">
              <a:spcBef>
                <a:spcPts val="80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spc="-55" dirty="0">
                <a:latin typeface="Calibri"/>
                <a:cs typeface="Calibri"/>
              </a:rPr>
              <a:t>Linked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representation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03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537718"/>
            <a:ext cx="4858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90" dirty="0">
                <a:solidFill>
                  <a:srgbClr val="5ECCF3"/>
                </a:solidFill>
                <a:latin typeface="Calibri"/>
                <a:cs typeface="Calibri"/>
              </a:rPr>
              <a:t>Array</a:t>
            </a:r>
            <a:r>
              <a:rPr spc="140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25" dirty="0">
                <a:solidFill>
                  <a:srgbClr val="5ECCF3"/>
                </a:solidFill>
                <a:latin typeface="Calibri"/>
                <a:cs typeface="Calibri"/>
              </a:rPr>
              <a:t>Representation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1586" y="1289050"/>
            <a:ext cx="7734934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spcBef>
                <a:spcPts val="95"/>
              </a:spcBef>
              <a:buFont typeface="Arial"/>
              <a:buChar char="•"/>
              <a:tabLst>
                <a:tab pos="546100" algn="l"/>
                <a:tab pos="546735" algn="l"/>
              </a:tabLst>
            </a:pPr>
            <a:r>
              <a:rPr sz="3200" spc="-2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binary </a:t>
            </a:r>
            <a:r>
              <a:rPr sz="3200" spc="-35" dirty="0">
                <a:latin typeface="Calibri"/>
                <a:cs typeface="Calibri"/>
              </a:rPr>
              <a:t>tree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spc="-50" dirty="0">
                <a:latin typeface="Calibri"/>
                <a:cs typeface="Calibri"/>
              </a:rPr>
              <a:t>represented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an </a:t>
            </a:r>
            <a:r>
              <a:rPr sz="3200" spc="-70" dirty="0">
                <a:latin typeface="Calibri"/>
                <a:cs typeface="Calibri"/>
              </a:rPr>
              <a:t>array </a:t>
            </a:r>
            <a:r>
              <a:rPr sz="3200" spc="-25" dirty="0">
                <a:latin typeface="Calibri"/>
                <a:cs typeface="Calibri"/>
              </a:rPr>
              <a:t>by  </a:t>
            </a:r>
            <a:r>
              <a:rPr sz="3200" spc="-40" dirty="0">
                <a:latin typeface="Calibri"/>
                <a:cs typeface="Calibri"/>
              </a:rPr>
              <a:t>storing </a:t>
            </a:r>
            <a:r>
              <a:rPr sz="3200" spc="-20" dirty="0">
                <a:latin typeface="Calibri"/>
                <a:cs typeface="Calibri"/>
              </a:rPr>
              <a:t>each </a:t>
            </a:r>
            <a:r>
              <a:rPr sz="3200" spc="-30" dirty="0">
                <a:latin typeface="Calibri"/>
                <a:cs typeface="Calibri"/>
              </a:rPr>
              <a:t>element </a:t>
            </a:r>
            <a:r>
              <a:rPr sz="3200" spc="-45" dirty="0">
                <a:latin typeface="Calibri"/>
                <a:cs typeface="Calibri"/>
              </a:rPr>
              <a:t>at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65" dirty="0">
                <a:latin typeface="Calibri"/>
                <a:cs typeface="Calibri"/>
              </a:rPr>
              <a:t>array </a:t>
            </a:r>
            <a:r>
              <a:rPr sz="3200" spc="-10" dirty="0">
                <a:latin typeface="Calibri"/>
                <a:cs typeface="Calibri"/>
              </a:rPr>
              <a:t>position  </a:t>
            </a:r>
            <a:r>
              <a:rPr sz="3200" spc="-30" dirty="0">
                <a:latin typeface="Calibri"/>
                <a:cs typeface="Calibri"/>
              </a:rPr>
              <a:t>corresponding </a:t>
            </a:r>
            <a:r>
              <a:rPr sz="3200" spc="-4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number </a:t>
            </a:r>
            <a:r>
              <a:rPr sz="3200" spc="-20" dirty="0">
                <a:latin typeface="Calibri"/>
                <a:cs typeface="Calibri"/>
              </a:rPr>
              <a:t>assigned </a:t>
            </a:r>
            <a:r>
              <a:rPr sz="3200" spc="-40" dirty="0">
                <a:latin typeface="Calibri"/>
                <a:cs typeface="Calibri"/>
              </a:rPr>
              <a:t>to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8590" y="2931414"/>
            <a:ext cx="5303806" cy="294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87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1980692" y="609600"/>
            <a:ext cx="9144508" cy="108811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0005">
              <a:spcBef>
                <a:spcPts val="365"/>
              </a:spcBef>
            </a:pPr>
            <a:r>
              <a:rPr spc="350" dirty="0">
                <a:solidFill>
                  <a:srgbClr val="5ECCF3"/>
                </a:solidFill>
                <a:latin typeface="Calibri"/>
                <a:cs typeface="Calibri"/>
              </a:rPr>
              <a:t>Incomplete </a:t>
            </a:r>
            <a:r>
              <a:rPr spc="390" dirty="0">
                <a:solidFill>
                  <a:srgbClr val="5ECCF3"/>
                </a:solidFill>
                <a:latin typeface="Calibri"/>
                <a:cs typeface="Calibri"/>
              </a:rPr>
              <a:t>Binary</a:t>
            </a:r>
            <a:r>
              <a:rPr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60" dirty="0">
                <a:solidFill>
                  <a:srgbClr val="5ECCF3"/>
                </a:solidFill>
                <a:latin typeface="Calibri"/>
                <a:cs typeface="Calibri"/>
              </a:rPr>
              <a:t>Trees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225"/>
              </a:spcBef>
            </a:pPr>
            <a:r>
              <a:rPr sz="3000" spc="-20" dirty="0">
                <a:solidFill>
                  <a:srgbClr val="000000"/>
                </a:solidFill>
                <a:latin typeface="Calibri"/>
                <a:cs typeface="Calibri"/>
              </a:rPr>
              <a:t>Complete </a:t>
            </a:r>
            <a:r>
              <a:rPr sz="3000" spc="-5" dirty="0">
                <a:solidFill>
                  <a:srgbClr val="000000"/>
                </a:solidFill>
                <a:latin typeface="Calibri"/>
                <a:cs typeface="Calibri"/>
              </a:rPr>
              <a:t>binary </a:t>
            </a:r>
            <a:r>
              <a:rPr sz="3000" spc="-35" dirty="0">
                <a:solidFill>
                  <a:srgbClr val="000000"/>
                </a:solidFill>
                <a:latin typeface="Calibri"/>
                <a:cs typeface="Calibri"/>
              </a:rPr>
              <a:t>tree 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with </a:t>
            </a:r>
            <a:r>
              <a:rPr sz="3000" spc="-20" dirty="0">
                <a:solidFill>
                  <a:srgbClr val="000000"/>
                </a:solidFill>
                <a:latin typeface="Calibri"/>
                <a:cs typeface="Calibri"/>
              </a:rPr>
              <a:t>some 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missing</a:t>
            </a:r>
            <a:r>
              <a:rPr sz="300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2156" y="1964642"/>
            <a:ext cx="5176278" cy="3291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68739" y="6426416"/>
            <a:ext cx="188595" cy="24878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sz="1600" spc="-160" dirty="0">
                <a:solidFill>
                  <a:srgbClr val="888888"/>
                </a:solidFill>
                <a:latin typeface="Gill Sans MT"/>
                <a:cs typeface="Gill Sans MT"/>
              </a:rPr>
              <a:t>26</a:t>
            </a:r>
            <a:endParaRPr sz="16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601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0" y="570229"/>
            <a:ext cx="587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70" dirty="0">
                <a:solidFill>
                  <a:srgbClr val="5ECCF3"/>
                </a:solidFill>
                <a:latin typeface="Calibri"/>
                <a:cs typeface="Calibri"/>
              </a:rPr>
              <a:t>Right-Skewed </a:t>
            </a:r>
            <a:r>
              <a:rPr spc="325" dirty="0">
                <a:solidFill>
                  <a:srgbClr val="5ECCF3"/>
                </a:solidFill>
                <a:latin typeface="Calibri"/>
                <a:cs typeface="Calibri"/>
              </a:rPr>
              <a:t>Binary</a:t>
            </a:r>
            <a:r>
              <a:rPr spc="-30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409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3845" y="3773678"/>
            <a:ext cx="7883525" cy="2895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 marR="554355" indent="-533400">
              <a:lnSpc>
                <a:spcPts val="3400"/>
              </a:lnSpc>
              <a:spcBef>
                <a:spcPts val="38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000" spc="-5" dirty="0">
                <a:latin typeface="Calibri"/>
                <a:cs typeface="Calibri"/>
              </a:rPr>
              <a:t>An </a:t>
            </a:r>
            <a:r>
              <a:rPr sz="3000" i="1" dirty="0">
                <a:latin typeface="Calibri"/>
                <a:cs typeface="Calibri"/>
              </a:rPr>
              <a:t>n </a:t>
            </a:r>
            <a:r>
              <a:rPr sz="3000" spc="-5" dirty="0">
                <a:latin typeface="Calibri"/>
                <a:cs typeface="Calibri"/>
              </a:rPr>
              <a:t>node binary </a:t>
            </a:r>
            <a:r>
              <a:rPr sz="3000" spc="-30" dirty="0">
                <a:latin typeface="Calibri"/>
                <a:cs typeface="Calibri"/>
              </a:rPr>
              <a:t>tree </a:t>
            </a:r>
            <a:r>
              <a:rPr sz="3000" spc="-10" dirty="0">
                <a:latin typeface="Calibri"/>
                <a:cs typeface="Calibri"/>
              </a:rPr>
              <a:t>needs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0" dirty="0">
                <a:latin typeface="Calibri"/>
                <a:cs typeface="Calibri"/>
              </a:rPr>
              <a:t>array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whose  </a:t>
            </a:r>
            <a:r>
              <a:rPr sz="3000" spc="-20" dirty="0">
                <a:latin typeface="Calibri"/>
                <a:cs typeface="Calibri"/>
              </a:rPr>
              <a:t>length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35" dirty="0">
                <a:latin typeface="Calibri"/>
                <a:cs typeface="Calibri"/>
              </a:rPr>
              <a:t>between </a:t>
            </a:r>
            <a:r>
              <a:rPr sz="3000" b="1" i="1" spc="-5" dirty="0">
                <a:latin typeface="Calibri"/>
                <a:cs typeface="Calibri"/>
              </a:rPr>
              <a:t>n+1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b="1" i="1" spc="-15" dirty="0">
                <a:latin typeface="Calibri"/>
                <a:cs typeface="Calibri"/>
              </a:rPr>
              <a:t>2</a:t>
            </a:r>
            <a:r>
              <a:rPr sz="3000" b="1" i="1" spc="-22" baseline="20833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546100" indent="-533400">
              <a:spcBef>
                <a:spcPts val="31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000" spc="-45" dirty="0">
                <a:latin typeface="Calibri"/>
                <a:cs typeface="Calibri"/>
              </a:rPr>
              <a:t>Right-skewed </a:t>
            </a:r>
            <a:r>
              <a:rPr sz="3000" spc="-5" dirty="0">
                <a:latin typeface="Calibri"/>
                <a:cs typeface="Calibri"/>
              </a:rPr>
              <a:t>binary </a:t>
            </a:r>
            <a:r>
              <a:rPr sz="3000" spc="-40" dirty="0">
                <a:latin typeface="Calibri"/>
                <a:cs typeface="Calibri"/>
              </a:rPr>
              <a:t>tree </a:t>
            </a:r>
            <a:r>
              <a:rPr sz="3000" spc="-50" dirty="0">
                <a:latin typeface="Calibri"/>
                <a:cs typeface="Calibri"/>
              </a:rPr>
              <a:t>wastes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most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space</a:t>
            </a:r>
            <a:endParaRPr sz="3000">
              <a:latin typeface="Calibri"/>
              <a:cs typeface="Calibri"/>
            </a:endParaRPr>
          </a:p>
          <a:p>
            <a:pPr marL="546100" indent="-533400">
              <a:spcBef>
                <a:spcPts val="40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000" spc="-15" dirty="0">
                <a:solidFill>
                  <a:srgbClr val="4E67C7"/>
                </a:solidFill>
                <a:latin typeface="Calibri"/>
                <a:cs typeface="Calibri"/>
              </a:rPr>
              <a:t>What </a:t>
            </a:r>
            <a:r>
              <a:rPr sz="3000" spc="-5" dirty="0">
                <a:solidFill>
                  <a:srgbClr val="4E67C7"/>
                </a:solidFill>
                <a:latin typeface="Calibri"/>
                <a:cs typeface="Calibri"/>
              </a:rPr>
              <a:t>about </a:t>
            </a:r>
            <a:r>
              <a:rPr sz="3000" spc="-45" dirty="0">
                <a:solidFill>
                  <a:srgbClr val="4E67C7"/>
                </a:solidFill>
                <a:latin typeface="Calibri"/>
                <a:cs typeface="Calibri"/>
              </a:rPr>
              <a:t>left-skewed </a:t>
            </a:r>
            <a:r>
              <a:rPr sz="3000" spc="-5" dirty="0">
                <a:solidFill>
                  <a:srgbClr val="4E67C7"/>
                </a:solidFill>
                <a:latin typeface="Calibri"/>
                <a:cs typeface="Calibri"/>
              </a:rPr>
              <a:t>binary</a:t>
            </a:r>
            <a:r>
              <a:rPr sz="3000" spc="-7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4E67C7"/>
                </a:solidFill>
                <a:latin typeface="Calibri"/>
                <a:cs typeface="Calibri"/>
              </a:rPr>
              <a:t>tree?</a:t>
            </a:r>
            <a:endParaRPr sz="3000">
              <a:latin typeface="Calibri"/>
              <a:cs typeface="Calibri"/>
            </a:endParaRPr>
          </a:p>
          <a:p>
            <a:pPr marL="1003300" marR="124460" lvl="1" indent="-533400">
              <a:spcBef>
                <a:spcPts val="395"/>
              </a:spcBef>
              <a:buFont typeface="Arial"/>
              <a:buChar char="•"/>
              <a:tabLst>
                <a:tab pos="1002665" algn="l"/>
                <a:tab pos="1003300" algn="l"/>
              </a:tabLst>
            </a:pPr>
            <a:r>
              <a:rPr sz="3000" i="1" spc="-25" dirty="0">
                <a:solidFill>
                  <a:srgbClr val="4E67C7"/>
                </a:solidFill>
                <a:latin typeface="Calibri"/>
                <a:cs typeface="Calibri"/>
              </a:rPr>
              <a:t>Equally </a:t>
            </a:r>
            <a:r>
              <a:rPr sz="3000" i="1" spc="-15" dirty="0">
                <a:solidFill>
                  <a:srgbClr val="4E67C7"/>
                </a:solidFill>
                <a:latin typeface="Calibri"/>
                <a:cs typeface="Calibri"/>
              </a:rPr>
              <a:t>bad, </a:t>
            </a:r>
            <a:r>
              <a:rPr sz="3000" i="1" spc="-20" dirty="0">
                <a:solidFill>
                  <a:srgbClr val="4E67C7"/>
                </a:solidFill>
                <a:latin typeface="Calibri"/>
                <a:cs typeface="Calibri"/>
              </a:rPr>
              <a:t>though with trailing </a:t>
            </a:r>
            <a:r>
              <a:rPr sz="3000" i="1" spc="-25" dirty="0">
                <a:solidFill>
                  <a:srgbClr val="4E67C7"/>
                </a:solidFill>
                <a:latin typeface="Calibri"/>
                <a:cs typeface="Calibri"/>
              </a:rPr>
              <a:t>blanks</a:t>
            </a:r>
            <a:r>
              <a:rPr sz="3000" i="1" spc="-15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3000" i="1" spc="-20" dirty="0">
                <a:solidFill>
                  <a:srgbClr val="4E67C7"/>
                </a:solidFill>
                <a:latin typeface="Calibri"/>
                <a:cs typeface="Calibri"/>
              </a:rPr>
              <a:t>that  </a:t>
            </a:r>
            <a:r>
              <a:rPr sz="3000" i="1" spc="-25" dirty="0">
                <a:solidFill>
                  <a:srgbClr val="4E67C7"/>
                </a:solidFill>
                <a:latin typeface="Calibri"/>
                <a:cs typeface="Calibri"/>
              </a:rPr>
              <a:t>could </a:t>
            </a:r>
            <a:r>
              <a:rPr sz="3000" i="1" spc="-10" dirty="0">
                <a:solidFill>
                  <a:srgbClr val="4E67C7"/>
                </a:solidFill>
                <a:latin typeface="Calibri"/>
                <a:cs typeface="Calibri"/>
              </a:rPr>
              <a:t>be </a:t>
            </a:r>
            <a:r>
              <a:rPr sz="3000" i="1" spc="-20" dirty="0">
                <a:solidFill>
                  <a:srgbClr val="4E67C7"/>
                </a:solidFill>
                <a:latin typeface="Calibri"/>
                <a:cs typeface="Calibri"/>
              </a:rPr>
              <a:t>trimmed </a:t>
            </a:r>
            <a:r>
              <a:rPr sz="3000" i="1" spc="-15" dirty="0">
                <a:solidFill>
                  <a:srgbClr val="4E67C7"/>
                </a:solidFill>
                <a:latin typeface="Calibri"/>
                <a:cs typeface="Calibri"/>
              </a:rPr>
              <a:t>if </a:t>
            </a:r>
            <a:r>
              <a:rPr sz="3000" i="1" spc="-20" dirty="0">
                <a:solidFill>
                  <a:srgbClr val="4E67C7"/>
                </a:solidFill>
                <a:latin typeface="Calibri"/>
                <a:cs typeface="Calibri"/>
              </a:rPr>
              <a:t>known</a:t>
            </a:r>
            <a:r>
              <a:rPr sz="3000" i="1" spc="-10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3000" i="1" spc="-15" dirty="0">
                <a:solidFill>
                  <a:srgbClr val="4E67C7"/>
                </a:solidFill>
                <a:latin typeface="Calibri"/>
                <a:cs typeface="Calibri"/>
              </a:rPr>
              <a:t>ahead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0266" y="1109473"/>
            <a:ext cx="6324600" cy="2725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68739" y="6416041"/>
            <a:ext cx="188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60" dirty="0">
                <a:solidFill>
                  <a:srgbClr val="888888"/>
                </a:solidFill>
                <a:latin typeface="Gill Sans MT"/>
                <a:cs typeface="Gill Sans MT"/>
              </a:rPr>
              <a:t>27</a:t>
            </a:r>
            <a:endParaRPr sz="16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86853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542799"/>
            <a:ext cx="5144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470" dirty="0">
                <a:solidFill>
                  <a:srgbClr val="5ECCF3"/>
                </a:solidFill>
                <a:latin typeface="Calibri"/>
                <a:cs typeface="Calibri"/>
              </a:rPr>
              <a:t>Linked</a:t>
            </a:r>
            <a:r>
              <a:rPr spc="-8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25" dirty="0">
                <a:solidFill>
                  <a:srgbClr val="5ECCF3"/>
                </a:solidFill>
                <a:latin typeface="Calibri"/>
                <a:cs typeface="Calibri"/>
              </a:rPr>
              <a:t>Representation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29</a:t>
            </a:fld>
            <a:endParaRPr spc="-145" dirty="0"/>
          </a:p>
        </p:txBody>
      </p:sp>
      <p:sp>
        <p:nvSpPr>
          <p:cNvPr id="13" name="object 13"/>
          <p:cNvSpPr txBox="1"/>
          <p:nvPr/>
        </p:nvSpPr>
        <p:spPr>
          <a:xfrm>
            <a:off x="2152905" y="1211326"/>
            <a:ext cx="7883525" cy="404050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46100" indent="-533400">
              <a:spcBef>
                <a:spcPts val="80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most </a:t>
            </a:r>
            <a:r>
              <a:rPr sz="3000" spc="-5" dirty="0">
                <a:latin typeface="Calibri"/>
                <a:cs typeface="Calibri"/>
              </a:rPr>
              <a:t>popular </a:t>
            </a:r>
            <a:r>
              <a:rPr sz="3000" spc="-70" dirty="0">
                <a:latin typeface="Calibri"/>
                <a:cs typeface="Calibri"/>
              </a:rPr>
              <a:t>way </a:t>
            </a:r>
            <a:r>
              <a:rPr sz="3000" spc="-45" dirty="0">
                <a:latin typeface="Calibri"/>
                <a:cs typeface="Calibri"/>
              </a:rPr>
              <a:t>to </a:t>
            </a:r>
            <a:r>
              <a:rPr sz="3000" spc="-35" dirty="0">
                <a:latin typeface="Calibri"/>
                <a:cs typeface="Calibri"/>
              </a:rPr>
              <a:t>present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binary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tree</a:t>
            </a:r>
            <a:endParaRPr sz="3000">
              <a:latin typeface="Calibri"/>
              <a:cs typeface="Calibri"/>
            </a:endParaRPr>
          </a:p>
          <a:p>
            <a:pPr marL="546100" marR="5080" indent="-533400" algn="just">
              <a:spcBef>
                <a:spcPts val="705"/>
              </a:spcBef>
              <a:buFont typeface="Arial"/>
              <a:buChar char="•"/>
              <a:tabLst>
                <a:tab pos="546100" algn="l"/>
              </a:tabLst>
            </a:pPr>
            <a:r>
              <a:rPr sz="3000" spc="-30" dirty="0">
                <a:latin typeface="Calibri"/>
                <a:cs typeface="Calibri"/>
              </a:rPr>
              <a:t>Each element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0" dirty="0">
                <a:latin typeface="Calibri"/>
                <a:cs typeface="Calibri"/>
              </a:rPr>
              <a:t>represented </a:t>
            </a:r>
            <a:r>
              <a:rPr sz="3000" spc="-15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node </a:t>
            </a:r>
            <a:r>
              <a:rPr sz="3000" spc="-20" dirty="0">
                <a:latin typeface="Calibri"/>
                <a:cs typeface="Calibri"/>
              </a:rPr>
              <a:t>that </a:t>
            </a:r>
            <a:r>
              <a:rPr sz="3000" spc="-10" dirty="0">
                <a:latin typeface="Calibri"/>
                <a:cs typeface="Calibri"/>
              </a:rPr>
              <a:t>has  </a:t>
            </a:r>
            <a:r>
              <a:rPr sz="3000" spc="-40" dirty="0">
                <a:latin typeface="Calibri"/>
                <a:cs typeface="Calibri"/>
              </a:rPr>
              <a:t>two </a:t>
            </a:r>
            <a:r>
              <a:rPr sz="3000" dirty="0">
                <a:latin typeface="Calibri"/>
                <a:cs typeface="Calibri"/>
              </a:rPr>
              <a:t>link </a:t>
            </a:r>
            <a:r>
              <a:rPr sz="3000" spc="-10" dirty="0">
                <a:latin typeface="Calibri"/>
                <a:cs typeface="Calibri"/>
              </a:rPr>
              <a:t>fields </a:t>
            </a:r>
            <a:r>
              <a:rPr sz="3000" spc="-15" dirty="0">
                <a:latin typeface="Calibri"/>
                <a:cs typeface="Calibri"/>
              </a:rPr>
              <a:t>(</a:t>
            </a:r>
            <a:r>
              <a:rPr sz="3000" spc="-15" dirty="0">
                <a:solidFill>
                  <a:srgbClr val="4E67C7"/>
                </a:solidFill>
                <a:latin typeface="Calibri"/>
                <a:cs typeface="Calibri"/>
              </a:rPr>
              <a:t>leftChild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4E67C7"/>
                </a:solidFill>
                <a:latin typeface="Calibri"/>
                <a:cs typeface="Calibri"/>
              </a:rPr>
              <a:t>rightChild</a:t>
            </a:r>
            <a:r>
              <a:rPr sz="3000" spc="-10" dirty="0">
                <a:latin typeface="Calibri"/>
                <a:cs typeface="Calibri"/>
              </a:rPr>
              <a:t>) plus </a:t>
            </a:r>
            <a:r>
              <a:rPr sz="3000" spc="-5" dirty="0">
                <a:latin typeface="Calibri"/>
                <a:cs typeface="Calibri"/>
              </a:rPr>
              <a:t>an </a:t>
            </a:r>
            <a:r>
              <a:rPr sz="3000" spc="-5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E67C7"/>
                </a:solidFill>
                <a:latin typeface="Calibri"/>
                <a:cs typeface="Calibri"/>
              </a:rPr>
              <a:t>item</a:t>
            </a:r>
            <a:r>
              <a:rPr sz="3000" spc="-80" dirty="0">
                <a:solidFill>
                  <a:srgbClr val="4E67C7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</a:t>
            </a:r>
            <a:endParaRPr sz="3000">
              <a:latin typeface="Calibri"/>
              <a:cs typeface="Calibri"/>
            </a:endParaRPr>
          </a:p>
          <a:p>
            <a:pPr marL="546100" marR="852805" indent="-533400">
              <a:spcBef>
                <a:spcPts val="69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000" spc="-25" dirty="0">
                <a:latin typeface="Calibri"/>
                <a:cs typeface="Calibri"/>
              </a:rPr>
              <a:t>Each </a:t>
            </a:r>
            <a:r>
              <a:rPr sz="3000" spc="-5" dirty="0">
                <a:latin typeface="Calibri"/>
                <a:cs typeface="Calibri"/>
              </a:rPr>
              <a:t>binary </a:t>
            </a:r>
            <a:r>
              <a:rPr sz="3000" spc="-35" dirty="0">
                <a:latin typeface="Calibri"/>
                <a:cs typeface="Calibri"/>
              </a:rPr>
              <a:t>tree </a:t>
            </a:r>
            <a:r>
              <a:rPr sz="3000" spc="-5" dirty="0">
                <a:latin typeface="Calibri"/>
                <a:cs typeface="Calibri"/>
              </a:rPr>
              <a:t>node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45" dirty="0">
                <a:latin typeface="Calibri"/>
                <a:cs typeface="Calibri"/>
              </a:rPr>
              <a:t>represented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 </a:t>
            </a:r>
            <a:r>
              <a:rPr sz="3000" spc="-10" dirty="0">
                <a:latin typeface="Calibri"/>
                <a:cs typeface="Calibri"/>
              </a:rPr>
              <a:t>object </a:t>
            </a:r>
            <a:r>
              <a:rPr sz="3000" dirty="0">
                <a:latin typeface="Calibri"/>
                <a:cs typeface="Calibri"/>
              </a:rPr>
              <a:t>whose </a:t>
            </a:r>
            <a:r>
              <a:rPr sz="3000" spc="-40" dirty="0">
                <a:latin typeface="Calibri"/>
                <a:cs typeface="Calibri"/>
              </a:rPr>
              <a:t>data </a:t>
            </a:r>
            <a:r>
              <a:rPr sz="3000" spc="-20" dirty="0">
                <a:latin typeface="Calibri"/>
                <a:cs typeface="Calibri"/>
              </a:rPr>
              <a:t>type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E67C7"/>
                </a:solidFill>
                <a:latin typeface="Calibri"/>
                <a:cs typeface="Calibri"/>
              </a:rPr>
              <a:t>BinTreeNode</a:t>
            </a:r>
            <a:endParaRPr sz="3000">
              <a:latin typeface="Calibri"/>
              <a:cs typeface="Calibri"/>
            </a:endParaRPr>
          </a:p>
          <a:p>
            <a:pPr marL="546100" marR="1276985" indent="-533400">
              <a:spcBef>
                <a:spcPts val="70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space </a:t>
            </a:r>
            <a:r>
              <a:rPr sz="3000" spc="-30" dirty="0">
                <a:latin typeface="Calibri"/>
                <a:cs typeface="Calibri"/>
              </a:rPr>
              <a:t>required </a:t>
            </a:r>
            <a:r>
              <a:rPr sz="3000" spc="-15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i="1" dirty="0">
                <a:solidFill>
                  <a:srgbClr val="4E67C7"/>
                </a:solidFill>
                <a:latin typeface="Calibri"/>
                <a:cs typeface="Calibri"/>
              </a:rPr>
              <a:t>n </a:t>
            </a:r>
            <a:r>
              <a:rPr sz="3000" spc="-5" dirty="0">
                <a:latin typeface="Calibri"/>
                <a:cs typeface="Calibri"/>
              </a:rPr>
              <a:t>node</a:t>
            </a:r>
            <a:r>
              <a:rPr sz="3000" spc="-2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binary  </a:t>
            </a:r>
            <a:r>
              <a:rPr sz="3000" spc="-40" dirty="0">
                <a:latin typeface="Calibri"/>
                <a:cs typeface="Calibri"/>
              </a:rPr>
              <a:t>tree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4E67C7"/>
                </a:solidFill>
                <a:latin typeface="Consolas"/>
                <a:cs typeface="Consolas"/>
              </a:rPr>
              <a:t>n*</a:t>
            </a:r>
            <a:r>
              <a:rPr sz="3000" spc="-5" dirty="0">
                <a:solidFill>
                  <a:srgbClr val="4E67C7"/>
                </a:solidFill>
                <a:latin typeface="Consolas"/>
                <a:cs typeface="Consolas"/>
              </a:rPr>
              <a:t>sizeof(BinTreeNode)</a:t>
            </a:r>
            <a:endParaRPr sz="3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401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9005"/>
            <a:ext cx="376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Introduction </a:t>
            </a:r>
            <a:r>
              <a:rPr spc="5" dirty="0"/>
              <a:t>to</a:t>
            </a:r>
            <a:r>
              <a:rPr spc="-470" dirty="0"/>
              <a:t> </a:t>
            </a:r>
            <a:r>
              <a:rPr spc="-15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342"/>
            <a:ext cx="10311130" cy="4671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355" dirty="0">
                <a:latin typeface="Arial"/>
                <a:cs typeface="Arial"/>
              </a:rPr>
              <a:t>So </a:t>
            </a:r>
            <a:r>
              <a:rPr sz="2800" spc="-70" dirty="0">
                <a:latin typeface="Arial"/>
                <a:cs typeface="Arial"/>
              </a:rPr>
              <a:t>far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195" dirty="0">
                <a:latin typeface="Arial"/>
                <a:cs typeface="Arial"/>
              </a:rPr>
              <a:t>have </a:t>
            </a:r>
            <a:r>
              <a:rPr sz="2800" spc="-190" dirty="0">
                <a:latin typeface="Arial"/>
                <a:cs typeface="Arial"/>
              </a:rPr>
              <a:t>discussed </a:t>
            </a:r>
            <a:r>
              <a:rPr sz="2800" spc="-110" dirty="0">
                <a:latin typeface="Arial"/>
                <a:cs typeface="Arial"/>
              </a:rPr>
              <a:t>mainly </a:t>
            </a:r>
            <a:r>
              <a:rPr sz="2800" spc="-90" dirty="0">
                <a:latin typeface="Arial"/>
                <a:cs typeface="Arial"/>
              </a:rPr>
              <a:t>linear </a:t>
            </a:r>
            <a:r>
              <a:rPr sz="2800" spc="-130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structures </a:t>
            </a:r>
            <a:r>
              <a:rPr sz="2800" spc="-165" dirty="0">
                <a:latin typeface="Arial"/>
                <a:cs typeface="Arial"/>
              </a:rPr>
              <a:t>– </a:t>
            </a:r>
            <a:r>
              <a:rPr sz="2800" spc="-125" dirty="0">
                <a:latin typeface="Arial"/>
                <a:cs typeface="Arial"/>
              </a:rPr>
              <a:t>strings, </a:t>
            </a:r>
            <a:r>
              <a:rPr sz="2800" spc="-170" dirty="0">
                <a:latin typeface="Arial"/>
                <a:cs typeface="Arial"/>
              </a:rPr>
              <a:t>arrays,  </a:t>
            </a:r>
            <a:r>
              <a:rPr sz="2800" spc="-110" dirty="0">
                <a:latin typeface="Arial"/>
                <a:cs typeface="Arial"/>
              </a:rPr>
              <a:t>lists, </a:t>
            </a:r>
            <a:r>
              <a:rPr sz="2800" spc="-204" dirty="0">
                <a:latin typeface="Arial"/>
                <a:cs typeface="Arial"/>
              </a:rPr>
              <a:t>stacks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queues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Now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25" dirty="0">
                <a:latin typeface="Arial"/>
                <a:cs typeface="Arial"/>
              </a:rPr>
              <a:t>will </a:t>
            </a:r>
            <a:r>
              <a:rPr sz="2800" spc="-204" dirty="0">
                <a:latin typeface="Arial"/>
                <a:cs typeface="Arial"/>
              </a:rPr>
              <a:t>discuss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non-linear </a:t>
            </a:r>
            <a:r>
              <a:rPr sz="2800" spc="-130" dirty="0">
                <a:latin typeface="Arial"/>
                <a:cs typeface="Arial"/>
              </a:rPr>
              <a:t>data </a:t>
            </a:r>
            <a:r>
              <a:rPr sz="2800" spc="-75" dirty="0">
                <a:latin typeface="Arial"/>
                <a:cs typeface="Arial"/>
              </a:rPr>
              <a:t>structure </a:t>
            </a:r>
            <a:r>
              <a:rPr sz="2800" spc="-135" dirty="0">
                <a:latin typeface="Arial"/>
                <a:cs typeface="Arial"/>
              </a:rPr>
              <a:t>called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tree.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97155" indent="-228600">
              <a:lnSpc>
                <a:spcPts val="3020"/>
              </a:lnSpc>
              <a:buChar char="•"/>
              <a:tabLst>
                <a:tab pos="241935" algn="l"/>
              </a:tabLst>
            </a:pPr>
            <a:r>
              <a:rPr sz="2800" spc="-250" dirty="0">
                <a:latin typeface="Arial"/>
                <a:cs typeface="Arial"/>
              </a:rPr>
              <a:t>Trees </a:t>
            </a:r>
            <a:r>
              <a:rPr sz="2800" spc="-145" dirty="0">
                <a:latin typeface="Arial"/>
                <a:cs typeface="Arial"/>
              </a:rPr>
              <a:t>are </a:t>
            </a:r>
            <a:r>
              <a:rPr sz="2800" spc="-110" dirty="0">
                <a:latin typeface="Arial"/>
                <a:cs typeface="Arial"/>
              </a:rPr>
              <a:t>mainly </a:t>
            </a:r>
            <a:r>
              <a:rPr sz="2800" spc="-180" dirty="0">
                <a:latin typeface="Arial"/>
                <a:cs typeface="Arial"/>
              </a:rPr>
              <a:t>used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represent </a:t>
            </a:r>
            <a:r>
              <a:rPr sz="2800" spc="-130" dirty="0">
                <a:latin typeface="Arial"/>
                <a:cs typeface="Arial"/>
              </a:rPr>
              <a:t>data </a:t>
            </a:r>
            <a:r>
              <a:rPr sz="2800" spc="-110" dirty="0">
                <a:latin typeface="Arial"/>
                <a:cs typeface="Arial"/>
              </a:rPr>
              <a:t>containing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hierarchical  </a:t>
            </a:r>
            <a:r>
              <a:rPr sz="2800" spc="-90" dirty="0">
                <a:latin typeface="Arial"/>
                <a:cs typeface="Arial"/>
              </a:rPr>
              <a:t>relationship </a:t>
            </a:r>
            <a:r>
              <a:rPr sz="2800" spc="-105" dirty="0">
                <a:latin typeface="Arial"/>
                <a:cs typeface="Arial"/>
              </a:rPr>
              <a:t>between </a:t>
            </a:r>
            <a:r>
              <a:rPr sz="2800" spc="-125" dirty="0">
                <a:latin typeface="Arial"/>
                <a:cs typeface="Arial"/>
              </a:rPr>
              <a:t>elements, </a:t>
            </a:r>
            <a:r>
              <a:rPr sz="2800" spc="-30" dirty="0">
                <a:latin typeface="Arial"/>
                <a:cs typeface="Arial"/>
              </a:rPr>
              <a:t>for </a:t>
            </a:r>
            <a:r>
              <a:rPr sz="2800" spc="-160" dirty="0">
                <a:latin typeface="Arial"/>
                <a:cs typeface="Arial"/>
              </a:rPr>
              <a:t>example, </a:t>
            </a:r>
            <a:r>
              <a:rPr sz="2800" spc="-135" dirty="0">
                <a:latin typeface="Arial"/>
                <a:cs typeface="Arial"/>
              </a:rPr>
              <a:t>records, </a:t>
            </a:r>
            <a:r>
              <a:rPr sz="2800" spc="-95" dirty="0">
                <a:latin typeface="Arial"/>
                <a:cs typeface="Arial"/>
              </a:rPr>
              <a:t>family </a:t>
            </a:r>
            <a:r>
              <a:rPr sz="2800" spc="-110" dirty="0">
                <a:latin typeface="Arial"/>
                <a:cs typeface="Arial"/>
              </a:rPr>
              <a:t>trees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and  </a:t>
            </a:r>
            <a:r>
              <a:rPr sz="2800" spc="-85" dirty="0">
                <a:latin typeface="Arial"/>
                <a:cs typeface="Arial"/>
              </a:rPr>
              <a:t>table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contents.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65" dirty="0">
                <a:latin typeface="Arial"/>
                <a:cs typeface="Arial"/>
              </a:rPr>
              <a:t>Consider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parent-child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relationship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231391" y="736091"/>
            <a:ext cx="514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430" dirty="0">
                <a:solidFill>
                  <a:srgbClr val="5ECCF3"/>
                </a:solidFill>
                <a:latin typeface="Calibri"/>
                <a:cs typeface="Calibri"/>
              </a:rPr>
              <a:t>Linked</a:t>
            </a:r>
            <a:r>
              <a:rPr sz="3600" spc="17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z="3600" spc="325" dirty="0">
                <a:solidFill>
                  <a:srgbClr val="5ECCF3"/>
                </a:solidFill>
                <a:latin typeface="Calibri"/>
                <a:cs typeface="Calibri"/>
              </a:rPr>
              <a:t>Representation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00870" y="1549630"/>
            <a:ext cx="6183143" cy="430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30</a:t>
            </a:fld>
            <a:endParaRPr spc="-145" dirty="0"/>
          </a:p>
        </p:txBody>
      </p:sp>
    </p:spTree>
    <p:extLst>
      <p:ext uri="{BB962C8B-B14F-4D97-AF65-F5344CB8AC3E}">
        <p14:creationId xmlns:p14="http://schemas.microsoft.com/office/powerpoint/2010/main" val="2877860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0" y="559308"/>
            <a:ext cx="773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310" dirty="0">
                <a:solidFill>
                  <a:srgbClr val="5ECCF3"/>
                </a:solidFill>
                <a:latin typeface="Calibri"/>
                <a:cs typeface="Calibri"/>
              </a:rPr>
              <a:t>Node</a:t>
            </a:r>
            <a:r>
              <a:rPr spc="100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50" dirty="0">
                <a:solidFill>
                  <a:srgbClr val="5ECCF3"/>
                </a:solidFill>
                <a:latin typeface="Calibri"/>
                <a:cs typeface="Calibri"/>
              </a:rPr>
              <a:t>Class</a:t>
            </a:r>
            <a:r>
              <a:rPr spc="200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60" dirty="0">
                <a:solidFill>
                  <a:srgbClr val="5ECCF3"/>
                </a:solidFill>
                <a:latin typeface="Calibri"/>
                <a:cs typeface="Calibri"/>
              </a:rPr>
              <a:t>For</a:t>
            </a:r>
            <a:r>
              <a:rPr spc="18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80" dirty="0">
                <a:solidFill>
                  <a:srgbClr val="5ECCF3"/>
                </a:solidFill>
                <a:latin typeface="Calibri"/>
                <a:cs typeface="Calibri"/>
              </a:rPr>
              <a:t>Linked</a:t>
            </a:r>
            <a:r>
              <a:rPr spc="17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90" dirty="0">
                <a:solidFill>
                  <a:srgbClr val="5ECCF3"/>
                </a:solidFill>
                <a:latin typeface="Calibri"/>
                <a:cs typeface="Calibri"/>
              </a:rPr>
              <a:t>Binary</a:t>
            </a:r>
            <a:r>
              <a:rPr spc="19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65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31</a:t>
            </a:fld>
            <a:endParaRPr spc="-145" dirty="0"/>
          </a:p>
        </p:txBody>
      </p:sp>
      <p:sp>
        <p:nvSpPr>
          <p:cNvPr id="13" name="object 13"/>
          <p:cNvSpPr txBox="1"/>
          <p:nvPr/>
        </p:nvSpPr>
        <p:spPr>
          <a:xfrm>
            <a:off x="2231390" y="1265734"/>
            <a:ext cx="5495290" cy="418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1762760" indent="-391160">
              <a:lnSpc>
                <a:spcPct val="119800"/>
              </a:lnSpc>
              <a:spcBef>
                <a:spcPts val="100"/>
              </a:spcBef>
            </a:pPr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class BinTreeNode</a:t>
            </a:r>
            <a:r>
              <a:rPr sz="2800" spc="-60" dirty="0">
                <a:solidFill>
                  <a:srgbClr val="20274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02745"/>
                </a:solidFill>
                <a:latin typeface="Consolas"/>
                <a:cs typeface="Consolas"/>
              </a:rPr>
              <a:t>{  int</a:t>
            </a:r>
            <a:r>
              <a:rPr sz="2800" spc="-25" dirty="0">
                <a:solidFill>
                  <a:srgbClr val="202745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item;</a:t>
            </a:r>
            <a:endParaRPr sz="2800" dirty="0">
              <a:latin typeface="Consolas"/>
              <a:cs typeface="Consolas"/>
            </a:endParaRPr>
          </a:p>
          <a:p>
            <a:pPr marL="403225">
              <a:spcBef>
                <a:spcPts val="660"/>
              </a:spcBef>
            </a:pPr>
            <a:r>
              <a:rPr sz="2800" spc="-5" dirty="0" err="1">
                <a:solidFill>
                  <a:srgbClr val="202745"/>
                </a:solidFill>
                <a:latin typeface="Consolas"/>
                <a:cs typeface="Consolas"/>
              </a:rPr>
              <a:t>BinTreeNode</a:t>
            </a:r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 left,</a:t>
            </a:r>
            <a:r>
              <a:rPr sz="2800" spc="-40" dirty="0">
                <a:solidFill>
                  <a:srgbClr val="202745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right;</a:t>
            </a:r>
            <a:endParaRPr sz="2800" dirty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403225"/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BinTreeNode()</a:t>
            </a:r>
            <a:r>
              <a:rPr sz="2800" spc="-15" dirty="0">
                <a:solidFill>
                  <a:srgbClr val="20274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202745"/>
                </a:solidFill>
                <a:latin typeface="Consolas"/>
                <a:cs typeface="Consolas"/>
              </a:rPr>
              <a:t>{</a:t>
            </a:r>
            <a:endParaRPr sz="2800" dirty="0">
              <a:latin typeface="Consolas"/>
              <a:cs typeface="Consolas"/>
            </a:endParaRPr>
          </a:p>
          <a:p>
            <a:pPr marL="794385">
              <a:spcBef>
                <a:spcPts val="660"/>
              </a:spcBef>
            </a:pPr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left </a:t>
            </a:r>
            <a:r>
              <a:rPr sz="2800" dirty="0">
                <a:solidFill>
                  <a:srgbClr val="202745"/>
                </a:solidFill>
                <a:latin typeface="Consolas"/>
                <a:cs typeface="Consolas"/>
              </a:rPr>
              <a:t>= </a:t>
            </a:r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right </a:t>
            </a:r>
            <a:r>
              <a:rPr sz="2800" dirty="0">
                <a:solidFill>
                  <a:srgbClr val="202745"/>
                </a:solidFill>
                <a:latin typeface="Consolas"/>
                <a:cs typeface="Consolas"/>
              </a:rPr>
              <a:t>=</a:t>
            </a:r>
            <a:r>
              <a:rPr sz="2800" spc="-40" dirty="0">
                <a:solidFill>
                  <a:srgbClr val="202745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onsolas"/>
                <a:cs typeface="Consolas"/>
              </a:rPr>
              <a:t>NULL;</a:t>
            </a:r>
            <a:endParaRPr sz="2800" dirty="0">
              <a:latin typeface="Consolas"/>
              <a:cs typeface="Consolas"/>
            </a:endParaRPr>
          </a:p>
          <a:p>
            <a:pPr marL="403225">
              <a:spcBef>
                <a:spcPts val="665"/>
              </a:spcBef>
            </a:pPr>
            <a:r>
              <a:rPr sz="2800" dirty="0">
                <a:solidFill>
                  <a:srgbClr val="202745"/>
                </a:solidFill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  <a:p>
            <a:pPr marL="12700">
              <a:spcBef>
                <a:spcPts val="670"/>
              </a:spcBef>
            </a:pPr>
            <a:r>
              <a:rPr sz="2800" dirty="0">
                <a:solidFill>
                  <a:srgbClr val="202745"/>
                </a:solidFill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2447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31391" y="736091"/>
            <a:ext cx="744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495" dirty="0">
                <a:solidFill>
                  <a:srgbClr val="5ECCF3"/>
                </a:solidFill>
                <a:latin typeface="Calibri"/>
                <a:cs typeface="Calibri"/>
              </a:rPr>
              <a:t>Common </a:t>
            </a:r>
            <a:r>
              <a:rPr spc="390" dirty="0">
                <a:solidFill>
                  <a:srgbClr val="5ECCF3"/>
                </a:solidFill>
                <a:latin typeface="Calibri"/>
                <a:cs typeface="Calibri"/>
              </a:rPr>
              <a:t>Binary </a:t>
            </a:r>
            <a:r>
              <a:rPr spc="375" dirty="0">
                <a:solidFill>
                  <a:srgbClr val="5ECCF3"/>
                </a:solidFill>
                <a:latin typeface="Calibri"/>
                <a:cs typeface="Calibri"/>
              </a:rPr>
              <a:t>Tree</a:t>
            </a:r>
            <a:r>
              <a:rPr spc="-415" dirty="0">
                <a:solidFill>
                  <a:srgbClr val="5ECCF3"/>
                </a:solidFill>
                <a:latin typeface="Calibri"/>
                <a:cs typeface="Calibri"/>
              </a:rPr>
              <a:t> </a:t>
            </a:r>
            <a:r>
              <a:rPr spc="300" dirty="0">
                <a:solidFill>
                  <a:srgbClr val="5ECCF3"/>
                </a:solidFill>
                <a:latin typeface="Calibri"/>
                <a:cs typeface="Calibri"/>
              </a:rPr>
              <a:t>Operations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129511" y="6464680"/>
            <a:ext cx="20637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810">
              <a:spcBef>
                <a:spcPts val="125"/>
              </a:spcBef>
            </a:pPr>
            <a:fld id="{81D60167-4931-47E6-BA6A-407CBD079E47}" type="slidenum">
              <a:rPr spc="-145" dirty="0"/>
              <a:pPr marL="130810">
                <a:spcBef>
                  <a:spcPts val="125"/>
                </a:spcBef>
              </a:pPr>
              <a:t>32</a:t>
            </a:fld>
            <a:endParaRPr spc="-145" dirty="0"/>
          </a:p>
        </p:txBody>
      </p:sp>
      <p:sp>
        <p:nvSpPr>
          <p:cNvPr id="13" name="object 13"/>
          <p:cNvSpPr txBox="1"/>
          <p:nvPr/>
        </p:nvSpPr>
        <p:spPr>
          <a:xfrm>
            <a:off x="2231391" y="1421181"/>
            <a:ext cx="7547609" cy="456342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spcBef>
                <a:spcPts val="76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Determine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height</a:t>
            </a:r>
            <a:endParaRPr sz="2800">
              <a:latin typeface="Calibri"/>
              <a:cs typeface="Calibri"/>
            </a:endParaRPr>
          </a:p>
          <a:p>
            <a:pPr marL="241300" indent="-228600">
              <a:spcBef>
                <a:spcPts val="66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Determine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number of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Make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</a:t>
            </a:r>
            <a:r>
              <a:rPr sz="2800" spc="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copy</a:t>
            </a:r>
            <a:endParaRPr sz="2800">
              <a:latin typeface="Calibri"/>
              <a:cs typeface="Calibri"/>
            </a:endParaRPr>
          </a:p>
          <a:p>
            <a:pPr marL="241300" indent="-228600">
              <a:spcBef>
                <a:spcPts val="66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Determine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two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binary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trees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identical</a:t>
            </a:r>
            <a:endParaRPr sz="2800">
              <a:latin typeface="Calibri"/>
              <a:cs typeface="Calibri"/>
            </a:endParaRPr>
          </a:p>
          <a:p>
            <a:pPr marL="241300" indent="-228600">
              <a:spcBef>
                <a:spcPts val="67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Display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the binary</a:t>
            </a:r>
            <a:r>
              <a:rPr sz="2800" spc="1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241300" indent="-228600">
              <a:spcBef>
                <a:spcPts val="66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Delete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241300" indent="-228600">
              <a:spcBef>
                <a:spcPts val="66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If it is an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expression tree,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evaluate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If it is an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expression tree, obtain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parenthesized 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form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088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6458"/>
            <a:ext cx="8926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The </a:t>
            </a:r>
            <a:r>
              <a:rPr sz="2400" spc="-65" dirty="0"/>
              <a:t>following </a:t>
            </a:r>
            <a:r>
              <a:rPr sz="2400" spc="-70" dirty="0"/>
              <a:t>figure </a:t>
            </a:r>
            <a:r>
              <a:rPr sz="2400" spc="-165" dirty="0"/>
              <a:t>shows </a:t>
            </a:r>
            <a:r>
              <a:rPr sz="2400" spc="-204" dirty="0"/>
              <a:t>a </a:t>
            </a:r>
            <a:r>
              <a:rPr sz="2400" spc="-85" dirty="0"/>
              <a:t>binary </a:t>
            </a:r>
            <a:r>
              <a:rPr sz="2400" spc="-50" dirty="0"/>
              <a:t>tree </a:t>
            </a:r>
            <a:r>
              <a:rPr sz="2400" spc="-10" dirty="0"/>
              <a:t>with </a:t>
            </a:r>
            <a:r>
              <a:rPr sz="2400" spc="-120" dirty="0"/>
              <a:t>9 </a:t>
            </a:r>
            <a:r>
              <a:rPr sz="2400" spc="-135" dirty="0"/>
              <a:t>nodes </a:t>
            </a:r>
            <a:r>
              <a:rPr sz="2400" spc="-90" dirty="0"/>
              <a:t>where </a:t>
            </a:r>
            <a:r>
              <a:rPr sz="2400" spc="-250" dirty="0"/>
              <a:t>A </a:t>
            </a:r>
            <a:r>
              <a:rPr sz="2400" spc="-140" dirty="0"/>
              <a:t>is </a:t>
            </a:r>
            <a:r>
              <a:rPr sz="2400" spc="-40" dirty="0"/>
              <a:t>the</a:t>
            </a:r>
            <a:r>
              <a:rPr sz="2400" spc="-345" dirty="0"/>
              <a:t> </a:t>
            </a:r>
            <a:r>
              <a:rPr sz="2400" spc="-20" dirty="0"/>
              <a:t>root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629379" y="1762772"/>
            <a:ext cx="6349121" cy="4153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8455"/>
            <a:ext cx="1830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/>
              <a:t>Binary</a:t>
            </a:r>
            <a:r>
              <a:rPr sz="3200" spc="-310" dirty="0"/>
              <a:t> </a:t>
            </a:r>
            <a:r>
              <a:rPr sz="3200" spc="-270" dirty="0"/>
              <a:t>Tree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997966"/>
            <a:ext cx="10060940" cy="3265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root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75" dirty="0">
                <a:latin typeface="Arial"/>
                <a:cs typeface="Arial"/>
              </a:rPr>
              <a:t>this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left </a:t>
            </a:r>
            <a:r>
              <a:rPr sz="2800" spc="-180" dirty="0">
                <a:latin typeface="Arial"/>
                <a:cs typeface="Arial"/>
              </a:rPr>
              <a:t>sub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root </a:t>
            </a:r>
            <a:r>
              <a:rPr sz="2800" spc="-114" dirty="0">
                <a:latin typeface="Arial"/>
                <a:cs typeface="Arial"/>
              </a:rPr>
              <a:t>node, </a:t>
            </a:r>
            <a:r>
              <a:rPr sz="2800" spc="-100" dirty="0">
                <a:latin typeface="Arial"/>
                <a:cs typeface="Arial"/>
              </a:rPr>
              <a:t>which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95" dirty="0">
                <a:latin typeface="Arial"/>
                <a:cs typeface="Arial"/>
              </a:rPr>
              <a:t>denoted </a:t>
            </a:r>
            <a:r>
              <a:rPr sz="2800" spc="-145" dirty="0">
                <a:latin typeface="Arial"/>
                <a:cs typeface="Arial"/>
              </a:rPr>
              <a:t>by </a:t>
            </a:r>
            <a:r>
              <a:rPr sz="2800" spc="-229" dirty="0">
                <a:latin typeface="Arial"/>
                <a:cs typeface="Arial"/>
              </a:rPr>
              <a:t>L</a:t>
            </a:r>
            <a:r>
              <a:rPr sz="2775" spc="-345" baseline="-21021" dirty="0">
                <a:latin typeface="Arial"/>
                <a:cs typeface="Arial"/>
              </a:rPr>
              <a:t>A</a:t>
            </a:r>
            <a:r>
              <a:rPr sz="2800" spc="-229" dirty="0">
                <a:latin typeface="Arial"/>
                <a:cs typeface="Arial"/>
              </a:rPr>
              <a:t>,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the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set  </a:t>
            </a:r>
            <a:r>
              <a:rPr sz="2800" spc="-270" dirty="0">
                <a:latin typeface="Arial"/>
                <a:cs typeface="Arial"/>
              </a:rPr>
              <a:t>L</a:t>
            </a:r>
            <a:r>
              <a:rPr sz="2775" spc="-405" baseline="-21021" dirty="0">
                <a:latin typeface="Arial"/>
                <a:cs typeface="Arial"/>
              </a:rPr>
              <a:t>A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250" dirty="0">
                <a:latin typeface="Arial"/>
                <a:cs typeface="Arial"/>
              </a:rPr>
              <a:t>{B,D,E,G}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the right </a:t>
            </a:r>
            <a:r>
              <a:rPr sz="2800" spc="-180" dirty="0">
                <a:latin typeface="Arial"/>
                <a:cs typeface="Arial"/>
              </a:rPr>
              <a:t>sub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root </a:t>
            </a:r>
            <a:r>
              <a:rPr sz="2800" spc="-120" dirty="0">
                <a:latin typeface="Arial"/>
                <a:cs typeface="Arial"/>
              </a:rPr>
              <a:t>node, </a:t>
            </a:r>
            <a:r>
              <a:rPr sz="2800" spc="-365" dirty="0">
                <a:latin typeface="Arial"/>
                <a:cs typeface="Arial"/>
              </a:rPr>
              <a:t>R</a:t>
            </a:r>
            <a:r>
              <a:rPr sz="2775" spc="-547" baseline="-21021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set  </a:t>
            </a:r>
            <a:r>
              <a:rPr sz="2800" spc="-295" dirty="0">
                <a:latin typeface="Arial"/>
                <a:cs typeface="Arial"/>
              </a:rPr>
              <a:t>R</a:t>
            </a:r>
            <a:r>
              <a:rPr sz="2775" spc="-442" baseline="-21021" dirty="0">
                <a:latin typeface="Arial"/>
                <a:cs typeface="Arial"/>
              </a:rPr>
              <a:t>A</a:t>
            </a:r>
            <a:r>
              <a:rPr sz="2800" spc="-295" dirty="0">
                <a:latin typeface="Arial"/>
                <a:cs typeface="Arial"/>
              </a:rPr>
              <a:t>={C,F,H}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root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275" dirty="0">
                <a:latin typeface="Arial"/>
                <a:cs typeface="Arial"/>
              </a:rPr>
              <a:t>L</a:t>
            </a:r>
            <a:r>
              <a:rPr sz="2775" spc="-412" baseline="-21021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-254" dirty="0">
                <a:latin typeface="Arial"/>
                <a:cs typeface="Arial"/>
              </a:rPr>
              <a:t>B,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root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360" dirty="0">
                <a:latin typeface="Arial"/>
                <a:cs typeface="Arial"/>
              </a:rPr>
              <a:t>R</a:t>
            </a:r>
            <a:r>
              <a:rPr sz="2775" spc="-540" baseline="-21021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530" dirty="0">
                <a:latin typeface="Arial"/>
                <a:cs typeface="Arial"/>
              </a:rPr>
              <a:t>C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210" dirty="0">
                <a:latin typeface="Arial"/>
                <a:cs typeface="Arial"/>
              </a:rPr>
              <a:t>so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5164" y="4456176"/>
            <a:ext cx="6426708" cy="204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Binary </a:t>
            </a:r>
            <a:r>
              <a:rPr spc="-305" dirty="0"/>
              <a:t>Tree</a:t>
            </a:r>
            <a:r>
              <a:rPr spc="-380" dirty="0"/>
              <a:t> </a:t>
            </a:r>
            <a:r>
              <a:rPr spc="-18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342"/>
            <a:ext cx="10029825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48945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5" dirty="0">
                <a:latin typeface="Arial"/>
                <a:cs typeface="Arial"/>
              </a:rPr>
              <a:t>If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30" dirty="0">
                <a:latin typeface="Arial"/>
                <a:cs typeface="Arial"/>
              </a:rPr>
              <a:t>contains </a:t>
            </a:r>
            <a:r>
              <a:rPr sz="2800" spc="-125" dirty="0">
                <a:latin typeface="Arial"/>
                <a:cs typeface="Arial"/>
              </a:rPr>
              <a:t>m </a:t>
            </a:r>
            <a:r>
              <a:rPr sz="2800" spc="-165" dirty="0">
                <a:latin typeface="Arial"/>
                <a:cs typeface="Arial"/>
              </a:rPr>
              <a:t>nodes </a:t>
            </a:r>
            <a:r>
              <a:rPr sz="2800" spc="-65" dirty="0">
                <a:latin typeface="Arial"/>
                <a:cs typeface="Arial"/>
              </a:rPr>
              <a:t>at </a:t>
            </a:r>
            <a:r>
              <a:rPr sz="2800" spc="-120" dirty="0">
                <a:latin typeface="Arial"/>
                <a:cs typeface="Arial"/>
              </a:rPr>
              <a:t>level </a:t>
            </a:r>
            <a:r>
              <a:rPr sz="2800" spc="-245" dirty="0">
                <a:latin typeface="Arial"/>
                <a:cs typeface="Arial"/>
              </a:rPr>
              <a:t>L, </a:t>
            </a:r>
            <a:r>
              <a:rPr sz="2800" spc="65" dirty="0">
                <a:latin typeface="Arial"/>
                <a:cs typeface="Arial"/>
              </a:rPr>
              <a:t>it </a:t>
            </a:r>
            <a:r>
              <a:rPr sz="2800" spc="-130" dirty="0">
                <a:latin typeface="Arial"/>
                <a:cs typeface="Arial"/>
              </a:rPr>
              <a:t>contains </a:t>
            </a:r>
            <a:r>
              <a:rPr sz="2800" spc="-65" dirty="0">
                <a:latin typeface="Arial"/>
                <a:cs typeface="Arial"/>
              </a:rPr>
              <a:t>at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most </a:t>
            </a:r>
            <a:r>
              <a:rPr sz="2800" spc="-150" dirty="0">
                <a:latin typeface="Arial"/>
                <a:cs typeface="Arial"/>
              </a:rPr>
              <a:t>2m  </a:t>
            </a:r>
            <a:r>
              <a:rPr sz="2800" spc="-160" dirty="0">
                <a:latin typeface="Arial"/>
                <a:cs typeface="Arial"/>
              </a:rPr>
              <a:t>nodes </a:t>
            </a:r>
            <a:r>
              <a:rPr sz="2800" spc="-65" dirty="0">
                <a:latin typeface="Arial"/>
                <a:cs typeface="Arial"/>
              </a:rPr>
              <a:t>at </a:t>
            </a:r>
            <a:r>
              <a:rPr sz="2800" spc="-120" dirty="0">
                <a:latin typeface="Arial"/>
                <a:cs typeface="Arial"/>
              </a:rPr>
              <a:t>level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L+1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820"/>
              </a:spcBef>
              <a:buChar char="•"/>
              <a:tabLst>
                <a:tab pos="241935" algn="l"/>
              </a:tabLst>
            </a:pPr>
            <a:r>
              <a:rPr sz="2800" spc="-225" dirty="0">
                <a:latin typeface="Arial"/>
                <a:cs typeface="Arial"/>
              </a:rPr>
              <a:t>Since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200" dirty="0">
                <a:latin typeface="Arial"/>
                <a:cs typeface="Arial"/>
              </a:rPr>
              <a:t>can </a:t>
            </a:r>
            <a:r>
              <a:rPr sz="2800" spc="-105" dirty="0">
                <a:latin typeface="Arial"/>
                <a:cs typeface="Arial"/>
              </a:rPr>
              <a:t>contain </a:t>
            </a:r>
            <a:r>
              <a:rPr sz="2800" spc="-65" dirty="0">
                <a:latin typeface="Arial"/>
                <a:cs typeface="Arial"/>
              </a:rPr>
              <a:t>at </a:t>
            </a:r>
            <a:r>
              <a:rPr sz="2800" spc="-110" dirty="0">
                <a:latin typeface="Arial"/>
                <a:cs typeface="Arial"/>
              </a:rPr>
              <a:t>most </a:t>
            </a:r>
            <a:r>
              <a:rPr sz="2800" spc="-145" dirty="0">
                <a:latin typeface="Arial"/>
                <a:cs typeface="Arial"/>
              </a:rPr>
              <a:t>1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60" dirty="0">
                <a:latin typeface="Arial"/>
                <a:cs typeface="Arial"/>
              </a:rPr>
              <a:t>at </a:t>
            </a:r>
            <a:r>
              <a:rPr sz="2800" spc="-120" dirty="0">
                <a:latin typeface="Arial"/>
                <a:cs typeface="Arial"/>
              </a:rPr>
              <a:t>level </a:t>
            </a:r>
            <a:r>
              <a:rPr sz="2800" spc="-145" dirty="0">
                <a:latin typeface="Arial"/>
                <a:cs typeface="Arial"/>
              </a:rPr>
              <a:t>0 </a:t>
            </a:r>
            <a:r>
              <a:rPr sz="2800" spc="-60" dirty="0">
                <a:latin typeface="Arial"/>
                <a:cs typeface="Arial"/>
              </a:rPr>
              <a:t>(the </a:t>
            </a:r>
            <a:r>
              <a:rPr sz="2800" spc="-50" dirty="0">
                <a:latin typeface="Arial"/>
                <a:cs typeface="Arial"/>
              </a:rPr>
              <a:t>root),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it  </a:t>
            </a:r>
            <a:r>
              <a:rPr sz="2800" spc="-130" dirty="0">
                <a:latin typeface="Arial"/>
                <a:cs typeface="Arial"/>
              </a:rPr>
              <a:t>contains </a:t>
            </a:r>
            <a:r>
              <a:rPr sz="2800" spc="-65" dirty="0">
                <a:latin typeface="Arial"/>
                <a:cs typeface="Arial"/>
              </a:rPr>
              <a:t>at </a:t>
            </a:r>
            <a:r>
              <a:rPr sz="2800" spc="-114" dirty="0">
                <a:latin typeface="Arial"/>
                <a:cs typeface="Arial"/>
              </a:rPr>
              <a:t>most </a:t>
            </a:r>
            <a:r>
              <a:rPr sz="2800" spc="-270" dirty="0">
                <a:latin typeface="Arial"/>
                <a:cs typeface="Arial"/>
              </a:rPr>
              <a:t>2L </a:t>
            </a:r>
            <a:r>
              <a:rPr sz="2800" spc="-160" dirty="0">
                <a:latin typeface="Arial"/>
                <a:cs typeface="Arial"/>
              </a:rPr>
              <a:t>nodes </a:t>
            </a:r>
            <a:r>
              <a:rPr sz="2800" spc="-65" dirty="0">
                <a:latin typeface="Arial"/>
                <a:cs typeface="Arial"/>
              </a:rPr>
              <a:t>at </a:t>
            </a:r>
            <a:r>
              <a:rPr sz="2800" spc="-120" dirty="0">
                <a:latin typeface="Arial"/>
                <a:cs typeface="Arial"/>
              </a:rPr>
              <a:t>level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L.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36436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Types </a:t>
            </a:r>
            <a:r>
              <a:rPr spc="-35" dirty="0"/>
              <a:t>of </a:t>
            </a:r>
            <a:r>
              <a:rPr spc="-200" dirty="0"/>
              <a:t>Binary</a:t>
            </a:r>
            <a:r>
              <a:rPr spc="-465" dirty="0"/>
              <a:t> </a:t>
            </a:r>
            <a:r>
              <a:rPr spc="-30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3767"/>
            <a:ext cx="431292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Complete </a:t>
            </a:r>
            <a:r>
              <a:rPr sz="2800" spc="-100" dirty="0">
                <a:latin typeface="Arial"/>
                <a:cs typeface="Arial"/>
              </a:rPr>
              <a:t>binary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tree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90" dirty="0">
                <a:latin typeface="Arial"/>
                <a:cs typeface="Arial"/>
              </a:rPr>
              <a:t>Strictly </a:t>
            </a:r>
            <a:r>
              <a:rPr sz="2800" spc="-100" dirty="0">
                <a:latin typeface="Arial"/>
                <a:cs typeface="Arial"/>
              </a:rPr>
              <a:t>binary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tree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Almost </a:t>
            </a:r>
            <a:r>
              <a:rPr sz="2800" spc="-110" dirty="0">
                <a:latin typeface="Arial"/>
                <a:cs typeface="Arial"/>
              </a:rPr>
              <a:t>complete </a:t>
            </a:r>
            <a:r>
              <a:rPr sz="2800" spc="-100" dirty="0">
                <a:latin typeface="Arial"/>
                <a:cs typeface="Arial"/>
              </a:rPr>
              <a:t>binary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tree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3347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Strictly </a:t>
            </a:r>
            <a:r>
              <a:rPr spc="-140" dirty="0"/>
              <a:t>binary</a:t>
            </a:r>
            <a:r>
              <a:rPr spc="-445" dirty="0"/>
              <a:t> </a:t>
            </a:r>
            <a:r>
              <a:rPr spc="-8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8485"/>
            <a:ext cx="10286365" cy="32054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2069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120" dirty="0">
                <a:latin typeface="Arial"/>
                <a:cs typeface="Arial"/>
              </a:rPr>
              <a:t>every </a:t>
            </a:r>
            <a:r>
              <a:rPr sz="2400" spc="-85" dirty="0">
                <a:latin typeface="Arial"/>
                <a:cs typeface="Arial"/>
              </a:rPr>
              <a:t>non-leaf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binary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80" dirty="0">
                <a:latin typeface="Arial"/>
                <a:cs typeface="Arial"/>
              </a:rPr>
              <a:t>nonempty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right </a:t>
            </a:r>
            <a:r>
              <a:rPr sz="2400" spc="-110" dirty="0">
                <a:latin typeface="Arial"/>
                <a:cs typeface="Arial"/>
              </a:rPr>
              <a:t>sub-trees, </a:t>
            </a:r>
            <a:r>
              <a:rPr sz="2400" spc="-55" dirty="0">
                <a:latin typeface="Arial"/>
                <a:cs typeface="Arial"/>
              </a:rPr>
              <a:t>then  </a:t>
            </a:r>
            <a:r>
              <a:rPr sz="2400" spc="-160" dirty="0">
                <a:latin typeface="Arial"/>
                <a:cs typeface="Arial"/>
              </a:rPr>
              <a:t>such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called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strictly </a:t>
            </a:r>
            <a:r>
              <a:rPr sz="2400" spc="-95" dirty="0">
                <a:latin typeface="Arial"/>
                <a:cs typeface="Arial"/>
              </a:rPr>
              <a:t>binary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tree.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845"/>
              </a:spcBef>
              <a:buChar char="•"/>
              <a:tabLst>
                <a:tab pos="241935" algn="l"/>
              </a:tabLst>
            </a:pPr>
            <a:r>
              <a:rPr sz="2400" spc="-200" dirty="0">
                <a:latin typeface="Arial"/>
                <a:cs typeface="Arial"/>
              </a:rPr>
              <a:t>Or,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put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another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way,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nodes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strictly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binary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degree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zero 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45" dirty="0">
                <a:latin typeface="Arial"/>
                <a:cs typeface="Arial"/>
              </a:rPr>
              <a:t>two, </a:t>
            </a:r>
            <a:r>
              <a:rPr sz="2400" spc="-110" dirty="0">
                <a:latin typeface="Arial"/>
                <a:cs typeface="Arial"/>
              </a:rPr>
              <a:t>never </a:t>
            </a:r>
            <a:r>
              <a:rPr sz="2400" spc="-130" dirty="0">
                <a:latin typeface="Arial"/>
                <a:cs typeface="Arial"/>
              </a:rPr>
              <a:t>degree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one.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1515"/>
              </a:spcBef>
              <a:buChar char="•"/>
              <a:tabLst>
                <a:tab pos="241935" algn="l"/>
              </a:tabLst>
            </a:pP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strictly </a:t>
            </a:r>
            <a:r>
              <a:rPr sz="2400" spc="-85" dirty="0">
                <a:latin typeface="Arial"/>
                <a:cs typeface="Arial"/>
              </a:rPr>
              <a:t>binary </a:t>
            </a:r>
            <a:r>
              <a:rPr sz="2400" spc="-50" dirty="0">
                <a:latin typeface="Arial"/>
                <a:cs typeface="Arial"/>
              </a:rPr>
              <a:t>tree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endParaRPr sz="2400" dirty="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204" dirty="0">
                <a:latin typeface="Arial"/>
                <a:cs typeface="Arial"/>
              </a:rPr>
              <a:t>N </a:t>
            </a:r>
            <a:r>
              <a:rPr sz="2400" spc="-170" dirty="0">
                <a:latin typeface="Arial"/>
                <a:cs typeface="Arial"/>
              </a:rPr>
              <a:t>leaves always </a:t>
            </a:r>
            <a:r>
              <a:rPr sz="2400" spc="-114" dirty="0">
                <a:latin typeface="Arial"/>
                <a:cs typeface="Arial"/>
              </a:rPr>
              <a:t>contains </a:t>
            </a:r>
            <a:r>
              <a:rPr sz="2400" spc="-165" dirty="0">
                <a:latin typeface="Arial"/>
                <a:cs typeface="Arial"/>
              </a:rPr>
              <a:t>2N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20" dirty="0">
                <a:latin typeface="Arial"/>
                <a:cs typeface="Arial"/>
              </a:rPr>
              <a:t>1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nodes.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0604" y="3163823"/>
            <a:ext cx="5334000" cy="2691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6821"/>
            <a:ext cx="385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Complete </a:t>
            </a:r>
            <a:r>
              <a:rPr spc="-145" dirty="0"/>
              <a:t>binary</a:t>
            </a:r>
            <a:r>
              <a:rPr spc="-370" dirty="0"/>
              <a:t> </a:t>
            </a:r>
            <a:r>
              <a:rPr spc="-8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41324"/>
            <a:ext cx="10078720" cy="221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204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complete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binary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tree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binary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tree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which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every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level,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except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possibly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last,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completely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35" dirty="0">
                <a:latin typeface="Arial"/>
                <a:cs typeface="Arial"/>
              </a:rPr>
              <a:t>filled, </a:t>
            </a:r>
            <a:r>
              <a:rPr sz="2000" spc="-105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all </a:t>
            </a:r>
            <a:r>
              <a:rPr sz="2000" spc="-114" dirty="0">
                <a:latin typeface="Arial"/>
                <a:cs typeface="Arial"/>
              </a:rPr>
              <a:t>nodes </a:t>
            </a:r>
            <a:r>
              <a:rPr sz="2000" spc="-95" dirty="0">
                <a:latin typeface="Arial"/>
                <a:cs typeface="Arial"/>
              </a:rPr>
              <a:t>are </a:t>
            </a: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50" dirty="0">
                <a:latin typeface="Arial"/>
                <a:cs typeface="Arial"/>
              </a:rPr>
              <a:t>far </a:t>
            </a:r>
            <a:r>
              <a:rPr sz="2000" dirty="0">
                <a:latin typeface="Arial"/>
                <a:cs typeface="Arial"/>
              </a:rPr>
              <a:t>left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95" dirty="0"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2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204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i="1" spc="-145" dirty="0">
                <a:latin typeface="Trebuchet MS"/>
                <a:cs typeface="Trebuchet MS"/>
              </a:rPr>
              <a:t>complete</a:t>
            </a:r>
            <a:r>
              <a:rPr sz="2000" i="1" spc="-180" dirty="0">
                <a:latin typeface="Trebuchet MS"/>
                <a:cs typeface="Trebuchet MS"/>
              </a:rPr>
              <a:t> </a:t>
            </a:r>
            <a:r>
              <a:rPr sz="2000" i="1" spc="-120" dirty="0">
                <a:latin typeface="Trebuchet MS"/>
                <a:cs typeface="Trebuchet MS"/>
              </a:rPr>
              <a:t>binary</a:t>
            </a:r>
            <a:r>
              <a:rPr sz="2000" i="1" spc="-180" dirty="0">
                <a:latin typeface="Trebuchet MS"/>
                <a:cs typeface="Trebuchet MS"/>
              </a:rPr>
              <a:t> </a:t>
            </a:r>
            <a:r>
              <a:rPr sz="2000" i="1" spc="-160" dirty="0">
                <a:latin typeface="Trebuchet MS"/>
                <a:cs typeface="Trebuchet MS"/>
              </a:rPr>
              <a:t>tree</a:t>
            </a:r>
            <a:r>
              <a:rPr sz="2000" i="1" spc="-1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depth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called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strictly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binary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tree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if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all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whose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leaves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are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level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  <a:tab pos="241935" algn="l"/>
              </a:tabLst>
            </a:pPr>
            <a:r>
              <a:rPr sz="2000" spc="-204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complete </a:t>
            </a:r>
            <a:r>
              <a:rPr sz="2000" spc="-65" dirty="0">
                <a:latin typeface="Arial"/>
                <a:cs typeface="Arial"/>
              </a:rPr>
              <a:t>binary </a:t>
            </a:r>
            <a:r>
              <a:rPr sz="2000" spc="-35" dirty="0">
                <a:latin typeface="Arial"/>
                <a:cs typeface="Arial"/>
              </a:rPr>
              <a:t>tree </a:t>
            </a:r>
            <a:r>
              <a:rPr sz="2000" spc="-155" dirty="0">
                <a:latin typeface="Arial"/>
                <a:cs typeface="Arial"/>
              </a:rPr>
              <a:t>has </a:t>
            </a:r>
            <a:r>
              <a:rPr sz="2000" spc="-80" dirty="0">
                <a:latin typeface="Arial"/>
                <a:cs typeface="Arial"/>
              </a:rPr>
              <a:t>2</a:t>
            </a:r>
            <a:r>
              <a:rPr sz="2400" spc="-120" baseline="24305" dirty="0">
                <a:latin typeface="Arial"/>
                <a:cs typeface="Arial"/>
              </a:rPr>
              <a:t>d </a:t>
            </a:r>
            <a:r>
              <a:rPr sz="2000" spc="-114" dirty="0">
                <a:latin typeface="Arial"/>
                <a:cs typeface="Arial"/>
              </a:rPr>
              <a:t>nodes </a:t>
            </a:r>
            <a:r>
              <a:rPr sz="2000" spc="-45" dirty="0">
                <a:latin typeface="Arial"/>
                <a:cs typeface="Arial"/>
              </a:rPr>
              <a:t>at </a:t>
            </a:r>
            <a:r>
              <a:rPr sz="2000" spc="-100" dirty="0">
                <a:latin typeface="Arial"/>
                <a:cs typeface="Arial"/>
              </a:rPr>
              <a:t>every </a:t>
            </a:r>
            <a:r>
              <a:rPr sz="2000" spc="-50" dirty="0">
                <a:latin typeface="Arial"/>
                <a:cs typeface="Arial"/>
              </a:rPr>
              <a:t>depth</a:t>
            </a:r>
            <a:r>
              <a:rPr sz="2000" spc="-4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 </a:t>
            </a:r>
            <a:r>
              <a:rPr sz="2000" spc="-105" dirty="0">
                <a:latin typeface="Arial"/>
                <a:cs typeface="Arial"/>
              </a:rPr>
              <a:t>and </a:t>
            </a:r>
            <a:r>
              <a:rPr sz="2000" spc="-80" dirty="0">
                <a:latin typeface="Arial"/>
                <a:cs typeface="Arial"/>
              </a:rPr>
              <a:t>2</a:t>
            </a:r>
            <a:r>
              <a:rPr sz="2400" spc="-120" baseline="24305" dirty="0">
                <a:latin typeface="Arial"/>
                <a:cs typeface="Arial"/>
              </a:rPr>
              <a:t>d </a:t>
            </a:r>
            <a:r>
              <a:rPr sz="2000" spc="-80" dirty="0">
                <a:latin typeface="Arial"/>
                <a:cs typeface="Arial"/>
              </a:rPr>
              <a:t>-1 </a:t>
            </a:r>
            <a:r>
              <a:rPr sz="2000" spc="-70" dirty="0">
                <a:latin typeface="Arial"/>
                <a:cs typeface="Arial"/>
              </a:rPr>
              <a:t>non </a:t>
            </a:r>
            <a:r>
              <a:rPr sz="2000" spc="-65" dirty="0">
                <a:latin typeface="Arial"/>
                <a:cs typeface="Arial"/>
              </a:rPr>
              <a:t>leaf </a:t>
            </a:r>
            <a:r>
              <a:rPr sz="2000" spc="-114" dirty="0"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3457856"/>
            <a:ext cx="4668873" cy="2677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38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0764"/>
            <a:ext cx="515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Almost </a:t>
            </a:r>
            <a:r>
              <a:rPr spc="-160" dirty="0"/>
              <a:t>complete </a:t>
            </a:r>
            <a:r>
              <a:rPr spc="-140" dirty="0"/>
              <a:t>binary</a:t>
            </a:r>
            <a:r>
              <a:rPr spc="-484" dirty="0"/>
              <a:t> </a:t>
            </a:r>
            <a:r>
              <a:rPr spc="-8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12646"/>
            <a:ext cx="100285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An </a:t>
            </a:r>
            <a:r>
              <a:rPr sz="2400" spc="-100" dirty="0">
                <a:latin typeface="Arial"/>
                <a:cs typeface="Arial"/>
              </a:rPr>
              <a:t>almost </a:t>
            </a:r>
            <a:r>
              <a:rPr sz="2400" spc="-90" dirty="0">
                <a:latin typeface="Arial"/>
                <a:cs typeface="Arial"/>
              </a:rPr>
              <a:t>complete </a:t>
            </a:r>
            <a:r>
              <a:rPr sz="2400" spc="-85" dirty="0">
                <a:latin typeface="Arial"/>
                <a:cs typeface="Arial"/>
              </a:rPr>
              <a:t>binary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90" dirty="0">
                <a:latin typeface="Arial"/>
                <a:cs typeface="Arial"/>
              </a:rPr>
              <a:t>where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right </a:t>
            </a:r>
            <a:r>
              <a:rPr sz="2400" spc="-80" dirty="0">
                <a:latin typeface="Arial"/>
                <a:cs typeface="Arial"/>
              </a:rPr>
              <a:t>child, </a:t>
            </a:r>
            <a:r>
              <a:rPr sz="2400" spc="-55" dirty="0">
                <a:latin typeface="Arial"/>
                <a:cs typeface="Arial"/>
              </a:rPr>
              <a:t>there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70" dirty="0">
                <a:latin typeface="Arial"/>
                <a:cs typeface="Arial"/>
              </a:rPr>
              <a:t>always </a:t>
            </a:r>
            <a:r>
              <a:rPr sz="2400" spc="-21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but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there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may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right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645" y="2722001"/>
            <a:ext cx="4272147" cy="2881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2140" y="2491893"/>
            <a:ext cx="5360361" cy="320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39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3875" y="825736"/>
            <a:ext cx="5678785" cy="5297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074" y="279127"/>
            <a:ext cx="9843131" cy="5747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40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13759" y="2377439"/>
            <a:ext cx="7671816" cy="3593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41</a:t>
            </a:fld>
            <a:endParaRPr spc="-60" dirty="0"/>
          </a:p>
        </p:txBody>
      </p:sp>
      <p:sp>
        <p:nvSpPr>
          <p:cNvPr id="6" name="Rectangle 5"/>
          <p:cNvSpPr/>
          <p:nvPr/>
        </p:nvSpPr>
        <p:spPr>
          <a:xfrm>
            <a:off x="457200" y="609600"/>
            <a:ext cx="449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//Represent a node of binary tree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Node{  </a:t>
            </a:r>
          </a:p>
          <a:p>
            <a:r>
              <a:rPr lang="en-US" dirty="0" smtClean="0"/>
              <a:t>        </a:t>
            </a:r>
            <a:r>
              <a:rPr lang="en-US" b="1" dirty="0" err="1" smtClean="0"/>
              <a:t>int</a:t>
            </a:r>
            <a:r>
              <a:rPr lang="en-US" dirty="0" smtClean="0"/>
              <a:t> data;  </a:t>
            </a:r>
          </a:p>
          <a:p>
            <a:r>
              <a:rPr lang="en-US" dirty="0" smtClean="0"/>
              <a:t>        Node left;  </a:t>
            </a:r>
          </a:p>
          <a:p>
            <a:r>
              <a:rPr lang="en-US" dirty="0" smtClean="0"/>
              <a:t>        Node right;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public</a:t>
            </a:r>
            <a:r>
              <a:rPr lang="en-US" dirty="0" smtClean="0"/>
              <a:t> Node(</a:t>
            </a:r>
            <a:r>
              <a:rPr lang="en-US" b="1" dirty="0" err="1" smtClean="0"/>
              <a:t>int</a:t>
            </a:r>
            <a:r>
              <a:rPr lang="en-US" dirty="0" smtClean="0"/>
              <a:t> data){  </a:t>
            </a:r>
          </a:p>
          <a:p>
            <a:r>
              <a:rPr lang="en-US" dirty="0" smtClean="0"/>
              <a:t>            //Assign data to the new node, set left and right children to null  </a:t>
            </a:r>
          </a:p>
          <a:p>
            <a:r>
              <a:rPr lang="en-US" dirty="0" smtClean="0"/>
              <a:t>            </a:t>
            </a:r>
            <a:r>
              <a:rPr lang="en-US" b="1" dirty="0" err="1" smtClean="0"/>
              <a:t>this</a:t>
            </a:r>
            <a:r>
              <a:rPr lang="en-US" dirty="0" err="1" smtClean="0"/>
              <a:t>.data</a:t>
            </a:r>
            <a:r>
              <a:rPr lang="en-US" dirty="0" smtClean="0"/>
              <a:t> = data;  </a:t>
            </a:r>
          </a:p>
          <a:p>
            <a:r>
              <a:rPr lang="en-US" dirty="0" smtClean="0"/>
              <a:t>            </a:t>
            </a:r>
            <a:r>
              <a:rPr lang="en-US" b="1" dirty="0" err="1" smtClean="0"/>
              <a:t>this</a:t>
            </a:r>
            <a:r>
              <a:rPr lang="en-US" dirty="0" err="1" smtClean="0"/>
              <a:t>.left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</a:t>
            </a:r>
            <a:r>
              <a:rPr lang="en-US" b="1" dirty="0" err="1" smtClean="0"/>
              <a:t>this</a:t>
            </a:r>
            <a:r>
              <a:rPr lang="en-US" dirty="0" err="1" smtClean="0"/>
              <a:t>.right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}  </a:t>
            </a:r>
          </a:p>
          <a:p>
            <a:r>
              <a:rPr lang="en-US" dirty="0" smtClean="0"/>
              <a:t>      }  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2120"/>
            <a:ext cx="2451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Tree</a:t>
            </a:r>
            <a:r>
              <a:rPr spc="-340" dirty="0"/>
              <a:t> </a:t>
            </a:r>
            <a:r>
              <a:rPr spc="-18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1461"/>
            <a:ext cx="10295890" cy="49206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753110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935" algn="l"/>
              </a:tabLst>
            </a:pPr>
            <a:r>
              <a:rPr sz="2600" spc="-190" dirty="0">
                <a:latin typeface="Arial"/>
                <a:cs typeface="Arial"/>
              </a:rPr>
              <a:t>Traversal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70" dirty="0">
                <a:latin typeface="Arial"/>
                <a:cs typeface="Arial"/>
              </a:rPr>
              <a:t>process </a:t>
            </a:r>
            <a:r>
              <a:rPr sz="2600" spc="5" dirty="0">
                <a:latin typeface="Arial"/>
                <a:cs typeface="Arial"/>
              </a:rPr>
              <a:t>to </a:t>
            </a:r>
            <a:r>
              <a:rPr sz="2600" spc="-65" dirty="0">
                <a:latin typeface="Arial"/>
                <a:cs typeface="Arial"/>
              </a:rPr>
              <a:t>visit </a:t>
            </a:r>
            <a:r>
              <a:rPr sz="2600" spc="-80" dirty="0">
                <a:latin typeface="Arial"/>
                <a:cs typeface="Arial"/>
              </a:rPr>
              <a:t>all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nodes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55" dirty="0">
                <a:latin typeface="Arial"/>
                <a:cs typeface="Arial"/>
              </a:rPr>
              <a:t>tree </a:t>
            </a:r>
            <a:r>
              <a:rPr sz="2600" spc="-140" dirty="0">
                <a:latin typeface="Arial"/>
                <a:cs typeface="Arial"/>
              </a:rPr>
              <a:t>and </a:t>
            </a:r>
            <a:r>
              <a:rPr sz="2600" spc="-180" dirty="0">
                <a:latin typeface="Arial"/>
                <a:cs typeface="Arial"/>
              </a:rPr>
              <a:t>may </a:t>
            </a:r>
            <a:r>
              <a:rPr sz="2600" spc="-10" dirty="0">
                <a:latin typeface="Arial"/>
                <a:cs typeface="Arial"/>
              </a:rPr>
              <a:t>print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their  </a:t>
            </a:r>
            <a:r>
              <a:rPr sz="2600" spc="-165" dirty="0">
                <a:latin typeface="Arial"/>
                <a:cs typeface="Arial"/>
              </a:rPr>
              <a:t>values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too.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241300" marR="743585" indent="-228600">
              <a:lnSpc>
                <a:spcPts val="2500"/>
              </a:lnSpc>
              <a:buChar char="•"/>
              <a:tabLst>
                <a:tab pos="241935" algn="l"/>
              </a:tabLst>
            </a:pPr>
            <a:r>
              <a:rPr sz="2600" spc="-95" dirty="0">
                <a:latin typeface="Arial"/>
                <a:cs typeface="Arial"/>
              </a:rPr>
              <a:t>All </a:t>
            </a:r>
            <a:r>
              <a:rPr sz="2600" spc="-145" dirty="0">
                <a:latin typeface="Arial"/>
                <a:cs typeface="Arial"/>
              </a:rPr>
              <a:t>nodes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114" dirty="0">
                <a:latin typeface="Arial"/>
                <a:cs typeface="Arial"/>
              </a:rPr>
              <a:t>connected </a:t>
            </a:r>
            <a:r>
              <a:rPr sz="2600" spc="-125" dirty="0">
                <a:latin typeface="Arial"/>
                <a:cs typeface="Arial"/>
              </a:rPr>
              <a:t>via </a:t>
            </a:r>
            <a:r>
              <a:rPr sz="2600" spc="-195" dirty="0">
                <a:latin typeface="Arial"/>
                <a:cs typeface="Arial"/>
              </a:rPr>
              <a:t>edges </a:t>
            </a:r>
            <a:r>
              <a:rPr sz="2600" spc="-110" dirty="0">
                <a:latin typeface="Arial"/>
                <a:cs typeface="Arial"/>
              </a:rPr>
              <a:t>(links) </a:t>
            </a:r>
            <a:r>
              <a:rPr sz="2600" spc="-120" dirty="0">
                <a:latin typeface="Arial"/>
                <a:cs typeface="Arial"/>
              </a:rPr>
              <a:t>we </a:t>
            </a:r>
            <a:r>
              <a:rPr sz="2600" spc="-180" dirty="0">
                <a:latin typeface="Arial"/>
                <a:cs typeface="Arial"/>
              </a:rPr>
              <a:t>always </a:t>
            </a:r>
            <a:r>
              <a:rPr sz="2600" spc="-60" dirty="0">
                <a:latin typeface="Arial"/>
                <a:cs typeface="Arial"/>
              </a:rPr>
              <a:t>start </a:t>
            </a:r>
            <a:r>
              <a:rPr sz="2600" spc="-40" dirty="0">
                <a:latin typeface="Arial"/>
                <a:cs typeface="Arial"/>
              </a:rPr>
              <a:t>from the</a:t>
            </a:r>
            <a:r>
              <a:rPr sz="2600" spc="-5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root  </a:t>
            </a:r>
            <a:r>
              <a:rPr sz="2600" spc="-125" dirty="0">
                <a:latin typeface="Arial"/>
                <a:cs typeface="Arial"/>
              </a:rPr>
              <a:t>(head)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node.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41300" indent="-228600">
              <a:lnSpc>
                <a:spcPts val="3115"/>
              </a:lnSpc>
              <a:buChar char="•"/>
              <a:tabLst>
                <a:tab pos="241935" algn="l"/>
              </a:tabLst>
            </a:pPr>
            <a:r>
              <a:rPr sz="2600" spc="-155" dirty="0">
                <a:latin typeface="Arial"/>
                <a:cs typeface="Arial"/>
              </a:rPr>
              <a:t>There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60" dirty="0">
                <a:latin typeface="Arial"/>
                <a:cs typeface="Arial"/>
              </a:rPr>
              <a:t>three </a:t>
            </a:r>
            <a:r>
              <a:rPr sz="2600" spc="-215" dirty="0">
                <a:latin typeface="Arial"/>
                <a:cs typeface="Arial"/>
              </a:rPr>
              <a:t>ways </a:t>
            </a:r>
            <a:r>
              <a:rPr sz="2600" spc="-90" dirty="0">
                <a:latin typeface="Arial"/>
                <a:cs typeface="Arial"/>
              </a:rPr>
              <a:t>which </a:t>
            </a:r>
            <a:r>
              <a:rPr sz="2600" spc="-125" dirty="0">
                <a:latin typeface="Arial"/>
                <a:cs typeface="Arial"/>
              </a:rPr>
              <a:t>we </a:t>
            </a:r>
            <a:r>
              <a:rPr sz="2600" spc="-185" dirty="0">
                <a:latin typeface="Arial"/>
                <a:cs typeface="Arial"/>
              </a:rPr>
              <a:t>use </a:t>
            </a:r>
            <a:r>
              <a:rPr sz="2600" spc="5" dirty="0">
                <a:latin typeface="Arial"/>
                <a:cs typeface="Arial"/>
              </a:rPr>
              <a:t>to </a:t>
            </a:r>
            <a:r>
              <a:rPr sz="2600" spc="-125" dirty="0">
                <a:latin typeface="Arial"/>
                <a:cs typeface="Arial"/>
              </a:rPr>
              <a:t>traverse 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tree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ts val="2625"/>
              </a:lnSpc>
              <a:buChar char="•"/>
              <a:tabLst>
                <a:tab pos="698500" algn="l"/>
                <a:tab pos="699135" algn="l"/>
              </a:tabLst>
            </a:pPr>
            <a:r>
              <a:rPr sz="2200" spc="-75" dirty="0">
                <a:latin typeface="Arial"/>
                <a:cs typeface="Arial"/>
              </a:rPr>
              <a:t>In-order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Traversal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10"/>
              </a:lnSpc>
              <a:buChar char="•"/>
              <a:tabLst>
                <a:tab pos="698500" algn="l"/>
                <a:tab pos="699135" algn="l"/>
              </a:tabLst>
            </a:pPr>
            <a:r>
              <a:rPr sz="2200" spc="-110" dirty="0">
                <a:latin typeface="Arial"/>
                <a:cs typeface="Arial"/>
              </a:rPr>
              <a:t>Pre-order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Traversal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20"/>
              </a:lnSpc>
              <a:buChar char="•"/>
              <a:tabLst>
                <a:tab pos="698500" algn="l"/>
                <a:tab pos="699135" algn="l"/>
              </a:tabLst>
            </a:pPr>
            <a:r>
              <a:rPr sz="2200" spc="-114" dirty="0">
                <a:latin typeface="Arial"/>
                <a:cs typeface="Arial"/>
              </a:rPr>
              <a:t>Post-order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Traversal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000"/>
              </a:lnSpc>
              <a:spcBef>
                <a:spcPts val="5"/>
              </a:spcBef>
              <a:buChar char="•"/>
              <a:tabLst>
                <a:tab pos="241935" algn="l"/>
              </a:tabLst>
            </a:pPr>
            <a:r>
              <a:rPr sz="2600" spc="-140" dirty="0">
                <a:latin typeface="Arial"/>
                <a:cs typeface="Arial"/>
              </a:rPr>
              <a:t>Generally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we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traverse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tree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search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or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locate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given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item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or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key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in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tree  </a:t>
            </a:r>
            <a:r>
              <a:rPr sz="2600" spc="-30" dirty="0">
                <a:latin typeface="Arial"/>
                <a:cs typeface="Arial"/>
              </a:rPr>
              <a:t>or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to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print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all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values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65" dirty="0">
                <a:latin typeface="Arial"/>
                <a:cs typeface="Arial"/>
              </a:rPr>
              <a:t>it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contains.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546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Pre-order, </a:t>
            </a:r>
            <a:r>
              <a:rPr spc="-165" dirty="0"/>
              <a:t>In-order,</a:t>
            </a:r>
            <a:r>
              <a:rPr spc="-330" dirty="0"/>
              <a:t> </a:t>
            </a:r>
            <a:r>
              <a:rPr spc="-185" dirty="0"/>
              <a:t>Post-order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87676"/>
            <a:ext cx="3575050" cy="44049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Pre-order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600" spc="-145" dirty="0">
                <a:latin typeface="Arial"/>
                <a:cs typeface="Arial"/>
              </a:rPr>
              <a:t>&lt;</a:t>
            </a:r>
            <a:r>
              <a:rPr sz="3600" spc="-145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3600" spc="-145" dirty="0">
                <a:latin typeface="Arial"/>
                <a:cs typeface="Arial"/>
              </a:rPr>
              <a:t>&gt;&lt;left&gt;&lt;right&gt;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85" dirty="0">
                <a:latin typeface="Arial"/>
                <a:cs typeface="Arial"/>
              </a:rPr>
              <a:t>In-order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600" spc="-145" dirty="0">
                <a:latin typeface="Arial"/>
                <a:cs typeface="Arial"/>
              </a:rPr>
              <a:t>&lt;left&gt;&lt;</a:t>
            </a:r>
            <a:r>
              <a:rPr sz="3600" spc="-145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3600" spc="-145" dirty="0">
                <a:latin typeface="Arial"/>
                <a:cs typeface="Arial"/>
              </a:rPr>
              <a:t>&gt;&lt;right&gt;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Post-order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600" spc="-145" dirty="0">
                <a:latin typeface="Arial"/>
                <a:cs typeface="Arial"/>
              </a:rPr>
              <a:t>&lt;left&gt;&lt;right&gt;&lt;</a:t>
            </a:r>
            <a:r>
              <a:rPr sz="3600" spc="-145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3600" spc="-145" dirty="0">
                <a:latin typeface="Arial"/>
                <a:cs typeface="Arial"/>
              </a:rPr>
              <a:t>&gt;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3433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Pre-order</a:t>
            </a:r>
            <a:r>
              <a:rPr spc="-315" dirty="0"/>
              <a:t> </a:t>
            </a:r>
            <a:r>
              <a:rPr spc="-28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1908"/>
            <a:ext cx="10272395" cy="16700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preorder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nonempty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defined </a:t>
            </a:r>
            <a:r>
              <a:rPr sz="2800" spc="-280" dirty="0">
                <a:latin typeface="Arial"/>
                <a:cs typeface="Arial"/>
              </a:rPr>
              <a:t>as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Visit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preorder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preorder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0784" y="6477380"/>
            <a:ext cx="117030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Ashim</a:t>
            </a:r>
            <a:r>
              <a:rPr sz="1200" spc="-1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Lamichhane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516" y="2879308"/>
            <a:ext cx="6503315" cy="3607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27838"/>
            <a:ext cx="4050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Pre-order</a:t>
            </a:r>
            <a:r>
              <a:rPr spc="-310" dirty="0"/>
              <a:t> </a:t>
            </a:r>
            <a:r>
              <a:rPr spc="-275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1047114"/>
            <a:ext cx="5066284" cy="292567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 smtClean="0">
                <a:latin typeface="Arial"/>
                <a:cs typeface="Arial"/>
              </a:rPr>
              <a:t>void </a:t>
            </a:r>
            <a:r>
              <a:rPr sz="2600" spc="-130" dirty="0">
                <a:latin typeface="Arial"/>
                <a:cs typeface="Arial"/>
              </a:rPr>
              <a:t>Preorder(Node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root</a:t>
            </a:r>
            <a:r>
              <a:rPr sz="2600" spc="15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95" dirty="0">
                <a:latin typeface="Arial"/>
                <a:cs typeface="Arial"/>
              </a:rPr>
              <a:t>{</a:t>
            </a:r>
            <a:endParaRPr sz="2600" dirty="0">
              <a:latin typeface="Arial"/>
              <a:cs typeface="Arial"/>
            </a:endParaRPr>
          </a:p>
          <a:p>
            <a:pPr marL="311150" marR="5080">
              <a:lnSpc>
                <a:spcPct val="101899"/>
              </a:lnSpc>
              <a:spcBef>
                <a:spcPts val="5"/>
              </a:spcBef>
            </a:pPr>
            <a:r>
              <a:rPr sz="2600" spc="25" dirty="0">
                <a:latin typeface="Arial"/>
                <a:cs typeface="Arial"/>
              </a:rPr>
              <a:t>if </a:t>
            </a:r>
            <a:r>
              <a:rPr sz="2600" spc="-160" dirty="0">
                <a:latin typeface="Arial"/>
                <a:cs typeface="Arial"/>
              </a:rPr>
              <a:t>(root==NULL) </a:t>
            </a:r>
            <a:r>
              <a:rPr sz="2600" spc="-35" dirty="0">
                <a:latin typeface="Arial"/>
                <a:cs typeface="Arial"/>
              </a:rPr>
              <a:t>return; </a:t>
            </a:r>
            <a:r>
              <a:rPr lang="en-US" sz="2800" dirty="0" smtClean="0"/>
              <a:t> </a:t>
            </a:r>
          </a:p>
          <a:p>
            <a:pPr marL="311150" marR="5080">
              <a:lnSpc>
                <a:spcPct val="101899"/>
              </a:lnSpc>
              <a:spcBef>
                <a:spcPts val="5"/>
              </a:spcBef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sz="2600" spc="-85" dirty="0" err="1" smtClean="0">
                <a:latin typeface="Arial"/>
                <a:cs typeface="Arial"/>
              </a:rPr>
              <a:t>root</a:t>
            </a:r>
            <a:r>
              <a:rPr lang="en-US" sz="2600" spc="-85" dirty="0" err="1" smtClean="0">
                <a:latin typeface="Arial"/>
                <a:cs typeface="Arial"/>
              </a:rPr>
              <a:t>.</a:t>
            </a:r>
            <a:r>
              <a:rPr sz="2600" spc="-85" dirty="0" err="1" smtClean="0">
                <a:latin typeface="Arial"/>
                <a:cs typeface="Arial"/>
              </a:rPr>
              <a:t>data</a:t>
            </a:r>
            <a:r>
              <a:rPr sz="2600" spc="-85" dirty="0">
                <a:latin typeface="Arial"/>
                <a:cs typeface="Arial"/>
              </a:rPr>
              <a:t>);</a:t>
            </a:r>
            <a:endParaRPr sz="2600" dirty="0">
              <a:latin typeface="Arial"/>
              <a:cs typeface="Arial"/>
            </a:endParaRPr>
          </a:p>
          <a:p>
            <a:pPr marL="311150" marR="371475">
              <a:lnSpc>
                <a:spcPct val="101899"/>
              </a:lnSpc>
              <a:spcBef>
                <a:spcPts val="10"/>
              </a:spcBef>
            </a:pPr>
            <a:r>
              <a:rPr sz="2600" spc="-75" dirty="0" smtClean="0">
                <a:latin typeface="Arial"/>
                <a:cs typeface="Arial"/>
              </a:rPr>
              <a:t>Preorder(</a:t>
            </a:r>
            <a:r>
              <a:rPr sz="2600" spc="-75" dirty="0" err="1" smtClean="0">
                <a:latin typeface="Arial"/>
                <a:cs typeface="Arial"/>
              </a:rPr>
              <a:t>root</a:t>
            </a:r>
            <a:r>
              <a:rPr lang="en-US" sz="2600" spc="-75" dirty="0" err="1" smtClean="0">
                <a:latin typeface="Arial"/>
                <a:cs typeface="Arial"/>
              </a:rPr>
              <a:t>.</a:t>
            </a:r>
            <a:r>
              <a:rPr sz="2600" spc="-75" dirty="0" err="1" smtClean="0">
                <a:latin typeface="Arial"/>
                <a:cs typeface="Arial"/>
              </a:rPr>
              <a:t>left</a:t>
            </a:r>
            <a:r>
              <a:rPr sz="2600" spc="-75" dirty="0">
                <a:latin typeface="Arial"/>
                <a:cs typeface="Arial"/>
              </a:rPr>
              <a:t>);  </a:t>
            </a:r>
            <a:r>
              <a:rPr sz="2600" spc="-80" dirty="0" smtClean="0">
                <a:latin typeface="Arial"/>
                <a:cs typeface="Arial"/>
              </a:rPr>
              <a:t>Preorder(</a:t>
            </a:r>
            <a:r>
              <a:rPr sz="2600" spc="-80" dirty="0" err="1" smtClean="0">
                <a:latin typeface="Arial"/>
                <a:cs typeface="Arial"/>
              </a:rPr>
              <a:t>root</a:t>
            </a:r>
            <a:r>
              <a:rPr lang="en-US" sz="2600" spc="-80" dirty="0" err="1" smtClean="0">
                <a:latin typeface="Arial"/>
                <a:cs typeface="Arial"/>
              </a:rPr>
              <a:t>.</a:t>
            </a:r>
            <a:r>
              <a:rPr sz="2600" spc="-80" dirty="0" err="1" smtClean="0">
                <a:latin typeface="Arial"/>
                <a:cs typeface="Arial"/>
              </a:rPr>
              <a:t>right</a:t>
            </a:r>
            <a:r>
              <a:rPr sz="2600" spc="-80" dirty="0">
                <a:latin typeface="Arial"/>
                <a:cs typeface="Arial"/>
              </a:rPr>
              <a:t>);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5567" y="734568"/>
            <a:ext cx="5931408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45</a:t>
            </a:fld>
            <a:endParaRPr spc="-6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3143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In-order</a:t>
            </a:r>
            <a:r>
              <a:rPr spc="-320" dirty="0"/>
              <a:t> </a:t>
            </a:r>
            <a:r>
              <a:rPr spc="-18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3514"/>
            <a:ext cx="10168255" cy="1670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nonempty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defined </a:t>
            </a:r>
            <a:r>
              <a:rPr sz="2800" spc="-280" dirty="0">
                <a:latin typeface="Arial"/>
                <a:cs typeface="Arial"/>
              </a:rPr>
              <a:t>as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in-order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Visit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2386" y="4152646"/>
            <a:ext cx="3022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spc="15" dirty="0">
                <a:latin typeface="Arial"/>
                <a:cs typeface="Arial"/>
              </a:rPr>
              <a:t>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051172"/>
            <a:ext cx="4078604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45" dirty="0">
                <a:latin typeface="Arial"/>
                <a:cs typeface="Arial"/>
              </a:rPr>
              <a:t>outp 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given </a:t>
            </a:r>
            <a:r>
              <a:rPr sz="2800" spc="-60" dirty="0">
                <a:latin typeface="Arial"/>
                <a:cs typeface="Arial"/>
              </a:rPr>
              <a:t>tree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2985"/>
              </a:lnSpc>
            </a:pPr>
            <a:r>
              <a:rPr sz="2800" spc="-280" dirty="0">
                <a:latin typeface="Arial"/>
                <a:cs typeface="Arial"/>
              </a:rPr>
              <a:t>H </a:t>
            </a:r>
            <a:r>
              <a:rPr sz="2800" spc="-305" dirty="0">
                <a:latin typeface="Arial"/>
                <a:cs typeface="Arial"/>
              </a:rPr>
              <a:t>D </a:t>
            </a:r>
            <a:r>
              <a:rPr sz="2800" spc="-75" dirty="0">
                <a:latin typeface="Arial"/>
                <a:cs typeface="Arial"/>
              </a:rPr>
              <a:t>I </a:t>
            </a:r>
            <a:r>
              <a:rPr sz="2800" spc="-350" dirty="0">
                <a:latin typeface="Arial"/>
                <a:cs typeface="Arial"/>
              </a:rPr>
              <a:t>B </a:t>
            </a:r>
            <a:r>
              <a:rPr sz="2800" spc="-505" dirty="0">
                <a:latin typeface="Arial"/>
                <a:cs typeface="Arial"/>
              </a:rPr>
              <a:t>E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425" dirty="0">
                <a:latin typeface="Arial"/>
                <a:cs typeface="Arial"/>
              </a:rPr>
              <a:t>F </a:t>
            </a:r>
            <a:r>
              <a:rPr sz="2800" spc="-530" dirty="0">
                <a:latin typeface="Arial"/>
                <a:cs typeface="Arial"/>
              </a:rPr>
              <a:t>C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415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9222" y="3308603"/>
            <a:ext cx="5536269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46</a:t>
            </a:fld>
            <a:endParaRPr spc="-6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27838"/>
            <a:ext cx="3796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In-order</a:t>
            </a:r>
            <a:r>
              <a:rPr spc="-315" dirty="0"/>
              <a:t> </a:t>
            </a:r>
            <a:r>
              <a:rPr spc="-275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1047114"/>
            <a:ext cx="4228084" cy="283154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 smtClean="0">
                <a:latin typeface="Arial"/>
                <a:cs typeface="Arial"/>
              </a:rPr>
              <a:t>void </a:t>
            </a:r>
            <a:r>
              <a:rPr sz="2600" spc="-105" dirty="0" err="1">
                <a:latin typeface="Arial"/>
                <a:cs typeface="Arial"/>
              </a:rPr>
              <a:t>Inorder</a:t>
            </a:r>
            <a:r>
              <a:rPr sz="2600" spc="-105" dirty="0">
                <a:latin typeface="Arial"/>
                <a:cs typeface="Arial"/>
              </a:rPr>
              <a:t>(Node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root</a:t>
            </a:r>
            <a:r>
              <a:rPr sz="2600" spc="15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95" dirty="0">
                <a:latin typeface="Arial"/>
                <a:cs typeface="Arial"/>
              </a:rPr>
              <a:t>{</a:t>
            </a:r>
            <a:endParaRPr sz="2600" dirty="0">
              <a:latin typeface="Arial"/>
              <a:cs typeface="Arial"/>
            </a:endParaRPr>
          </a:p>
          <a:p>
            <a:pPr marL="311150" marR="243840">
              <a:lnSpc>
                <a:spcPct val="101899"/>
              </a:lnSpc>
              <a:spcBef>
                <a:spcPts val="5"/>
              </a:spcBef>
            </a:pPr>
            <a:r>
              <a:rPr sz="2600" spc="25" dirty="0">
                <a:latin typeface="Arial"/>
                <a:cs typeface="Arial"/>
              </a:rPr>
              <a:t>if </a:t>
            </a:r>
            <a:r>
              <a:rPr sz="2600" spc="-160" dirty="0">
                <a:latin typeface="Arial"/>
                <a:cs typeface="Arial"/>
              </a:rPr>
              <a:t>(root==NULL)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return;  </a:t>
            </a:r>
            <a:r>
              <a:rPr sz="2600" spc="-60" dirty="0" err="1" smtClean="0">
                <a:latin typeface="Arial"/>
                <a:cs typeface="Arial"/>
              </a:rPr>
              <a:t>Inorder</a:t>
            </a:r>
            <a:r>
              <a:rPr sz="2600" spc="-60" dirty="0" smtClean="0">
                <a:latin typeface="Arial"/>
                <a:cs typeface="Arial"/>
              </a:rPr>
              <a:t>(</a:t>
            </a:r>
            <a:r>
              <a:rPr sz="2600" spc="-60" dirty="0" err="1" smtClean="0">
                <a:latin typeface="Arial"/>
                <a:cs typeface="Arial"/>
              </a:rPr>
              <a:t>root</a:t>
            </a:r>
            <a:r>
              <a:rPr lang="en-US" sz="2600" spc="-60" dirty="0" err="1" smtClean="0">
                <a:latin typeface="Arial"/>
                <a:cs typeface="Arial"/>
              </a:rPr>
              <a:t>.</a:t>
            </a:r>
            <a:r>
              <a:rPr sz="2600" spc="-60" dirty="0" err="1" smtClean="0">
                <a:latin typeface="Arial"/>
                <a:cs typeface="Arial"/>
              </a:rPr>
              <a:t>left</a:t>
            </a:r>
            <a:r>
              <a:rPr sz="2600" spc="-60" dirty="0">
                <a:latin typeface="Arial"/>
                <a:cs typeface="Arial"/>
              </a:rPr>
              <a:t>);</a:t>
            </a:r>
            <a:endParaRPr sz="2600" dirty="0">
              <a:latin typeface="Arial"/>
              <a:cs typeface="Arial"/>
            </a:endParaRPr>
          </a:p>
          <a:p>
            <a:pPr marL="311150" marR="5080">
              <a:lnSpc>
                <a:spcPct val="101899"/>
              </a:lnSpc>
              <a:spcBef>
                <a:spcPts val="10"/>
              </a:spcBef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r</a:t>
            </a:r>
            <a:r>
              <a:rPr lang="en-US" sz="2400" spc="-85" dirty="0" err="1" smtClean="0">
                <a:latin typeface="Arial"/>
                <a:cs typeface="Arial"/>
              </a:rPr>
              <a:t>oot.data</a:t>
            </a:r>
            <a:r>
              <a:rPr lang="en-US" sz="2400" spc="-85" dirty="0" smtClean="0">
                <a:latin typeface="Arial"/>
                <a:cs typeface="Arial"/>
              </a:rPr>
              <a:t> </a:t>
            </a:r>
            <a:r>
              <a:rPr lang="en-US" sz="2400" spc="-85" dirty="0" smtClean="0">
                <a:latin typeface="Arial"/>
                <a:cs typeface="Arial"/>
              </a:rPr>
              <a:t>);</a:t>
            </a:r>
          </a:p>
          <a:p>
            <a:pPr marL="311150" marR="5080">
              <a:lnSpc>
                <a:spcPct val="101899"/>
              </a:lnSpc>
              <a:spcBef>
                <a:spcPts val="10"/>
              </a:spcBef>
            </a:pPr>
            <a:r>
              <a:rPr sz="2600" spc="-65" dirty="0" err="1" smtClean="0">
                <a:latin typeface="Arial"/>
                <a:cs typeface="Arial"/>
              </a:rPr>
              <a:t>Inorder</a:t>
            </a:r>
            <a:r>
              <a:rPr sz="2600" spc="-65" dirty="0" smtClean="0">
                <a:latin typeface="Arial"/>
                <a:cs typeface="Arial"/>
              </a:rPr>
              <a:t>(</a:t>
            </a:r>
            <a:r>
              <a:rPr sz="2600" spc="-65" dirty="0" err="1" smtClean="0">
                <a:latin typeface="Arial"/>
                <a:cs typeface="Arial"/>
              </a:rPr>
              <a:t>root</a:t>
            </a:r>
            <a:r>
              <a:rPr lang="en-US" sz="2600" spc="-65" dirty="0" err="1" smtClean="0">
                <a:latin typeface="Arial"/>
                <a:cs typeface="Arial"/>
              </a:rPr>
              <a:t>.</a:t>
            </a:r>
            <a:r>
              <a:rPr sz="2600" spc="-65" dirty="0" err="1" smtClean="0">
                <a:latin typeface="Arial"/>
                <a:cs typeface="Arial"/>
              </a:rPr>
              <a:t>right</a:t>
            </a:r>
            <a:r>
              <a:rPr sz="2600" spc="-65" dirty="0">
                <a:latin typeface="Arial"/>
                <a:cs typeface="Arial"/>
              </a:rPr>
              <a:t>);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5567" y="734568"/>
            <a:ext cx="5931408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47</a:t>
            </a:fld>
            <a:endParaRPr spc="-60" dirty="0"/>
          </a:p>
        </p:txBody>
      </p:sp>
      <p:sp>
        <p:nvSpPr>
          <p:cNvPr id="7" name="object 4"/>
          <p:cNvSpPr/>
          <p:nvPr/>
        </p:nvSpPr>
        <p:spPr>
          <a:xfrm>
            <a:off x="5077967" y="886968"/>
            <a:ext cx="5931408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3568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Post-order</a:t>
            </a:r>
            <a:r>
              <a:rPr spc="-330" dirty="0"/>
              <a:t> </a:t>
            </a:r>
            <a:r>
              <a:rPr spc="-18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3514"/>
            <a:ext cx="10168255" cy="1670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nonempty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defined </a:t>
            </a:r>
            <a:r>
              <a:rPr sz="2800" spc="-280" dirty="0">
                <a:latin typeface="Arial"/>
                <a:cs typeface="Arial"/>
              </a:rPr>
              <a:t>as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post-order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90" dirty="0">
                <a:latin typeface="Arial"/>
                <a:cs typeface="Arial"/>
              </a:rPr>
              <a:t>Traverse </a:t>
            </a:r>
            <a:r>
              <a:rPr sz="2400" spc="-40" dirty="0">
                <a:latin typeface="Arial"/>
                <a:cs typeface="Arial"/>
              </a:rPr>
              <a:t>the 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post-order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Visit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2386" y="4152646"/>
            <a:ext cx="3022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spc="15" dirty="0">
                <a:latin typeface="Arial"/>
                <a:cs typeface="Arial"/>
              </a:rPr>
              <a:t>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051172"/>
            <a:ext cx="4078604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in-order </a:t>
            </a:r>
            <a:r>
              <a:rPr sz="2800" spc="-130" dirty="0">
                <a:latin typeface="Arial"/>
                <a:cs typeface="Arial"/>
              </a:rPr>
              <a:t>traversal </a:t>
            </a:r>
            <a:r>
              <a:rPr sz="2800" spc="-45" dirty="0">
                <a:latin typeface="Arial"/>
                <a:cs typeface="Arial"/>
              </a:rPr>
              <a:t>outp 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given </a:t>
            </a:r>
            <a:r>
              <a:rPr sz="2800" spc="-60" dirty="0">
                <a:latin typeface="Arial"/>
                <a:cs typeface="Arial"/>
              </a:rPr>
              <a:t>tree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2985"/>
              </a:lnSpc>
            </a:pPr>
            <a:r>
              <a:rPr sz="2800" spc="-280" dirty="0">
                <a:latin typeface="Arial"/>
                <a:cs typeface="Arial"/>
              </a:rPr>
              <a:t>H </a:t>
            </a:r>
            <a:r>
              <a:rPr sz="2800" spc="-75" dirty="0">
                <a:latin typeface="Arial"/>
                <a:cs typeface="Arial"/>
              </a:rPr>
              <a:t>I </a:t>
            </a:r>
            <a:r>
              <a:rPr sz="2800" spc="-305" dirty="0">
                <a:latin typeface="Arial"/>
                <a:cs typeface="Arial"/>
              </a:rPr>
              <a:t>D </a:t>
            </a:r>
            <a:r>
              <a:rPr sz="2800" spc="-505" dirty="0">
                <a:latin typeface="Arial"/>
                <a:cs typeface="Arial"/>
              </a:rPr>
              <a:t>E </a:t>
            </a:r>
            <a:r>
              <a:rPr sz="2800" spc="-350" dirty="0">
                <a:latin typeface="Arial"/>
                <a:cs typeface="Arial"/>
              </a:rPr>
              <a:t>B </a:t>
            </a:r>
            <a:r>
              <a:rPr sz="2800" spc="-425" dirty="0">
                <a:latin typeface="Arial"/>
                <a:cs typeface="Arial"/>
              </a:rPr>
              <a:t>F </a:t>
            </a:r>
            <a:r>
              <a:rPr sz="2800" spc="-415" dirty="0">
                <a:latin typeface="Arial"/>
                <a:cs typeface="Arial"/>
              </a:rPr>
              <a:t>G </a:t>
            </a:r>
            <a:r>
              <a:rPr sz="2800" spc="-530" dirty="0">
                <a:latin typeface="Arial"/>
                <a:cs typeface="Arial"/>
              </a:rPr>
              <a:t>C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9222" y="3308603"/>
            <a:ext cx="5536269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48</a:t>
            </a:fld>
            <a:endParaRPr spc="-6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27838"/>
            <a:ext cx="422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Post-order</a:t>
            </a:r>
            <a:r>
              <a:rPr spc="-325" dirty="0"/>
              <a:t> </a:t>
            </a:r>
            <a:r>
              <a:rPr spc="-275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1047114"/>
            <a:ext cx="4304284" cy="330244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 smtClean="0">
                <a:latin typeface="Arial"/>
                <a:cs typeface="Arial"/>
              </a:rPr>
              <a:t>void </a:t>
            </a:r>
            <a:r>
              <a:rPr sz="2600" spc="-135" dirty="0" err="1">
                <a:latin typeface="Arial"/>
                <a:cs typeface="Arial"/>
              </a:rPr>
              <a:t>Postorder</a:t>
            </a:r>
            <a:r>
              <a:rPr sz="2600" spc="-135" dirty="0">
                <a:latin typeface="Arial"/>
                <a:cs typeface="Arial"/>
              </a:rPr>
              <a:t>(Node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root</a:t>
            </a:r>
            <a:r>
              <a:rPr sz="2600" spc="15" dirty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95" dirty="0">
                <a:latin typeface="Arial"/>
                <a:cs typeface="Arial"/>
              </a:rPr>
              <a:t>{</a:t>
            </a:r>
            <a:endParaRPr sz="2600" dirty="0">
              <a:latin typeface="Arial"/>
              <a:cs typeface="Arial"/>
            </a:endParaRPr>
          </a:p>
          <a:p>
            <a:pPr marL="311150" marR="300355">
              <a:lnSpc>
                <a:spcPct val="101899"/>
              </a:lnSpc>
              <a:spcBef>
                <a:spcPts val="5"/>
              </a:spcBef>
            </a:pPr>
            <a:r>
              <a:rPr sz="2600" spc="25" dirty="0">
                <a:latin typeface="Arial"/>
                <a:cs typeface="Arial"/>
              </a:rPr>
              <a:t>if </a:t>
            </a:r>
            <a:r>
              <a:rPr sz="2600" spc="-160" dirty="0">
                <a:latin typeface="Arial"/>
                <a:cs typeface="Arial"/>
              </a:rPr>
              <a:t>(root==NULL)</a:t>
            </a:r>
            <a:r>
              <a:rPr sz="2600" spc="-36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return;  </a:t>
            </a:r>
            <a:r>
              <a:rPr sz="2600" spc="-80" dirty="0" err="1" smtClean="0">
                <a:latin typeface="Arial"/>
                <a:cs typeface="Arial"/>
              </a:rPr>
              <a:t>Postorder</a:t>
            </a:r>
            <a:r>
              <a:rPr sz="2600" spc="-80" dirty="0" smtClean="0">
                <a:latin typeface="Arial"/>
                <a:cs typeface="Arial"/>
              </a:rPr>
              <a:t>(</a:t>
            </a:r>
            <a:r>
              <a:rPr sz="2600" spc="-80" dirty="0" err="1" smtClean="0">
                <a:latin typeface="Arial"/>
                <a:cs typeface="Arial"/>
              </a:rPr>
              <a:t>root</a:t>
            </a:r>
            <a:r>
              <a:rPr lang="en-US" sz="2600" spc="-80" dirty="0" err="1" smtClean="0">
                <a:latin typeface="Arial"/>
                <a:cs typeface="Arial"/>
              </a:rPr>
              <a:t>.</a:t>
            </a:r>
            <a:r>
              <a:rPr sz="2600" spc="-80" dirty="0" err="1" smtClean="0">
                <a:latin typeface="Arial"/>
                <a:cs typeface="Arial"/>
              </a:rPr>
              <a:t>left</a:t>
            </a:r>
            <a:r>
              <a:rPr sz="2600" spc="-80" dirty="0">
                <a:latin typeface="Arial"/>
                <a:cs typeface="Arial"/>
              </a:rPr>
              <a:t>);</a:t>
            </a:r>
            <a:endParaRPr sz="2600" dirty="0">
              <a:latin typeface="Arial"/>
              <a:cs typeface="Arial"/>
            </a:endParaRPr>
          </a:p>
          <a:p>
            <a:pPr marL="311150" marR="60960">
              <a:lnSpc>
                <a:spcPct val="101899"/>
              </a:lnSpc>
              <a:spcBef>
                <a:spcPts val="10"/>
              </a:spcBef>
            </a:pPr>
            <a:r>
              <a:rPr sz="2600" spc="-85" dirty="0" err="1" smtClean="0">
                <a:latin typeface="Arial"/>
                <a:cs typeface="Arial"/>
              </a:rPr>
              <a:t>Postorder</a:t>
            </a:r>
            <a:r>
              <a:rPr sz="2600" spc="-85" dirty="0" smtClean="0">
                <a:latin typeface="Arial"/>
                <a:cs typeface="Arial"/>
              </a:rPr>
              <a:t>(</a:t>
            </a:r>
            <a:r>
              <a:rPr sz="2600" spc="-85" dirty="0" err="1" smtClean="0">
                <a:latin typeface="Arial"/>
                <a:cs typeface="Arial"/>
              </a:rPr>
              <a:t>root</a:t>
            </a:r>
            <a:r>
              <a:rPr lang="en-US" sz="2600" spc="-85" dirty="0" err="1" smtClean="0">
                <a:latin typeface="Arial"/>
                <a:cs typeface="Arial"/>
              </a:rPr>
              <a:t>.</a:t>
            </a:r>
            <a:r>
              <a:rPr sz="2600" spc="-85" dirty="0" err="1" smtClean="0">
                <a:latin typeface="Arial"/>
                <a:cs typeface="Arial"/>
              </a:rPr>
              <a:t>right</a:t>
            </a:r>
            <a:r>
              <a:rPr sz="2600" spc="-85" dirty="0">
                <a:latin typeface="Arial"/>
                <a:cs typeface="Arial"/>
              </a:rPr>
              <a:t>);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("\n </a:t>
            </a:r>
            <a:r>
              <a:rPr lang="en-US" sz="2400" spc="-85" dirty="0" err="1" smtClean="0">
                <a:latin typeface="Arial"/>
                <a:cs typeface="Arial"/>
              </a:rPr>
              <a:t>root.data</a:t>
            </a:r>
            <a:r>
              <a:rPr sz="2600" spc="-85" dirty="0" smtClean="0">
                <a:latin typeface="Arial"/>
                <a:cs typeface="Arial"/>
              </a:rPr>
              <a:t>);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95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5567" y="734568"/>
            <a:ext cx="5931408" cy="4203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49</a:t>
            </a:fld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812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15" dirty="0"/>
              <a:t>T</a:t>
            </a:r>
            <a:r>
              <a:rPr spc="-30" dirty="0"/>
              <a:t>r</a:t>
            </a:r>
            <a:r>
              <a:rPr spc="-254" dirty="0"/>
              <a:t>e</a:t>
            </a:r>
            <a:r>
              <a:rPr spc="-22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5063"/>
            <a:ext cx="10033000" cy="404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sz="2800" spc="-55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14" dirty="0">
                <a:latin typeface="Arial"/>
                <a:cs typeface="Arial"/>
              </a:rPr>
              <a:t>abstract </a:t>
            </a:r>
            <a:r>
              <a:rPr sz="2800" spc="-105" dirty="0">
                <a:latin typeface="Arial"/>
                <a:cs typeface="Arial"/>
              </a:rPr>
              <a:t>model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0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hierarchical </a:t>
            </a:r>
            <a:r>
              <a:rPr sz="2800" spc="-75" dirty="0">
                <a:latin typeface="Arial"/>
                <a:cs typeface="Arial"/>
              </a:rPr>
              <a:t>structure </a:t>
            </a:r>
            <a:r>
              <a:rPr sz="2800" spc="-25" dirty="0">
                <a:latin typeface="Arial"/>
                <a:cs typeface="Arial"/>
              </a:rPr>
              <a:t>that </a:t>
            </a:r>
            <a:r>
              <a:rPr sz="2800" spc="-170" dirty="0">
                <a:latin typeface="Arial"/>
                <a:cs typeface="Arial"/>
              </a:rPr>
              <a:t>consists </a:t>
            </a:r>
            <a:r>
              <a:rPr sz="2800" spc="-25" dirty="0">
                <a:latin typeface="Arial"/>
                <a:cs typeface="Arial"/>
              </a:rPr>
              <a:t>of  </a:t>
            </a:r>
            <a:r>
              <a:rPr sz="2800" spc="-165" dirty="0">
                <a:latin typeface="Arial"/>
                <a:cs typeface="Arial"/>
              </a:rPr>
              <a:t>nodes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parent-child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relationship.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85"/>
              </a:spcBef>
              <a:buChar char="•"/>
              <a:tabLst>
                <a:tab pos="699135" algn="l"/>
              </a:tabLst>
            </a:pPr>
            <a:r>
              <a:rPr sz="2400" spc="-200" dirty="0">
                <a:latin typeface="Arial"/>
                <a:cs typeface="Arial"/>
              </a:rPr>
              <a:t>Tree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55" dirty="0">
                <a:latin typeface="Arial"/>
                <a:cs typeface="Arial"/>
              </a:rPr>
              <a:t>sequence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538235"/>
                </a:solidFill>
                <a:latin typeface="Arial"/>
                <a:cs typeface="Arial"/>
              </a:rPr>
              <a:t>nodes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15"/>
              </a:spcBef>
              <a:buChar char="•"/>
              <a:tabLst>
                <a:tab pos="699135" algn="l"/>
              </a:tabLst>
            </a:pPr>
            <a:r>
              <a:rPr sz="2400" spc="-145" dirty="0">
                <a:latin typeface="Arial"/>
                <a:cs typeface="Arial"/>
              </a:rPr>
              <a:t>There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starting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10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root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45"/>
              </a:spcBef>
              <a:buChar char="•"/>
              <a:tabLst>
                <a:tab pos="699135" algn="l"/>
              </a:tabLst>
            </a:pPr>
            <a:r>
              <a:rPr sz="2400" spc="-180" dirty="0">
                <a:latin typeface="Arial"/>
                <a:cs typeface="Arial"/>
              </a:rPr>
              <a:t>Every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40" dirty="0">
                <a:latin typeface="Arial"/>
                <a:cs typeface="Arial"/>
              </a:rPr>
              <a:t>other </a:t>
            </a:r>
            <a:r>
              <a:rPr sz="2400" spc="-65" dirty="0">
                <a:latin typeface="Arial"/>
                <a:cs typeface="Arial"/>
              </a:rPr>
              <a:t>than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843B0C"/>
                </a:solidFill>
                <a:latin typeface="Arial"/>
                <a:cs typeface="Arial"/>
              </a:rPr>
              <a:t>parent</a:t>
            </a:r>
            <a:r>
              <a:rPr sz="2400" spc="-400" dirty="0">
                <a:solidFill>
                  <a:srgbClr val="843B0C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45"/>
              </a:spcBef>
              <a:buChar char="•"/>
              <a:tabLst>
                <a:tab pos="699135" algn="l"/>
              </a:tabLst>
            </a:pPr>
            <a:r>
              <a:rPr sz="2400" spc="-165" dirty="0">
                <a:latin typeface="Arial"/>
                <a:cs typeface="Arial"/>
              </a:rPr>
              <a:t>Nodes </a:t>
            </a:r>
            <a:r>
              <a:rPr sz="2400" spc="-170" dirty="0">
                <a:latin typeface="Arial"/>
                <a:cs typeface="Arial"/>
              </a:rPr>
              <a:t>may </a:t>
            </a:r>
            <a:r>
              <a:rPr sz="2400" spc="-165" dirty="0">
                <a:latin typeface="Arial"/>
                <a:cs typeface="Arial"/>
              </a:rPr>
              <a:t>have any </a:t>
            </a:r>
            <a:r>
              <a:rPr sz="2400" spc="-85" dirty="0">
                <a:latin typeface="Arial"/>
                <a:cs typeface="Arial"/>
              </a:rPr>
              <a:t>number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4525" y="2294635"/>
            <a:ext cx="3561885" cy="310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41572" y="71120"/>
            <a:ext cx="5308854" cy="1107996"/>
          </a:xfrm>
        </p:spPr>
        <p:txBody>
          <a:bodyPr/>
          <a:lstStyle/>
          <a:p>
            <a:r>
              <a:rPr lang="en-US" smtClean="0"/>
              <a:t>Non recursive Inorder Traversal</a:t>
            </a:r>
          </a:p>
        </p:txBody>
      </p:sp>
      <p:graphicFrame>
        <p:nvGraphicFramePr>
          <p:cNvPr id="3074" name="Object 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22351" y="2052639"/>
          <a:ext cx="10145183" cy="397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4877223" imgH="2545301" progId="PBrush">
                  <p:embed/>
                </p:oleObj>
              </mc:Choice>
              <mc:Fallback>
                <p:oleObj name="Bitmap Image" r:id="rId3" imgW="4877223" imgH="2545301" progId="PBrush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1" y="2052639"/>
                        <a:ext cx="10145183" cy="397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231106"/>
          </a:xfrm>
        </p:spPr>
        <p:txBody>
          <a:bodyPr/>
          <a:lstStyle/>
          <a:p>
            <a:r>
              <a:rPr lang="en-US" sz="4000" smtClean="0"/>
              <a:t>Nonrecursive Inorder Traversal: General Algorithm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10363200" cy="373948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1800" b="1" dirty="0" smtClean="0">
                <a:latin typeface="Courier New" pitchFamily="49" charset="0"/>
              </a:rPr>
              <a:t>current = root;  //start traversing the binary tree at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       // the root node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sz="1800" b="1" dirty="0" smtClean="0">
                <a:latin typeface="Courier New" pitchFamily="49" charset="0"/>
              </a:rPr>
              <a:t>while(current is not NULL or stack is nonempty)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if(current is not NULL)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push current onto stack;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current = </a:t>
            </a:r>
            <a:r>
              <a:rPr lang="en-US" sz="1800" b="1" dirty="0" err="1" smtClean="0">
                <a:latin typeface="Courier New" pitchFamily="49" charset="0"/>
              </a:rPr>
              <a:t>current.lchild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else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pop stack into current;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visit current;    //visit the node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current = </a:t>
            </a:r>
            <a:r>
              <a:rPr lang="en-US" sz="1800" b="1" dirty="0" err="1" smtClean="0">
                <a:latin typeface="Courier New" pitchFamily="49" charset="0"/>
              </a:rPr>
              <a:t>current.rchild</a:t>
            </a:r>
            <a:r>
              <a:rPr lang="en-US" sz="1800" b="1" dirty="0" smtClean="0">
                <a:latin typeface="Courier New" pitchFamily="49" charset="0"/>
              </a:rPr>
              <a:t>;     </a:t>
            </a:r>
            <a:r>
              <a:rPr lang="en-US" sz="1800" b="1" dirty="0" smtClean="0">
                <a:latin typeface="Courier New" pitchFamily="49" charset="0"/>
              </a:rPr>
              <a:t>//move to the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                       //right child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231106"/>
          </a:xfrm>
        </p:spPr>
        <p:txBody>
          <a:bodyPr/>
          <a:lstStyle/>
          <a:p>
            <a:r>
              <a:rPr lang="en-US" sz="4000" smtClean="0"/>
              <a:t>Nonrecursive Preorder Traversal: General Algorithm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363200" cy="4154984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1. current = root;  //start the traversal at the root node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2. while(current is not NULL or stack is nonempty)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if(current is not NULL)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visit current;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push current onto stack;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current = current-&gt;</a:t>
            </a:r>
            <a:r>
              <a:rPr lang="en-US" sz="1800" b="1" dirty="0" err="1" smtClean="0">
                <a:latin typeface="Courier New" pitchFamily="49" charset="0"/>
              </a:rPr>
              <a:t>llink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else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pop stack into current;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current = current-&gt;</a:t>
            </a:r>
            <a:r>
              <a:rPr lang="en-US" sz="1800" b="1" dirty="0" err="1" smtClean="0">
                <a:latin typeface="Courier New" pitchFamily="49" charset="0"/>
              </a:rPr>
              <a:t>rlink</a:t>
            </a:r>
            <a:r>
              <a:rPr lang="en-US" sz="1800" b="1" dirty="0" smtClean="0">
                <a:latin typeface="Courier New" pitchFamily="49" charset="0"/>
              </a:rPr>
              <a:t>;    //prepare to visit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                      //the right </a:t>
            </a:r>
            <a:r>
              <a:rPr lang="en-US" sz="1800" b="1" dirty="0" err="1" smtClean="0">
                <a:latin typeface="Courier New" pitchFamily="49" charset="0"/>
              </a:rPr>
              <a:t>subtree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1572" y="71120"/>
            <a:ext cx="5308854" cy="1107996"/>
          </a:xfrm>
        </p:spPr>
        <p:txBody>
          <a:bodyPr/>
          <a:lstStyle/>
          <a:p>
            <a:r>
              <a:rPr lang="en-US" smtClean="0"/>
              <a:t>Nonrecursive Postorder Traversal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394" y="1533271"/>
            <a:ext cx="9763125" cy="3490186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1800" b="1" dirty="0" smtClean="0">
                <a:latin typeface="Courier New" pitchFamily="49" charset="0"/>
              </a:rPr>
              <a:t>current = root;  //start traversal at root node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1800" b="1" dirty="0" smtClean="0">
                <a:latin typeface="Courier New" pitchFamily="49" charset="0"/>
              </a:rPr>
              <a:t>v = 0;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1800" b="1" dirty="0" smtClean="0">
                <a:latin typeface="Courier New" pitchFamily="49" charset="0"/>
              </a:rPr>
              <a:t>if(current is NULL)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the binary tree is empty</a:t>
            </a:r>
          </a:p>
          <a:p>
            <a:pPr marL="533400" indent="-533400">
              <a:lnSpc>
                <a:spcPct val="90000"/>
              </a:lnSpc>
              <a:buClr>
                <a:srgbClr val="000000"/>
              </a:buClr>
              <a:buFontTx/>
              <a:buAutoNum type="arabicPeriod" startAt="4"/>
            </a:pPr>
            <a:r>
              <a:rPr lang="en-US" sz="1800" b="1" dirty="0" smtClean="0">
                <a:latin typeface="Courier New" pitchFamily="49" charset="0"/>
              </a:rPr>
              <a:t>if(current is not NULL)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FontTx/>
              <a:buAutoNum type="alphaLcPeriod"/>
            </a:pPr>
            <a:r>
              <a:rPr lang="en-US" sz="1800" b="1" dirty="0" smtClean="0">
                <a:latin typeface="Courier New" pitchFamily="49" charset="0"/>
              </a:rPr>
              <a:t>push current into stack;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FontTx/>
              <a:buAutoNum type="alphaLcPeriod"/>
            </a:pPr>
            <a:r>
              <a:rPr lang="en-US" sz="1800" b="1" dirty="0" smtClean="0">
                <a:latin typeface="Courier New" pitchFamily="49" charset="0"/>
              </a:rPr>
              <a:t>push 1 onto stack;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FontTx/>
              <a:buAutoNum type="alphaLcPeriod"/>
            </a:pPr>
            <a:r>
              <a:rPr lang="en-US" sz="1800" b="1" dirty="0" smtClean="0">
                <a:latin typeface="Courier New" pitchFamily="49" charset="0"/>
              </a:rPr>
              <a:t>current = </a:t>
            </a:r>
            <a:r>
              <a:rPr lang="en-US" sz="1800" b="1" dirty="0" err="1" smtClean="0">
                <a:latin typeface="Courier New" pitchFamily="49" charset="0"/>
              </a:rPr>
              <a:t>current.llink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FontTx/>
              <a:buAutoNum type="alphaLcPeriod" startAt="4"/>
            </a:pPr>
            <a:r>
              <a:rPr lang="en-US" sz="1800" b="1" dirty="0" smtClean="0">
                <a:latin typeface="Courier New" pitchFamily="49" charset="0"/>
              </a:rPr>
              <a:t>while(stack is not empty)</a:t>
            </a:r>
          </a:p>
          <a:p>
            <a:pPr marL="1295400" lvl="2" indent="-3810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if(current is not NULL and v is 0)</a:t>
            </a:r>
          </a:p>
          <a:p>
            <a:pPr marL="1295400" lvl="2" indent="-3810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	push current and 1 onto stack;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	current = </a:t>
            </a:r>
            <a:r>
              <a:rPr lang="en-US" sz="1800" b="1" dirty="0" err="1" smtClean="0">
                <a:latin typeface="Courier New" pitchFamily="49" charset="0"/>
              </a:rPr>
              <a:t>current.llink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   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Nonrecursive Postorder Traversal (Continued)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10363200" cy="332398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</a:rPr>
              <a:t>else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{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	pop stack into current and v;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	if(v == 1)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	{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		push current and 2 onto stack;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		current = </a:t>
            </a:r>
            <a:r>
              <a:rPr lang="en-US" sz="1800" b="1" dirty="0" err="1" smtClean="0">
                <a:latin typeface="Courier New" pitchFamily="49" charset="0"/>
              </a:rPr>
              <a:t>current.rlink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		v = 0;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	}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	else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		visit current;</a:t>
            </a:r>
          </a:p>
          <a:p>
            <a:pPr marL="609600" indent="-609600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Binary </a:t>
            </a:r>
            <a:r>
              <a:rPr spc="-310" dirty="0"/>
              <a:t>Search</a:t>
            </a:r>
            <a:r>
              <a:rPr spc="-370" dirty="0"/>
              <a:t> </a:t>
            </a:r>
            <a:r>
              <a:rPr spc="-375" dirty="0"/>
              <a:t>Tree(BST)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6159"/>
            <a:ext cx="10359390" cy="458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8600" algn="just">
              <a:lnSpc>
                <a:spcPct val="14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60" dirty="0">
                <a:latin typeface="Arial"/>
                <a:cs typeface="Arial"/>
              </a:rPr>
              <a:t>tree </a:t>
            </a:r>
            <a:r>
              <a:rPr sz="2800" spc="-310" dirty="0">
                <a:latin typeface="Arial"/>
                <a:cs typeface="Arial"/>
              </a:rPr>
              <a:t>(BST) </a:t>
            </a:r>
            <a:r>
              <a:rPr sz="2800" spc="-170" dirty="0">
                <a:latin typeface="Arial"/>
                <a:cs typeface="Arial"/>
              </a:rPr>
              <a:t>is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55" dirty="0">
                <a:latin typeface="Arial"/>
                <a:cs typeface="Arial"/>
              </a:rPr>
              <a:t>tree </a:t>
            </a:r>
            <a:r>
              <a:rPr sz="2800" spc="-25" dirty="0">
                <a:latin typeface="Arial"/>
                <a:cs typeface="Arial"/>
              </a:rPr>
              <a:t>that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either </a:t>
            </a:r>
            <a:r>
              <a:rPr sz="2800" spc="-90" dirty="0">
                <a:latin typeface="Arial"/>
                <a:cs typeface="Arial"/>
              </a:rPr>
              <a:t>empty </a:t>
            </a:r>
            <a:r>
              <a:rPr sz="2800" spc="-35" dirty="0">
                <a:latin typeface="Arial"/>
                <a:cs typeface="Arial"/>
              </a:rPr>
              <a:t>or </a:t>
            </a:r>
            <a:r>
              <a:rPr sz="2800" spc="-65" dirty="0">
                <a:latin typeface="Arial"/>
                <a:cs typeface="Arial"/>
              </a:rPr>
              <a:t>in  </a:t>
            </a:r>
            <a:r>
              <a:rPr sz="2800" spc="-100" dirty="0">
                <a:latin typeface="Arial"/>
                <a:cs typeface="Arial"/>
              </a:rPr>
              <a:t>which </a:t>
            </a:r>
            <a:r>
              <a:rPr sz="2800" spc="-140" dirty="0">
                <a:latin typeface="Arial"/>
                <a:cs typeface="Arial"/>
              </a:rPr>
              <a:t>every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135" dirty="0">
                <a:latin typeface="Arial"/>
                <a:cs typeface="Arial"/>
              </a:rPr>
              <a:t>contains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210" dirty="0">
                <a:latin typeface="Arial"/>
                <a:cs typeface="Arial"/>
              </a:rPr>
              <a:t>key </a:t>
            </a:r>
            <a:r>
              <a:rPr sz="2800" spc="-135" dirty="0">
                <a:latin typeface="Arial"/>
                <a:cs typeface="Arial"/>
              </a:rPr>
              <a:t>(value)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satisfies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following  </a:t>
            </a:r>
            <a:r>
              <a:rPr sz="2800" spc="-95" dirty="0">
                <a:latin typeface="Arial"/>
                <a:cs typeface="Arial"/>
              </a:rPr>
              <a:t>conditions: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74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All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keys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sub-tree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smaller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than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key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root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155"/>
              </a:spcBef>
            </a:pPr>
            <a:r>
              <a:rPr sz="2400" spc="-10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ct val="140000"/>
              </a:lnSpc>
              <a:spcBef>
                <a:spcPts val="490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All </a:t>
            </a:r>
            <a:r>
              <a:rPr sz="2400" spc="-210" dirty="0">
                <a:latin typeface="Arial"/>
                <a:cs typeface="Arial"/>
              </a:rPr>
              <a:t>keys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right </a:t>
            </a:r>
            <a:r>
              <a:rPr sz="2400" spc="-90" dirty="0">
                <a:latin typeface="Arial"/>
                <a:cs typeface="Arial"/>
              </a:rPr>
              <a:t>sub-tree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root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greater </a:t>
            </a:r>
            <a:r>
              <a:rPr sz="2400" spc="-65" dirty="0">
                <a:latin typeface="Arial"/>
                <a:cs typeface="Arial"/>
              </a:rPr>
              <a:t>than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key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root 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660"/>
              </a:spcBef>
              <a:buChar char="•"/>
              <a:tabLst>
                <a:tab pos="699135" algn="l"/>
              </a:tabLst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right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sub-trees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root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again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binary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search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017" y="406730"/>
            <a:ext cx="4286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Binary </a:t>
            </a:r>
            <a:r>
              <a:rPr spc="-310" dirty="0"/>
              <a:t>Search</a:t>
            </a:r>
            <a:r>
              <a:rPr spc="-370" dirty="0"/>
              <a:t> </a:t>
            </a:r>
            <a:r>
              <a:rPr spc="-375" dirty="0"/>
              <a:t>Tree(BST)</a:t>
            </a:r>
          </a:p>
        </p:txBody>
      </p:sp>
      <p:sp>
        <p:nvSpPr>
          <p:cNvPr id="3" name="object 3"/>
          <p:cNvSpPr/>
          <p:nvPr/>
        </p:nvSpPr>
        <p:spPr>
          <a:xfrm>
            <a:off x="6694931" y="1891283"/>
            <a:ext cx="4658868" cy="3883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166" y="2435351"/>
            <a:ext cx="5901806" cy="3339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57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Binary </a:t>
            </a:r>
            <a:r>
              <a:rPr spc="-310" dirty="0"/>
              <a:t>Search</a:t>
            </a:r>
            <a:r>
              <a:rPr spc="-370" dirty="0"/>
              <a:t> </a:t>
            </a:r>
            <a:r>
              <a:rPr spc="-375" dirty="0"/>
              <a:t>Tree(BST)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342"/>
            <a:ext cx="1020826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1590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95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binary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55" dirty="0">
                <a:latin typeface="Arial"/>
                <a:cs typeface="Arial"/>
              </a:rPr>
              <a:t>tree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50" dirty="0">
                <a:latin typeface="Arial"/>
                <a:cs typeface="Arial"/>
              </a:rPr>
              <a:t>basically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binary </a:t>
            </a:r>
            <a:r>
              <a:rPr sz="2800" spc="-65" dirty="0">
                <a:latin typeface="Arial"/>
                <a:cs typeface="Arial"/>
              </a:rPr>
              <a:t>tree,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75" dirty="0">
                <a:latin typeface="Arial"/>
                <a:cs typeface="Arial"/>
              </a:rPr>
              <a:t>therefore </a:t>
            </a:r>
            <a:r>
              <a:rPr sz="2800" spc="65" dirty="0">
                <a:latin typeface="Arial"/>
                <a:cs typeface="Arial"/>
              </a:rPr>
              <a:t>it </a:t>
            </a:r>
            <a:r>
              <a:rPr sz="2800" spc="-195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be  </a:t>
            </a:r>
            <a:r>
              <a:rPr sz="2800" spc="-135" dirty="0">
                <a:latin typeface="Arial"/>
                <a:cs typeface="Arial"/>
              </a:rPr>
              <a:t>traversed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10" dirty="0">
                <a:latin typeface="Arial"/>
                <a:cs typeface="Arial"/>
              </a:rPr>
              <a:t>inorder, </a:t>
            </a:r>
            <a:r>
              <a:rPr sz="2800" spc="-85" dirty="0">
                <a:latin typeface="Arial"/>
                <a:cs typeface="Arial"/>
              </a:rPr>
              <a:t>preorder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postorder.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spcBef>
                <a:spcPts val="1810"/>
              </a:spcBef>
              <a:buChar char="•"/>
              <a:tabLst>
                <a:tab pos="241935" algn="l"/>
              </a:tabLst>
            </a:pPr>
            <a:r>
              <a:rPr sz="2800" spc="-25" dirty="0">
                <a:latin typeface="Arial"/>
                <a:cs typeface="Arial"/>
              </a:rPr>
              <a:t>If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140" dirty="0">
                <a:latin typeface="Arial"/>
                <a:cs typeface="Arial"/>
              </a:rPr>
              <a:t>traverse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binary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55" dirty="0">
                <a:latin typeface="Arial"/>
                <a:cs typeface="Arial"/>
              </a:rPr>
              <a:t>tree in </a:t>
            </a:r>
            <a:r>
              <a:rPr sz="2800" spc="-70" dirty="0">
                <a:latin typeface="Arial"/>
                <a:cs typeface="Arial"/>
              </a:rPr>
              <a:t>inorder </a:t>
            </a:r>
            <a:r>
              <a:rPr sz="2800" spc="-155" dirty="0">
                <a:latin typeface="Arial"/>
                <a:cs typeface="Arial"/>
              </a:rPr>
              <a:t>and </a:t>
            </a:r>
            <a:r>
              <a:rPr sz="2800" spc="-20" dirty="0">
                <a:latin typeface="Arial"/>
                <a:cs typeface="Arial"/>
              </a:rPr>
              <a:t>print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identifiers  </a:t>
            </a:r>
            <a:r>
              <a:rPr sz="2800" spc="-114" dirty="0">
                <a:latin typeface="Arial"/>
                <a:cs typeface="Arial"/>
              </a:rPr>
              <a:t>contained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nodes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tree,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we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get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sorted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identifiers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  </a:t>
            </a:r>
            <a:r>
              <a:rPr sz="2800" spc="-170" dirty="0">
                <a:latin typeface="Arial"/>
                <a:cs typeface="Arial"/>
              </a:rPr>
              <a:t>ascending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order.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490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Why </a:t>
            </a:r>
            <a:r>
              <a:rPr spc="-200" dirty="0"/>
              <a:t>Binary </a:t>
            </a:r>
            <a:r>
              <a:rPr spc="-305" dirty="0"/>
              <a:t>Search</a:t>
            </a:r>
            <a:r>
              <a:rPr spc="-430" dirty="0"/>
              <a:t> </a:t>
            </a:r>
            <a:r>
              <a:rPr spc="-320" dirty="0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342"/>
            <a:ext cx="10269220" cy="403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45" dirty="0">
                <a:latin typeface="Arial"/>
                <a:cs typeface="Arial"/>
              </a:rPr>
              <a:t>Let </a:t>
            </a:r>
            <a:r>
              <a:rPr sz="2800" spc="-215" dirty="0">
                <a:latin typeface="Arial"/>
                <a:cs typeface="Arial"/>
              </a:rPr>
              <a:t>us </a:t>
            </a:r>
            <a:r>
              <a:rPr sz="2800" spc="-135" dirty="0">
                <a:latin typeface="Arial"/>
                <a:cs typeface="Arial"/>
              </a:rPr>
              <a:t>consider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problem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165" dirty="0">
                <a:latin typeface="Arial"/>
                <a:cs typeface="Arial"/>
              </a:rPr>
              <a:t>searching </a:t>
            </a: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list.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872490" indent="-228600">
              <a:lnSpc>
                <a:spcPts val="3020"/>
              </a:lnSpc>
              <a:buChar char="•"/>
              <a:tabLst>
                <a:tab pos="241935" algn="l"/>
              </a:tabLst>
            </a:pPr>
            <a:r>
              <a:rPr sz="2800" spc="-25" dirty="0">
                <a:latin typeface="Arial"/>
                <a:cs typeface="Arial"/>
              </a:rPr>
              <a:t>If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list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ordered </a:t>
            </a:r>
            <a:r>
              <a:rPr sz="2800" spc="-165" dirty="0">
                <a:latin typeface="Arial"/>
                <a:cs typeface="Arial"/>
              </a:rPr>
              <a:t>searching </a:t>
            </a:r>
            <a:r>
              <a:rPr sz="2800" spc="-180" dirty="0">
                <a:latin typeface="Arial"/>
                <a:cs typeface="Arial"/>
              </a:rPr>
              <a:t>becomes </a:t>
            </a:r>
            <a:r>
              <a:rPr sz="2800" spc="-110" dirty="0">
                <a:latin typeface="Arial"/>
                <a:cs typeface="Arial"/>
              </a:rPr>
              <a:t>faster </a:t>
            </a: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200" dirty="0">
                <a:latin typeface="Arial"/>
                <a:cs typeface="Arial"/>
              </a:rPr>
              <a:t>use </a:t>
            </a:r>
            <a:r>
              <a:rPr sz="2800" spc="-125" dirty="0">
                <a:latin typeface="Arial"/>
                <a:cs typeface="Arial"/>
              </a:rPr>
              <a:t>contiguous  </a:t>
            </a:r>
            <a:r>
              <a:rPr sz="2800" spc="-105" dirty="0">
                <a:latin typeface="Arial"/>
                <a:cs typeface="Arial"/>
              </a:rPr>
              <a:t>list(array).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814"/>
              </a:spcBef>
              <a:buChar char="•"/>
              <a:tabLst>
                <a:tab pos="241935" algn="l"/>
              </a:tabLst>
            </a:pPr>
            <a:r>
              <a:rPr sz="2800" spc="-114" dirty="0">
                <a:latin typeface="Arial"/>
                <a:cs typeface="Arial"/>
              </a:rPr>
              <a:t>But </a:t>
            </a: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145" dirty="0">
                <a:latin typeface="Arial"/>
                <a:cs typeface="Arial"/>
              </a:rPr>
              <a:t>need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200" dirty="0">
                <a:latin typeface="Arial"/>
                <a:cs typeface="Arial"/>
              </a:rPr>
              <a:t>make </a:t>
            </a:r>
            <a:r>
              <a:rPr sz="2800" spc="-210" dirty="0">
                <a:latin typeface="Arial"/>
                <a:cs typeface="Arial"/>
              </a:rPr>
              <a:t>changes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list, </a:t>
            </a:r>
            <a:r>
              <a:rPr sz="2800" spc="-185" dirty="0">
                <a:latin typeface="Arial"/>
                <a:cs typeface="Arial"/>
              </a:rPr>
              <a:t>such </a:t>
            </a: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90" dirty="0">
                <a:latin typeface="Arial"/>
                <a:cs typeface="Arial"/>
              </a:rPr>
              <a:t>inserting </a:t>
            </a:r>
            <a:r>
              <a:rPr sz="2800" spc="-125" dirty="0">
                <a:latin typeface="Arial"/>
                <a:cs typeface="Arial"/>
              </a:rPr>
              <a:t>new  </a:t>
            </a:r>
            <a:r>
              <a:rPr sz="2800" spc="-95" dirty="0">
                <a:latin typeface="Arial"/>
                <a:cs typeface="Arial"/>
              </a:rPr>
              <a:t>entries </a:t>
            </a:r>
            <a:r>
              <a:rPr sz="2800" spc="-40" dirty="0">
                <a:latin typeface="Arial"/>
                <a:cs typeface="Arial"/>
              </a:rPr>
              <a:t>or </a:t>
            </a:r>
            <a:r>
              <a:rPr sz="2800" spc="-90" dirty="0">
                <a:latin typeface="Arial"/>
                <a:cs typeface="Arial"/>
              </a:rPr>
              <a:t>deleting </a:t>
            </a:r>
            <a:r>
              <a:rPr sz="2800" spc="-75" dirty="0">
                <a:latin typeface="Arial"/>
                <a:cs typeface="Arial"/>
              </a:rPr>
              <a:t>old </a:t>
            </a:r>
            <a:r>
              <a:rPr sz="2800" spc="-95" dirty="0">
                <a:latin typeface="Arial"/>
                <a:cs typeface="Arial"/>
              </a:rPr>
              <a:t>entries, </a:t>
            </a:r>
            <a:r>
              <a:rPr sz="2800" spc="-210" dirty="0">
                <a:latin typeface="Arial"/>
                <a:cs typeface="Arial"/>
              </a:rPr>
              <a:t>(</a:t>
            </a:r>
            <a:r>
              <a:rPr sz="2800" spc="-210" dirty="0">
                <a:solidFill>
                  <a:srgbClr val="FF0000"/>
                </a:solidFill>
                <a:latin typeface="Arial"/>
                <a:cs typeface="Arial"/>
              </a:rPr>
              <a:t>SLOWER!!!!</a:t>
            </a:r>
            <a:r>
              <a:rPr sz="2800" spc="-210" dirty="0">
                <a:latin typeface="Arial"/>
                <a:cs typeface="Arial"/>
              </a:rPr>
              <a:t>) </a:t>
            </a:r>
            <a:r>
              <a:rPr sz="2800" spc="-195" dirty="0">
                <a:latin typeface="Arial"/>
                <a:cs typeface="Arial"/>
              </a:rPr>
              <a:t>because </a:t>
            </a:r>
            <a:r>
              <a:rPr sz="2800" spc="-75" dirty="0">
                <a:latin typeface="Arial"/>
                <a:cs typeface="Arial"/>
              </a:rPr>
              <a:t>insertion </a:t>
            </a:r>
            <a:r>
              <a:rPr sz="2800" spc="-155" dirty="0">
                <a:latin typeface="Arial"/>
                <a:cs typeface="Arial"/>
              </a:rPr>
              <a:t>and  </a:t>
            </a:r>
            <a:r>
              <a:rPr sz="2800" spc="-70" dirty="0">
                <a:latin typeface="Arial"/>
                <a:cs typeface="Arial"/>
              </a:rPr>
              <a:t>deletion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contiguous </a:t>
            </a:r>
            <a:r>
              <a:rPr sz="2800" spc="-65" dirty="0">
                <a:latin typeface="Arial"/>
                <a:cs typeface="Arial"/>
              </a:rPr>
              <a:t>list </a:t>
            </a:r>
            <a:r>
              <a:rPr sz="2800" spc="-120" dirty="0">
                <a:latin typeface="Arial"/>
                <a:cs typeface="Arial"/>
              </a:rPr>
              <a:t>requires </a:t>
            </a:r>
            <a:r>
              <a:rPr sz="2800" spc="-130" dirty="0">
                <a:latin typeface="Arial"/>
                <a:cs typeface="Arial"/>
              </a:rPr>
              <a:t>moving </a:t>
            </a:r>
            <a:r>
              <a:rPr sz="2800" spc="-175" dirty="0">
                <a:latin typeface="Arial"/>
                <a:cs typeface="Arial"/>
              </a:rPr>
              <a:t>many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entries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every  </a:t>
            </a:r>
            <a:r>
              <a:rPr sz="2800" spc="-55" dirty="0">
                <a:latin typeface="Arial"/>
                <a:cs typeface="Arial"/>
              </a:rPr>
              <a:t>time.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59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490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Why </a:t>
            </a:r>
            <a:r>
              <a:rPr spc="-200" dirty="0"/>
              <a:t>Binary </a:t>
            </a:r>
            <a:r>
              <a:rPr spc="-305" dirty="0"/>
              <a:t>Search</a:t>
            </a:r>
            <a:r>
              <a:rPr spc="-430" dirty="0"/>
              <a:t> </a:t>
            </a:r>
            <a:r>
              <a:rPr spc="-320" dirty="0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342"/>
            <a:ext cx="1032764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1082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355" dirty="0">
                <a:latin typeface="Arial"/>
                <a:cs typeface="Arial"/>
              </a:rPr>
              <a:t>So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200" dirty="0">
                <a:latin typeface="Arial"/>
                <a:cs typeface="Arial"/>
              </a:rPr>
              <a:t>may </a:t>
            </a:r>
            <a:r>
              <a:rPr sz="2800" spc="-50" dirty="0">
                <a:latin typeface="Arial"/>
                <a:cs typeface="Arial"/>
              </a:rPr>
              <a:t>think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160" dirty="0">
                <a:latin typeface="Arial"/>
                <a:cs typeface="Arial"/>
              </a:rPr>
              <a:t>using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linked </a:t>
            </a:r>
            <a:r>
              <a:rPr sz="2800" spc="-65" dirty="0">
                <a:latin typeface="Arial"/>
                <a:cs typeface="Arial"/>
              </a:rPr>
              <a:t>list </a:t>
            </a:r>
            <a:r>
              <a:rPr sz="2800" spc="-195" dirty="0">
                <a:latin typeface="Arial"/>
                <a:cs typeface="Arial"/>
              </a:rPr>
              <a:t>because </a:t>
            </a:r>
            <a:r>
              <a:rPr sz="2800" spc="65" dirty="0">
                <a:latin typeface="Arial"/>
                <a:cs typeface="Arial"/>
              </a:rPr>
              <a:t>it </a:t>
            </a:r>
            <a:r>
              <a:rPr sz="2800" spc="-85" dirty="0">
                <a:latin typeface="Arial"/>
                <a:cs typeface="Arial"/>
              </a:rPr>
              <a:t>permits </a:t>
            </a:r>
            <a:r>
              <a:rPr sz="2800" spc="-80" dirty="0">
                <a:latin typeface="Arial"/>
                <a:cs typeface="Arial"/>
              </a:rPr>
              <a:t>insertion </a:t>
            </a:r>
            <a:r>
              <a:rPr sz="2800" spc="-155" dirty="0">
                <a:latin typeface="Arial"/>
                <a:cs typeface="Arial"/>
              </a:rPr>
              <a:t>and  </a:t>
            </a:r>
            <a:r>
              <a:rPr sz="2800" spc="-70" dirty="0">
                <a:latin typeface="Arial"/>
                <a:cs typeface="Arial"/>
              </a:rPr>
              <a:t>deletion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be </a:t>
            </a:r>
            <a:r>
              <a:rPr sz="2800" spc="-105" dirty="0">
                <a:latin typeface="Arial"/>
                <a:cs typeface="Arial"/>
              </a:rPr>
              <a:t>carried </a:t>
            </a:r>
            <a:r>
              <a:rPr sz="2800" spc="-25" dirty="0">
                <a:latin typeface="Arial"/>
                <a:cs typeface="Arial"/>
              </a:rPr>
              <a:t>out</a:t>
            </a:r>
            <a:r>
              <a:rPr sz="2800" spc="-51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by </a:t>
            </a:r>
            <a:r>
              <a:rPr sz="2800" spc="-114" dirty="0">
                <a:latin typeface="Arial"/>
                <a:cs typeface="Arial"/>
              </a:rPr>
              <a:t>adjusting </a:t>
            </a:r>
            <a:r>
              <a:rPr sz="2800" spc="-100" dirty="0">
                <a:latin typeface="Arial"/>
                <a:cs typeface="Arial"/>
              </a:rPr>
              <a:t>only </a:t>
            </a:r>
            <a:r>
              <a:rPr sz="2800" spc="-95" dirty="0">
                <a:latin typeface="Arial"/>
                <a:cs typeface="Arial"/>
              </a:rPr>
              <a:t>few pointers.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386080" indent="-228600">
              <a:lnSpc>
                <a:spcPts val="3020"/>
              </a:lnSpc>
              <a:spcBef>
                <a:spcPts val="1820"/>
              </a:spcBef>
              <a:buChar char="•"/>
              <a:tabLst>
                <a:tab pos="241935" algn="l"/>
              </a:tabLst>
            </a:pPr>
            <a:r>
              <a:rPr sz="2800" spc="-114" dirty="0">
                <a:latin typeface="Arial"/>
                <a:cs typeface="Arial"/>
              </a:rPr>
              <a:t>But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10" dirty="0">
                <a:latin typeface="Arial"/>
                <a:cs typeface="Arial"/>
              </a:rPr>
              <a:t>n-linked </a:t>
            </a:r>
            <a:r>
              <a:rPr sz="2800" spc="-70" dirty="0">
                <a:latin typeface="Arial"/>
                <a:cs typeface="Arial"/>
              </a:rPr>
              <a:t>list, </a:t>
            </a:r>
            <a:r>
              <a:rPr sz="2800" spc="-65" dirty="0">
                <a:latin typeface="Arial"/>
                <a:cs typeface="Arial"/>
              </a:rPr>
              <a:t>there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05" dirty="0">
                <a:latin typeface="Arial"/>
                <a:cs typeface="Arial"/>
              </a:rPr>
              <a:t>no </a:t>
            </a:r>
            <a:r>
              <a:rPr sz="2800" spc="-190" dirty="0">
                <a:latin typeface="Arial"/>
                <a:cs typeface="Arial"/>
              </a:rPr>
              <a:t>way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50" dirty="0">
                <a:latin typeface="Arial"/>
                <a:cs typeface="Arial"/>
              </a:rPr>
              <a:t>move </a:t>
            </a:r>
            <a:r>
              <a:rPr sz="2800" spc="-85" dirty="0">
                <a:latin typeface="Arial"/>
                <a:cs typeface="Arial"/>
              </a:rPr>
              <a:t>through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list </a:t>
            </a:r>
            <a:r>
              <a:rPr sz="2800" spc="-45" dirty="0">
                <a:latin typeface="Arial"/>
                <a:cs typeface="Arial"/>
              </a:rPr>
              <a:t>other  </a:t>
            </a:r>
            <a:r>
              <a:rPr sz="2800" spc="-80" dirty="0">
                <a:latin typeface="Arial"/>
                <a:cs typeface="Arial"/>
              </a:rPr>
              <a:t>than </a:t>
            </a:r>
            <a:r>
              <a:rPr sz="2800" spc="-130" dirty="0">
                <a:latin typeface="Arial"/>
                <a:cs typeface="Arial"/>
              </a:rPr>
              <a:t>one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-65" dirty="0">
                <a:latin typeface="Arial"/>
                <a:cs typeface="Arial"/>
              </a:rPr>
              <a:t>at </a:t>
            </a:r>
            <a:r>
              <a:rPr sz="2800" spc="-240" dirty="0">
                <a:latin typeface="Arial"/>
                <a:cs typeface="Arial"/>
              </a:rPr>
              <a:t>a </a:t>
            </a:r>
            <a:r>
              <a:rPr sz="2800" spc="-55" dirty="0">
                <a:latin typeface="Arial"/>
                <a:cs typeface="Arial"/>
              </a:rPr>
              <a:t>time, </a:t>
            </a:r>
            <a:r>
              <a:rPr sz="2800" spc="-50" dirty="0">
                <a:latin typeface="Arial"/>
                <a:cs typeface="Arial"/>
              </a:rPr>
              <a:t>permitting </a:t>
            </a:r>
            <a:r>
              <a:rPr sz="2800" spc="-100" dirty="0">
                <a:latin typeface="Arial"/>
                <a:cs typeface="Arial"/>
              </a:rPr>
              <a:t>only </a:t>
            </a:r>
            <a:r>
              <a:rPr sz="2800" spc="-114" dirty="0">
                <a:latin typeface="Arial"/>
                <a:cs typeface="Arial"/>
              </a:rPr>
              <a:t>sequential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access.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814"/>
              </a:spcBef>
              <a:buChar char="•"/>
              <a:tabLst>
                <a:tab pos="241935" algn="l"/>
              </a:tabLst>
            </a:pPr>
            <a:r>
              <a:rPr sz="2800" spc="-150" dirty="0">
                <a:latin typeface="Arial"/>
                <a:cs typeface="Arial"/>
              </a:rPr>
              <a:t>Binary </a:t>
            </a:r>
            <a:r>
              <a:rPr sz="2800" spc="-110" dirty="0">
                <a:latin typeface="Arial"/>
                <a:cs typeface="Arial"/>
              </a:rPr>
              <a:t>trees </a:t>
            </a:r>
            <a:r>
              <a:rPr sz="2800" spc="-105" dirty="0">
                <a:latin typeface="Arial"/>
                <a:cs typeface="Arial"/>
              </a:rPr>
              <a:t>provide </a:t>
            </a:r>
            <a:r>
              <a:rPr sz="2800" spc="-175" dirty="0">
                <a:latin typeface="Arial"/>
                <a:cs typeface="Arial"/>
              </a:rPr>
              <a:t>an </a:t>
            </a:r>
            <a:r>
              <a:rPr sz="2800" spc="-125" dirty="0">
                <a:latin typeface="Arial"/>
                <a:cs typeface="Arial"/>
              </a:rPr>
              <a:t>excellent </a:t>
            </a:r>
            <a:r>
              <a:rPr sz="2800" spc="-75" dirty="0">
                <a:latin typeface="Arial"/>
                <a:cs typeface="Arial"/>
              </a:rPr>
              <a:t>solution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75" dirty="0">
                <a:latin typeface="Arial"/>
                <a:cs typeface="Arial"/>
              </a:rPr>
              <a:t>this </a:t>
            </a:r>
            <a:r>
              <a:rPr sz="2800" spc="-100" dirty="0">
                <a:latin typeface="Arial"/>
                <a:cs typeface="Arial"/>
              </a:rPr>
              <a:t>problem. </a:t>
            </a:r>
            <a:r>
              <a:rPr sz="2800" spc="-280" dirty="0">
                <a:latin typeface="Arial"/>
                <a:cs typeface="Arial"/>
              </a:rPr>
              <a:t>By </a:t>
            </a:r>
            <a:r>
              <a:rPr sz="2800" spc="-150" dirty="0">
                <a:latin typeface="Arial"/>
                <a:cs typeface="Arial"/>
              </a:rPr>
              <a:t>making 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entries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an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ordered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list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nodes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binary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search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tree,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we  </a:t>
            </a:r>
            <a:r>
              <a:rPr sz="2800" spc="-40" dirty="0">
                <a:latin typeface="Arial"/>
                <a:cs typeface="Arial"/>
              </a:rPr>
              <a:t>find </a:t>
            </a:r>
            <a:r>
              <a:rPr sz="2800" spc="-20" dirty="0">
                <a:latin typeface="Arial"/>
                <a:cs typeface="Arial"/>
              </a:rPr>
              <a:t>that </a:t>
            </a:r>
            <a:r>
              <a:rPr sz="2800" spc="-140" dirty="0">
                <a:latin typeface="Arial"/>
                <a:cs typeface="Arial"/>
              </a:rPr>
              <a:t>we </a:t>
            </a:r>
            <a:r>
              <a:rPr sz="2800" spc="-195" dirty="0">
                <a:latin typeface="Arial"/>
                <a:cs typeface="Arial"/>
              </a:rPr>
              <a:t>can </a:t>
            </a:r>
            <a:r>
              <a:rPr sz="2800" spc="-180" dirty="0">
                <a:latin typeface="Arial"/>
                <a:cs typeface="Arial"/>
              </a:rPr>
              <a:t>search </a:t>
            </a:r>
            <a:r>
              <a:rPr sz="2800" spc="-30" dirty="0">
                <a:latin typeface="Arial"/>
                <a:cs typeface="Arial"/>
              </a:rPr>
              <a:t>for </a:t>
            </a:r>
            <a:r>
              <a:rPr sz="2800" spc="-240" dirty="0">
                <a:latin typeface="Arial"/>
                <a:cs typeface="Arial"/>
              </a:rPr>
              <a:t>a </a:t>
            </a:r>
            <a:r>
              <a:rPr sz="2800" spc="-210" dirty="0">
                <a:latin typeface="Arial"/>
                <a:cs typeface="Arial"/>
              </a:rPr>
              <a:t>key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O(logn)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5916" y="769619"/>
            <a:ext cx="7408117" cy="4951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60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Binary </a:t>
            </a:r>
            <a:r>
              <a:rPr spc="-310" dirty="0"/>
              <a:t>Search</a:t>
            </a:r>
            <a:r>
              <a:rPr spc="-370" dirty="0"/>
              <a:t> </a:t>
            </a:r>
            <a:r>
              <a:rPr spc="-375" dirty="0"/>
              <a:t>Tree(BST)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97507"/>
          <a:ext cx="10515600" cy="199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 gridSpan="4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 </a:t>
                      </a:r>
                      <a:r>
                        <a:rPr sz="28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Complexity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4" dirty="0">
                          <a:latin typeface="Trebuchet MS"/>
                          <a:cs typeface="Trebuchet MS"/>
                        </a:rPr>
                        <a:t>Array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Linked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List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0" dirty="0">
                          <a:latin typeface="Trebuchet MS"/>
                          <a:cs typeface="Trebuchet MS"/>
                        </a:rPr>
                        <a:t>BST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Search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O(logn)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Insert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O(1)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O(1)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O(logn)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Remove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O(n)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O(logn)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7048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Operations </a:t>
            </a:r>
            <a:r>
              <a:rPr spc="-140" dirty="0"/>
              <a:t>on </a:t>
            </a:r>
            <a:r>
              <a:rPr spc="-200" dirty="0"/>
              <a:t>Binary </a:t>
            </a:r>
            <a:r>
              <a:rPr spc="-305" dirty="0"/>
              <a:t>Search Tree</a:t>
            </a:r>
            <a:r>
              <a:rPr spc="-500" dirty="0"/>
              <a:t> </a:t>
            </a:r>
            <a:r>
              <a:rPr spc="-415" dirty="0"/>
              <a:t>(BST)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5813"/>
            <a:ext cx="10192385" cy="478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Following </a:t>
            </a:r>
            <a:r>
              <a:rPr sz="2800" spc="-110" dirty="0">
                <a:latin typeface="Arial"/>
                <a:cs typeface="Arial"/>
              </a:rPr>
              <a:t>operations </a:t>
            </a:r>
            <a:r>
              <a:rPr sz="2800" spc="-200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be </a:t>
            </a:r>
            <a:r>
              <a:rPr sz="2800" spc="-125" dirty="0">
                <a:latin typeface="Arial"/>
                <a:cs typeface="Arial"/>
              </a:rPr>
              <a:t>done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5" dirty="0">
                <a:latin typeface="Arial"/>
                <a:cs typeface="Arial"/>
              </a:rPr>
              <a:t>BST: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698500" marR="97155" lvl="1" indent="-228600">
              <a:lnSpc>
                <a:spcPct val="81100"/>
              </a:lnSpc>
              <a:buChar char="•"/>
              <a:tabLst>
                <a:tab pos="699135" algn="l"/>
              </a:tabLst>
            </a:pPr>
            <a:r>
              <a:rPr sz="2800" spc="-204" dirty="0">
                <a:latin typeface="Arial"/>
                <a:cs typeface="Arial"/>
              </a:rPr>
              <a:t>Search(k, </a:t>
            </a:r>
            <a:r>
              <a:rPr sz="2800" spc="-175" dirty="0">
                <a:latin typeface="Arial"/>
                <a:cs typeface="Arial"/>
              </a:rPr>
              <a:t>T)</a:t>
            </a:r>
            <a:r>
              <a:rPr sz="2400" spc="-175" dirty="0">
                <a:latin typeface="Arial"/>
                <a:cs typeface="Arial"/>
              </a:rPr>
              <a:t>: </a:t>
            </a:r>
            <a:r>
              <a:rPr sz="2400" spc="-195" dirty="0">
                <a:latin typeface="Arial"/>
                <a:cs typeface="Arial"/>
              </a:rPr>
              <a:t>Search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80" dirty="0">
                <a:latin typeface="Arial"/>
                <a:cs typeface="Arial"/>
              </a:rPr>
              <a:t>key </a:t>
            </a:r>
            <a:r>
              <a:rPr sz="2400" spc="-145" dirty="0">
                <a:latin typeface="Arial"/>
                <a:cs typeface="Arial"/>
              </a:rPr>
              <a:t>k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320" dirty="0">
                <a:latin typeface="Arial"/>
                <a:cs typeface="Arial"/>
              </a:rPr>
              <a:t>T. </a:t>
            </a: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145" dirty="0">
                <a:latin typeface="Arial"/>
                <a:cs typeface="Arial"/>
              </a:rPr>
              <a:t>k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found </a:t>
            </a:r>
            <a:r>
              <a:rPr sz="2400" spc="-5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some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  </a:t>
            </a:r>
            <a:r>
              <a:rPr sz="2400" spc="-55" dirty="0">
                <a:latin typeface="Arial"/>
                <a:cs typeface="Arial"/>
              </a:rPr>
              <a:t>then </a:t>
            </a:r>
            <a:r>
              <a:rPr sz="2400" spc="-35" dirty="0">
                <a:latin typeface="Arial"/>
                <a:cs typeface="Arial"/>
              </a:rPr>
              <a:t>return </a:t>
            </a:r>
            <a:r>
              <a:rPr sz="2400" spc="-25" dirty="0">
                <a:latin typeface="Arial"/>
                <a:cs typeface="Arial"/>
              </a:rPr>
              <a:t>true </a:t>
            </a:r>
            <a:r>
              <a:rPr sz="2400" spc="-75" dirty="0">
                <a:latin typeface="Arial"/>
                <a:cs typeface="Arial"/>
              </a:rPr>
              <a:t>otherwise </a:t>
            </a:r>
            <a:r>
              <a:rPr sz="2400" spc="-35" dirty="0">
                <a:latin typeface="Arial"/>
                <a:cs typeface="Arial"/>
              </a:rPr>
              <a:t>return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false.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080"/>
              </a:lnSpc>
              <a:buChar char="•"/>
              <a:tabLst>
                <a:tab pos="699135" algn="l"/>
              </a:tabLst>
            </a:pPr>
            <a:r>
              <a:rPr sz="2800" spc="-114" dirty="0">
                <a:latin typeface="Arial"/>
                <a:cs typeface="Arial"/>
              </a:rPr>
              <a:t>Insert(k,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T)</a:t>
            </a:r>
            <a:r>
              <a:rPr sz="2400" spc="-170" dirty="0">
                <a:latin typeface="Arial"/>
                <a:cs typeface="Arial"/>
              </a:rPr>
              <a:t>: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Insert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new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value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info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field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5" dirty="0">
                <a:latin typeface="Arial"/>
                <a:cs typeface="Arial"/>
              </a:rPr>
              <a:t>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such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600"/>
              </a:lnSpc>
            </a:pP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property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85" dirty="0">
                <a:latin typeface="Arial"/>
                <a:cs typeface="Arial"/>
              </a:rPr>
              <a:t>BST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maintained.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698500" marR="93980" lvl="1" indent="-228600">
              <a:lnSpc>
                <a:spcPct val="81100"/>
              </a:lnSpc>
              <a:spcBef>
                <a:spcPts val="5"/>
              </a:spcBef>
              <a:buChar char="•"/>
              <a:tabLst>
                <a:tab pos="699135" algn="l"/>
              </a:tabLst>
            </a:pPr>
            <a:r>
              <a:rPr sz="2800" spc="-140" dirty="0">
                <a:latin typeface="Arial"/>
                <a:cs typeface="Arial"/>
              </a:rPr>
              <a:t>Delete(k,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T)</a:t>
            </a:r>
            <a:r>
              <a:rPr sz="2400" spc="-130" dirty="0">
                <a:latin typeface="Arial"/>
                <a:cs typeface="Arial"/>
              </a:rPr>
              <a:t>:Delete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value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info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field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from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10" dirty="0">
                <a:latin typeface="Arial"/>
                <a:cs typeface="Arial"/>
              </a:rPr>
              <a:t>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such 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property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85" dirty="0">
                <a:latin typeface="Arial"/>
                <a:cs typeface="Arial"/>
              </a:rPr>
              <a:t>BST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maintained.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698500" marR="262890" lvl="1" indent="-228600">
              <a:lnSpc>
                <a:spcPct val="81100"/>
              </a:lnSpc>
              <a:spcBef>
                <a:spcPts val="5"/>
              </a:spcBef>
              <a:buChar char="•"/>
              <a:tabLst>
                <a:tab pos="699135" algn="l"/>
              </a:tabLst>
            </a:pPr>
            <a:r>
              <a:rPr sz="2800" spc="-140" dirty="0">
                <a:latin typeface="Arial"/>
                <a:cs typeface="Arial"/>
              </a:rPr>
              <a:t>FindMin(T), </a:t>
            </a:r>
            <a:r>
              <a:rPr sz="2800" spc="-175" dirty="0">
                <a:latin typeface="Arial"/>
                <a:cs typeface="Arial"/>
              </a:rPr>
              <a:t>FindMax(T)</a:t>
            </a:r>
            <a:r>
              <a:rPr sz="2400" spc="-175" dirty="0">
                <a:latin typeface="Arial"/>
                <a:cs typeface="Arial"/>
              </a:rPr>
              <a:t>: </a:t>
            </a:r>
            <a:r>
              <a:rPr sz="2400" spc="-140" dirty="0">
                <a:latin typeface="Arial"/>
                <a:cs typeface="Arial"/>
              </a:rPr>
              <a:t>Find </a:t>
            </a:r>
            <a:r>
              <a:rPr sz="2400" spc="-75" dirty="0">
                <a:latin typeface="Arial"/>
                <a:cs typeface="Arial"/>
              </a:rPr>
              <a:t>minimum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maximum </a:t>
            </a:r>
            <a:r>
              <a:rPr sz="2400" spc="-85" dirty="0">
                <a:latin typeface="Arial"/>
                <a:cs typeface="Arial"/>
              </a:rPr>
              <a:t>element </a:t>
            </a:r>
            <a:r>
              <a:rPr sz="2400" spc="-45" dirty="0">
                <a:latin typeface="Arial"/>
                <a:cs typeface="Arial"/>
              </a:rPr>
              <a:t>from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  </a:t>
            </a:r>
            <a:r>
              <a:rPr sz="2400" spc="-125" dirty="0">
                <a:latin typeface="Arial"/>
                <a:cs typeface="Arial"/>
              </a:rPr>
              <a:t>given </a:t>
            </a:r>
            <a:r>
              <a:rPr sz="2400" spc="-80" dirty="0">
                <a:latin typeface="Arial"/>
                <a:cs typeface="Arial"/>
              </a:rPr>
              <a:t>nonempty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75" dirty="0">
                <a:latin typeface="Arial"/>
                <a:cs typeface="Arial"/>
              </a:rPr>
              <a:t>BST.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92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Searching </a:t>
            </a:r>
            <a:r>
              <a:rPr spc="-215" dirty="0"/>
              <a:t>Through </a:t>
            </a:r>
            <a:r>
              <a:rPr spc="-285" dirty="0"/>
              <a:t>The</a:t>
            </a:r>
            <a:r>
              <a:rPr spc="-370" dirty="0"/>
              <a:t> </a:t>
            </a:r>
            <a:r>
              <a:rPr spc="-59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3514"/>
            <a:ext cx="8819515" cy="206311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935" algn="l"/>
              </a:tabLst>
            </a:pPr>
            <a:r>
              <a:rPr sz="2800" spc="-185" dirty="0">
                <a:latin typeface="Arial"/>
                <a:cs typeface="Arial"/>
              </a:rPr>
              <a:t>Compare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target</a:t>
            </a:r>
            <a:r>
              <a:rPr sz="2800" spc="-145" dirty="0">
                <a:latin typeface="Arial"/>
                <a:cs typeface="Arial"/>
              </a:rPr>
              <a:t> value </a:t>
            </a:r>
            <a:r>
              <a:rPr sz="2800" spc="-10" dirty="0">
                <a:latin typeface="Arial"/>
                <a:cs typeface="Arial"/>
              </a:rPr>
              <a:t>with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element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root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  <a:p>
            <a:pPr marL="777875" lvl="1" indent="-307975">
              <a:lnSpc>
                <a:spcPct val="100000"/>
              </a:lnSpc>
              <a:spcBef>
                <a:spcPts val="245"/>
              </a:spcBef>
              <a:buFont typeface="Wingdings"/>
              <a:buChar char=""/>
              <a:tabLst>
                <a:tab pos="778510" algn="l"/>
              </a:tabLst>
            </a:pPr>
            <a:r>
              <a:rPr sz="2400" spc="-15" dirty="0">
                <a:latin typeface="Arial"/>
                <a:cs typeface="Arial"/>
              </a:rPr>
              <a:t>If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value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equal,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145" dirty="0">
                <a:latin typeface="Arial"/>
                <a:cs typeface="Arial"/>
              </a:rPr>
              <a:t>is successful.</a:t>
            </a:r>
            <a:endParaRPr sz="2400">
              <a:latin typeface="Arial"/>
              <a:cs typeface="Arial"/>
            </a:endParaRPr>
          </a:p>
          <a:p>
            <a:pPr marL="709930" lvl="1" indent="-240029">
              <a:lnSpc>
                <a:spcPct val="100000"/>
              </a:lnSpc>
              <a:spcBef>
                <a:spcPts val="220"/>
              </a:spcBef>
              <a:buFont typeface="Wingdings"/>
              <a:buChar char=""/>
              <a:tabLst>
                <a:tab pos="710565" algn="l"/>
              </a:tabLst>
            </a:pP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value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65" dirty="0">
                <a:latin typeface="Arial"/>
                <a:cs typeface="Arial"/>
              </a:rPr>
              <a:t>less,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subtree.</a:t>
            </a:r>
            <a:endParaRPr sz="2400">
              <a:latin typeface="Arial"/>
              <a:cs typeface="Arial"/>
            </a:endParaRPr>
          </a:p>
          <a:p>
            <a:pPr marL="709930" lvl="1" indent="-240029">
              <a:lnSpc>
                <a:spcPct val="100000"/>
              </a:lnSpc>
              <a:spcBef>
                <a:spcPts val="204"/>
              </a:spcBef>
              <a:buFont typeface="Wingdings"/>
              <a:buChar char=""/>
              <a:tabLst>
                <a:tab pos="710565" algn="l"/>
              </a:tabLst>
            </a:pP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value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greater,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40" dirty="0">
                <a:latin typeface="Arial"/>
                <a:cs typeface="Arial"/>
              </a:rPr>
              <a:t>the right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subtree.</a:t>
            </a:r>
            <a:endParaRPr sz="2400">
              <a:latin typeface="Arial"/>
              <a:cs typeface="Arial"/>
            </a:endParaRPr>
          </a:p>
          <a:p>
            <a:pPr marL="709930" lvl="1" indent="-240029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710565" algn="l"/>
              </a:tabLst>
            </a:pPr>
            <a:r>
              <a:rPr sz="2400" spc="-20" dirty="0">
                <a:latin typeface="Arial"/>
                <a:cs typeface="Arial"/>
              </a:rPr>
              <a:t>If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subtree </a:t>
            </a:r>
            <a:r>
              <a:rPr sz="2400" spc="-14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empty,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search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35" dirty="0">
                <a:latin typeface="Arial"/>
                <a:cs typeface="Arial"/>
              </a:rPr>
              <a:t>unsuccessful.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4678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225" dirty="0">
                <a:latin typeface="Trebuchet MS"/>
                <a:cs typeface="Trebuchet MS"/>
              </a:rPr>
              <a:t>Insertion </a:t>
            </a:r>
            <a:r>
              <a:rPr i="1" spc="-250" dirty="0">
                <a:latin typeface="Trebuchet MS"/>
                <a:cs typeface="Trebuchet MS"/>
              </a:rPr>
              <a:t>of </a:t>
            </a:r>
            <a:r>
              <a:rPr i="1" spc="-85" dirty="0">
                <a:latin typeface="Trebuchet MS"/>
                <a:cs typeface="Trebuchet MS"/>
              </a:rPr>
              <a:t>a </a:t>
            </a:r>
            <a:r>
              <a:rPr i="1" spc="-200" dirty="0">
                <a:latin typeface="Trebuchet MS"/>
                <a:cs typeface="Trebuchet MS"/>
              </a:rPr>
              <a:t>node </a:t>
            </a:r>
            <a:r>
              <a:rPr i="1" spc="-240" dirty="0">
                <a:latin typeface="Trebuchet MS"/>
                <a:cs typeface="Trebuchet MS"/>
              </a:rPr>
              <a:t>in</a:t>
            </a:r>
            <a:r>
              <a:rPr i="1" spc="-850" dirty="0">
                <a:latin typeface="Trebuchet MS"/>
                <a:cs typeface="Trebuchet MS"/>
              </a:rPr>
              <a:t> </a:t>
            </a:r>
            <a:r>
              <a:rPr i="1" spc="-225" dirty="0">
                <a:latin typeface="Trebuchet MS"/>
                <a:cs typeface="Trebuchet MS"/>
              </a:rPr>
              <a:t>BST</a:t>
            </a:r>
            <a:r>
              <a:rPr i="1" spc="-275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11909"/>
            <a:ext cx="10064750" cy="4355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274955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935" algn="l"/>
              </a:tabLst>
            </a:pPr>
            <a:r>
              <a:rPr sz="2600" spc="-330" dirty="0">
                <a:latin typeface="Arial"/>
                <a:cs typeface="Arial"/>
              </a:rPr>
              <a:t>To </a:t>
            </a:r>
            <a:r>
              <a:rPr sz="2600" spc="-65" dirty="0">
                <a:latin typeface="Arial"/>
                <a:cs typeface="Arial"/>
              </a:rPr>
              <a:t>insert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10" dirty="0">
                <a:latin typeface="Arial"/>
                <a:cs typeface="Arial"/>
              </a:rPr>
              <a:t>new </a:t>
            </a:r>
            <a:r>
              <a:rPr sz="2600" spc="-45" dirty="0">
                <a:latin typeface="Arial"/>
                <a:cs typeface="Arial"/>
              </a:rPr>
              <a:t>item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60" dirty="0">
                <a:latin typeface="Arial"/>
                <a:cs typeface="Arial"/>
              </a:rPr>
              <a:t>tree, </a:t>
            </a:r>
            <a:r>
              <a:rPr sz="2600" spc="-125" dirty="0">
                <a:latin typeface="Arial"/>
                <a:cs typeface="Arial"/>
              </a:rPr>
              <a:t>we </a:t>
            </a:r>
            <a:r>
              <a:rPr sz="2600" spc="-100" dirty="0">
                <a:latin typeface="Arial"/>
                <a:cs typeface="Arial"/>
              </a:rPr>
              <a:t>must </a:t>
            </a:r>
            <a:r>
              <a:rPr sz="2600" spc="-35" dirty="0">
                <a:latin typeface="Arial"/>
                <a:cs typeface="Arial"/>
              </a:rPr>
              <a:t>first </a:t>
            </a:r>
            <a:r>
              <a:rPr sz="2600" spc="-70" dirty="0">
                <a:latin typeface="Arial"/>
                <a:cs typeface="Arial"/>
              </a:rPr>
              <a:t>verify </a:t>
            </a:r>
            <a:r>
              <a:rPr sz="2600" spc="-20" dirty="0">
                <a:latin typeface="Arial"/>
                <a:cs typeface="Arial"/>
              </a:rPr>
              <a:t>that </a:t>
            </a:r>
            <a:r>
              <a:rPr sz="2600" spc="-55" dirty="0">
                <a:latin typeface="Arial"/>
                <a:cs typeface="Arial"/>
              </a:rPr>
              <a:t>its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key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different  </a:t>
            </a:r>
            <a:r>
              <a:rPr sz="2600" spc="-40" dirty="0">
                <a:latin typeface="Arial"/>
                <a:cs typeface="Arial"/>
              </a:rPr>
              <a:t>from </a:t>
            </a:r>
            <a:r>
              <a:rPr sz="2600" spc="-100" dirty="0">
                <a:latin typeface="Arial"/>
                <a:cs typeface="Arial"/>
              </a:rPr>
              <a:t>those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120" dirty="0">
                <a:latin typeface="Arial"/>
                <a:cs typeface="Arial"/>
              </a:rPr>
              <a:t>existing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elements.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55244" indent="-228600">
              <a:lnSpc>
                <a:spcPct val="80000"/>
              </a:lnSpc>
              <a:spcBef>
                <a:spcPts val="1515"/>
              </a:spcBef>
              <a:buChar char="•"/>
              <a:tabLst>
                <a:tab pos="241935" algn="l"/>
              </a:tabLst>
            </a:pPr>
            <a:r>
              <a:rPr sz="2600" spc="-20" dirty="0">
                <a:latin typeface="Arial"/>
                <a:cs typeface="Arial"/>
              </a:rPr>
              <a:t>If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new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value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is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less,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than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current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node's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value, </a:t>
            </a:r>
            <a:r>
              <a:rPr sz="2600" spc="-165" dirty="0">
                <a:latin typeface="Arial"/>
                <a:cs typeface="Arial"/>
              </a:rPr>
              <a:t>go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left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subtree,  </a:t>
            </a:r>
            <a:r>
              <a:rPr sz="2600" spc="-160" dirty="0">
                <a:latin typeface="Arial"/>
                <a:cs typeface="Arial"/>
              </a:rPr>
              <a:t>else </a:t>
            </a:r>
            <a:r>
              <a:rPr sz="2600" spc="-165" dirty="0">
                <a:latin typeface="Arial"/>
                <a:cs typeface="Arial"/>
              </a:rPr>
              <a:t>go </a:t>
            </a:r>
            <a:r>
              <a:rPr sz="2600" spc="5" dirty="0">
                <a:latin typeface="Arial"/>
                <a:cs typeface="Arial"/>
              </a:rPr>
              <a:t>to </a:t>
            </a:r>
            <a:r>
              <a:rPr sz="2600" spc="-40" dirty="0">
                <a:latin typeface="Arial"/>
                <a:cs typeface="Arial"/>
              </a:rPr>
              <a:t>the right</a:t>
            </a:r>
            <a:r>
              <a:rPr sz="2600" spc="-36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subtree.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00"/>
              </a:lnSpc>
              <a:buChar char="•"/>
              <a:tabLst>
                <a:tab pos="241935" algn="l"/>
              </a:tabLst>
            </a:pPr>
            <a:r>
              <a:rPr sz="2600" spc="-114" dirty="0">
                <a:latin typeface="Arial"/>
                <a:cs typeface="Arial"/>
              </a:rPr>
              <a:t>Following </a:t>
            </a:r>
            <a:r>
              <a:rPr sz="2600" spc="-65" dirty="0">
                <a:latin typeface="Arial"/>
                <a:cs typeface="Arial"/>
              </a:rPr>
              <a:t>this </a:t>
            </a:r>
            <a:r>
              <a:rPr sz="2600" spc="-110" dirty="0">
                <a:latin typeface="Arial"/>
                <a:cs typeface="Arial"/>
              </a:rPr>
              <a:t>simple </a:t>
            </a:r>
            <a:r>
              <a:rPr sz="2600" spc="-65" dirty="0">
                <a:latin typeface="Arial"/>
                <a:cs typeface="Arial"/>
              </a:rPr>
              <a:t>rule,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70" dirty="0">
                <a:latin typeface="Arial"/>
                <a:cs typeface="Arial"/>
              </a:rPr>
              <a:t>algorithm </a:t>
            </a:r>
            <a:r>
              <a:rPr sz="2600" spc="-165" dirty="0">
                <a:latin typeface="Arial"/>
                <a:cs typeface="Arial"/>
              </a:rPr>
              <a:t>reaches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05" dirty="0">
                <a:latin typeface="Arial"/>
                <a:cs typeface="Arial"/>
              </a:rPr>
              <a:t>node, </a:t>
            </a:r>
            <a:r>
              <a:rPr sz="2600" spc="-90" dirty="0">
                <a:latin typeface="Arial"/>
                <a:cs typeface="Arial"/>
              </a:rPr>
              <a:t>which </a:t>
            </a:r>
            <a:r>
              <a:rPr sz="2600" spc="-204" dirty="0">
                <a:latin typeface="Arial"/>
                <a:cs typeface="Arial"/>
              </a:rPr>
              <a:t>has </a:t>
            </a:r>
            <a:r>
              <a:rPr sz="2600" spc="-95" dirty="0">
                <a:latin typeface="Arial"/>
                <a:cs typeface="Arial"/>
              </a:rPr>
              <a:t>no</a:t>
            </a:r>
            <a:r>
              <a:rPr sz="2600" spc="-5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left  </a:t>
            </a:r>
            <a:r>
              <a:rPr sz="2600" spc="-35" dirty="0">
                <a:latin typeface="Arial"/>
                <a:cs typeface="Arial"/>
              </a:rPr>
              <a:t>or </a:t>
            </a:r>
            <a:r>
              <a:rPr sz="2600" spc="-40" dirty="0">
                <a:latin typeface="Arial"/>
                <a:cs typeface="Arial"/>
              </a:rPr>
              <a:t>right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subtree.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334645" indent="-228600">
              <a:lnSpc>
                <a:spcPts val="2500"/>
              </a:lnSpc>
              <a:spcBef>
                <a:spcPts val="1500"/>
              </a:spcBef>
              <a:buChar char="•"/>
              <a:tabLst>
                <a:tab pos="241935" algn="l"/>
              </a:tabLst>
            </a:pPr>
            <a:r>
              <a:rPr sz="2600" spc="-265" dirty="0">
                <a:latin typeface="Arial"/>
                <a:cs typeface="Arial"/>
              </a:rPr>
              <a:t>By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moment </a:t>
            </a:r>
            <a:r>
              <a:rPr sz="2600" spc="-220" dirty="0">
                <a:latin typeface="Arial"/>
                <a:cs typeface="Arial"/>
              </a:rPr>
              <a:t>a </a:t>
            </a:r>
            <a:r>
              <a:rPr sz="2600" spc="-135" dirty="0">
                <a:latin typeface="Arial"/>
                <a:cs typeface="Arial"/>
              </a:rPr>
              <a:t>place </a:t>
            </a:r>
            <a:r>
              <a:rPr sz="2600" spc="-25" dirty="0">
                <a:latin typeface="Arial"/>
                <a:cs typeface="Arial"/>
              </a:rPr>
              <a:t>for </a:t>
            </a:r>
            <a:r>
              <a:rPr sz="2600" spc="-65" dirty="0">
                <a:latin typeface="Arial"/>
                <a:cs typeface="Arial"/>
              </a:rPr>
              <a:t>insertion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80" dirty="0">
                <a:latin typeface="Arial"/>
                <a:cs typeface="Arial"/>
              </a:rPr>
              <a:t>found, </a:t>
            </a:r>
            <a:r>
              <a:rPr sz="2600" spc="-120" dirty="0">
                <a:latin typeface="Arial"/>
                <a:cs typeface="Arial"/>
              </a:rPr>
              <a:t>we </a:t>
            </a:r>
            <a:r>
              <a:rPr sz="2600" spc="-180" dirty="0">
                <a:latin typeface="Arial"/>
                <a:cs typeface="Arial"/>
              </a:rPr>
              <a:t>can </a:t>
            </a:r>
            <a:r>
              <a:rPr sz="2600" spc="-240" dirty="0">
                <a:latin typeface="Arial"/>
                <a:cs typeface="Arial"/>
              </a:rPr>
              <a:t>say </a:t>
            </a:r>
            <a:r>
              <a:rPr sz="2600" spc="-25" dirty="0">
                <a:latin typeface="Arial"/>
                <a:cs typeface="Arial"/>
              </a:rPr>
              <a:t>for </a:t>
            </a:r>
            <a:r>
              <a:rPr sz="2600" spc="-130" dirty="0">
                <a:latin typeface="Arial"/>
                <a:cs typeface="Arial"/>
              </a:rPr>
              <a:t>sure, </a:t>
            </a:r>
            <a:r>
              <a:rPr sz="2600" spc="-20" dirty="0">
                <a:latin typeface="Arial"/>
                <a:cs typeface="Arial"/>
              </a:rPr>
              <a:t>that</a:t>
            </a:r>
            <a:r>
              <a:rPr sz="2600" spc="-500" dirty="0">
                <a:latin typeface="Arial"/>
                <a:cs typeface="Arial"/>
              </a:rPr>
              <a:t> </a:t>
            </a:r>
            <a:r>
              <a:rPr sz="2600" spc="-220" dirty="0">
                <a:latin typeface="Arial"/>
                <a:cs typeface="Arial"/>
              </a:rPr>
              <a:t>a  </a:t>
            </a:r>
            <a:r>
              <a:rPr sz="2600" spc="-110" dirty="0">
                <a:latin typeface="Arial"/>
                <a:cs typeface="Arial"/>
              </a:rPr>
              <a:t>new </a:t>
            </a:r>
            <a:r>
              <a:rPr sz="2600" spc="-135" dirty="0">
                <a:latin typeface="Arial"/>
                <a:cs typeface="Arial"/>
              </a:rPr>
              <a:t>value </a:t>
            </a:r>
            <a:r>
              <a:rPr sz="2600" spc="-204" dirty="0">
                <a:latin typeface="Arial"/>
                <a:cs typeface="Arial"/>
              </a:rPr>
              <a:t>has </a:t>
            </a:r>
            <a:r>
              <a:rPr sz="2600" spc="-95" dirty="0">
                <a:latin typeface="Arial"/>
                <a:cs typeface="Arial"/>
              </a:rPr>
              <a:t>no </a:t>
            </a:r>
            <a:r>
              <a:rPr sz="2600" spc="-90" dirty="0">
                <a:latin typeface="Arial"/>
                <a:cs typeface="Arial"/>
              </a:rPr>
              <a:t>duplicate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tree.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5418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Algorithm </a:t>
            </a:r>
            <a:r>
              <a:rPr spc="-35" dirty="0"/>
              <a:t>for </a:t>
            </a:r>
            <a:r>
              <a:rPr spc="-95" dirty="0"/>
              <a:t>insertion </a:t>
            </a:r>
            <a:r>
              <a:rPr spc="-70" dirty="0"/>
              <a:t>in</a:t>
            </a:r>
            <a:r>
              <a:rPr spc="-520" dirty="0"/>
              <a:t> </a:t>
            </a:r>
            <a:r>
              <a:rPr spc="-575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9342"/>
            <a:ext cx="10259060" cy="43383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15" dirty="0">
                <a:latin typeface="Arial"/>
                <a:cs typeface="Arial"/>
              </a:rPr>
              <a:t>Check, </a:t>
            </a:r>
            <a:r>
              <a:rPr sz="2800" spc="-70" dirty="0">
                <a:latin typeface="Arial"/>
                <a:cs typeface="Arial"/>
              </a:rPr>
              <a:t>whether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current </a:t>
            </a:r>
            <a:r>
              <a:rPr sz="2800" spc="-125" dirty="0">
                <a:latin typeface="Arial"/>
                <a:cs typeface="Arial"/>
              </a:rPr>
              <a:t>node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new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145" dirty="0">
                <a:latin typeface="Arial"/>
                <a:cs typeface="Arial"/>
              </a:rPr>
              <a:t>are </a:t>
            </a:r>
            <a:r>
              <a:rPr sz="2800" spc="-125" dirty="0">
                <a:latin typeface="Arial"/>
                <a:cs typeface="Arial"/>
              </a:rPr>
              <a:t>equal. </a:t>
            </a:r>
            <a:r>
              <a:rPr sz="2800" spc="-25" dirty="0">
                <a:latin typeface="Arial"/>
                <a:cs typeface="Arial"/>
              </a:rPr>
              <a:t>If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so,  </a:t>
            </a:r>
            <a:r>
              <a:rPr sz="2800" spc="-105" dirty="0">
                <a:latin typeface="Arial"/>
                <a:cs typeface="Arial"/>
              </a:rPr>
              <a:t>duplicate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found.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Otherwise,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new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85" dirty="0">
                <a:latin typeface="Arial"/>
                <a:cs typeface="Arial"/>
              </a:rPr>
              <a:t>less, </a:t>
            </a:r>
            <a:r>
              <a:rPr sz="2800" spc="-80" dirty="0">
                <a:latin typeface="Arial"/>
                <a:cs typeface="Arial"/>
              </a:rPr>
              <a:t>than </a:t>
            </a:r>
            <a:r>
              <a:rPr sz="2800" spc="-45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node's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699135" algn="l"/>
              </a:tabLst>
            </a:pP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current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9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child, </a:t>
            </a:r>
            <a:r>
              <a:rPr sz="2400" spc="-125" dirty="0">
                <a:latin typeface="Arial"/>
                <a:cs typeface="Arial"/>
              </a:rPr>
              <a:t>place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65" dirty="0">
                <a:latin typeface="Arial"/>
                <a:cs typeface="Arial"/>
              </a:rPr>
              <a:t>insertion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120" dirty="0">
                <a:latin typeface="Arial"/>
                <a:cs typeface="Arial"/>
              </a:rPr>
              <a:t>been </a:t>
            </a:r>
            <a:r>
              <a:rPr sz="2400" spc="-70" dirty="0">
                <a:latin typeface="Arial"/>
                <a:cs typeface="Arial"/>
              </a:rPr>
              <a:t>found;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75" dirty="0">
                <a:latin typeface="Arial"/>
                <a:cs typeface="Arial"/>
              </a:rPr>
              <a:t>otherwise,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handle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same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algorithm.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25" dirty="0">
                <a:latin typeface="Arial"/>
                <a:cs typeface="Arial"/>
              </a:rPr>
              <a:t>if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new </a:t>
            </a:r>
            <a:r>
              <a:rPr sz="2800" spc="-150" dirty="0">
                <a:latin typeface="Arial"/>
                <a:cs typeface="Arial"/>
              </a:rPr>
              <a:t>value </a:t>
            </a:r>
            <a:r>
              <a:rPr sz="2800" spc="-165" dirty="0">
                <a:latin typeface="Arial"/>
                <a:cs typeface="Arial"/>
              </a:rPr>
              <a:t>is </a:t>
            </a:r>
            <a:r>
              <a:rPr sz="2800" spc="-140" dirty="0">
                <a:latin typeface="Arial"/>
                <a:cs typeface="Arial"/>
              </a:rPr>
              <a:t>greater, </a:t>
            </a:r>
            <a:r>
              <a:rPr sz="2800" spc="-80" dirty="0">
                <a:latin typeface="Arial"/>
                <a:cs typeface="Arial"/>
              </a:rPr>
              <a:t>than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node's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current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85" dirty="0">
                <a:latin typeface="Arial"/>
                <a:cs typeface="Arial"/>
              </a:rPr>
              <a:t>no </a:t>
            </a:r>
            <a:r>
              <a:rPr sz="2400" spc="-40" dirty="0">
                <a:latin typeface="Arial"/>
                <a:cs typeface="Arial"/>
              </a:rPr>
              <a:t>right </a:t>
            </a:r>
            <a:r>
              <a:rPr sz="2400" spc="-80" dirty="0">
                <a:latin typeface="Arial"/>
                <a:cs typeface="Arial"/>
              </a:rPr>
              <a:t>child, </a:t>
            </a:r>
            <a:r>
              <a:rPr sz="2400" spc="-130" dirty="0">
                <a:latin typeface="Arial"/>
                <a:cs typeface="Arial"/>
              </a:rPr>
              <a:t>place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insertion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120" dirty="0">
                <a:latin typeface="Arial"/>
                <a:cs typeface="Arial"/>
              </a:rPr>
              <a:t>been </a:t>
            </a:r>
            <a:r>
              <a:rPr sz="2400" spc="-70" dirty="0">
                <a:latin typeface="Arial"/>
                <a:cs typeface="Arial"/>
              </a:rPr>
              <a:t>found;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75" dirty="0">
                <a:latin typeface="Arial"/>
                <a:cs typeface="Arial"/>
              </a:rPr>
              <a:t>otherwise,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handle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right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same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algorithm.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91" y="365759"/>
            <a:ext cx="2868168" cy="2318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00" y="365759"/>
            <a:ext cx="2907792" cy="2318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3531" y="242315"/>
            <a:ext cx="3749039" cy="2564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7567" y="3230879"/>
            <a:ext cx="4322063" cy="2578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8711" y="3230879"/>
            <a:ext cx="3389376" cy="2409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65</a:t>
            </a:fld>
            <a:endParaRPr spc="-6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530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Deleting </a:t>
            </a:r>
            <a:r>
              <a:rPr spc="-310" dirty="0"/>
              <a:t>a </a:t>
            </a:r>
            <a:r>
              <a:rPr spc="-175" dirty="0"/>
              <a:t>node </a:t>
            </a:r>
            <a:r>
              <a:rPr spc="-70" dirty="0"/>
              <a:t>from the</a:t>
            </a:r>
            <a:r>
              <a:rPr spc="-655" dirty="0"/>
              <a:t> </a:t>
            </a:r>
            <a:r>
              <a:rPr spc="-59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3767"/>
            <a:ext cx="10098405" cy="177418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100" dirty="0">
                <a:latin typeface="Arial"/>
                <a:cs typeface="Arial"/>
              </a:rPr>
              <a:t>While </a:t>
            </a:r>
            <a:r>
              <a:rPr sz="2800" spc="-90" dirty="0">
                <a:latin typeface="Arial"/>
                <a:cs typeface="Arial"/>
              </a:rPr>
              <a:t>deleting </a:t>
            </a:r>
            <a:r>
              <a:rPr sz="2800" spc="-245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-50" dirty="0">
                <a:latin typeface="Arial"/>
                <a:cs typeface="Arial"/>
              </a:rPr>
              <a:t>from </a:t>
            </a:r>
            <a:r>
              <a:rPr sz="2800" spc="-440" dirty="0">
                <a:latin typeface="Arial"/>
                <a:cs typeface="Arial"/>
              </a:rPr>
              <a:t>BST, </a:t>
            </a:r>
            <a:r>
              <a:rPr sz="2800" spc="-65" dirty="0">
                <a:latin typeface="Arial"/>
                <a:cs typeface="Arial"/>
              </a:rPr>
              <a:t>there </a:t>
            </a:r>
            <a:r>
              <a:rPr sz="2800" spc="-200" dirty="0">
                <a:latin typeface="Arial"/>
                <a:cs typeface="Arial"/>
              </a:rPr>
              <a:t>may </a:t>
            </a:r>
            <a:r>
              <a:rPr sz="2800" spc="-145" dirty="0">
                <a:latin typeface="Arial"/>
                <a:cs typeface="Arial"/>
              </a:rPr>
              <a:t>be </a:t>
            </a:r>
            <a:r>
              <a:rPr sz="2800" spc="-70" dirty="0">
                <a:latin typeface="Arial"/>
                <a:cs typeface="Arial"/>
              </a:rPr>
              <a:t>three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cases: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2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be </a:t>
            </a:r>
            <a:r>
              <a:rPr sz="2800" spc="-95" dirty="0">
                <a:latin typeface="Arial"/>
                <a:cs typeface="Arial"/>
              </a:rPr>
              <a:t>deleted </a:t>
            </a:r>
            <a:r>
              <a:rPr sz="2800" spc="-200" dirty="0">
                <a:latin typeface="Arial"/>
                <a:cs typeface="Arial"/>
              </a:rPr>
              <a:t>may </a:t>
            </a:r>
            <a:r>
              <a:rPr sz="2800" spc="-140" dirty="0">
                <a:latin typeface="Arial"/>
                <a:cs typeface="Arial"/>
              </a:rPr>
              <a:t>be </a:t>
            </a:r>
            <a:r>
              <a:rPr sz="2800" spc="-24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leaf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node:</a:t>
            </a:r>
            <a:endParaRPr sz="280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210" dirty="0">
                <a:latin typeface="Arial"/>
                <a:cs typeface="Arial"/>
              </a:rPr>
              <a:t>case </a:t>
            </a:r>
            <a:r>
              <a:rPr sz="2400" spc="-105" dirty="0">
                <a:latin typeface="Arial"/>
                <a:cs typeface="Arial"/>
              </a:rPr>
              <a:t>simply </a:t>
            </a:r>
            <a:r>
              <a:rPr sz="2400" spc="-80" dirty="0">
                <a:latin typeface="Arial"/>
                <a:cs typeface="Arial"/>
              </a:rPr>
              <a:t>delete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set </a:t>
            </a:r>
            <a:r>
              <a:rPr sz="2400" spc="-50" dirty="0">
                <a:latin typeface="Arial"/>
                <a:cs typeface="Arial"/>
              </a:rPr>
              <a:t>null pointer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its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parents </a:t>
            </a:r>
            <a:r>
              <a:rPr sz="2400" spc="-100" dirty="0">
                <a:latin typeface="Arial"/>
                <a:cs typeface="Arial"/>
              </a:rPr>
              <a:t>those </a:t>
            </a:r>
            <a:r>
              <a:rPr sz="2400" spc="-135" dirty="0">
                <a:latin typeface="Arial"/>
                <a:cs typeface="Arial"/>
              </a:rPr>
              <a:t>side  </a:t>
            </a:r>
            <a:r>
              <a:rPr sz="2400" spc="-60" dirty="0">
                <a:latin typeface="Arial"/>
                <a:cs typeface="Arial"/>
              </a:rPr>
              <a:t>at </a:t>
            </a:r>
            <a:r>
              <a:rPr sz="2400" spc="-85" dirty="0">
                <a:latin typeface="Arial"/>
                <a:cs typeface="Arial"/>
              </a:rPr>
              <a:t>which 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80" dirty="0">
                <a:latin typeface="Arial"/>
                <a:cs typeface="Arial"/>
              </a:rPr>
              <a:t>deleted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exist.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9795" y="3264408"/>
            <a:ext cx="6096000" cy="26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66</a:t>
            </a:fld>
            <a:endParaRPr spc="-6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530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Deleting </a:t>
            </a:r>
            <a:r>
              <a:rPr spc="-310" dirty="0"/>
              <a:t>a </a:t>
            </a:r>
            <a:r>
              <a:rPr spc="-175" dirty="0"/>
              <a:t>node </a:t>
            </a:r>
            <a:r>
              <a:rPr spc="-70" dirty="0"/>
              <a:t>from the</a:t>
            </a:r>
            <a:r>
              <a:rPr spc="-655" dirty="0"/>
              <a:t> </a:t>
            </a:r>
            <a:r>
              <a:rPr spc="-59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67713"/>
            <a:ext cx="10268585" cy="118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indent="-34925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62585" algn="l"/>
              </a:tabLst>
            </a:pPr>
            <a:r>
              <a:rPr sz="2800" spc="-215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node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be </a:t>
            </a:r>
            <a:r>
              <a:rPr sz="2800" spc="-95" dirty="0">
                <a:latin typeface="Arial"/>
                <a:cs typeface="Arial"/>
              </a:rPr>
              <a:t>deleted </a:t>
            </a:r>
            <a:r>
              <a:rPr sz="2800" spc="-225" dirty="0">
                <a:latin typeface="Arial"/>
                <a:cs typeface="Arial"/>
              </a:rPr>
              <a:t>has </a:t>
            </a:r>
            <a:r>
              <a:rPr sz="2800" spc="-130" dirty="0">
                <a:latin typeface="Arial"/>
                <a:cs typeface="Arial"/>
              </a:rPr>
              <a:t>one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child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this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case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child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be </a:t>
            </a:r>
            <a:r>
              <a:rPr sz="2400" spc="-80" dirty="0">
                <a:latin typeface="Arial"/>
                <a:cs typeface="Arial"/>
              </a:rPr>
              <a:t>deleted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appended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parent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400" spc="-185" dirty="0">
                <a:latin typeface="Arial"/>
                <a:cs typeface="Arial"/>
              </a:rPr>
              <a:t>Suppose </a:t>
            </a:r>
            <a:r>
              <a:rPr sz="2400" spc="-105" dirty="0">
                <a:latin typeface="Arial"/>
                <a:cs typeface="Arial"/>
              </a:rPr>
              <a:t>node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deleted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192" y="2703576"/>
            <a:ext cx="69088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67</a:t>
            </a:fld>
            <a:endParaRPr spc="-6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Deleting </a:t>
            </a:r>
            <a:r>
              <a:rPr spc="-310" dirty="0"/>
              <a:t>a </a:t>
            </a:r>
            <a:r>
              <a:rPr spc="-175" dirty="0"/>
              <a:t>node </a:t>
            </a:r>
            <a:r>
              <a:rPr spc="-75" dirty="0"/>
              <a:t>from </a:t>
            </a:r>
            <a:r>
              <a:rPr spc="-70" dirty="0"/>
              <a:t>the</a:t>
            </a:r>
            <a:r>
              <a:rPr spc="-615" dirty="0"/>
              <a:t> </a:t>
            </a:r>
            <a:r>
              <a:rPr spc="-590" dirty="0"/>
              <a:t>BST</a:t>
            </a:r>
          </a:p>
        </p:txBody>
      </p:sp>
      <p:sp>
        <p:nvSpPr>
          <p:cNvPr id="3" name="object 3"/>
          <p:cNvSpPr/>
          <p:nvPr/>
        </p:nvSpPr>
        <p:spPr>
          <a:xfrm>
            <a:off x="1092708" y="883919"/>
            <a:ext cx="9018706" cy="547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68</a:t>
            </a:fld>
            <a:endParaRPr spc="-6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83" y="697991"/>
            <a:ext cx="10563108" cy="4600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69</a:t>
            </a:fld>
            <a:endParaRPr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7673" y="789431"/>
            <a:ext cx="9028094" cy="524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51054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 //Represent the root of binary tree  </a:t>
            </a:r>
          </a:p>
          <a:p>
            <a:r>
              <a:rPr lang="en-US" dirty="0" smtClean="0"/>
              <a:t>      </a:t>
            </a:r>
            <a:r>
              <a:rPr lang="en-US" b="1" dirty="0" smtClean="0"/>
              <a:t>public</a:t>
            </a:r>
            <a:r>
              <a:rPr lang="en-US" dirty="0" smtClean="0"/>
              <a:t> Node root;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dirty="0" err="1" smtClean="0"/>
              <a:t>BinarySearchTree</a:t>
            </a:r>
            <a:r>
              <a:rPr lang="en-US" dirty="0" smtClean="0"/>
              <a:t>(){  </a:t>
            </a:r>
          </a:p>
          <a:p>
            <a:r>
              <a:rPr lang="en-US" dirty="0" smtClean="0"/>
              <a:t>          root = 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}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//insert() will add new node to the binary search tree  </a:t>
            </a:r>
          </a:p>
          <a:p>
            <a:r>
              <a:rPr lang="en-US" dirty="0" smtClean="0"/>
              <a:t>  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insert(</a:t>
            </a:r>
            <a:r>
              <a:rPr lang="en-US" b="1" dirty="0" err="1" smtClean="0"/>
              <a:t>int</a:t>
            </a:r>
            <a:r>
              <a:rPr lang="en-US" dirty="0" smtClean="0"/>
              <a:t> data) {  </a:t>
            </a:r>
          </a:p>
          <a:p>
            <a:r>
              <a:rPr lang="en-US" dirty="0" smtClean="0"/>
              <a:t>          //Create a new node  </a:t>
            </a:r>
          </a:p>
          <a:p>
            <a:r>
              <a:rPr lang="en-US" dirty="0" smtClean="0"/>
              <a:t>          Node </a:t>
            </a:r>
            <a:r>
              <a:rPr lang="en-US" dirty="0" err="1" smtClean="0"/>
              <a:t>newNode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Node(data);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//Check whether tree is empty  </a:t>
            </a:r>
          </a:p>
          <a:p>
            <a:r>
              <a:rPr lang="en-US" dirty="0" smtClean="0"/>
              <a:t>          </a:t>
            </a:r>
            <a:r>
              <a:rPr lang="en-US" b="1" dirty="0" smtClean="0"/>
              <a:t>if</a:t>
            </a:r>
            <a:r>
              <a:rPr lang="en-US" dirty="0" smtClean="0"/>
              <a:t>(root == </a:t>
            </a:r>
            <a:r>
              <a:rPr lang="en-US" b="1" dirty="0" smtClean="0"/>
              <a:t>null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  root = </a:t>
            </a:r>
            <a:r>
              <a:rPr lang="en-US" dirty="0" err="1" smtClean="0"/>
              <a:t>newNode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return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}   </a:t>
            </a:r>
          </a:p>
          <a:p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  //current node point to root of the tree  </a:t>
            </a:r>
          </a:p>
          <a:p>
            <a:r>
              <a:rPr lang="en-US" dirty="0" smtClean="0"/>
              <a:t>              Node current = root, parent = 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7800" y="381000"/>
            <a:ext cx="6553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             </a:t>
            </a:r>
            <a:r>
              <a:rPr lang="en-US" b="1" dirty="0" smtClean="0"/>
              <a:t>while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          //parent keep track of the parent node of current node.  </a:t>
            </a:r>
          </a:p>
          <a:p>
            <a:r>
              <a:rPr lang="en-US" dirty="0" smtClean="0"/>
              <a:t>                  parent = current;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//If data is less than current's data, node will be inserted to the left of tree  </a:t>
            </a:r>
          </a:p>
          <a:p>
            <a:r>
              <a:rPr lang="en-US" dirty="0" smtClean="0"/>
              <a:t>    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(data &lt; </a:t>
            </a:r>
            <a:r>
              <a:rPr lang="en-US" dirty="0" err="1" smtClean="0"/>
              <a:t>current.data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              current = </a:t>
            </a:r>
            <a:r>
              <a:rPr lang="en-US" dirty="0" err="1" smtClean="0"/>
              <a:t>current.left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(current == </a:t>
            </a:r>
            <a:r>
              <a:rPr lang="en-US" b="1" dirty="0" smtClean="0"/>
              <a:t>null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                  </a:t>
            </a:r>
            <a:r>
              <a:rPr lang="en-US" dirty="0" err="1" smtClean="0"/>
              <a:t>parent.left</a:t>
            </a:r>
            <a:r>
              <a:rPr lang="en-US" dirty="0" smtClean="0"/>
              <a:t> = </a:t>
            </a:r>
            <a:r>
              <a:rPr lang="en-US" dirty="0" err="1" smtClean="0"/>
              <a:t>newNode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        </a:t>
            </a:r>
            <a:r>
              <a:rPr lang="en-US" b="1" dirty="0" smtClean="0"/>
              <a:t>return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    }  </a:t>
            </a:r>
          </a:p>
          <a:p>
            <a:r>
              <a:rPr lang="en-US" dirty="0" smtClean="0"/>
              <a:t>                  }   //If data is greater than current's data, node will be inserted to the right of tree  </a:t>
            </a:r>
          </a:p>
          <a:p>
            <a:r>
              <a:rPr lang="en-US" dirty="0" smtClean="0"/>
              <a:t>                  </a:t>
            </a:r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          current = </a:t>
            </a:r>
            <a:r>
              <a:rPr lang="en-US" dirty="0" err="1" smtClean="0"/>
              <a:t>current.right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(current == </a:t>
            </a:r>
            <a:r>
              <a:rPr lang="en-US" b="1" dirty="0" smtClean="0"/>
              <a:t>null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                  </a:t>
            </a:r>
            <a:r>
              <a:rPr lang="en-US" dirty="0" err="1" smtClean="0"/>
              <a:t>parent.right</a:t>
            </a:r>
            <a:r>
              <a:rPr lang="en-US" dirty="0" smtClean="0"/>
              <a:t> = </a:t>
            </a:r>
            <a:r>
              <a:rPr lang="en-US" dirty="0" err="1" smtClean="0"/>
              <a:t>newNode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        </a:t>
            </a:r>
            <a:r>
              <a:rPr lang="en-US" b="1" dirty="0" smtClean="0"/>
              <a:t>return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    }  </a:t>
            </a:r>
          </a:p>
          <a:p>
            <a:r>
              <a:rPr lang="en-US" dirty="0" smtClean="0"/>
              <a:t>                  }                }  </a:t>
            </a:r>
          </a:p>
          <a:p>
            <a:r>
              <a:rPr lang="en-US" dirty="0" smtClean="0"/>
              <a:t>          }        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1"/>
            <a:ext cx="5791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 Node </a:t>
            </a:r>
            <a:r>
              <a:rPr lang="en-US" dirty="0" err="1" smtClean="0"/>
              <a:t>deleteNode</a:t>
            </a:r>
            <a:r>
              <a:rPr lang="en-US" dirty="0" smtClean="0"/>
              <a:t>(Node </a:t>
            </a:r>
            <a:r>
              <a:rPr lang="en-US" dirty="0" err="1" smtClean="0"/>
              <a:t>node</a:t>
            </a:r>
            <a:r>
              <a:rPr lang="en-US" dirty="0" smtClean="0"/>
              <a:t>, </a:t>
            </a:r>
            <a:r>
              <a:rPr lang="en-US" b="1" dirty="0" err="1" smtClean="0"/>
              <a:t>int</a:t>
            </a:r>
            <a:r>
              <a:rPr lang="en-US" dirty="0" smtClean="0"/>
              <a:t> value) {  </a:t>
            </a:r>
          </a:p>
          <a:p>
            <a:r>
              <a:rPr lang="en-US" dirty="0" smtClean="0"/>
              <a:t>          </a:t>
            </a:r>
            <a:r>
              <a:rPr lang="en-US" b="1" dirty="0" smtClean="0"/>
              <a:t>if</a:t>
            </a:r>
            <a:r>
              <a:rPr lang="en-US" dirty="0" smtClean="0"/>
              <a:t>(node == </a:t>
            </a:r>
            <a:r>
              <a:rPr lang="en-US" b="1" dirty="0" smtClean="0"/>
              <a:t>null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return</a:t>
            </a:r>
            <a:r>
              <a:rPr lang="en-US" dirty="0" smtClean="0"/>
              <a:t> 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}  </a:t>
            </a:r>
          </a:p>
          <a:p>
            <a:r>
              <a:rPr lang="en-US" dirty="0" smtClean="0"/>
              <a:t>          </a:t>
            </a:r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  //value is less than node's data then, search the value in left </a:t>
            </a:r>
            <a:r>
              <a:rPr lang="en-US" dirty="0" err="1" smtClean="0"/>
              <a:t>subtree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(value &lt; </a:t>
            </a:r>
            <a:r>
              <a:rPr lang="en-US" dirty="0" err="1" smtClean="0"/>
              <a:t>node.data</a:t>
            </a:r>
            <a:r>
              <a:rPr lang="en-US" dirty="0" smtClean="0"/>
              <a:t>)  </a:t>
            </a:r>
          </a:p>
          <a:p>
            <a:r>
              <a:rPr lang="en-US" dirty="0" smtClean="0"/>
              <a:t>                  </a:t>
            </a:r>
            <a:r>
              <a:rPr lang="en-US" dirty="0" err="1" smtClean="0"/>
              <a:t>node.left</a:t>
            </a:r>
            <a:r>
              <a:rPr lang="en-US" dirty="0" smtClean="0"/>
              <a:t> = </a:t>
            </a:r>
            <a:r>
              <a:rPr lang="en-US" dirty="0" err="1" smtClean="0"/>
              <a:t>deleteNode</a:t>
            </a:r>
            <a:r>
              <a:rPr lang="en-US" dirty="0" smtClean="0"/>
              <a:t>(</a:t>
            </a:r>
            <a:r>
              <a:rPr lang="en-US" dirty="0" err="1" smtClean="0"/>
              <a:t>node.left</a:t>
            </a:r>
            <a:r>
              <a:rPr lang="en-US" dirty="0" smtClean="0"/>
              <a:t>, value);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//value is greater than node's data then, search the value in right </a:t>
            </a:r>
            <a:r>
              <a:rPr lang="en-US" dirty="0" err="1" smtClean="0"/>
              <a:t>subtree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else</a:t>
            </a:r>
            <a:r>
              <a:rPr lang="en-US" dirty="0" smtClean="0"/>
              <a:t> </a:t>
            </a:r>
            <a:r>
              <a:rPr lang="en-US" b="1" dirty="0" smtClean="0"/>
              <a:t>if</a:t>
            </a:r>
            <a:r>
              <a:rPr lang="en-US" dirty="0" smtClean="0"/>
              <a:t>(value &gt; </a:t>
            </a:r>
            <a:r>
              <a:rPr lang="en-US" dirty="0" err="1" smtClean="0"/>
              <a:t>node.data</a:t>
            </a:r>
            <a:r>
              <a:rPr lang="en-US" dirty="0" smtClean="0"/>
              <a:t>)  </a:t>
            </a:r>
          </a:p>
          <a:p>
            <a:r>
              <a:rPr lang="en-US" dirty="0" smtClean="0"/>
              <a:t>                  </a:t>
            </a:r>
            <a:r>
              <a:rPr lang="en-US" dirty="0" err="1" smtClean="0"/>
              <a:t>node.right</a:t>
            </a:r>
            <a:r>
              <a:rPr lang="en-US" dirty="0" smtClean="0"/>
              <a:t> = </a:t>
            </a:r>
            <a:r>
              <a:rPr lang="en-US" dirty="0" err="1" smtClean="0"/>
              <a:t>deleteNode</a:t>
            </a:r>
            <a:r>
              <a:rPr lang="en-US" dirty="0" smtClean="0"/>
              <a:t>(</a:t>
            </a:r>
            <a:r>
              <a:rPr lang="en-US" dirty="0" err="1" smtClean="0"/>
              <a:t>node.right</a:t>
            </a:r>
            <a:r>
              <a:rPr lang="en-US" dirty="0" smtClean="0"/>
              <a:t>, value);</a:t>
            </a:r>
          </a:p>
          <a:p>
            <a:r>
              <a:rPr lang="en-US" dirty="0" smtClean="0"/>
              <a:t> //If value is equal to node's data that is, we have found the node to be deleted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      //If node to be deleted has no child then, set the node to null  </a:t>
            </a:r>
          </a:p>
          <a:p>
            <a:r>
              <a:rPr lang="en-US" dirty="0" smtClean="0"/>
              <a:t>    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node.left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 &amp;&amp; </a:t>
            </a:r>
            <a:r>
              <a:rPr lang="en-US" dirty="0" err="1" smtClean="0"/>
              <a:t>node.right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  </a:t>
            </a:r>
          </a:p>
          <a:p>
            <a:r>
              <a:rPr lang="en-US" dirty="0" smtClean="0"/>
              <a:t>                      node = 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62600" y="381000"/>
            <a:ext cx="6248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                  //If node to be deleted has only one right child  </a:t>
            </a:r>
          </a:p>
          <a:p>
            <a:r>
              <a:rPr lang="en-US" dirty="0" smtClean="0"/>
              <a:t>                  </a:t>
            </a:r>
            <a:r>
              <a:rPr lang="en-US" b="1" dirty="0" smtClean="0"/>
              <a:t>else</a:t>
            </a:r>
            <a:r>
              <a:rPr lang="en-US" dirty="0" smtClean="0"/>
              <a:t>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node.left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              node = </a:t>
            </a:r>
            <a:r>
              <a:rPr lang="en-US" dirty="0" err="1" smtClean="0"/>
              <a:t>node.right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}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//If node to be deleted has only one left child  </a:t>
            </a:r>
          </a:p>
          <a:p>
            <a:r>
              <a:rPr lang="en-US" dirty="0" smtClean="0"/>
              <a:t>                  </a:t>
            </a:r>
            <a:r>
              <a:rPr lang="en-US" b="1" dirty="0" smtClean="0"/>
              <a:t>else</a:t>
            </a:r>
            <a:r>
              <a:rPr lang="en-US" dirty="0" smtClean="0"/>
              <a:t>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node.right</a:t>
            </a:r>
            <a:r>
              <a:rPr lang="en-US" dirty="0" smtClean="0"/>
              <a:t> == </a:t>
            </a:r>
            <a:r>
              <a:rPr lang="en-US" b="1" dirty="0" smtClean="0"/>
              <a:t>null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              node = </a:t>
            </a:r>
            <a:r>
              <a:rPr lang="en-US" dirty="0" err="1" smtClean="0"/>
              <a:t>node.left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}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//If node to be deleted has two children node  </a:t>
            </a:r>
          </a:p>
          <a:p>
            <a:r>
              <a:rPr lang="en-US" dirty="0" smtClean="0"/>
              <a:t>                  </a:t>
            </a:r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          //then find the minimum node from right </a:t>
            </a:r>
            <a:r>
              <a:rPr lang="en-US" dirty="0" err="1" smtClean="0"/>
              <a:t>subtree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    Node temp = </a:t>
            </a:r>
            <a:r>
              <a:rPr lang="en-US" dirty="0" err="1" smtClean="0"/>
              <a:t>minNode</a:t>
            </a:r>
            <a:r>
              <a:rPr lang="en-US" dirty="0" smtClean="0"/>
              <a:t>(</a:t>
            </a:r>
            <a:r>
              <a:rPr lang="en-US" dirty="0" err="1" smtClean="0"/>
              <a:t>node.right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              //Exchange the data between node and temp  </a:t>
            </a:r>
          </a:p>
          <a:p>
            <a:r>
              <a:rPr lang="en-US" dirty="0" smtClean="0"/>
              <a:t>                      </a:t>
            </a:r>
            <a:r>
              <a:rPr lang="en-US" dirty="0" err="1" smtClean="0"/>
              <a:t>node.data</a:t>
            </a:r>
            <a:r>
              <a:rPr lang="en-US" dirty="0" smtClean="0"/>
              <a:t> = </a:t>
            </a:r>
            <a:r>
              <a:rPr lang="en-US" dirty="0" err="1" smtClean="0"/>
              <a:t>temp.data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          //Delete the node duplicate node from right </a:t>
            </a:r>
            <a:r>
              <a:rPr lang="en-US" dirty="0" err="1" smtClean="0"/>
              <a:t>subtree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        </a:t>
            </a:r>
            <a:r>
              <a:rPr lang="en-US" dirty="0" err="1" smtClean="0"/>
              <a:t>node.right</a:t>
            </a:r>
            <a:r>
              <a:rPr lang="en-US" dirty="0" smtClean="0"/>
              <a:t> = </a:t>
            </a:r>
            <a:r>
              <a:rPr lang="en-US" dirty="0" err="1" smtClean="0"/>
              <a:t>deleteNode</a:t>
            </a:r>
            <a:r>
              <a:rPr lang="en-US" dirty="0" smtClean="0"/>
              <a:t>(</a:t>
            </a:r>
            <a:r>
              <a:rPr lang="en-US" dirty="0" err="1" smtClean="0"/>
              <a:t>node.right</a:t>
            </a:r>
            <a:r>
              <a:rPr lang="en-US" dirty="0" smtClean="0"/>
              <a:t>, </a:t>
            </a:r>
            <a:r>
              <a:rPr lang="en-US" dirty="0" err="1" smtClean="0"/>
              <a:t>temp.data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          }  </a:t>
            </a:r>
          </a:p>
          <a:p>
            <a:r>
              <a:rPr lang="en-US" dirty="0" smtClean="0"/>
              <a:t>              }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return</a:t>
            </a:r>
            <a:r>
              <a:rPr lang="en-US" dirty="0" smtClean="0"/>
              <a:t> node;  </a:t>
            </a:r>
          </a:p>
          <a:p>
            <a:r>
              <a:rPr lang="en-US" dirty="0" smtClean="0"/>
              <a:t>          }        }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35846"/>
            <a:ext cx="5410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inorder</a:t>
            </a:r>
            <a:r>
              <a:rPr lang="en-US" dirty="0" smtClean="0"/>
              <a:t>() will perform </a:t>
            </a:r>
            <a:r>
              <a:rPr lang="en-US" dirty="0" err="1" smtClean="0"/>
              <a:t>inorder</a:t>
            </a:r>
            <a:r>
              <a:rPr lang="en-US" dirty="0" smtClean="0"/>
              <a:t> traversal on binary search tree  </a:t>
            </a:r>
          </a:p>
          <a:p>
            <a:r>
              <a:rPr lang="en-US" dirty="0" smtClean="0"/>
              <a:t>  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inorderTraversal</a:t>
            </a:r>
            <a:r>
              <a:rPr lang="en-US" dirty="0" smtClean="0"/>
              <a:t>(Node </a:t>
            </a:r>
            <a:r>
              <a:rPr lang="en-US" dirty="0" err="1" smtClean="0"/>
              <a:t>node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//Check whether tree is empty  </a:t>
            </a:r>
          </a:p>
          <a:p>
            <a:r>
              <a:rPr lang="en-US" dirty="0" smtClean="0"/>
              <a:t>          </a:t>
            </a:r>
            <a:r>
              <a:rPr lang="en-US" b="1" dirty="0" smtClean="0"/>
              <a:t>if</a:t>
            </a:r>
            <a:r>
              <a:rPr lang="en-US" dirty="0" smtClean="0"/>
              <a:t>(root == </a:t>
            </a:r>
            <a:r>
              <a:rPr lang="en-US" b="1" dirty="0" smtClean="0"/>
              <a:t>null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("Tree is empty");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return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}  </a:t>
            </a:r>
          </a:p>
          <a:p>
            <a:r>
              <a:rPr lang="en-US" dirty="0" smtClean="0"/>
              <a:t>          </a:t>
            </a:r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node.left</a:t>
            </a:r>
            <a:r>
              <a:rPr lang="en-US" dirty="0" smtClean="0"/>
              <a:t>!= </a:t>
            </a:r>
            <a:r>
              <a:rPr lang="en-US" b="1" dirty="0" smtClean="0"/>
              <a:t>null</a:t>
            </a:r>
            <a:r>
              <a:rPr lang="en-US" dirty="0" smtClean="0"/>
              <a:t>)  </a:t>
            </a:r>
          </a:p>
          <a:p>
            <a:r>
              <a:rPr lang="en-US" dirty="0" smtClean="0"/>
              <a:t>                  </a:t>
            </a:r>
            <a:r>
              <a:rPr lang="en-US" dirty="0" err="1" smtClean="0"/>
              <a:t>inorderTraversal</a:t>
            </a:r>
            <a:r>
              <a:rPr lang="en-US" dirty="0" smtClean="0"/>
              <a:t>(</a:t>
            </a:r>
            <a:r>
              <a:rPr lang="en-US" dirty="0" err="1" smtClean="0"/>
              <a:t>node.left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      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node.data</a:t>
            </a:r>
            <a:r>
              <a:rPr lang="en-US" dirty="0" smtClean="0"/>
              <a:t> + " ");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node.right</a:t>
            </a:r>
            <a:r>
              <a:rPr lang="en-US" dirty="0" smtClean="0"/>
              <a:t>!= </a:t>
            </a:r>
            <a:r>
              <a:rPr lang="en-US" b="1" dirty="0" smtClean="0"/>
              <a:t>null</a:t>
            </a:r>
            <a:r>
              <a:rPr lang="en-US" dirty="0" smtClean="0"/>
              <a:t>)  </a:t>
            </a:r>
          </a:p>
          <a:p>
            <a:r>
              <a:rPr lang="en-US" dirty="0" smtClean="0"/>
              <a:t>                  </a:t>
            </a:r>
            <a:r>
              <a:rPr lang="en-US" dirty="0" err="1" smtClean="0"/>
              <a:t>inorderTraversal</a:t>
            </a:r>
            <a:r>
              <a:rPr lang="en-US" dirty="0" smtClean="0"/>
              <a:t>(</a:t>
            </a:r>
            <a:r>
              <a:rPr lang="en-US" dirty="0" err="1" smtClean="0"/>
              <a:t>node.right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}  </a:t>
            </a:r>
          </a:p>
          <a:p>
            <a:r>
              <a:rPr lang="en-US" dirty="0" smtClean="0"/>
              <a:t>      }  </a:t>
            </a:r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867400" y="381000"/>
            <a:ext cx="6324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BinarySearchTree</a:t>
            </a:r>
            <a:r>
              <a:rPr lang="en-US" dirty="0" smtClean="0"/>
              <a:t> </a:t>
            </a:r>
            <a:r>
              <a:rPr lang="en-US" dirty="0" err="1" smtClean="0"/>
              <a:t>bt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BinarySearchTree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//Add nodes to the binary tree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bt.insert</a:t>
            </a:r>
            <a:r>
              <a:rPr lang="en-US" dirty="0" smtClean="0"/>
              <a:t>(50);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bt.insert</a:t>
            </a:r>
            <a:r>
              <a:rPr lang="en-US" dirty="0" smtClean="0"/>
              <a:t>(30);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bt.insert</a:t>
            </a:r>
            <a:r>
              <a:rPr lang="en-US" dirty="0" smtClean="0"/>
              <a:t>(70);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bt.insert</a:t>
            </a:r>
            <a:r>
              <a:rPr lang="en-US" dirty="0" smtClean="0"/>
              <a:t>(60);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bt.insert</a:t>
            </a:r>
            <a:r>
              <a:rPr lang="en-US" dirty="0" smtClean="0"/>
              <a:t>(10);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bt.insert</a:t>
            </a:r>
            <a:r>
              <a:rPr lang="en-US" dirty="0" smtClean="0"/>
              <a:t>(90);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("Binary search tree after insertion:");  </a:t>
            </a:r>
          </a:p>
          <a:p>
            <a:r>
              <a:rPr lang="en-US" dirty="0" smtClean="0"/>
              <a:t>          //Displays the binary tree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bt.inorderTraversal</a:t>
            </a:r>
            <a:r>
              <a:rPr lang="en-US" dirty="0" smtClean="0"/>
              <a:t>(</a:t>
            </a:r>
            <a:r>
              <a:rPr lang="en-US" dirty="0" err="1" smtClean="0"/>
              <a:t>bt.root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Node </a:t>
            </a:r>
            <a:r>
              <a:rPr lang="en-US" dirty="0" err="1" smtClean="0"/>
              <a:t>deletedNode</a:t>
            </a:r>
            <a:r>
              <a:rPr lang="en-US" dirty="0" smtClean="0"/>
              <a:t> = </a:t>
            </a:r>
            <a:r>
              <a:rPr lang="en-US" b="1" dirty="0" smtClean="0"/>
              <a:t>null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//Deletes node 90 which has no child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deletedNode</a:t>
            </a:r>
            <a:r>
              <a:rPr lang="en-US" dirty="0" smtClean="0"/>
              <a:t> = </a:t>
            </a:r>
            <a:r>
              <a:rPr lang="en-US" dirty="0" err="1" smtClean="0"/>
              <a:t>bt.deleteNode</a:t>
            </a:r>
            <a:r>
              <a:rPr lang="en-US" dirty="0" smtClean="0"/>
              <a:t>(</a:t>
            </a:r>
            <a:r>
              <a:rPr lang="en-US" dirty="0" err="1" smtClean="0"/>
              <a:t>bt.root</a:t>
            </a:r>
            <a:r>
              <a:rPr lang="en-US" dirty="0" smtClean="0"/>
              <a:t>, 90);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("\</a:t>
            </a:r>
            <a:r>
              <a:rPr lang="en-US" dirty="0" err="1" smtClean="0"/>
              <a:t>nBinary</a:t>
            </a:r>
            <a:r>
              <a:rPr lang="en-US" dirty="0" smtClean="0"/>
              <a:t> search tree after deleting node 90:");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bt.inorderTraversal</a:t>
            </a:r>
            <a:r>
              <a:rPr lang="en-US" dirty="0" smtClean="0"/>
              <a:t>(</a:t>
            </a:r>
            <a:r>
              <a:rPr lang="en-US" dirty="0" err="1" smtClean="0"/>
              <a:t>bt.root</a:t>
            </a:r>
            <a:r>
              <a:rPr lang="en-US" dirty="0" smtClean="0"/>
              <a:t>);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35846"/>
            <a:ext cx="998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//Deletes node 30 which has one child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deletedNode</a:t>
            </a:r>
            <a:r>
              <a:rPr lang="en-US" dirty="0" smtClean="0"/>
              <a:t> = </a:t>
            </a:r>
            <a:r>
              <a:rPr lang="en-US" dirty="0" err="1" smtClean="0"/>
              <a:t>bt.deleteNode</a:t>
            </a:r>
            <a:r>
              <a:rPr lang="en-US" dirty="0" smtClean="0"/>
              <a:t>(</a:t>
            </a:r>
            <a:r>
              <a:rPr lang="en-US" dirty="0" err="1" smtClean="0"/>
              <a:t>bt.root</a:t>
            </a:r>
            <a:r>
              <a:rPr lang="en-US" dirty="0" smtClean="0"/>
              <a:t>, 30);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("\</a:t>
            </a:r>
            <a:r>
              <a:rPr lang="en-US" dirty="0" err="1" smtClean="0"/>
              <a:t>nBinary</a:t>
            </a:r>
            <a:r>
              <a:rPr lang="en-US" dirty="0" smtClean="0"/>
              <a:t> search tree after deleting node 30:");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bt.inorderTraversal</a:t>
            </a:r>
            <a:r>
              <a:rPr lang="en-US" dirty="0" smtClean="0"/>
              <a:t>(</a:t>
            </a:r>
            <a:r>
              <a:rPr lang="en-US" dirty="0" err="1" smtClean="0"/>
              <a:t>bt.root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       //Deletes node 50 which has two children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deletedNode</a:t>
            </a:r>
            <a:r>
              <a:rPr lang="en-US" dirty="0" smtClean="0"/>
              <a:t> = </a:t>
            </a:r>
            <a:r>
              <a:rPr lang="en-US" dirty="0" err="1" smtClean="0"/>
              <a:t>bt.deleteNode</a:t>
            </a:r>
            <a:r>
              <a:rPr lang="en-US" dirty="0" smtClean="0"/>
              <a:t>(</a:t>
            </a:r>
            <a:r>
              <a:rPr lang="en-US" dirty="0" err="1" smtClean="0"/>
              <a:t>bt.root</a:t>
            </a:r>
            <a:r>
              <a:rPr lang="en-US" dirty="0" smtClean="0"/>
              <a:t>, 50);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("\</a:t>
            </a:r>
            <a:r>
              <a:rPr lang="en-US" dirty="0" err="1" smtClean="0"/>
              <a:t>nBinary</a:t>
            </a:r>
            <a:r>
              <a:rPr lang="en-US" dirty="0" smtClean="0"/>
              <a:t> search tree after deleting node 50:");  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bt.inorderTraversal</a:t>
            </a:r>
            <a:r>
              <a:rPr lang="en-US" dirty="0" smtClean="0"/>
              <a:t>(</a:t>
            </a:r>
            <a:r>
              <a:rPr lang="en-US" dirty="0" err="1" smtClean="0"/>
              <a:t>bt.root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}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3084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Some </a:t>
            </a:r>
            <a:r>
              <a:rPr spc="-380" dirty="0"/>
              <a:t>Key</a:t>
            </a:r>
            <a:r>
              <a:rPr spc="-240" dirty="0"/>
              <a:t> </a:t>
            </a:r>
            <a:r>
              <a:rPr spc="-290" dirty="0"/>
              <a:t>Terms: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69238"/>
            <a:ext cx="10296525" cy="426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10" dirty="0">
                <a:latin typeface="Arial"/>
                <a:cs typeface="Arial"/>
              </a:rPr>
              <a:t>Root </a:t>
            </a:r>
            <a:r>
              <a:rPr sz="1800" spc="-155" dirty="0">
                <a:latin typeface="Arial"/>
                <a:cs typeface="Arial"/>
              </a:rPr>
              <a:t>− </a:t>
            </a:r>
            <a:r>
              <a:rPr sz="1800" spc="-105" dirty="0">
                <a:latin typeface="Arial"/>
                <a:cs typeface="Arial"/>
              </a:rPr>
              <a:t>Node </a:t>
            </a:r>
            <a:r>
              <a:rPr sz="1800" spc="-35" dirty="0">
                <a:latin typeface="Arial"/>
                <a:cs typeface="Arial"/>
              </a:rPr>
              <a:t>at the </a:t>
            </a:r>
            <a:r>
              <a:rPr sz="1800" spc="-25" dirty="0">
                <a:latin typeface="Arial"/>
                <a:cs typeface="Arial"/>
              </a:rPr>
              <a:t>top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tree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is </a:t>
            </a:r>
            <a:r>
              <a:rPr sz="1800" spc="-85" dirty="0">
                <a:latin typeface="Arial"/>
                <a:cs typeface="Arial"/>
              </a:rPr>
              <a:t>called </a:t>
            </a:r>
            <a:r>
              <a:rPr sz="1800" spc="-30" dirty="0">
                <a:latin typeface="Arial"/>
                <a:cs typeface="Arial"/>
              </a:rPr>
              <a:t>root.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6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05" dirty="0">
                <a:latin typeface="Arial"/>
                <a:cs typeface="Arial"/>
              </a:rPr>
              <a:t>Parent </a:t>
            </a:r>
            <a:r>
              <a:rPr sz="1800" spc="-155" dirty="0">
                <a:latin typeface="Arial"/>
                <a:cs typeface="Arial"/>
              </a:rPr>
              <a:t>− </a:t>
            </a:r>
            <a:r>
              <a:rPr sz="1800" spc="-130" dirty="0">
                <a:latin typeface="Arial"/>
                <a:cs typeface="Arial"/>
              </a:rPr>
              <a:t>Any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95" dirty="0">
                <a:latin typeface="Arial"/>
                <a:cs typeface="Arial"/>
              </a:rPr>
              <a:t>except </a:t>
            </a:r>
            <a:r>
              <a:rPr sz="1800" spc="-15" dirty="0">
                <a:latin typeface="Arial"/>
                <a:cs typeface="Arial"/>
              </a:rPr>
              <a:t>root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145" dirty="0">
                <a:latin typeface="Arial"/>
                <a:cs typeface="Arial"/>
              </a:rPr>
              <a:t>has </a:t>
            </a:r>
            <a:r>
              <a:rPr sz="1800" spc="-85" dirty="0">
                <a:latin typeface="Arial"/>
                <a:cs typeface="Arial"/>
              </a:rPr>
              <a:t>one </a:t>
            </a:r>
            <a:r>
              <a:rPr sz="1800" spc="-120" dirty="0">
                <a:latin typeface="Arial"/>
                <a:cs typeface="Arial"/>
              </a:rPr>
              <a:t>edge </a:t>
            </a:r>
            <a:r>
              <a:rPr sz="1800" spc="-75" dirty="0">
                <a:latin typeface="Arial"/>
                <a:cs typeface="Arial"/>
              </a:rPr>
              <a:t>upward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55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85" dirty="0">
                <a:latin typeface="Arial"/>
                <a:cs typeface="Arial"/>
              </a:rPr>
              <a:t>called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parent.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75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00" dirty="0">
                <a:latin typeface="Arial"/>
                <a:cs typeface="Arial"/>
              </a:rPr>
              <a:t>Child </a:t>
            </a:r>
            <a:r>
              <a:rPr sz="1800" spc="-155" dirty="0">
                <a:latin typeface="Arial"/>
                <a:cs typeface="Arial"/>
              </a:rPr>
              <a:t>− </a:t>
            </a:r>
            <a:r>
              <a:rPr sz="1800" spc="-105" dirty="0">
                <a:latin typeface="Arial"/>
                <a:cs typeface="Arial"/>
              </a:rPr>
              <a:t>Node </a:t>
            </a:r>
            <a:r>
              <a:rPr sz="1800" spc="-60" dirty="0">
                <a:latin typeface="Arial"/>
                <a:cs typeface="Arial"/>
              </a:rPr>
              <a:t>below </a:t>
            </a:r>
            <a:r>
              <a:rPr sz="1800" spc="-155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given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85" dirty="0">
                <a:latin typeface="Arial"/>
                <a:cs typeface="Arial"/>
              </a:rPr>
              <a:t>connected </a:t>
            </a:r>
            <a:r>
              <a:rPr sz="1800" spc="-95" dirty="0">
                <a:latin typeface="Arial"/>
                <a:cs typeface="Arial"/>
              </a:rPr>
              <a:t>by </a:t>
            </a:r>
            <a:r>
              <a:rPr sz="1800" spc="-45" dirty="0">
                <a:latin typeface="Arial"/>
                <a:cs typeface="Arial"/>
              </a:rPr>
              <a:t>its </a:t>
            </a:r>
            <a:r>
              <a:rPr sz="1800" spc="-120" dirty="0">
                <a:latin typeface="Arial"/>
                <a:cs typeface="Arial"/>
              </a:rPr>
              <a:t>edge </a:t>
            </a:r>
            <a:r>
              <a:rPr sz="1800" spc="-70" dirty="0">
                <a:latin typeface="Arial"/>
                <a:cs typeface="Arial"/>
              </a:rPr>
              <a:t>downward </a:t>
            </a:r>
            <a:r>
              <a:rPr sz="1800" spc="-105" dirty="0">
                <a:latin typeface="Arial"/>
                <a:cs typeface="Arial"/>
              </a:rPr>
              <a:t>is </a:t>
            </a:r>
            <a:r>
              <a:rPr sz="1800" spc="-85" dirty="0">
                <a:latin typeface="Arial"/>
                <a:cs typeface="Arial"/>
              </a:rPr>
              <a:t>called </a:t>
            </a:r>
            <a:r>
              <a:rPr sz="1800" spc="-40" dirty="0">
                <a:latin typeface="Arial"/>
                <a:cs typeface="Arial"/>
              </a:rPr>
              <a:t>its </a:t>
            </a:r>
            <a:r>
              <a:rPr sz="1800" spc="-60" dirty="0">
                <a:latin typeface="Arial"/>
                <a:cs typeface="Arial"/>
              </a:rPr>
              <a:t>child </a:t>
            </a:r>
            <a:r>
              <a:rPr sz="1800" spc="-75" dirty="0"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6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10" dirty="0">
                <a:latin typeface="Arial"/>
                <a:cs typeface="Arial"/>
              </a:rPr>
              <a:t>Sibling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100" dirty="0">
                <a:latin typeface="Arial"/>
                <a:cs typeface="Arial"/>
              </a:rPr>
              <a:t>Child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35" dirty="0">
                <a:latin typeface="Arial"/>
                <a:cs typeface="Arial"/>
              </a:rPr>
              <a:t>same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90" dirty="0">
                <a:latin typeface="Arial"/>
                <a:cs typeface="Arial"/>
              </a:rPr>
              <a:t>are </a:t>
            </a:r>
            <a:r>
              <a:rPr sz="1800" spc="-85" dirty="0">
                <a:latin typeface="Arial"/>
                <a:cs typeface="Arial"/>
              </a:rPr>
              <a:t>called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siblings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6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25" dirty="0">
                <a:latin typeface="Arial"/>
                <a:cs typeface="Arial"/>
              </a:rPr>
              <a:t>Leaf </a:t>
            </a:r>
            <a:r>
              <a:rPr sz="1800" spc="-155" dirty="0">
                <a:latin typeface="Arial"/>
                <a:cs typeface="Arial"/>
              </a:rPr>
              <a:t>− </a:t>
            </a:r>
            <a:r>
              <a:rPr sz="1800" spc="-105" dirty="0">
                <a:latin typeface="Arial"/>
                <a:cs typeface="Arial"/>
              </a:rPr>
              <a:t>Node </a:t>
            </a:r>
            <a:r>
              <a:rPr sz="1800" spc="-65" dirty="0">
                <a:latin typeface="Arial"/>
                <a:cs typeface="Arial"/>
              </a:rPr>
              <a:t>which </a:t>
            </a:r>
            <a:r>
              <a:rPr sz="1800" spc="-114" dirty="0">
                <a:latin typeface="Arial"/>
                <a:cs typeface="Arial"/>
              </a:rPr>
              <a:t>does </a:t>
            </a:r>
            <a:r>
              <a:rPr sz="1800" spc="-15" dirty="0">
                <a:latin typeface="Arial"/>
                <a:cs typeface="Arial"/>
              </a:rPr>
              <a:t>not </a:t>
            </a:r>
            <a:r>
              <a:rPr sz="1800" spc="-125" dirty="0">
                <a:latin typeface="Arial"/>
                <a:cs typeface="Arial"/>
              </a:rPr>
              <a:t>have </a:t>
            </a:r>
            <a:r>
              <a:rPr sz="1800" spc="-120" dirty="0">
                <a:latin typeface="Arial"/>
                <a:cs typeface="Arial"/>
              </a:rPr>
              <a:t>any </a:t>
            </a:r>
            <a:r>
              <a:rPr sz="1800" spc="-60" dirty="0">
                <a:latin typeface="Arial"/>
                <a:cs typeface="Arial"/>
              </a:rPr>
              <a:t>child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105" dirty="0">
                <a:latin typeface="Arial"/>
                <a:cs typeface="Arial"/>
              </a:rPr>
              <a:t>is </a:t>
            </a:r>
            <a:r>
              <a:rPr sz="1800" spc="-85" dirty="0">
                <a:latin typeface="Arial"/>
                <a:cs typeface="Arial"/>
              </a:rPr>
              <a:t>called </a:t>
            </a:r>
            <a:r>
              <a:rPr sz="1800" spc="-65" dirty="0">
                <a:latin typeface="Arial"/>
                <a:cs typeface="Arial"/>
              </a:rPr>
              <a:t>leaf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7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80" dirty="0">
                <a:latin typeface="Arial"/>
                <a:cs typeface="Arial"/>
              </a:rPr>
              <a:t>Sub </a:t>
            </a:r>
            <a:r>
              <a:rPr sz="1800" spc="-40" dirty="0">
                <a:latin typeface="Arial"/>
                <a:cs typeface="Arial"/>
              </a:rPr>
              <a:t>tree </a:t>
            </a:r>
            <a:r>
              <a:rPr sz="1800" spc="-155" dirty="0">
                <a:latin typeface="Arial"/>
                <a:cs typeface="Arial"/>
              </a:rPr>
              <a:t>− </a:t>
            </a:r>
            <a:r>
              <a:rPr sz="1800" spc="-175" dirty="0">
                <a:latin typeface="Arial"/>
                <a:cs typeface="Arial"/>
              </a:rPr>
              <a:t>Sub </a:t>
            </a:r>
            <a:r>
              <a:rPr sz="1800" spc="-40" dirty="0">
                <a:latin typeface="Arial"/>
                <a:cs typeface="Arial"/>
              </a:rPr>
              <a:t>tree </a:t>
            </a:r>
            <a:r>
              <a:rPr sz="1800" spc="-85" dirty="0">
                <a:latin typeface="Arial"/>
                <a:cs typeface="Arial"/>
              </a:rPr>
              <a:t>represents </a:t>
            </a:r>
            <a:r>
              <a:rPr sz="1800" spc="-105" dirty="0">
                <a:latin typeface="Arial"/>
                <a:cs typeface="Arial"/>
              </a:rPr>
              <a:t>descendants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ct val="140000"/>
              </a:lnSpc>
              <a:spcBef>
                <a:spcPts val="100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spc="-145" dirty="0">
                <a:latin typeface="Arial"/>
                <a:cs typeface="Arial"/>
              </a:rPr>
              <a:t>Levels </a:t>
            </a:r>
            <a:r>
              <a:rPr sz="1800" spc="-155" dirty="0">
                <a:latin typeface="Arial"/>
                <a:cs typeface="Arial"/>
              </a:rPr>
              <a:t>− </a:t>
            </a:r>
            <a:r>
              <a:rPr sz="1800" spc="-125" dirty="0">
                <a:latin typeface="Arial"/>
                <a:cs typeface="Arial"/>
              </a:rPr>
              <a:t>Level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55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85" dirty="0">
                <a:latin typeface="Arial"/>
                <a:cs typeface="Arial"/>
              </a:rPr>
              <a:t>represents </a:t>
            </a:r>
            <a:r>
              <a:rPr sz="1800" spc="-3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generation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55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node. </a:t>
            </a:r>
            <a:r>
              <a:rPr sz="1800" spc="-15" dirty="0">
                <a:latin typeface="Arial"/>
                <a:cs typeface="Arial"/>
              </a:rPr>
              <a:t>If root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105" dirty="0">
                <a:latin typeface="Arial"/>
                <a:cs typeface="Arial"/>
              </a:rPr>
              <a:t>is </a:t>
            </a:r>
            <a:r>
              <a:rPr sz="1800" spc="-40" dirty="0">
                <a:latin typeface="Arial"/>
                <a:cs typeface="Arial"/>
              </a:rPr>
              <a:t>at </a:t>
            </a:r>
            <a:r>
              <a:rPr sz="1800" spc="-75" dirty="0">
                <a:latin typeface="Arial"/>
                <a:cs typeface="Arial"/>
              </a:rPr>
              <a:t>level 0, </a:t>
            </a:r>
            <a:r>
              <a:rPr sz="1800" spc="-40" dirty="0">
                <a:latin typeface="Arial"/>
                <a:cs typeface="Arial"/>
              </a:rPr>
              <a:t>then </a:t>
            </a:r>
            <a:r>
              <a:rPr sz="1800" spc="-45" dirty="0">
                <a:latin typeface="Arial"/>
                <a:cs typeface="Arial"/>
              </a:rPr>
              <a:t>its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next </a:t>
            </a:r>
            <a:r>
              <a:rPr sz="1800" spc="-60" dirty="0">
                <a:latin typeface="Arial"/>
                <a:cs typeface="Arial"/>
              </a:rPr>
              <a:t>child </a:t>
            </a:r>
            <a:r>
              <a:rPr sz="1800" spc="-80" dirty="0">
                <a:latin typeface="Arial"/>
                <a:cs typeface="Arial"/>
              </a:rPr>
              <a:t>node  </a:t>
            </a:r>
            <a:r>
              <a:rPr sz="1800" spc="-105" dirty="0">
                <a:latin typeface="Arial"/>
                <a:cs typeface="Arial"/>
              </a:rPr>
              <a:t>is </a:t>
            </a:r>
            <a:r>
              <a:rPr sz="1800" spc="-4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level </a:t>
            </a:r>
            <a:r>
              <a:rPr sz="1800" spc="-75" dirty="0">
                <a:latin typeface="Arial"/>
                <a:cs typeface="Arial"/>
              </a:rPr>
              <a:t>1, </a:t>
            </a:r>
            <a:r>
              <a:rPr sz="1800" spc="-40" dirty="0">
                <a:latin typeface="Arial"/>
                <a:cs typeface="Arial"/>
              </a:rPr>
              <a:t>its </a:t>
            </a:r>
            <a:r>
              <a:rPr sz="1800" spc="-75" dirty="0">
                <a:latin typeface="Arial"/>
                <a:cs typeface="Arial"/>
              </a:rPr>
              <a:t>grandchild </a:t>
            </a:r>
            <a:r>
              <a:rPr sz="1800" spc="-105" dirty="0">
                <a:latin typeface="Arial"/>
                <a:cs typeface="Arial"/>
              </a:rPr>
              <a:t>is </a:t>
            </a:r>
            <a:r>
              <a:rPr sz="1800" spc="-40" dirty="0">
                <a:latin typeface="Arial"/>
                <a:cs typeface="Arial"/>
              </a:rPr>
              <a:t>at </a:t>
            </a:r>
            <a:r>
              <a:rPr sz="1800" spc="-80" dirty="0">
                <a:latin typeface="Arial"/>
                <a:cs typeface="Arial"/>
              </a:rPr>
              <a:t>level </a:t>
            </a:r>
            <a:r>
              <a:rPr sz="1800" spc="-90" dirty="0">
                <a:latin typeface="Arial"/>
                <a:cs typeface="Arial"/>
              </a:rPr>
              <a:t>2 </a:t>
            </a:r>
            <a:r>
              <a:rPr sz="1800" spc="-100" dirty="0">
                <a:latin typeface="Arial"/>
                <a:cs typeface="Arial"/>
              </a:rPr>
              <a:t>and </a:t>
            </a:r>
            <a:r>
              <a:rPr sz="1800" spc="-135" dirty="0">
                <a:latin typeface="Arial"/>
                <a:cs typeface="Arial"/>
              </a:rPr>
              <a:t>so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  <a:tab pos="241935" algn="l"/>
              </a:tabLst>
            </a:pPr>
            <a:r>
              <a:rPr sz="1800" spc="-165" dirty="0">
                <a:latin typeface="Arial"/>
                <a:cs typeface="Arial"/>
              </a:rPr>
              <a:t>keys </a:t>
            </a:r>
            <a:r>
              <a:rPr sz="1800" spc="-155" dirty="0">
                <a:latin typeface="Arial"/>
                <a:cs typeface="Arial"/>
              </a:rPr>
              <a:t>− </a:t>
            </a:r>
            <a:r>
              <a:rPr sz="1800" spc="-190" dirty="0">
                <a:latin typeface="Arial"/>
                <a:cs typeface="Arial"/>
              </a:rPr>
              <a:t>Key </a:t>
            </a:r>
            <a:r>
              <a:rPr sz="1800" spc="-85" dirty="0">
                <a:latin typeface="Arial"/>
                <a:cs typeface="Arial"/>
              </a:rPr>
              <a:t>represents </a:t>
            </a:r>
            <a:r>
              <a:rPr sz="1800" spc="-155" dirty="0">
                <a:latin typeface="Arial"/>
                <a:cs typeface="Arial"/>
              </a:rPr>
              <a:t>a </a:t>
            </a:r>
            <a:r>
              <a:rPr sz="1800" spc="-95" dirty="0">
                <a:latin typeface="Arial"/>
                <a:cs typeface="Arial"/>
              </a:rPr>
              <a:t>value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155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node </a:t>
            </a:r>
            <a:r>
              <a:rPr sz="1800" spc="-125" dirty="0">
                <a:latin typeface="Arial"/>
                <a:cs typeface="Arial"/>
              </a:rPr>
              <a:t>based </a:t>
            </a:r>
            <a:r>
              <a:rPr sz="1800" spc="-70" dirty="0">
                <a:latin typeface="Arial"/>
                <a:cs typeface="Arial"/>
              </a:rPr>
              <a:t>on </a:t>
            </a:r>
            <a:r>
              <a:rPr sz="1800" spc="-65" dirty="0">
                <a:latin typeface="Arial"/>
                <a:cs typeface="Arial"/>
              </a:rPr>
              <a:t>which </a:t>
            </a:r>
            <a:r>
              <a:rPr sz="1800" spc="-155" dirty="0">
                <a:latin typeface="Arial"/>
                <a:cs typeface="Arial"/>
              </a:rPr>
              <a:t>a </a:t>
            </a:r>
            <a:r>
              <a:rPr sz="1800" spc="-114" dirty="0">
                <a:latin typeface="Arial"/>
                <a:cs typeface="Arial"/>
              </a:rPr>
              <a:t>search </a:t>
            </a:r>
            <a:r>
              <a:rPr sz="1800" spc="-55" dirty="0">
                <a:latin typeface="Arial"/>
                <a:cs typeface="Arial"/>
              </a:rPr>
              <a:t>operation </a:t>
            </a:r>
            <a:r>
              <a:rPr sz="1800" spc="-10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be </a:t>
            </a:r>
            <a:r>
              <a:rPr sz="1800" spc="-65" dirty="0">
                <a:latin typeface="Arial"/>
                <a:cs typeface="Arial"/>
              </a:rPr>
              <a:t>carried </a:t>
            </a:r>
            <a:r>
              <a:rPr sz="1800" spc="-20" dirty="0">
                <a:latin typeface="Arial"/>
                <a:cs typeface="Arial"/>
              </a:rPr>
              <a:t>out for 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498084" y="6464680"/>
            <a:ext cx="119570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60" dirty="0"/>
              <a:t>Ashim</a:t>
            </a:r>
            <a:r>
              <a:rPr spc="-110" dirty="0"/>
              <a:t> </a:t>
            </a:r>
            <a:r>
              <a:rPr spc="-70" dirty="0"/>
              <a:t>Lamichhane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pPr marL="25400">
                <a:lnSpc>
                  <a:spcPts val="1240"/>
                </a:lnSpc>
              </a:pPr>
              <a:t>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6730"/>
            <a:ext cx="3084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Some </a:t>
            </a:r>
            <a:r>
              <a:rPr spc="-380" dirty="0"/>
              <a:t>Key</a:t>
            </a:r>
            <a:r>
              <a:rPr spc="-240" dirty="0"/>
              <a:t> </a:t>
            </a:r>
            <a:r>
              <a:rPr spc="-290" dirty="0"/>
              <a:t>Terms: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9974"/>
            <a:ext cx="10255885" cy="493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90" dirty="0">
                <a:latin typeface="Arial"/>
                <a:cs typeface="Arial"/>
              </a:rPr>
              <a:t>Degree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node: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ts val="2850"/>
              </a:lnSpc>
              <a:buChar char="•"/>
              <a:tabLst>
                <a:tab pos="699135" algn="l"/>
              </a:tabLst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degree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number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children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ts val="3335"/>
              </a:lnSpc>
              <a:spcBef>
                <a:spcPts val="309"/>
              </a:spcBef>
              <a:buChar char="•"/>
              <a:tabLst>
                <a:tab pos="241935" algn="l"/>
              </a:tabLst>
            </a:pPr>
            <a:r>
              <a:rPr sz="2800" spc="-190" dirty="0">
                <a:latin typeface="Arial"/>
                <a:cs typeface="Arial"/>
              </a:rPr>
              <a:t>Degree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Tree: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ts val="2855"/>
              </a:lnSpc>
              <a:buChar char="•"/>
              <a:tabLst>
                <a:tab pos="699135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degree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maximum </a:t>
            </a:r>
            <a:r>
              <a:rPr sz="2400" spc="-130" dirty="0">
                <a:latin typeface="Arial"/>
                <a:cs typeface="Arial"/>
              </a:rPr>
              <a:t>degree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40" dirty="0">
                <a:latin typeface="Arial"/>
                <a:cs typeface="Arial"/>
              </a:rPr>
              <a:t>nodes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given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ts val="3329"/>
              </a:lnSpc>
              <a:spcBef>
                <a:spcPts val="305"/>
              </a:spcBef>
              <a:buChar char="•"/>
              <a:tabLst>
                <a:tab pos="241935" algn="l"/>
              </a:tabLst>
            </a:pPr>
            <a:r>
              <a:rPr sz="2800" spc="-160" dirty="0">
                <a:latin typeface="Arial"/>
                <a:cs typeface="Arial"/>
              </a:rPr>
              <a:t>Path: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ts val="2850"/>
              </a:lnSpc>
              <a:buChar char="•"/>
              <a:tabLst>
                <a:tab pos="699135" algn="l"/>
              </a:tabLst>
            </a:pPr>
            <a:r>
              <a:rPr sz="2400" spc="1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sequence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consecutive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edges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from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source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destination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node.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ts val="3335"/>
              </a:lnSpc>
              <a:spcBef>
                <a:spcPts val="310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Height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node: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ts val="2855"/>
              </a:lnSpc>
              <a:buChar char="•"/>
              <a:tabLst>
                <a:tab pos="699135" algn="l"/>
              </a:tabLst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height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max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path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length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form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leaf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node.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ts val="3329"/>
              </a:lnSpc>
              <a:spcBef>
                <a:spcPts val="305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Height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a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tree: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ts val="2850"/>
              </a:lnSpc>
              <a:buChar char="•"/>
              <a:tabLst>
                <a:tab pos="699135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height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tree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height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root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ts val="3335"/>
              </a:lnSpc>
              <a:spcBef>
                <a:spcPts val="310"/>
              </a:spcBef>
              <a:buChar char="•"/>
              <a:tabLst>
                <a:tab pos="241935" algn="l"/>
              </a:tabLst>
            </a:pPr>
            <a:r>
              <a:rPr sz="2800" spc="-120" dirty="0">
                <a:latin typeface="Arial"/>
                <a:cs typeface="Arial"/>
              </a:rPr>
              <a:t>Depth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tree: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ts val="2855"/>
              </a:lnSpc>
              <a:buChar char="•"/>
              <a:tabLst>
                <a:tab pos="699135" algn="l"/>
              </a:tabLst>
            </a:pPr>
            <a:r>
              <a:rPr sz="2400" spc="-100" dirty="0">
                <a:latin typeface="Arial"/>
                <a:cs typeface="Arial"/>
              </a:rPr>
              <a:t>Depth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max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level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any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leaf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tree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27F1E4BF1A2440930640BBF800701E" ma:contentTypeVersion="14" ma:contentTypeDescription="Create a new document." ma:contentTypeScope="" ma:versionID="e7ded0b93c096e157be0c459363feb8a">
  <xsd:schema xmlns:xsd="http://www.w3.org/2001/XMLSchema" xmlns:xs="http://www.w3.org/2001/XMLSchema" xmlns:p="http://schemas.microsoft.com/office/2006/metadata/properties" xmlns:ns2="80937fed-ee1f-4b58-9c85-64ac34eb2c06" xmlns:ns3="e4776341-5057-408c-96a4-47ba59ce71b9" targetNamespace="http://schemas.microsoft.com/office/2006/metadata/properties" ma:root="true" ma:fieldsID="8f1852785ecf068e274e14fe19d74fc2" ns2:_="" ns3:_="">
    <xsd:import namespace="80937fed-ee1f-4b58-9c85-64ac34eb2c06"/>
    <xsd:import namespace="e4776341-5057-408c-96a4-47ba59ce7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37fed-ee1f-4b58-9c85-64ac34eb2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76341-5057-408c-96a4-47ba59ce71b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526ae54-a8ee-4495-a983-28e2321e53d6}" ma:internalName="TaxCatchAll" ma:showField="CatchAllData" ma:web="e4776341-5057-408c-96a4-47ba59ce71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EF15F-BE51-4757-BEEB-CCEE70024FDA}"/>
</file>

<file path=customXml/itemProps2.xml><?xml version="1.0" encoding="utf-8"?>
<ds:datastoreItem xmlns:ds="http://schemas.openxmlformats.org/officeDocument/2006/customXml" ds:itemID="{4FC6B412-132A-4813-8BCA-DBDB509F6F1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3060</Words>
  <Application>Microsoft Office PowerPoint</Application>
  <PresentationFormat>Widescreen</PresentationFormat>
  <Paragraphs>641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MS Gothic</vt:lpstr>
      <vt:lpstr>Arial</vt:lpstr>
      <vt:lpstr>Calibri</vt:lpstr>
      <vt:lpstr>Consolas</vt:lpstr>
      <vt:lpstr>Courier New</vt:lpstr>
      <vt:lpstr>Gill Sans MT</vt:lpstr>
      <vt:lpstr>Symbol</vt:lpstr>
      <vt:lpstr>Times New Roman</vt:lpstr>
      <vt:lpstr>Trebuchet MS</vt:lpstr>
      <vt:lpstr>Wingdings</vt:lpstr>
      <vt:lpstr>Office Theme</vt:lpstr>
      <vt:lpstr>Bitmap Image</vt:lpstr>
      <vt:lpstr>Tree</vt:lpstr>
      <vt:lpstr>So far we discussed Linear data structures like</vt:lpstr>
      <vt:lpstr>Introduction to trees</vt:lpstr>
      <vt:lpstr>PowerPoint Presentation</vt:lpstr>
      <vt:lpstr>Tree</vt:lpstr>
      <vt:lpstr>PowerPoint Presentation</vt:lpstr>
      <vt:lpstr>PowerPoint Presentation</vt:lpstr>
      <vt:lpstr>Some Key Terms:</vt:lpstr>
      <vt:lpstr>Some Key Terms:</vt:lpstr>
      <vt:lpstr>PowerPoint Presentation</vt:lpstr>
      <vt:lpstr>Characteristics of trees</vt:lpstr>
      <vt:lpstr>Application</vt:lpstr>
      <vt:lpstr>Introduction To Binary Trees</vt:lpstr>
      <vt:lpstr>Binary Trees</vt:lpstr>
      <vt:lpstr>Binary Tree</vt:lpstr>
      <vt:lpstr>PowerPoint Presentation</vt:lpstr>
      <vt:lpstr>Binary Tree Properties</vt:lpstr>
      <vt:lpstr>Binary Tree Properties</vt:lpstr>
      <vt:lpstr>Full Binary Tree</vt:lpstr>
      <vt:lpstr>Node Number of Full Binary Tree</vt:lpstr>
      <vt:lpstr>Node Number of Full Binary Tree</vt:lpstr>
      <vt:lpstr>Node Number of Full Binary Tree</vt:lpstr>
      <vt:lpstr>Complete Binary Tree with N  Nodes</vt:lpstr>
      <vt:lpstr>Complete Binary Tree</vt:lpstr>
      <vt:lpstr>Binary Tree Representation</vt:lpstr>
      <vt:lpstr>Array Representation</vt:lpstr>
      <vt:lpstr>Incomplete Binary Trees Complete binary tree with some missing elements</vt:lpstr>
      <vt:lpstr>Right-Skewed Binary Tree</vt:lpstr>
      <vt:lpstr>Linked Representation</vt:lpstr>
      <vt:lpstr>PowerPoint Presentation</vt:lpstr>
      <vt:lpstr>Node Class For Linked Binary Tree</vt:lpstr>
      <vt:lpstr>Common Binary Tree Operations</vt:lpstr>
      <vt:lpstr>The following figure shows a binary tree with 9 nodes where A is the root</vt:lpstr>
      <vt:lpstr>Binary Tree</vt:lpstr>
      <vt:lpstr>Binary Tree Properties</vt:lpstr>
      <vt:lpstr>Types of Binary Tree</vt:lpstr>
      <vt:lpstr>Strictly binary tree</vt:lpstr>
      <vt:lpstr>Complete binary tree</vt:lpstr>
      <vt:lpstr>Almost complete binary tree</vt:lpstr>
      <vt:lpstr>PowerPoint Presentation</vt:lpstr>
      <vt:lpstr>PowerPoint Presentation</vt:lpstr>
      <vt:lpstr>Tree traversal</vt:lpstr>
      <vt:lpstr>Pre-order, In-order, Post-order</vt:lpstr>
      <vt:lpstr>Pre-order Traversal</vt:lpstr>
      <vt:lpstr>Pre-order Pseudocode</vt:lpstr>
      <vt:lpstr>In-order traversal</vt:lpstr>
      <vt:lpstr>In-order Pseudocode</vt:lpstr>
      <vt:lpstr>Post-order traversal</vt:lpstr>
      <vt:lpstr>Post-order Pseudocode</vt:lpstr>
      <vt:lpstr>Non recursive Inorder Traversal</vt:lpstr>
      <vt:lpstr>Nonrecursive Inorder Traversal: General Algorithm</vt:lpstr>
      <vt:lpstr>Nonrecursive Preorder Traversal: General Algorithm</vt:lpstr>
      <vt:lpstr>Nonrecursive Postorder Traversal</vt:lpstr>
      <vt:lpstr>Nonrecursive Postorder Traversal (Continued)</vt:lpstr>
      <vt:lpstr>Binary Search Tree(BST)</vt:lpstr>
      <vt:lpstr>Binary Search Tree(BST)</vt:lpstr>
      <vt:lpstr>Binary Search Tree(BST)</vt:lpstr>
      <vt:lpstr>Why Binary Search Tree?</vt:lpstr>
      <vt:lpstr>Why Binary Search Tree?</vt:lpstr>
      <vt:lpstr>Binary Search Tree(BST)</vt:lpstr>
      <vt:lpstr>Operations on Binary Search Tree (BST)</vt:lpstr>
      <vt:lpstr>Searching Through The BST</vt:lpstr>
      <vt:lpstr>Insertion of a node in BST </vt:lpstr>
      <vt:lpstr>Algorithm for insertion in BST</vt:lpstr>
      <vt:lpstr>PowerPoint Presentation</vt:lpstr>
      <vt:lpstr>Deleting a node from the BST</vt:lpstr>
      <vt:lpstr>Deleting a node from the BST</vt:lpstr>
      <vt:lpstr>Deleting a node from the BST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cp:lastModifiedBy>pc</cp:lastModifiedBy>
  <cp:revision>24</cp:revision>
  <dcterms:created xsi:type="dcterms:W3CDTF">2019-09-25T06:18:44Z</dcterms:created>
  <dcterms:modified xsi:type="dcterms:W3CDTF">2022-02-09T09:52:06Z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2019-09-25T00:00:00Z</vt:filetime>
  </property>
</Properties>
</file>