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  <p:sldId id="262" r:id="rId6"/>
    <p:sldId id="261" r:id="rId7"/>
    <p:sldId id="266" r:id="rId8"/>
    <p:sldId id="264" r:id="rId9"/>
    <p:sldId id="265" r:id="rId10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2947"/>
    <a:srgbClr val="40639D"/>
    <a:srgbClr val="111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506A07-2660-C057-8254-65BECD5894DB}" v="21" dt="2022-11-29T19:49:42.407"/>
    <p1510:client id="{6A1A2DB2-506B-962D-E679-23D5CF165794}" v="120" dt="2022-11-28T14:38:10.656"/>
    <p1510:client id="{8FD2D6F3-53F1-CBD4-6EDD-B423D4D2BABC}" v="220" dt="2023-01-22T16:47:10.948"/>
    <p1510:client id="{91F57631-F626-46D7-87F2-1E7E83718840}" v="101" dt="2022-11-28T14:28:36.117"/>
    <p1510:client id="{DFB68396-5F21-7CAF-E2D3-D4401433C68A}" v="3194" dt="2023-01-22T16:07:28.339"/>
    <p1510:client id="{E6C3B373-DEC5-D7CB-5F15-0369C65F2CF1}" v="1" dt="2022-11-28T14:29:27.556"/>
    <p1510:client id="{FAF35800-A3B2-F481-5CC5-55AA7E30D120}" v="903" dt="2022-11-28T15:51:04.3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Στυλ κύριου υπότιτλου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22/1/2023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75687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22/1/2023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016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22/1/2023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3852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22/1/2023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35862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22/1/2023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5946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22/1/2023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4105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22/1/2023</a:t>
            </a:fld>
            <a:endParaRPr lang="el-GR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50387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22/1/2023</a:t>
            </a:fld>
            <a:endParaRPr lang="el-GR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97914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22/1/2023</a:t>
            </a:fld>
            <a:endParaRPr lang="el-GR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7584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22/1/2023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99475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εικόνας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22/1/2023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73159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6F0F3-3C53-41BC-8FFD-0BFB6DD91672}" type="datetimeFigureOut">
              <a:rPr lang="el-GR" smtClean="0"/>
              <a:t>22/1/2023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81708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8.svg"/><Relationship Id="rId7" Type="http://schemas.openxmlformats.org/officeDocument/2006/relationships/image" Target="../media/image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.svg"/><Relationship Id="rId5" Type="http://schemas.openxmlformats.org/officeDocument/2006/relationships/image" Target="../media/image14.svg"/><Relationship Id="rId10" Type="http://schemas.openxmlformats.org/officeDocument/2006/relationships/image" Target="../media/image1.png"/><Relationship Id="rId4" Type="http://schemas.openxmlformats.org/officeDocument/2006/relationships/image" Target="../media/image1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0.svg"/><Relationship Id="rId18" Type="http://schemas.openxmlformats.org/officeDocument/2006/relationships/image" Target="../media/image27.png"/><Relationship Id="rId26" Type="http://schemas.openxmlformats.org/officeDocument/2006/relationships/image" Target="../media/image3.png"/><Relationship Id="rId3" Type="http://schemas.openxmlformats.org/officeDocument/2006/relationships/image" Target="../media/image2.svg"/><Relationship Id="rId21" Type="http://schemas.openxmlformats.org/officeDocument/2006/relationships/image" Target="../media/image30.svg"/><Relationship Id="rId7" Type="http://schemas.openxmlformats.org/officeDocument/2006/relationships/image" Target="../media/image18.svg"/><Relationship Id="rId12" Type="http://schemas.openxmlformats.org/officeDocument/2006/relationships/image" Target="../media/image9.png"/><Relationship Id="rId17" Type="http://schemas.openxmlformats.org/officeDocument/2006/relationships/image" Target="../media/image26.svg"/><Relationship Id="rId25" Type="http://schemas.openxmlformats.org/officeDocument/2006/relationships/image" Target="../media/image32.svg"/><Relationship Id="rId2" Type="http://schemas.openxmlformats.org/officeDocument/2006/relationships/image" Target="../media/image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24" Type="http://schemas.openxmlformats.org/officeDocument/2006/relationships/image" Target="../media/image31.png"/><Relationship Id="rId5" Type="http://schemas.openxmlformats.org/officeDocument/2006/relationships/image" Target="../media/image8.svg"/><Relationship Id="rId15" Type="http://schemas.openxmlformats.org/officeDocument/2006/relationships/image" Target="../media/image24.svg"/><Relationship Id="rId23" Type="http://schemas.openxmlformats.org/officeDocument/2006/relationships/image" Target="../media/image6.svg"/><Relationship Id="rId10" Type="http://schemas.openxmlformats.org/officeDocument/2006/relationships/image" Target="../media/image21.png"/><Relationship Id="rId19" Type="http://schemas.openxmlformats.org/officeDocument/2006/relationships/image" Target="../media/image28.svg"/><Relationship Id="rId4" Type="http://schemas.openxmlformats.org/officeDocument/2006/relationships/image" Target="../media/image7.png"/><Relationship Id="rId9" Type="http://schemas.openxmlformats.org/officeDocument/2006/relationships/image" Target="../media/image20.svg"/><Relationship Id="rId14" Type="http://schemas.openxmlformats.org/officeDocument/2006/relationships/image" Target="../media/image23.png"/><Relationship Id="rId22" Type="http://schemas.openxmlformats.org/officeDocument/2006/relationships/image" Target="../media/image5.png"/><Relationship Id="rId27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D6DB0815-A857-5BD7-7BC5-A9334B7A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3769" y="2453684"/>
            <a:ext cx="7817764" cy="1309316"/>
          </a:xfrm>
        </p:spPr>
        <p:txBody>
          <a:bodyPr anchor="b">
            <a:normAutofit fontScale="90000"/>
          </a:bodyPr>
          <a:lstStyle/>
          <a:p>
            <a:r>
              <a:rPr lang="el-GR" b="1" dirty="0" err="1">
                <a:solidFill>
                  <a:srgbClr val="182947"/>
                </a:solidFill>
                <a:cs typeface="Calibri Light"/>
              </a:rPr>
              <a:t>Logo</a:t>
            </a:r>
            <a:r>
              <a:rPr lang="el-GR" b="1" dirty="0">
                <a:solidFill>
                  <a:srgbClr val="182947"/>
                </a:solidFill>
                <a:cs typeface="Calibri Light"/>
              </a:rPr>
              <a:t> </a:t>
            </a:r>
            <a:r>
              <a:rPr lang="el-GR" b="1" dirty="0" err="1">
                <a:solidFill>
                  <a:srgbClr val="182947"/>
                </a:solidFill>
                <a:cs typeface="Calibri Light"/>
              </a:rPr>
              <a:t>Proposal</a:t>
            </a:r>
            <a:r>
              <a:rPr lang="el-GR" b="1" dirty="0">
                <a:solidFill>
                  <a:srgbClr val="182947"/>
                </a:solidFill>
                <a:cs typeface="Calibri Light"/>
              </a:rPr>
              <a:t> </a:t>
            </a:r>
            <a:br>
              <a:rPr lang="el-GR" sz="4000" dirty="0">
                <a:cs typeface="Calibri Light"/>
              </a:rPr>
            </a:br>
            <a:r>
              <a:rPr lang="el-GR" sz="2800" dirty="0">
                <a:solidFill>
                  <a:srgbClr val="182947"/>
                </a:solidFill>
                <a:ea typeface="+mj-lt"/>
                <a:cs typeface="+mj-lt"/>
              </a:rPr>
              <a:t>for the Department</a:t>
            </a:r>
            <a:r>
              <a:rPr lang="el-GR" sz="2800" dirty="0">
                <a:solidFill>
                  <a:srgbClr val="182947"/>
                </a:solidFill>
                <a:cs typeface="Calibri Light"/>
              </a:rPr>
              <a:t> of </a:t>
            </a:r>
            <a:r>
              <a:rPr lang="el-GR" sz="2800" dirty="0" err="1">
                <a:solidFill>
                  <a:srgbClr val="182947"/>
                </a:solidFill>
                <a:cs typeface="Calibri Light"/>
              </a:rPr>
              <a:t>Informatics</a:t>
            </a:r>
            <a:r>
              <a:rPr lang="el-GR" sz="2800" dirty="0">
                <a:solidFill>
                  <a:srgbClr val="182947"/>
                </a:solidFill>
                <a:cs typeface="Calibri Light"/>
              </a:rPr>
              <a:t> &amp; Telecommunications </a:t>
            </a:r>
            <a:br>
              <a:rPr lang="el-GR" sz="2800" dirty="0">
                <a:cs typeface="Calibri Light"/>
              </a:rPr>
            </a:br>
            <a:r>
              <a:rPr lang="el-GR" sz="2200" dirty="0" err="1">
                <a:solidFill>
                  <a:srgbClr val="182947"/>
                </a:solidFill>
                <a:cs typeface="Calibri Light"/>
              </a:rPr>
              <a:t>at</a:t>
            </a:r>
            <a:r>
              <a:rPr lang="el-GR" sz="2200" dirty="0">
                <a:solidFill>
                  <a:srgbClr val="182947"/>
                </a:solidFill>
                <a:cs typeface="Calibri Light"/>
              </a:rPr>
              <a:t> the </a:t>
            </a:r>
            <a:r>
              <a:rPr lang="el-GR" sz="2200" dirty="0" err="1">
                <a:solidFill>
                  <a:srgbClr val="182947"/>
                </a:solidFill>
                <a:cs typeface="Calibri Light"/>
              </a:rPr>
              <a:t>University</a:t>
            </a:r>
            <a:r>
              <a:rPr lang="el-GR" sz="2200" dirty="0">
                <a:solidFill>
                  <a:srgbClr val="182947"/>
                </a:solidFill>
                <a:cs typeface="Calibri Light"/>
              </a:rPr>
              <a:t> of </a:t>
            </a:r>
            <a:r>
              <a:rPr lang="el-GR" sz="2200" dirty="0" err="1">
                <a:solidFill>
                  <a:srgbClr val="182947"/>
                </a:solidFill>
                <a:cs typeface="Calibri Light"/>
              </a:rPr>
              <a:t>Peloponnese</a:t>
            </a:r>
            <a:endParaRPr lang="el-GR" sz="2200" dirty="0">
              <a:solidFill>
                <a:srgbClr val="182947"/>
              </a:solidFill>
              <a:cs typeface="Calibri Light"/>
            </a:endParaRPr>
          </a:p>
        </p:txBody>
      </p:sp>
      <p:pic>
        <p:nvPicPr>
          <p:cNvPr id="4" name="Γραφικό 4">
            <a:extLst>
              <a:ext uri="{FF2B5EF4-FFF2-40B4-BE49-F238E27FC236}">
                <a16:creationId xmlns:a16="http://schemas.microsoft.com/office/drawing/2014/main" id="{A65287DB-F8E9-9893-A554-BE39CC003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1777" y="1968335"/>
            <a:ext cx="2278084" cy="22780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6DE7AE-3879-FD1B-08A0-2B70B6CB4BE8}"/>
              </a:ext>
            </a:extLst>
          </p:cNvPr>
          <p:cNvSpPr txBox="1"/>
          <p:nvPr/>
        </p:nvSpPr>
        <p:spPr>
          <a:xfrm>
            <a:off x="4035489" y="6585857"/>
            <a:ext cx="3708918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100" err="1">
                <a:solidFill>
                  <a:srgbClr val="111B2B"/>
                </a:solidFill>
                <a:cs typeface="Calibri"/>
              </a:rPr>
              <a:t>Ioannis</a:t>
            </a:r>
            <a:r>
              <a:rPr lang="el-GR" sz="1100">
                <a:solidFill>
                  <a:srgbClr val="111B2B"/>
                </a:solidFill>
                <a:cs typeface="Calibri"/>
              </a:rPr>
              <a:t> </a:t>
            </a:r>
            <a:r>
              <a:rPr lang="el-GR" sz="1100" err="1">
                <a:solidFill>
                  <a:srgbClr val="111B2B"/>
                </a:solidFill>
                <a:cs typeface="Calibri"/>
              </a:rPr>
              <a:t>Kokkalis</a:t>
            </a:r>
            <a:r>
              <a:rPr lang="el-GR" sz="1100">
                <a:solidFill>
                  <a:srgbClr val="111B2B"/>
                </a:solidFill>
                <a:cs typeface="Calibri"/>
              </a:rPr>
              <a:t> – </a:t>
            </a:r>
            <a:r>
              <a:rPr lang="el-GR" sz="1100" err="1">
                <a:solidFill>
                  <a:srgbClr val="111B2B"/>
                </a:solidFill>
                <a:cs typeface="Calibri"/>
              </a:rPr>
              <a:t>Panagiotis</a:t>
            </a:r>
            <a:r>
              <a:rPr lang="el-GR" sz="1100">
                <a:solidFill>
                  <a:srgbClr val="111B2B"/>
                </a:solidFill>
                <a:cs typeface="Calibri"/>
              </a:rPr>
              <a:t> </a:t>
            </a:r>
            <a:r>
              <a:rPr lang="el-GR" sz="1100" err="1">
                <a:solidFill>
                  <a:srgbClr val="111B2B"/>
                </a:solidFill>
                <a:cs typeface="Calibri"/>
              </a:rPr>
              <a:t>Papadopoulos</a:t>
            </a:r>
            <a:endParaRPr lang="el-GR" err="1"/>
          </a:p>
        </p:txBody>
      </p:sp>
    </p:spTree>
    <p:extLst>
      <p:ext uri="{BB962C8B-B14F-4D97-AF65-F5344CB8AC3E}">
        <p14:creationId xmlns:p14="http://schemas.microsoft.com/office/powerpoint/2010/main" val="3507096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Γραφικό 2">
            <a:extLst>
              <a:ext uri="{FF2B5EF4-FFF2-40B4-BE49-F238E27FC236}">
                <a16:creationId xmlns:a16="http://schemas.microsoft.com/office/drawing/2014/main" id="{3C954180-D93E-F4CD-1975-7B257EAC3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26978" y="376286"/>
            <a:ext cx="1195633" cy="1203489"/>
          </a:xfrm>
          <a:prstGeom prst="rect">
            <a:avLst/>
          </a:prstGeom>
        </p:spPr>
      </p:pic>
      <p:pic>
        <p:nvPicPr>
          <p:cNvPr id="6" name="Γραφικό 4">
            <a:extLst>
              <a:ext uri="{FF2B5EF4-FFF2-40B4-BE49-F238E27FC236}">
                <a16:creationId xmlns:a16="http://schemas.microsoft.com/office/drawing/2014/main" id="{85040427-28EC-C06C-BF27-0820A1771D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92801" y="604184"/>
            <a:ext cx="5617602" cy="566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122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D6D15C46-3726-4321-BE42-C36D02D91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187" y="294538"/>
            <a:ext cx="3882330" cy="1033669"/>
          </a:xfrm>
        </p:spPr>
        <p:txBody>
          <a:bodyPr>
            <a:normAutofit/>
          </a:bodyPr>
          <a:lstStyle/>
          <a:p>
            <a:pPr algn="ctr"/>
            <a:r>
              <a:rPr lang="el-GR" sz="4000" err="1">
                <a:solidFill>
                  <a:srgbClr val="FFFFFF"/>
                </a:solidFill>
                <a:cs typeface="Calibri Light"/>
              </a:rPr>
              <a:t>Symbolism</a:t>
            </a:r>
            <a:endParaRPr lang="el-GR" err="1">
              <a:cs typeface="Calibri Light" panose="020F0302020204030204"/>
            </a:endParaRPr>
          </a:p>
        </p:txBody>
      </p:sp>
      <p:pic>
        <p:nvPicPr>
          <p:cNvPr id="5" name="Γραφικό 2">
            <a:extLst>
              <a:ext uri="{FF2B5EF4-FFF2-40B4-BE49-F238E27FC236}">
                <a16:creationId xmlns:a16="http://schemas.microsoft.com/office/drawing/2014/main" id="{1B5F377E-5BF1-57E4-907A-AB181695B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6060" y="205958"/>
            <a:ext cx="1195633" cy="1203489"/>
          </a:xfrm>
          <a:prstGeom prst="rect">
            <a:avLst/>
          </a:prstGeom>
        </p:spPr>
      </p:pic>
      <p:cxnSp>
        <p:nvCxnSpPr>
          <p:cNvPr id="11" name="Ευθύγραμμο βέλος σύνδεσης 10">
            <a:extLst>
              <a:ext uri="{FF2B5EF4-FFF2-40B4-BE49-F238E27FC236}">
                <a16:creationId xmlns:a16="http://schemas.microsoft.com/office/drawing/2014/main" id="{CDE7C408-A307-0585-1A0C-1C8D5FC3BFA8}"/>
              </a:ext>
            </a:extLst>
          </p:cNvPr>
          <p:cNvCxnSpPr/>
          <p:nvPr/>
        </p:nvCxnSpPr>
        <p:spPr>
          <a:xfrm flipV="1">
            <a:off x="3252195" y="2509741"/>
            <a:ext cx="1241614" cy="536795"/>
          </a:xfrm>
          <a:prstGeom prst="straightConnector1">
            <a:avLst/>
          </a:prstGeom>
          <a:ln>
            <a:solidFill>
              <a:srgbClr val="4063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Ευθύγραμμο βέλος σύνδεσης 12">
            <a:extLst>
              <a:ext uri="{FF2B5EF4-FFF2-40B4-BE49-F238E27FC236}">
                <a16:creationId xmlns:a16="http://schemas.microsoft.com/office/drawing/2014/main" id="{B5C1F25D-5477-339A-516F-3D7923464E9C}"/>
              </a:ext>
            </a:extLst>
          </p:cNvPr>
          <p:cNvCxnSpPr>
            <a:cxnSpLocks/>
          </p:cNvCxnSpPr>
          <p:nvPr/>
        </p:nvCxnSpPr>
        <p:spPr>
          <a:xfrm flipH="1">
            <a:off x="906700" y="5339380"/>
            <a:ext cx="1322440" cy="824269"/>
          </a:xfrm>
          <a:prstGeom prst="straightConnector1">
            <a:avLst/>
          </a:prstGeom>
          <a:ln>
            <a:solidFill>
              <a:srgbClr val="4063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Ευθύγραμμο βέλος σύνδεσης 14">
            <a:extLst>
              <a:ext uri="{FF2B5EF4-FFF2-40B4-BE49-F238E27FC236}">
                <a16:creationId xmlns:a16="http://schemas.microsoft.com/office/drawing/2014/main" id="{9D65632D-5EA6-D03F-FAE5-86EC616D1A67}"/>
              </a:ext>
            </a:extLst>
          </p:cNvPr>
          <p:cNvCxnSpPr>
            <a:cxnSpLocks/>
          </p:cNvCxnSpPr>
          <p:nvPr/>
        </p:nvCxnSpPr>
        <p:spPr>
          <a:xfrm>
            <a:off x="2769065" y="4430453"/>
            <a:ext cx="2241752" cy="1848462"/>
          </a:xfrm>
          <a:prstGeom prst="straightConnector1">
            <a:avLst/>
          </a:prstGeom>
          <a:ln>
            <a:solidFill>
              <a:srgbClr val="4063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3FB55F9-7258-7782-288E-F0AC919E26CB}"/>
              </a:ext>
            </a:extLst>
          </p:cNvPr>
          <p:cNvSpPr txBox="1"/>
          <p:nvPr/>
        </p:nvSpPr>
        <p:spPr>
          <a:xfrm>
            <a:off x="4473678" y="2228645"/>
            <a:ext cx="442451" cy="369332"/>
          </a:xfrm>
          <a:prstGeom prst="rect">
            <a:avLst/>
          </a:prstGeom>
          <a:noFill/>
          <a:ln>
            <a:solidFill>
              <a:srgbClr val="40639D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l-GR">
                <a:cs typeface="Calibri"/>
              </a:rPr>
              <a:t>3.</a:t>
            </a:r>
            <a:endParaRPr lang="el-GR"/>
          </a:p>
        </p:txBody>
      </p:sp>
      <p:pic>
        <p:nvPicPr>
          <p:cNvPr id="6" name="Γραφικό 16">
            <a:extLst>
              <a:ext uri="{FF2B5EF4-FFF2-40B4-BE49-F238E27FC236}">
                <a16:creationId xmlns:a16="http://schemas.microsoft.com/office/drawing/2014/main" id="{721665F9-E279-0385-759F-5E7CE62701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4753" y="2303930"/>
            <a:ext cx="3740522" cy="375172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6A3BCA2-D6EA-5C36-D9FA-E1F7367D0131}"/>
              </a:ext>
            </a:extLst>
          </p:cNvPr>
          <p:cNvSpPr txBox="1"/>
          <p:nvPr/>
        </p:nvSpPr>
        <p:spPr>
          <a:xfrm>
            <a:off x="508000" y="6120580"/>
            <a:ext cx="442451" cy="369332"/>
          </a:xfrm>
          <a:prstGeom prst="rect">
            <a:avLst/>
          </a:prstGeom>
          <a:noFill/>
          <a:ln>
            <a:solidFill>
              <a:srgbClr val="40639D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l-GR">
                <a:cs typeface="Calibri"/>
              </a:rPr>
              <a:t>2.</a:t>
            </a:r>
            <a:endParaRPr lang="el-G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9CCBCD-634F-A338-4424-5AC4351BCD89}"/>
              </a:ext>
            </a:extLst>
          </p:cNvPr>
          <p:cNvSpPr txBox="1"/>
          <p:nvPr/>
        </p:nvSpPr>
        <p:spPr>
          <a:xfrm>
            <a:off x="4998065" y="6251677"/>
            <a:ext cx="442451" cy="369332"/>
          </a:xfrm>
          <a:prstGeom prst="rect">
            <a:avLst/>
          </a:prstGeom>
          <a:noFill/>
          <a:ln>
            <a:solidFill>
              <a:srgbClr val="40639D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l-GR">
                <a:cs typeface="Calibri"/>
              </a:rPr>
              <a:t>1.</a:t>
            </a:r>
            <a:endParaRPr lang="el-G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9350FF-8F49-02C5-D45E-0121C43BB7AC}"/>
              </a:ext>
            </a:extLst>
          </p:cNvPr>
          <p:cNvSpPr txBox="1"/>
          <p:nvPr/>
        </p:nvSpPr>
        <p:spPr>
          <a:xfrm>
            <a:off x="6317226" y="2515419"/>
            <a:ext cx="5415934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l-GR" sz="2400" dirty="0">
                <a:solidFill>
                  <a:srgbClr val="182947"/>
                </a:solidFill>
                <a:cs typeface="Calibri"/>
              </a:rPr>
              <a:t>d i t , the </a:t>
            </a:r>
            <a:r>
              <a:rPr lang="el-GR" sz="2400" dirty="0" err="1">
                <a:solidFill>
                  <a:srgbClr val="182947"/>
                </a:solidFill>
                <a:cs typeface="Calibri"/>
              </a:rPr>
              <a:t>acronym</a:t>
            </a:r>
            <a:r>
              <a:rPr lang="el-GR" sz="2400" dirty="0">
                <a:solidFill>
                  <a:srgbClr val="182947"/>
                </a:solidFill>
                <a:cs typeface="Calibri"/>
              </a:rPr>
              <a:t> </a:t>
            </a:r>
            <a:r>
              <a:rPr lang="el-GR" sz="2400" dirty="0" err="1">
                <a:solidFill>
                  <a:srgbClr val="182947"/>
                </a:solidFill>
                <a:cs typeface="Calibri"/>
              </a:rPr>
              <a:t>that</a:t>
            </a:r>
            <a:r>
              <a:rPr lang="el-GR" sz="2400" dirty="0">
                <a:solidFill>
                  <a:srgbClr val="182947"/>
                </a:solidFill>
                <a:cs typeface="Calibri"/>
              </a:rPr>
              <a:t> </a:t>
            </a:r>
            <a:r>
              <a:rPr lang="el-GR" sz="2400" dirty="0" err="1">
                <a:solidFill>
                  <a:srgbClr val="182947"/>
                </a:solidFill>
                <a:cs typeface="Calibri"/>
              </a:rPr>
              <a:t>derives</a:t>
            </a:r>
            <a:r>
              <a:rPr lang="el-GR" sz="2400" dirty="0">
                <a:solidFill>
                  <a:srgbClr val="182947"/>
                </a:solidFill>
                <a:cs typeface="Calibri"/>
              </a:rPr>
              <a:t> </a:t>
            </a:r>
            <a:r>
              <a:rPr lang="el-GR" sz="2400" dirty="0" err="1">
                <a:solidFill>
                  <a:srgbClr val="182947"/>
                </a:solidFill>
                <a:cs typeface="Calibri"/>
              </a:rPr>
              <a:t>from</a:t>
            </a:r>
            <a:r>
              <a:rPr lang="el-GR" sz="2400" dirty="0">
                <a:solidFill>
                  <a:srgbClr val="182947"/>
                </a:solidFill>
                <a:cs typeface="Calibri"/>
              </a:rPr>
              <a:t> the </a:t>
            </a:r>
            <a:r>
              <a:rPr lang="el-GR" sz="2400" dirty="0" err="1">
                <a:solidFill>
                  <a:srgbClr val="182947"/>
                </a:solidFill>
                <a:cs typeface="Calibri"/>
              </a:rPr>
              <a:t>department</a:t>
            </a:r>
            <a:r>
              <a:rPr lang="el-GR" sz="2400" dirty="0">
                <a:solidFill>
                  <a:srgbClr val="182947"/>
                </a:solidFill>
                <a:cs typeface="Calibri"/>
              </a:rPr>
              <a:t> </a:t>
            </a:r>
            <a:r>
              <a:rPr lang="el-GR" sz="2400" dirty="0" err="1">
                <a:solidFill>
                  <a:srgbClr val="182947"/>
                </a:solidFill>
                <a:cs typeface="Calibri"/>
              </a:rPr>
              <a:t>name</a:t>
            </a:r>
            <a:r>
              <a:rPr lang="el-GR" sz="2400" dirty="0">
                <a:solidFill>
                  <a:srgbClr val="182947"/>
                </a:solidFill>
                <a:cs typeface="Calibri"/>
              </a:rPr>
              <a:t>. </a:t>
            </a:r>
            <a:r>
              <a:rPr lang="el-GR" sz="2400" dirty="0">
                <a:solidFill>
                  <a:srgbClr val="40639D"/>
                </a:solidFill>
                <a:cs typeface="Calibri"/>
              </a:rPr>
              <a:t>D</a:t>
            </a:r>
            <a:r>
              <a:rPr lang="el-GR" sz="2400" dirty="0">
                <a:solidFill>
                  <a:srgbClr val="182947"/>
                </a:solidFill>
                <a:cs typeface="Calibri"/>
              </a:rPr>
              <a:t>epartment of</a:t>
            </a:r>
            <a:r>
              <a:rPr lang="el-GR" sz="2400" dirty="0">
                <a:solidFill>
                  <a:srgbClr val="40639D"/>
                </a:solidFill>
                <a:cs typeface="Calibri"/>
              </a:rPr>
              <a:t> </a:t>
            </a:r>
            <a:r>
              <a:rPr lang="el-GR" sz="2400" dirty="0" err="1">
                <a:solidFill>
                  <a:srgbClr val="40639D"/>
                </a:solidFill>
                <a:cs typeface="Calibri"/>
              </a:rPr>
              <a:t>I</a:t>
            </a:r>
            <a:r>
              <a:rPr lang="el-GR" sz="2400" dirty="0" err="1">
                <a:solidFill>
                  <a:srgbClr val="182947"/>
                </a:solidFill>
                <a:cs typeface="Calibri"/>
              </a:rPr>
              <a:t>nformatics</a:t>
            </a:r>
            <a:r>
              <a:rPr lang="el-GR" sz="2400" dirty="0">
                <a:solidFill>
                  <a:srgbClr val="182947"/>
                </a:solidFill>
                <a:cs typeface="Calibri"/>
              </a:rPr>
              <a:t> and </a:t>
            </a:r>
            <a:r>
              <a:rPr lang="el-GR" sz="2400" dirty="0" err="1">
                <a:solidFill>
                  <a:srgbClr val="40639D"/>
                </a:solidFill>
                <a:cs typeface="Calibri"/>
              </a:rPr>
              <a:t>T</a:t>
            </a:r>
            <a:r>
              <a:rPr lang="el-GR" sz="2400" dirty="0" err="1">
                <a:solidFill>
                  <a:srgbClr val="182947"/>
                </a:solidFill>
                <a:cs typeface="Calibri"/>
              </a:rPr>
              <a:t>elecomunications</a:t>
            </a:r>
            <a:r>
              <a:rPr lang="el-GR" sz="2400" dirty="0">
                <a:solidFill>
                  <a:srgbClr val="182947"/>
                </a:solidFill>
                <a:cs typeface="Calibri"/>
              </a:rPr>
              <a:t> - </a:t>
            </a:r>
            <a:r>
              <a:rPr lang="el-GR" sz="2400" dirty="0">
                <a:solidFill>
                  <a:srgbClr val="40639D"/>
                </a:solidFill>
                <a:cs typeface="Calibri"/>
              </a:rPr>
              <a:t>DIT</a:t>
            </a:r>
            <a:r>
              <a:rPr lang="el-GR" sz="2400" dirty="0">
                <a:solidFill>
                  <a:srgbClr val="182947"/>
                </a:solidFill>
                <a:cs typeface="Calibri"/>
              </a:rPr>
              <a:t>.</a:t>
            </a:r>
          </a:p>
          <a:p>
            <a:pPr marL="342900" indent="-342900">
              <a:buAutoNum type="arabicPeriod"/>
            </a:pPr>
            <a:r>
              <a:rPr lang="el-GR" sz="2400" dirty="0" err="1">
                <a:solidFill>
                  <a:srgbClr val="182947"/>
                </a:solidFill>
                <a:cs typeface="Calibri"/>
              </a:rPr>
              <a:t>Circuit</a:t>
            </a:r>
            <a:r>
              <a:rPr lang="el-GR" sz="2400" dirty="0">
                <a:solidFill>
                  <a:srgbClr val="182947"/>
                </a:solidFill>
                <a:ea typeface="+mn-lt"/>
                <a:cs typeface="+mn-lt"/>
              </a:rPr>
              <a:t> </a:t>
            </a:r>
            <a:r>
              <a:rPr lang="el-GR" sz="2400" dirty="0" err="1">
                <a:solidFill>
                  <a:srgbClr val="182947"/>
                </a:solidFill>
                <a:ea typeface="+mn-lt"/>
                <a:cs typeface="+mn-lt"/>
              </a:rPr>
              <a:t>Vectors</a:t>
            </a:r>
            <a:r>
              <a:rPr lang="el-GR" sz="2400" dirty="0">
                <a:solidFill>
                  <a:srgbClr val="182947"/>
                </a:solidFill>
                <a:ea typeface="+mn-lt"/>
                <a:cs typeface="+mn-lt"/>
              </a:rPr>
              <a:t>, </a:t>
            </a:r>
            <a:r>
              <a:rPr lang="el-GR" sz="2400" dirty="0" err="1">
                <a:solidFill>
                  <a:srgbClr val="182947"/>
                </a:solidFill>
                <a:ea typeface="+mn-lt"/>
                <a:cs typeface="+mn-lt"/>
              </a:rPr>
              <a:t>Symbolising</a:t>
            </a:r>
            <a:r>
              <a:rPr lang="el-GR" sz="2400" dirty="0">
                <a:solidFill>
                  <a:srgbClr val="182947"/>
                </a:solidFill>
                <a:ea typeface="+mn-lt"/>
                <a:cs typeface="+mn-lt"/>
              </a:rPr>
              <a:t> Computer </a:t>
            </a:r>
            <a:r>
              <a:rPr lang="el-GR" sz="2400" dirty="0" err="1">
                <a:solidFill>
                  <a:srgbClr val="182947"/>
                </a:solidFill>
                <a:ea typeface="+mn-lt"/>
                <a:cs typeface="+mn-lt"/>
              </a:rPr>
              <a:t>Science</a:t>
            </a:r>
            <a:endParaRPr lang="el-GR" sz="2400" dirty="0">
              <a:solidFill>
                <a:srgbClr val="182947"/>
              </a:solidFill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l-GR" sz="2400" dirty="0" err="1">
                <a:solidFill>
                  <a:srgbClr val="182947"/>
                </a:solidFill>
                <a:ea typeface="+mn-lt"/>
                <a:cs typeface="+mn-lt"/>
              </a:rPr>
              <a:t>Radio</a:t>
            </a:r>
            <a:r>
              <a:rPr lang="el-GR" sz="2400" dirty="0">
                <a:solidFill>
                  <a:srgbClr val="182947"/>
                </a:solidFill>
                <a:cs typeface="Calibri"/>
              </a:rPr>
              <a:t> </a:t>
            </a:r>
            <a:r>
              <a:rPr lang="el-GR" sz="2400" dirty="0" err="1">
                <a:solidFill>
                  <a:srgbClr val="182947"/>
                </a:solidFill>
                <a:cs typeface="Calibri"/>
              </a:rPr>
              <a:t>Signal</a:t>
            </a:r>
            <a:r>
              <a:rPr lang="el-GR" sz="2400" dirty="0">
                <a:solidFill>
                  <a:srgbClr val="182947"/>
                </a:solidFill>
                <a:cs typeface="Calibri"/>
              </a:rPr>
              <a:t> </a:t>
            </a:r>
            <a:r>
              <a:rPr lang="el-GR" sz="2400" dirty="0" err="1">
                <a:solidFill>
                  <a:srgbClr val="182947"/>
                </a:solidFill>
                <a:cs typeface="Calibri"/>
              </a:rPr>
              <a:t>that's</a:t>
            </a:r>
            <a:r>
              <a:rPr lang="el-GR" sz="2400" dirty="0">
                <a:solidFill>
                  <a:srgbClr val="182947"/>
                </a:solidFill>
                <a:cs typeface="Calibri"/>
              </a:rPr>
              <a:t> </a:t>
            </a:r>
            <a:r>
              <a:rPr lang="el-GR" sz="2400" dirty="0" err="1">
                <a:solidFill>
                  <a:srgbClr val="182947"/>
                </a:solidFill>
                <a:cs typeface="Calibri"/>
              </a:rPr>
              <a:t>being</a:t>
            </a:r>
            <a:r>
              <a:rPr lang="el-GR" sz="2400" dirty="0">
                <a:solidFill>
                  <a:srgbClr val="182947"/>
                </a:solidFill>
                <a:cs typeface="Calibri"/>
              </a:rPr>
              <a:t> </a:t>
            </a:r>
            <a:r>
              <a:rPr lang="el-GR" sz="2400" dirty="0" err="1">
                <a:solidFill>
                  <a:srgbClr val="182947"/>
                </a:solidFill>
                <a:cs typeface="Calibri"/>
              </a:rPr>
              <a:t>transmitted</a:t>
            </a:r>
            <a:r>
              <a:rPr lang="el-GR" sz="2400" dirty="0">
                <a:solidFill>
                  <a:srgbClr val="182947"/>
                </a:solidFill>
                <a:cs typeface="Calibri"/>
              </a:rPr>
              <a:t>, </a:t>
            </a:r>
            <a:r>
              <a:rPr lang="el-GR" sz="2400" dirty="0" err="1">
                <a:solidFill>
                  <a:srgbClr val="182947"/>
                </a:solidFill>
                <a:cs typeface="Calibri"/>
              </a:rPr>
              <a:t>symbolyzing</a:t>
            </a:r>
            <a:r>
              <a:rPr lang="el-GR" sz="2400" dirty="0">
                <a:solidFill>
                  <a:srgbClr val="182947"/>
                </a:solidFill>
                <a:cs typeface="Calibri"/>
              </a:rPr>
              <a:t> Telecommunications </a:t>
            </a:r>
            <a:r>
              <a:rPr lang="el-GR" sz="2400" dirty="0" err="1">
                <a:solidFill>
                  <a:srgbClr val="182947"/>
                </a:solidFill>
                <a:cs typeface="Calibri"/>
              </a:rPr>
              <a:t>Science</a:t>
            </a:r>
          </a:p>
          <a:p>
            <a:pPr marL="342900" indent="-342900">
              <a:buAutoNum type="arabicPeriod"/>
            </a:pPr>
            <a:r>
              <a:rPr lang="el-GR" sz="2400" dirty="0">
                <a:solidFill>
                  <a:srgbClr val="182947"/>
                </a:solidFill>
                <a:cs typeface="Calibri"/>
              </a:rPr>
              <a:t>The </a:t>
            </a:r>
            <a:r>
              <a:rPr lang="el-GR" sz="2400" dirty="0" err="1">
                <a:solidFill>
                  <a:srgbClr val="182947"/>
                </a:solidFill>
                <a:cs typeface="Calibri"/>
              </a:rPr>
              <a:t>University</a:t>
            </a:r>
            <a:r>
              <a:rPr lang="el-GR" sz="2400" dirty="0">
                <a:solidFill>
                  <a:srgbClr val="182947"/>
                </a:solidFill>
                <a:cs typeface="Calibri"/>
              </a:rPr>
              <a:t> </a:t>
            </a:r>
            <a:r>
              <a:rPr lang="el-GR" sz="2400" dirty="0" err="1">
                <a:solidFill>
                  <a:srgbClr val="182947"/>
                </a:solidFill>
                <a:cs typeface="Calibri"/>
              </a:rPr>
              <a:t>Logo</a:t>
            </a:r>
            <a:endParaRPr lang="el-GR" sz="2400" dirty="0">
              <a:solidFill>
                <a:srgbClr val="182947"/>
              </a:solidFill>
              <a:cs typeface="Calibri"/>
            </a:endParaRPr>
          </a:p>
        </p:txBody>
      </p:sp>
      <p:pic>
        <p:nvPicPr>
          <p:cNvPr id="4" name="Γραφικό 5">
            <a:extLst>
              <a:ext uri="{FF2B5EF4-FFF2-40B4-BE49-F238E27FC236}">
                <a16:creationId xmlns:a16="http://schemas.microsoft.com/office/drawing/2014/main" id="{DF7F03E7-DB8D-C315-7DC9-E4AD89CEB6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05535" y="193589"/>
            <a:ext cx="1208903" cy="1208903"/>
          </a:xfrm>
          <a:prstGeom prst="rect">
            <a:avLst/>
          </a:prstGeom>
        </p:spPr>
      </p:pic>
      <p:cxnSp>
        <p:nvCxnSpPr>
          <p:cNvPr id="17" name="Ευθύγραμμο βέλος σύνδεσης 16">
            <a:extLst>
              <a:ext uri="{FF2B5EF4-FFF2-40B4-BE49-F238E27FC236}">
                <a16:creationId xmlns:a16="http://schemas.microsoft.com/office/drawing/2014/main" id="{C9DDF770-A63B-F601-8476-19180E2544DC}"/>
              </a:ext>
            </a:extLst>
          </p:cNvPr>
          <p:cNvCxnSpPr>
            <a:cxnSpLocks/>
          </p:cNvCxnSpPr>
          <p:nvPr/>
        </p:nvCxnSpPr>
        <p:spPr>
          <a:xfrm>
            <a:off x="3703925" y="4059470"/>
            <a:ext cx="1132371" cy="44316"/>
          </a:xfrm>
          <a:prstGeom prst="straightConnector1">
            <a:avLst/>
          </a:prstGeom>
          <a:ln>
            <a:solidFill>
              <a:srgbClr val="4063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ED0EC2A-90CB-0AFB-BE8E-F9B49B526209}"/>
              </a:ext>
            </a:extLst>
          </p:cNvPr>
          <p:cNvSpPr txBox="1"/>
          <p:nvPr/>
        </p:nvSpPr>
        <p:spPr>
          <a:xfrm>
            <a:off x="4821060" y="3976762"/>
            <a:ext cx="442451" cy="369332"/>
          </a:xfrm>
          <a:prstGeom prst="rect">
            <a:avLst/>
          </a:prstGeom>
          <a:noFill/>
          <a:ln>
            <a:solidFill>
              <a:srgbClr val="40639D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l-GR" dirty="0">
                <a:cs typeface="Calibri"/>
              </a:rPr>
              <a:t>4.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07171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553744-9F65-8201-0A1D-AC244D3936FB}"/>
              </a:ext>
            </a:extLst>
          </p:cNvPr>
          <p:cNvSpPr txBox="1"/>
          <p:nvPr/>
        </p:nvSpPr>
        <p:spPr>
          <a:xfrm>
            <a:off x="1575547" y="679077"/>
            <a:ext cx="631617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3200" dirty="0" err="1">
                <a:solidFill>
                  <a:schemeClr val="bg1"/>
                </a:solidFill>
                <a:cs typeface="Calibri"/>
              </a:rPr>
              <a:t>Regular</a:t>
            </a:r>
            <a:r>
              <a:rPr lang="el-GR" sz="3200" dirty="0">
                <a:solidFill>
                  <a:schemeClr val="bg1"/>
                </a:solidFill>
                <a:cs typeface="Calibri"/>
              </a:rPr>
              <a:t>, </a:t>
            </a:r>
            <a:r>
              <a:rPr lang="el-GR" sz="3200" dirty="0" err="1">
                <a:solidFill>
                  <a:schemeClr val="bg1"/>
                </a:solidFill>
                <a:cs typeface="Calibri"/>
              </a:rPr>
              <a:t>Simple</a:t>
            </a:r>
            <a:r>
              <a:rPr lang="el-GR" sz="3200" dirty="0">
                <a:solidFill>
                  <a:schemeClr val="bg1"/>
                </a:solidFill>
                <a:cs typeface="Calibri"/>
              </a:rPr>
              <a:t> and</a:t>
            </a:r>
            <a:r>
              <a:rPr lang="el-GR" sz="32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l-GR" sz="3200" dirty="0" err="1">
                <a:solidFill>
                  <a:schemeClr val="bg1"/>
                </a:solidFill>
                <a:cs typeface="Calibri"/>
              </a:rPr>
              <a:t>Inverse</a:t>
            </a:r>
            <a:r>
              <a:rPr lang="el-GR" sz="3200" dirty="0">
                <a:solidFill>
                  <a:schemeClr val="bg1"/>
                </a:solidFill>
                <a:cs typeface="Calibri"/>
              </a:rPr>
              <a:t> </a:t>
            </a:r>
            <a:r>
              <a:rPr lang="el-GR" sz="3200" dirty="0" err="1">
                <a:solidFill>
                  <a:schemeClr val="bg1"/>
                </a:solidFill>
                <a:cs typeface="Calibri"/>
              </a:rPr>
              <a:t>Versions</a:t>
            </a:r>
            <a:r>
              <a:rPr lang="el-GR" sz="3200" dirty="0">
                <a:solidFill>
                  <a:schemeClr val="bg1"/>
                </a:solidFill>
                <a:cs typeface="Calibri"/>
              </a:rPr>
              <a:t> </a:t>
            </a:r>
          </a:p>
        </p:txBody>
      </p:sp>
      <p:pic>
        <p:nvPicPr>
          <p:cNvPr id="11" name="Γραφικό 12">
            <a:extLst>
              <a:ext uri="{FF2B5EF4-FFF2-40B4-BE49-F238E27FC236}">
                <a16:creationId xmlns:a16="http://schemas.microsoft.com/office/drawing/2014/main" id="{E70799E9-D4F9-F448-C090-71095FDF1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6822" y="2531076"/>
            <a:ext cx="2743200" cy="2743200"/>
          </a:xfrm>
          <a:prstGeom prst="rect">
            <a:avLst/>
          </a:prstGeom>
        </p:spPr>
      </p:pic>
      <p:pic>
        <p:nvPicPr>
          <p:cNvPr id="13" name="Γραφικό 14">
            <a:extLst>
              <a:ext uri="{FF2B5EF4-FFF2-40B4-BE49-F238E27FC236}">
                <a16:creationId xmlns:a16="http://schemas.microsoft.com/office/drawing/2014/main" id="{8A4919D9-3DD5-C899-1489-53F722BF32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81096" y="2531076"/>
            <a:ext cx="2743200" cy="2743200"/>
          </a:xfrm>
          <a:prstGeom prst="rect">
            <a:avLst/>
          </a:prstGeom>
        </p:spPr>
      </p:pic>
      <p:pic>
        <p:nvPicPr>
          <p:cNvPr id="15" name="Γραφικό 16">
            <a:extLst>
              <a:ext uri="{FF2B5EF4-FFF2-40B4-BE49-F238E27FC236}">
                <a16:creationId xmlns:a16="http://schemas.microsoft.com/office/drawing/2014/main" id="{62F3DBC1-FABD-71E2-664A-5378D9EA21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1636" y="2539557"/>
            <a:ext cx="2743200" cy="2743200"/>
          </a:xfrm>
          <a:prstGeom prst="rect">
            <a:avLst/>
          </a:prstGeom>
        </p:spPr>
      </p:pic>
      <p:pic>
        <p:nvPicPr>
          <p:cNvPr id="18" name="Γραφικό 2">
            <a:extLst>
              <a:ext uri="{FF2B5EF4-FFF2-40B4-BE49-F238E27FC236}">
                <a16:creationId xmlns:a16="http://schemas.microsoft.com/office/drawing/2014/main" id="{9000D1BF-D7EF-EA93-7815-55C5220E07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64978" y="376286"/>
            <a:ext cx="1195633" cy="1203489"/>
          </a:xfrm>
          <a:prstGeom prst="rect">
            <a:avLst/>
          </a:prstGeom>
        </p:spPr>
      </p:pic>
      <p:pic>
        <p:nvPicPr>
          <p:cNvPr id="19" name="Γραφικό 12">
            <a:extLst>
              <a:ext uri="{FF2B5EF4-FFF2-40B4-BE49-F238E27FC236}">
                <a16:creationId xmlns:a16="http://schemas.microsoft.com/office/drawing/2014/main" id="{8ADA9224-26E9-422E-C527-F6DF8A203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8351" y="368340"/>
            <a:ext cx="1219202" cy="120799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4012E53-B6D9-F4ED-604E-556D75209FE9}"/>
              </a:ext>
            </a:extLst>
          </p:cNvPr>
          <p:cNvSpPr txBox="1"/>
          <p:nvPr/>
        </p:nvSpPr>
        <p:spPr>
          <a:xfrm>
            <a:off x="163605" y="6001871"/>
            <a:ext cx="1186308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l-GR" dirty="0" err="1">
                <a:solidFill>
                  <a:schemeClr val="bg1"/>
                </a:solidFill>
                <a:ea typeface="+mn-lt"/>
                <a:cs typeface="+mn-lt"/>
              </a:rPr>
              <a:t>Note</a:t>
            </a:r>
            <a:r>
              <a:rPr lang="el-GR" dirty="0">
                <a:solidFill>
                  <a:schemeClr val="bg1"/>
                </a:solidFill>
                <a:ea typeface="+mn-lt"/>
                <a:cs typeface="+mn-lt"/>
              </a:rPr>
              <a:t>: The </a:t>
            </a:r>
            <a:r>
              <a:rPr lang="el-GR" dirty="0" err="1">
                <a:solidFill>
                  <a:schemeClr val="bg1"/>
                </a:solidFill>
                <a:ea typeface="+mn-lt"/>
                <a:cs typeface="+mn-lt"/>
              </a:rPr>
              <a:t>regular</a:t>
            </a:r>
            <a:r>
              <a:rPr lang="el-GR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l-GR" dirty="0" err="1">
                <a:solidFill>
                  <a:schemeClr val="bg1"/>
                </a:solidFill>
                <a:ea typeface="+mn-lt"/>
                <a:cs typeface="+mn-lt"/>
              </a:rPr>
              <a:t>version</a:t>
            </a:r>
            <a:r>
              <a:rPr lang="el-GR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l-GR" dirty="0" err="1">
                <a:solidFill>
                  <a:schemeClr val="bg1"/>
                </a:solidFill>
                <a:ea typeface="+mn-lt"/>
                <a:cs typeface="+mn-lt"/>
              </a:rPr>
              <a:t>is</a:t>
            </a:r>
            <a:r>
              <a:rPr lang="el-GR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l-GR" dirty="0" err="1">
                <a:solidFill>
                  <a:schemeClr val="bg1"/>
                </a:solidFill>
                <a:ea typeface="+mn-lt"/>
                <a:cs typeface="+mn-lt"/>
              </a:rPr>
              <a:t>recommended</a:t>
            </a:r>
            <a:r>
              <a:rPr lang="el-GR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l-GR" dirty="0" err="1">
                <a:solidFill>
                  <a:schemeClr val="bg1"/>
                </a:solidFill>
                <a:ea typeface="+mn-lt"/>
                <a:cs typeface="+mn-lt"/>
              </a:rPr>
              <a:t>to</a:t>
            </a:r>
            <a:r>
              <a:rPr lang="el-GR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l-GR" dirty="0" err="1">
                <a:solidFill>
                  <a:schemeClr val="bg1"/>
                </a:solidFill>
                <a:ea typeface="+mn-lt"/>
                <a:cs typeface="+mn-lt"/>
              </a:rPr>
              <a:t>be</a:t>
            </a:r>
            <a:r>
              <a:rPr lang="el-GR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l-GR" dirty="0" err="1">
                <a:solidFill>
                  <a:schemeClr val="bg1"/>
                </a:solidFill>
                <a:ea typeface="+mn-lt"/>
                <a:cs typeface="+mn-lt"/>
              </a:rPr>
              <a:t>used</a:t>
            </a:r>
            <a:r>
              <a:rPr lang="el-GR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l-GR" dirty="0" err="1">
                <a:solidFill>
                  <a:schemeClr val="bg1"/>
                </a:solidFill>
                <a:ea typeface="+mn-lt"/>
                <a:cs typeface="+mn-lt"/>
              </a:rPr>
              <a:t>as</a:t>
            </a:r>
            <a:r>
              <a:rPr lang="el-GR" dirty="0">
                <a:solidFill>
                  <a:schemeClr val="bg1"/>
                </a:solidFill>
                <a:ea typeface="+mn-lt"/>
                <a:cs typeface="+mn-lt"/>
              </a:rPr>
              <a:t> a </a:t>
            </a:r>
            <a:r>
              <a:rPr lang="el-GR" dirty="0" err="1">
                <a:solidFill>
                  <a:schemeClr val="bg1"/>
                </a:solidFill>
                <a:ea typeface="+mn-lt"/>
                <a:cs typeface="+mn-lt"/>
              </a:rPr>
              <a:t>stand-alone</a:t>
            </a:r>
            <a:r>
              <a:rPr lang="el-GR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l-GR" dirty="0" err="1">
                <a:solidFill>
                  <a:schemeClr val="bg1"/>
                </a:solidFill>
                <a:ea typeface="+mn-lt"/>
                <a:cs typeface="+mn-lt"/>
              </a:rPr>
              <a:t>logo</a:t>
            </a:r>
            <a:r>
              <a:rPr lang="el-GR" dirty="0">
                <a:solidFill>
                  <a:schemeClr val="bg1"/>
                </a:solidFill>
                <a:ea typeface="+mn-lt"/>
                <a:cs typeface="+mn-lt"/>
              </a:rPr>
              <a:t>, and the </a:t>
            </a:r>
            <a:r>
              <a:rPr lang="el-GR" dirty="0" err="1">
                <a:solidFill>
                  <a:schemeClr val="bg1"/>
                </a:solidFill>
                <a:ea typeface="+mn-lt"/>
                <a:cs typeface="+mn-lt"/>
              </a:rPr>
              <a:t>other</a:t>
            </a:r>
            <a:r>
              <a:rPr lang="el-GR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l-GR" dirty="0" err="1">
                <a:solidFill>
                  <a:schemeClr val="bg1"/>
                </a:solidFill>
                <a:ea typeface="+mn-lt"/>
                <a:cs typeface="+mn-lt"/>
              </a:rPr>
              <a:t>two</a:t>
            </a:r>
            <a:r>
              <a:rPr lang="el-GR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l-GR" dirty="0" err="1">
                <a:solidFill>
                  <a:schemeClr val="bg1"/>
                </a:solidFill>
                <a:ea typeface="+mn-lt"/>
                <a:cs typeface="+mn-lt"/>
              </a:rPr>
              <a:t>versions</a:t>
            </a:r>
            <a:r>
              <a:rPr lang="el-GR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l-GR" dirty="0" err="1">
                <a:solidFill>
                  <a:schemeClr val="bg1"/>
                </a:solidFill>
                <a:ea typeface="+mn-lt"/>
                <a:cs typeface="+mn-lt"/>
              </a:rPr>
              <a:t>are</a:t>
            </a:r>
            <a:r>
              <a:rPr lang="el-GR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l-GR" dirty="0" err="1">
                <a:solidFill>
                  <a:schemeClr val="bg1"/>
                </a:solidFill>
                <a:ea typeface="+mn-lt"/>
                <a:cs typeface="+mn-lt"/>
              </a:rPr>
              <a:t>recommended</a:t>
            </a:r>
            <a:r>
              <a:rPr lang="el-GR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l-GR" dirty="0" err="1">
                <a:solidFill>
                  <a:schemeClr val="bg1"/>
                </a:solidFill>
                <a:ea typeface="+mn-lt"/>
                <a:cs typeface="+mn-lt"/>
              </a:rPr>
              <a:t>to</a:t>
            </a:r>
            <a:r>
              <a:rPr lang="el-GR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l-GR" dirty="0" err="1">
                <a:solidFill>
                  <a:schemeClr val="bg1"/>
                </a:solidFill>
                <a:ea typeface="+mn-lt"/>
                <a:cs typeface="+mn-lt"/>
              </a:rPr>
              <a:t>be</a:t>
            </a:r>
            <a:r>
              <a:rPr lang="el-GR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l-GR" dirty="0" err="1">
                <a:solidFill>
                  <a:schemeClr val="bg1"/>
                </a:solidFill>
                <a:ea typeface="+mn-lt"/>
                <a:cs typeface="+mn-lt"/>
              </a:rPr>
              <a:t>used</a:t>
            </a:r>
            <a:r>
              <a:rPr lang="el-GR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l-GR" dirty="0" err="1">
                <a:solidFill>
                  <a:schemeClr val="bg1"/>
                </a:solidFill>
                <a:ea typeface="+mn-lt"/>
                <a:cs typeface="+mn-lt"/>
              </a:rPr>
              <a:t>side-by-side</a:t>
            </a:r>
            <a:r>
              <a:rPr lang="el-GR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l-GR" dirty="0" err="1">
                <a:solidFill>
                  <a:schemeClr val="bg1"/>
                </a:solidFill>
                <a:ea typeface="+mn-lt"/>
                <a:cs typeface="+mn-lt"/>
              </a:rPr>
              <a:t>with</a:t>
            </a:r>
            <a:r>
              <a:rPr lang="el-GR" dirty="0">
                <a:solidFill>
                  <a:schemeClr val="bg1"/>
                </a:solidFill>
                <a:ea typeface="+mn-lt"/>
                <a:cs typeface="+mn-lt"/>
              </a:rPr>
              <a:t> the </a:t>
            </a:r>
            <a:r>
              <a:rPr lang="el-GR" dirty="0" err="1">
                <a:solidFill>
                  <a:schemeClr val="bg1"/>
                </a:solidFill>
                <a:ea typeface="+mn-lt"/>
                <a:cs typeface="+mn-lt"/>
              </a:rPr>
              <a:t>university</a:t>
            </a:r>
            <a:r>
              <a:rPr lang="el-GR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l-GR" dirty="0" err="1">
                <a:solidFill>
                  <a:schemeClr val="bg1"/>
                </a:solidFill>
                <a:ea typeface="+mn-lt"/>
                <a:cs typeface="+mn-lt"/>
              </a:rPr>
              <a:t>logo</a:t>
            </a:r>
            <a:r>
              <a:rPr lang="el-GR" dirty="0">
                <a:solidFill>
                  <a:schemeClr val="bg1"/>
                </a:solidFill>
                <a:ea typeface="+mn-lt"/>
                <a:cs typeface="+mn-lt"/>
              </a:rPr>
              <a:t> (</a:t>
            </a:r>
            <a:r>
              <a:rPr lang="el-GR" dirty="0" err="1">
                <a:solidFill>
                  <a:schemeClr val="bg1"/>
                </a:solidFill>
                <a:ea typeface="+mn-lt"/>
                <a:cs typeface="+mn-lt"/>
              </a:rPr>
              <a:t>Pelopas</a:t>
            </a:r>
            <a:r>
              <a:rPr lang="el-GR" dirty="0">
                <a:solidFill>
                  <a:schemeClr val="bg1"/>
                </a:solidFill>
                <a:ea typeface="+mn-lt"/>
                <a:cs typeface="+mn-lt"/>
              </a:rPr>
              <a:t>), </a:t>
            </a:r>
            <a:r>
              <a:rPr lang="el-GR" dirty="0" err="1">
                <a:solidFill>
                  <a:schemeClr val="bg1"/>
                </a:solidFill>
                <a:ea typeface="+mn-lt"/>
                <a:cs typeface="+mn-lt"/>
              </a:rPr>
              <a:t>but</a:t>
            </a:r>
            <a:r>
              <a:rPr lang="el-GR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l-GR" dirty="0" err="1">
                <a:solidFill>
                  <a:schemeClr val="bg1"/>
                </a:solidFill>
                <a:ea typeface="+mn-lt"/>
                <a:cs typeface="+mn-lt"/>
              </a:rPr>
              <a:t>can</a:t>
            </a:r>
            <a:r>
              <a:rPr lang="el-GR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l-GR" dirty="0" err="1">
                <a:solidFill>
                  <a:schemeClr val="bg1"/>
                </a:solidFill>
                <a:ea typeface="+mn-lt"/>
                <a:cs typeface="+mn-lt"/>
              </a:rPr>
              <a:t>also</a:t>
            </a:r>
            <a:r>
              <a:rPr lang="el-GR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l-GR" dirty="0" err="1">
                <a:solidFill>
                  <a:schemeClr val="bg1"/>
                </a:solidFill>
                <a:ea typeface="+mn-lt"/>
                <a:cs typeface="+mn-lt"/>
              </a:rPr>
              <a:t>be</a:t>
            </a:r>
            <a:r>
              <a:rPr lang="el-GR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l-GR" dirty="0" err="1">
                <a:solidFill>
                  <a:schemeClr val="bg1"/>
                </a:solidFill>
                <a:ea typeface="+mn-lt"/>
                <a:cs typeface="+mn-lt"/>
              </a:rPr>
              <a:t>used</a:t>
            </a:r>
            <a:r>
              <a:rPr lang="el-GR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l-GR" dirty="0" err="1">
                <a:solidFill>
                  <a:schemeClr val="bg1"/>
                </a:solidFill>
                <a:ea typeface="+mn-lt"/>
                <a:cs typeface="+mn-lt"/>
              </a:rPr>
              <a:t>by</a:t>
            </a:r>
            <a:r>
              <a:rPr lang="el-GR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l-GR" dirty="0" err="1">
                <a:solidFill>
                  <a:schemeClr val="bg1"/>
                </a:solidFill>
                <a:ea typeface="+mn-lt"/>
                <a:cs typeface="+mn-lt"/>
              </a:rPr>
              <a:t>themselves</a:t>
            </a:r>
            <a:r>
              <a:rPr lang="el-GR" dirty="0">
                <a:solidFill>
                  <a:schemeClr val="bg1"/>
                </a:solidFill>
                <a:ea typeface="+mn-lt"/>
                <a:cs typeface="+mn-lt"/>
              </a:rPr>
              <a:t> for </a:t>
            </a:r>
            <a:r>
              <a:rPr lang="el-GR" dirty="0" err="1">
                <a:solidFill>
                  <a:schemeClr val="bg1"/>
                </a:solidFill>
                <a:ea typeface="+mn-lt"/>
                <a:cs typeface="+mn-lt"/>
              </a:rPr>
              <a:t>simplicity</a:t>
            </a:r>
            <a:r>
              <a:rPr lang="el-GR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31700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Τίτλος 1">
            <a:extLst>
              <a:ext uri="{FF2B5EF4-FFF2-40B4-BE49-F238E27FC236}">
                <a16:creationId xmlns:a16="http://schemas.microsoft.com/office/drawing/2014/main" id="{6427FBB6-ABC3-3C4F-D2C2-C29B0A0DED75}"/>
              </a:ext>
            </a:extLst>
          </p:cNvPr>
          <p:cNvSpPr txBox="1">
            <a:spLocks/>
          </p:cNvSpPr>
          <p:nvPr/>
        </p:nvSpPr>
        <p:spPr>
          <a:xfrm>
            <a:off x="-413658" y="305424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sz="4000" dirty="0" err="1">
                <a:solidFill>
                  <a:srgbClr val="FFFFFF"/>
                </a:solidFill>
                <a:cs typeface="Calibri Light"/>
              </a:rPr>
              <a:t>Coloring</a:t>
            </a:r>
            <a:r>
              <a:rPr lang="el-GR" sz="4000" dirty="0">
                <a:solidFill>
                  <a:srgbClr val="FFFFFF"/>
                </a:solidFill>
                <a:cs typeface="Calibri Light"/>
              </a:rPr>
              <a:t> </a:t>
            </a:r>
            <a:r>
              <a:rPr lang="el-GR" sz="4000" dirty="0" err="1">
                <a:solidFill>
                  <a:srgbClr val="FFFFFF"/>
                </a:solidFill>
                <a:cs typeface="Calibri Light"/>
              </a:rPr>
              <a:t>Customizations</a:t>
            </a:r>
            <a:endParaRPr lang="el-GR" sz="4000" dirty="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418BA1-17E7-8FEE-C19C-445771F22A1F}"/>
              </a:ext>
            </a:extLst>
          </p:cNvPr>
          <p:cNvSpPr txBox="1"/>
          <p:nvPr/>
        </p:nvSpPr>
        <p:spPr>
          <a:xfrm>
            <a:off x="3988768" y="1994126"/>
            <a:ext cx="4986839" cy="40010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l-GR" dirty="0" err="1">
                <a:solidFill>
                  <a:schemeClr val="bg1"/>
                </a:solidFill>
                <a:ea typeface="+mn-lt"/>
                <a:cs typeface="+mn-lt"/>
              </a:rPr>
              <a:t>All</a:t>
            </a:r>
            <a:r>
              <a:rPr lang="el-GR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l-GR" dirty="0" err="1">
                <a:solidFill>
                  <a:schemeClr val="bg1"/>
                </a:solidFill>
                <a:ea typeface="+mn-lt"/>
                <a:cs typeface="+mn-lt"/>
              </a:rPr>
              <a:t>versions</a:t>
            </a:r>
            <a:r>
              <a:rPr lang="el-GR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l-GR" dirty="0" err="1">
                <a:solidFill>
                  <a:schemeClr val="bg1"/>
                </a:solidFill>
                <a:ea typeface="+mn-lt"/>
                <a:cs typeface="+mn-lt"/>
              </a:rPr>
              <a:t>have</a:t>
            </a:r>
            <a:r>
              <a:rPr lang="el-GR" dirty="0">
                <a:solidFill>
                  <a:schemeClr val="bg1"/>
                </a:solidFill>
                <a:ea typeface="+mn-lt"/>
                <a:cs typeface="+mn-lt"/>
              </a:rPr>
              <a:t> a </a:t>
            </a:r>
            <a:r>
              <a:rPr lang="el-GR" dirty="0" err="1">
                <a:solidFill>
                  <a:schemeClr val="bg1"/>
                </a:solidFill>
                <a:ea typeface="+mn-lt"/>
                <a:cs typeface="+mn-lt"/>
              </a:rPr>
              <a:t>template</a:t>
            </a:r>
            <a:r>
              <a:rPr lang="el-GR" dirty="0">
                <a:solidFill>
                  <a:schemeClr val="bg1"/>
                </a:solidFill>
                <a:ea typeface="+mn-lt"/>
                <a:cs typeface="+mn-lt"/>
              </a:rPr>
              <a:t> SVG </a:t>
            </a:r>
            <a:r>
              <a:rPr lang="el-GR" dirty="0" err="1">
                <a:solidFill>
                  <a:schemeClr val="bg1"/>
                </a:solidFill>
                <a:ea typeface="+mn-lt"/>
                <a:cs typeface="+mn-lt"/>
              </a:rPr>
              <a:t>that</a:t>
            </a:r>
            <a:r>
              <a:rPr lang="el-GR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l-GR" dirty="0" err="1">
                <a:solidFill>
                  <a:schemeClr val="bg1"/>
                </a:solidFill>
                <a:ea typeface="+mn-lt"/>
                <a:cs typeface="+mn-lt"/>
              </a:rPr>
              <a:t>can</a:t>
            </a:r>
            <a:r>
              <a:rPr lang="el-GR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l-GR" dirty="0" err="1">
                <a:solidFill>
                  <a:schemeClr val="bg1"/>
                </a:solidFill>
                <a:ea typeface="+mn-lt"/>
                <a:cs typeface="+mn-lt"/>
              </a:rPr>
              <a:t>be</a:t>
            </a:r>
            <a:r>
              <a:rPr lang="el-GR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l-GR" dirty="0" err="1">
                <a:solidFill>
                  <a:schemeClr val="bg1"/>
                </a:solidFill>
                <a:ea typeface="+mn-lt"/>
                <a:cs typeface="+mn-lt"/>
              </a:rPr>
              <a:t>edited</a:t>
            </a:r>
            <a:r>
              <a:rPr lang="el-GR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l-GR" dirty="0" err="1">
                <a:solidFill>
                  <a:schemeClr val="bg1"/>
                </a:solidFill>
                <a:ea typeface="+mn-lt"/>
                <a:cs typeface="+mn-lt"/>
              </a:rPr>
              <a:t>so</a:t>
            </a:r>
            <a:r>
              <a:rPr lang="el-GR" dirty="0">
                <a:solidFill>
                  <a:schemeClr val="bg1"/>
                </a:solidFill>
                <a:ea typeface="+mn-lt"/>
                <a:cs typeface="+mn-lt"/>
              </a:rPr>
              <a:t> the </a:t>
            </a:r>
            <a:r>
              <a:rPr lang="el-GR" dirty="0" err="1">
                <a:solidFill>
                  <a:schemeClr val="bg1"/>
                </a:solidFill>
                <a:ea typeface="+mn-lt"/>
                <a:cs typeface="+mn-lt"/>
              </a:rPr>
              <a:t>colors</a:t>
            </a:r>
            <a:r>
              <a:rPr lang="el-GR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l-GR" dirty="0" err="1">
                <a:solidFill>
                  <a:schemeClr val="bg1"/>
                </a:solidFill>
                <a:ea typeface="+mn-lt"/>
                <a:cs typeface="+mn-lt"/>
              </a:rPr>
              <a:t>match</a:t>
            </a:r>
            <a:r>
              <a:rPr lang="el-GR" dirty="0">
                <a:solidFill>
                  <a:schemeClr val="bg1"/>
                </a:solidFill>
                <a:ea typeface="+mn-lt"/>
                <a:cs typeface="+mn-lt"/>
              </a:rPr>
              <a:t> the </a:t>
            </a:r>
            <a:r>
              <a:rPr lang="el-GR" dirty="0" err="1">
                <a:solidFill>
                  <a:schemeClr val="bg1"/>
                </a:solidFill>
                <a:ea typeface="+mn-lt"/>
                <a:cs typeface="+mn-lt"/>
              </a:rPr>
              <a:t>needs</a:t>
            </a:r>
            <a:r>
              <a:rPr lang="el-GR" dirty="0">
                <a:solidFill>
                  <a:schemeClr val="bg1"/>
                </a:solidFill>
                <a:ea typeface="+mn-lt"/>
                <a:cs typeface="+mn-lt"/>
              </a:rPr>
              <a:t> of the </a:t>
            </a:r>
            <a:r>
              <a:rPr lang="el-GR" dirty="0" err="1">
                <a:solidFill>
                  <a:schemeClr val="bg1"/>
                </a:solidFill>
                <a:ea typeface="+mn-lt"/>
                <a:cs typeface="+mn-lt"/>
              </a:rPr>
              <a:t>area</a:t>
            </a:r>
            <a:r>
              <a:rPr lang="el-GR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l-GR" dirty="0" err="1">
                <a:solidFill>
                  <a:schemeClr val="bg1"/>
                </a:solidFill>
                <a:ea typeface="+mn-lt"/>
                <a:cs typeface="+mn-lt"/>
              </a:rPr>
              <a:t>used</a:t>
            </a:r>
            <a:r>
              <a:rPr lang="el-GR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</a:p>
          <a:p>
            <a:pPr algn="just"/>
            <a:endParaRPr lang="el-GR" dirty="0">
              <a:solidFill>
                <a:schemeClr val="bg1"/>
              </a:solidFill>
              <a:ea typeface="+mn-lt"/>
              <a:cs typeface="+mn-lt"/>
            </a:endParaRPr>
          </a:p>
          <a:p>
            <a:pPr algn="just"/>
            <a:r>
              <a:rPr lang="el-GR" dirty="0" err="1">
                <a:solidFill>
                  <a:schemeClr val="bg1"/>
                </a:solidFill>
                <a:ea typeface="+mn-lt"/>
                <a:cs typeface="+mn-lt"/>
              </a:rPr>
              <a:t>Ex</a:t>
            </a:r>
            <a:r>
              <a:rPr lang="el-GR" dirty="0">
                <a:solidFill>
                  <a:schemeClr val="bg1"/>
                </a:solidFill>
                <a:ea typeface="+mn-lt"/>
                <a:cs typeface="+mn-lt"/>
              </a:rPr>
              <a:t>: For the </a:t>
            </a:r>
            <a:r>
              <a:rPr lang="el-GR" dirty="0" err="1">
                <a:solidFill>
                  <a:schemeClr val="bg1"/>
                </a:solidFill>
                <a:ea typeface="+mn-lt"/>
                <a:cs typeface="+mn-lt"/>
              </a:rPr>
              <a:t>Regular</a:t>
            </a:r>
            <a:r>
              <a:rPr lang="el-GR" dirty="0">
                <a:solidFill>
                  <a:schemeClr val="bg1"/>
                </a:solidFill>
                <a:ea typeface="+mn-lt"/>
                <a:cs typeface="+mn-lt"/>
              </a:rPr>
              <a:t> (</a:t>
            </a:r>
            <a:r>
              <a:rPr lang="el-GR" dirty="0" err="1">
                <a:solidFill>
                  <a:schemeClr val="bg1"/>
                </a:solidFill>
                <a:ea typeface="+mn-lt"/>
                <a:cs typeface="+mn-lt"/>
              </a:rPr>
              <a:t>shown</a:t>
            </a:r>
            <a:r>
              <a:rPr lang="el-GR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l-GR" dirty="0" err="1">
                <a:solidFill>
                  <a:schemeClr val="bg1"/>
                </a:solidFill>
                <a:ea typeface="+mn-lt"/>
                <a:cs typeface="+mn-lt"/>
              </a:rPr>
              <a:t>left</a:t>
            </a:r>
            <a:r>
              <a:rPr lang="el-GR" dirty="0">
                <a:solidFill>
                  <a:schemeClr val="bg1"/>
                </a:solidFill>
                <a:ea typeface="+mn-lt"/>
                <a:cs typeface="+mn-lt"/>
              </a:rPr>
              <a:t>) </a:t>
            </a:r>
            <a:r>
              <a:rPr lang="el-GR" dirty="0" err="1">
                <a:solidFill>
                  <a:schemeClr val="bg1"/>
                </a:solidFill>
                <a:ea typeface="+mn-lt"/>
                <a:cs typeface="+mn-lt"/>
              </a:rPr>
              <a:t>Logo</a:t>
            </a:r>
            <a:r>
              <a:rPr lang="el-GR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l-GR" dirty="0" err="1">
                <a:solidFill>
                  <a:schemeClr val="bg1"/>
                </a:solidFill>
                <a:ea typeface="+mn-lt"/>
                <a:cs typeface="+mn-lt"/>
              </a:rPr>
              <a:t>there</a:t>
            </a:r>
            <a:r>
              <a:rPr lang="el-GR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l-GR" dirty="0" err="1">
                <a:solidFill>
                  <a:schemeClr val="bg1"/>
                </a:solidFill>
                <a:ea typeface="+mn-lt"/>
                <a:cs typeface="+mn-lt"/>
              </a:rPr>
              <a:t>are</a:t>
            </a:r>
            <a:r>
              <a:rPr lang="el-GR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l-GR" dirty="0" err="1">
                <a:solidFill>
                  <a:schemeClr val="bg1"/>
                </a:solidFill>
                <a:ea typeface="+mn-lt"/>
                <a:cs typeface="+mn-lt"/>
              </a:rPr>
              <a:t>three</a:t>
            </a:r>
            <a:r>
              <a:rPr lang="el-GR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l-GR" dirty="0" err="1">
                <a:solidFill>
                  <a:schemeClr val="bg1"/>
                </a:solidFill>
                <a:ea typeface="+mn-lt"/>
                <a:cs typeface="+mn-lt"/>
              </a:rPr>
              <a:t>parts</a:t>
            </a:r>
            <a:r>
              <a:rPr lang="el-GR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l-GR" dirty="0" err="1">
                <a:solidFill>
                  <a:schemeClr val="bg1"/>
                </a:solidFill>
                <a:ea typeface="+mn-lt"/>
                <a:cs typeface="+mn-lt"/>
              </a:rPr>
              <a:t>that</a:t>
            </a:r>
            <a:r>
              <a:rPr lang="el-GR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l-GR" dirty="0" err="1">
                <a:solidFill>
                  <a:schemeClr val="bg1"/>
                </a:solidFill>
                <a:ea typeface="+mn-lt"/>
                <a:cs typeface="+mn-lt"/>
              </a:rPr>
              <a:t>can</a:t>
            </a:r>
            <a:r>
              <a:rPr lang="el-GR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l-GR" dirty="0" err="1">
                <a:solidFill>
                  <a:schemeClr val="bg1"/>
                </a:solidFill>
                <a:ea typeface="+mn-lt"/>
                <a:cs typeface="+mn-lt"/>
              </a:rPr>
              <a:t>be</a:t>
            </a:r>
            <a:r>
              <a:rPr lang="el-GR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l-GR" dirty="0" err="1">
                <a:solidFill>
                  <a:schemeClr val="bg1"/>
                </a:solidFill>
                <a:ea typeface="+mn-lt"/>
                <a:cs typeface="+mn-lt"/>
              </a:rPr>
              <a:t>colored</a:t>
            </a:r>
            <a:r>
              <a:rPr lang="el-GR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l-GR" dirty="0" err="1">
                <a:solidFill>
                  <a:schemeClr val="bg1"/>
                </a:solidFill>
                <a:ea typeface="+mn-lt"/>
                <a:cs typeface="+mn-lt"/>
              </a:rPr>
              <a:t>independently</a:t>
            </a:r>
            <a:r>
              <a:rPr lang="el-GR" dirty="0">
                <a:solidFill>
                  <a:schemeClr val="bg1"/>
                </a:solidFill>
                <a:ea typeface="+mn-lt"/>
                <a:cs typeface="+mn-lt"/>
              </a:rPr>
              <a:t>: </a:t>
            </a: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l-GR" dirty="0">
              <a:solidFill>
                <a:schemeClr val="bg1"/>
              </a:solidFill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l-GR" dirty="0" err="1">
                <a:solidFill>
                  <a:schemeClr val="bg1"/>
                </a:solidFill>
                <a:ea typeface="+mn-lt"/>
                <a:cs typeface="+mn-lt"/>
              </a:rPr>
              <a:t>main</a:t>
            </a:r>
            <a:r>
              <a:rPr lang="el-GR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l-GR" dirty="0" err="1">
                <a:solidFill>
                  <a:schemeClr val="bg1"/>
                </a:solidFill>
                <a:ea typeface="+mn-lt"/>
                <a:cs typeface="+mn-lt"/>
              </a:rPr>
              <a:t>focus</a:t>
            </a:r>
            <a:r>
              <a:rPr lang="el-GR" dirty="0">
                <a:solidFill>
                  <a:schemeClr val="bg1"/>
                </a:solidFill>
                <a:ea typeface="+mn-lt"/>
                <a:cs typeface="+mn-lt"/>
              </a:rPr>
              <a:t> of the </a:t>
            </a:r>
            <a:r>
              <a:rPr lang="el-GR" dirty="0" err="1">
                <a:solidFill>
                  <a:schemeClr val="bg1"/>
                </a:solidFill>
                <a:ea typeface="+mn-lt"/>
                <a:cs typeface="+mn-lt"/>
              </a:rPr>
              <a:t>logo</a:t>
            </a:r>
            <a:r>
              <a:rPr lang="el-GR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l-GR" dirty="0" err="1">
                <a:solidFill>
                  <a:schemeClr val="bg1"/>
                </a:solidFill>
                <a:ea typeface="+mn-lt"/>
                <a:cs typeface="+mn-lt"/>
              </a:rPr>
              <a:t>includes</a:t>
            </a:r>
            <a:r>
              <a:rPr lang="el-GR" dirty="0">
                <a:solidFill>
                  <a:schemeClr val="bg1"/>
                </a:solidFill>
                <a:ea typeface="+mn-lt"/>
                <a:cs typeface="+mn-lt"/>
              </a:rPr>
              <a:t> the "</a:t>
            </a:r>
            <a:r>
              <a:rPr lang="el-GR" dirty="0" err="1">
                <a:solidFill>
                  <a:schemeClr val="bg1"/>
                </a:solidFill>
                <a:ea typeface="+mn-lt"/>
                <a:cs typeface="+mn-lt"/>
              </a:rPr>
              <a:t>dit</a:t>
            </a:r>
            <a:r>
              <a:rPr lang="el-GR" dirty="0">
                <a:solidFill>
                  <a:schemeClr val="bg1"/>
                </a:solidFill>
                <a:ea typeface="+mn-lt"/>
                <a:cs typeface="+mn-lt"/>
              </a:rPr>
              <a:t>" and the </a:t>
            </a:r>
            <a:r>
              <a:rPr lang="el-GR" dirty="0" err="1">
                <a:solidFill>
                  <a:schemeClr val="bg1"/>
                </a:solidFill>
                <a:ea typeface="+mn-lt"/>
                <a:cs typeface="+mn-lt"/>
              </a:rPr>
              <a:t>border</a:t>
            </a:r>
            <a:r>
              <a:rPr lang="el-GR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</a:p>
          <a:p>
            <a:pPr marL="457200" indent="-457200">
              <a:buAutoNum type="arabicPeriod"/>
            </a:pPr>
            <a:r>
              <a:rPr lang="el-GR" dirty="0" err="1">
                <a:solidFill>
                  <a:schemeClr val="bg1"/>
                </a:solidFill>
                <a:ea typeface="+mn-lt"/>
                <a:cs typeface="+mn-lt"/>
              </a:rPr>
              <a:t>secondary</a:t>
            </a:r>
            <a:r>
              <a:rPr lang="el-GR" dirty="0">
                <a:solidFill>
                  <a:schemeClr val="bg1"/>
                </a:solidFill>
                <a:ea typeface="+mn-lt"/>
                <a:cs typeface="+mn-lt"/>
              </a:rPr>
              <a:t>/</a:t>
            </a:r>
            <a:r>
              <a:rPr lang="el-GR" dirty="0" err="1">
                <a:solidFill>
                  <a:schemeClr val="bg1"/>
                </a:solidFill>
                <a:ea typeface="+mn-lt"/>
                <a:cs typeface="+mn-lt"/>
              </a:rPr>
              <a:t>complimentary</a:t>
            </a:r>
            <a:r>
              <a:rPr lang="el-GR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are</a:t>
            </a:r>
            <a:r>
              <a:rPr lang="el-GR" dirty="0">
                <a:solidFill>
                  <a:schemeClr val="bg1"/>
                </a:solidFill>
                <a:ea typeface="+mn-lt"/>
                <a:cs typeface="+mn-lt"/>
              </a:rPr>
              <a:t> the </a:t>
            </a:r>
            <a:r>
              <a:rPr lang="el-GR" dirty="0" err="1">
                <a:solidFill>
                  <a:schemeClr val="bg1"/>
                </a:solidFill>
                <a:ea typeface="+mn-lt"/>
                <a:cs typeface="+mn-lt"/>
              </a:rPr>
              <a:t>elements</a:t>
            </a:r>
            <a:r>
              <a:rPr lang="el-GR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l-GR" dirty="0" err="1">
                <a:solidFill>
                  <a:schemeClr val="bg1"/>
                </a:solidFill>
                <a:ea typeface="+mn-lt"/>
                <a:cs typeface="+mn-lt"/>
              </a:rPr>
              <a:t>representing</a:t>
            </a:r>
            <a:r>
              <a:rPr lang="el-GR" dirty="0">
                <a:solidFill>
                  <a:schemeClr val="bg1"/>
                </a:solidFill>
                <a:ea typeface="+mn-lt"/>
                <a:cs typeface="+mn-lt"/>
              </a:rPr>
              <a:t> the </a:t>
            </a:r>
            <a:r>
              <a:rPr lang="el-GR" dirty="0" err="1">
                <a:solidFill>
                  <a:schemeClr val="bg1"/>
                </a:solidFill>
                <a:ea typeface="+mn-lt"/>
                <a:cs typeface="+mn-lt"/>
              </a:rPr>
              <a:t>department</a:t>
            </a:r>
            <a:r>
              <a:rPr lang="el-GR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l-GR" dirty="0" err="1">
                <a:solidFill>
                  <a:schemeClr val="bg1"/>
                </a:solidFill>
                <a:ea typeface="+mn-lt"/>
                <a:cs typeface="+mn-lt"/>
              </a:rPr>
              <a:t>fields</a:t>
            </a:r>
            <a:r>
              <a:rPr lang="el-GR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</a:p>
          <a:p>
            <a:pPr marL="457200" indent="-457200">
              <a:buFontTx/>
              <a:buAutoNum type="arabicPeriod"/>
            </a:pPr>
            <a:r>
              <a:rPr lang="el-GR" dirty="0" err="1">
                <a:solidFill>
                  <a:schemeClr val="bg1"/>
                </a:solidFill>
                <a:ea typeface="+mn-lt"/>
                <a:cs typeface="+mn-lt"/>
              </a:rPr>
              <a:t>UoP</a:t>
            </a:r>
            <a:r>
              <a:rPr lang="el-GR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l-GR" dirty="0" err="1">
                <a:solidFill>
                  <a:schemeClr val="bg1"/>
                </a:solidFill>
                <a:ea typeface="+mn-lt"/>
                <a:cs typeface="+mn-lt"/>
              </a:rPr>
              <a:t>logo</a:t>
            </a:r>
            <a:r>
              <a:rPr lang="el-GR" dirty="0">
                <a:solidFill>
                  <a:schemeClr val="bg1"/>
                </a:solidFill>
                <a:ea typeface="+mn-lt"/>
                <a:cs typeface="+mn-lt"/>
              </a:rPr>
              <a:t> (</a:t>
            </a:r>
            <a:r>
              <a:rPr lang="el-GR" dirty="0" err="1">
                <a:solidFill>
                  <a:schemeClr val="bg1"/>
                </a:solidFill>
                <a:ea typeface="+mn-lt"/>
                <a:cs typeface="+mn-lt"/>
              </a:rPr>
              <a:t>Pelopas</a:t>
            </a:r>
            <a:r>
              <a:rPr lang="el-GR" dirty="0">
                <a:solidFill>
                  <a:schemeClr val="bg1"/>
                </a:solidFill>
                <a:ea typeface="+mn-lt"/>
                <a:cs typeface="+mn-lt"/>
              </a:rPr>
              <a:t>) in the </a:t>
            </a:r>
            <a:r>
              <a:rPr lang="el-GR" dirty="0" err="1">
                <a:solidFill>
                  <a:schemeClr val="bg1"/>
                </a:solidFill>
                <a:ea typeface="+mn-lt"/>
                <a:cs typeface="+mn-lt"/>
              </a:rPr>
              <a:t>background</a:t>
            </a:r>
            <a:r>
              <a:rPr lang="el-GR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</a:p>
          <a:p>
            <a:pPr marL="457200" indent="-457200">
              <a:buAutoNum type="arabicPeriod"/>
            </a:pPr>
            <a:endParaRPr lang="el-GR" dirty="0">
              <a:solidFill>
                <a:schemeClr val="bg1"/>
              </a:solidFill>
              <a:ea typeface="+mn-lt"/>
              <a:cs typeface="+mn-lt"/>
            </a:endParaRPr>
          </a:p>
          <a:p>
            <a:pPr algn="just"/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The other versions have similar behavior as well. </a:t>
            </a:r>
            <a:r>
              <a:rPr lang="el-GR" sz="2000" dirty="0">
                <a:solidFill>
                  <a:schemeClr val="bg1"/>
                </a:solidFill>
                <a:ea typeface="+mn-lt"/>
                <a:cs typeface="+mn-lt"/>
              </a:rPr>
              <a:t>                        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406582-1D75-B4B3-D6D1-115AF9E67E8A}"/>
              </a:ext>
            </a:extLst>
          </p:cNvPr>
          <p:cNvSpPr txBox="1"/>
          <p:nvPr/>
        </p:nvSpPr>
        <p:spPr>
          <a:xfrm>
            <a:off x="3310083" y="2142633"/>
            <a:ext cx="44245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l-GR" dirty="0">
                <a:solidFill>
                  <a:schemeClr val="bg1"/>
                </a:solidFill>
                <a:cs typeface="Calibri"/>
              </a:rPr>
              <a:t>1.</a:t>
            </a:r>
            <a:endParaRPr lang="el-GR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EECC7F-3E84-F3BB-1CCC-F931724EC354}"/>
              </a:ext>
            </a:extLst>
          </p:cNvPr>
          <p:cNvSpPr txBox="1"/>
          <p:nvPr/>
        </p:nvSpPr>
        <p:spPr>
          <a:xfrm>
            <a:off x="3308023" y="5676180"/>
            <a:ext cx="44245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l-GR" dirty="0">
                <a:solidFill>
                  <a:schemeClr val="bg1"/>
                </a:solidFill>
                <a:cs typeface="Calibri"/>
              </a:rPr>
              <a:t>2.</a:t>
            </a:r>
            <a:endParaRPr lang="el-GR" dirty="0">
              <a:solidFill>
                <a:schemeClr val="bg1"/>
              </a:solidFill>
            </a:endParaRPr>
          </a:p>
        </p:txBody>
      </p:sp>
      <p:pic>
        <p:nvPicPr>
          <p:cNvPr id="20" name="Γραφικό 20">
            <a:extLst>
              <a:ext uri="{FF2B5EF4-FFF2-40B4-BE49-F238E27FC236}">
                <a16:creationId xmlns:a16="http://schemas.microsoft.com/office/drawing/2014/main" id="{4C17CC76-CC4B-C4F8-B592-BC82B5D1E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27292" y="2191265"/>
            <a:ext cx="1373660" cy="1373660"/>
          </a:xfrm>
          <a:prstGeom prst="rect">
            <a:avLst/>
          </a:prstGeom>
        </p:spPr>
      </p:pic>
      <p:pic>
        <p:nvPicPr>
          <p:cNvPr id="21" name="Γραφικό 21">
            <a:extLst>
              <a:ext uri="{FF2B5EF4-FFF2-40B4-BE49-F238E27FC236}">
                <a16:creationId xmlns:a16="http://schemas.microsoft.com/office/drawing/2014/main" id="{4DC9FE92-6459-7A4A-865A-AB9E4F4602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55643" y="3601993"/>
            <a:ext cx="1373661" cy="1373662"/>
          </a:xfrm>
          <a:prstGeom prst="rect">
            <a:avLst/>
          </a:prstGeom>
        </p:spPr>
      </p:pic>
      <p:pic>
        <p:nvPicPr>
          <p:cNvPr id="22" name="Γραφικό 22">
            <a:extLst>
              <a:ext uri="{FF2B5EF4-FFF2-40B4-BE49-F238E27FC236}">
                <a16:creationId xmlns:a16="http://schemas.microsoft.com/office/drawing/2014/main" id="{B821AEBA-C714-16F0-2096-646553C982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27293" y="5064211"/>
            <a:ext cx="1373660" cy="1373660"/>
          </a:xfrm>
          <a:prstGeom prst="rect">
            <a:avLst/>
          </a:prstGeom>
        </p:spPr>
      </p:pic>
      <p:pic>
        <p:nvPicPr>
          <p:cNvPr id="24" name="Γραφικό 24">
            <a:extLst>
              <a:ext uri="{FF2B5EF4-FFF2-40B4-BE49-F238E27FC236}">
                <a16:creationId xmlns:a16="http://schemas.microsoft.com/office/drawing/2014/main" id="{02D64694-2129-E1D6-6D4C-CE9DC64D48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75575" y="303529"/>
            <a:ext cx="1245852" cy="1202847"/>
          </a:xfrm>
          <a:prstGeom prst="rect">
            <a:avLst/>
          </a:prstGeom>
        </p:spPr>
      </p:pic>
      <p:pic>
        <p:nvPicPr>
          <p:cNvPr id="28" name="Γραφικό 2">
            <a:extLst>
              <a:ext uri="{FF2B5EF4-FFF2-40B4-BE49-F238E27FC236}">
                <a16:creationId xmlns:a16="http://schemas.microsoft.com/office/drawing/2014/main" id="{04F40187-EA9C-B1CC-9C72-42D865E263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32213" y="309051"/>
            <a:ext cx="1195633" cy="1203489"/>
          </a:xfrm>
          <a:prstGeom prst="rect">
            <a:avLst/>
          </a:prstGeom>
        </p:spPr>
      </p:pic>
      <p:pic>
        <p:nvPicPr>
          <p:cNvPr id="30" name="Γραφικό 22">
            <a:extLst>
              <a:ext uri="{FF2B5EF4-FFF2-40B4-BE49-F238E27FC236}">
                <a16:creationId xmlns:a16="http://schemas.microsoft.com/office/drawing/2014/main" id="{8DA0FFFB-FBEB-FE83-7031-635DB172B4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2587" y="2654946"/>
            <a:ext cx="3233836" cy="3233836"/>
          </a:xfrm>
          <a:prstGeom prst="rect">
            <a:avLst/>
          </a:prstGeom>
        </p:spPr>
      </p:pic>
      <p:cxnSp>
        <p:nvCxnSpPr>
          <p:cNvPr id="9" name="Ευθύγραμμο βέλος σύνδεσης 8">
            <a:extLst>
              <a:ext uri="{FF2B5EF4-FFF2-40B4-BE49-F238E27FC236}">
                <a16:creationId xmlns:a16="http://schemas.microsoft.com/office/drawing/2014/main" id="{DE98A335-121D-D2CB-A6D4-116BC9256BC8}"/>
              </a:ext>
            </a:extLst>
          </p:cNvPr>
          <p:cNvCxnSpPr/>
          <p:nvPr/>
        </p:nvCxnSpPr>
        <p:spPr>
          <a:xfrm flipV="1">
            <a:off x="2411147" y="2468552"/>
            <a:ext cx="896656" cy="199931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Ευθύγραμμο βέλος σύνδεσης 16">
            <a:extLst>
              <a:ext uri="{FF2B5EF4-FFF2-40B4-BE49-F238E27FC236}">
                <a16:creationId xmlns:a16="http://schemas.microsoft.com/office/drawing/2014/main" id="{A1B2ACF3-0780-542E-CF81-5F59A378E44A}"/>
              </a:ext>
            </a:extLst>
          </p:cNvPr>
          <p:cNvCxnSpPr/>
          <p:nvPr/>
        </p:nvCxnSpPr>
        <p:spPr>
          <a:xfrm>
            <a:off x="2112587" y="5110296"/>
            <a:ext cx="1227681" cy="59893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Ευθύγραμμο βέλος σύνδεσης 30">
            <a:extLst>
              <a:ext uri="{FF2B5EF4-FFF2-40B4-BE49-F238E27FC236}">
                <a16:creationId xmlns:a16="http://schemas.microsoft.com/office/drawing/2014/main" id="{434D7C48-679A-BA7F-4233-2D4CF3DEC65C}"/>
              </a:ext>
            </a:extLst>
          </p:cNvPr>
          <p:cNvCxnSpPr>
            <a:cxnSpLocks/>
          </p:cNvCxnSpPr>
          <p:nvPr/>
        </p:nvCxnSpPr>
        <p:spPr>
          <a:xfrm flipH="1">
            <a:off x="533833" y="4554484"/>
            <a:ext cx="260459" cy="12981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3FDC306-259D-14E3-16A8-D87C3338E406}"/>
              </a:ext>
            </a:extLst>
          </p:cNvPr>
          <p:cNvSpPr txBox="1"/>
          <p:nvPr/>
        </p:nvSpPr>
        <p:spPr>
          <a:xfrm>
            <a:off x="262083" y="5862986"/>
            <a:ext cx="44245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l-GR" dirty="0">
                <a:solidFill>
                  <a:schemeClr val="bg1"/>
                </a:solidFill>
                <a:cs typeface="Calibri"/>
              </a:rPr>
              <a:t>3.</a:t>
            </a:r>
            <a:endParaRPr lang="el-G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920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D6D15C46-3726-4321-BE42-C36D02D91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46" y="294538"/>
            <a:ext cx="7139304" cy="1033669"/>
          </a:xfrm>
        </p:spPr>
        <p:txBody>
          <a:bodyPr>
            <a:normAutofit/>
          </a:bodyPr>
          <a:lstStyle/>
          <a:p>
            <a:pPr algn="ctr"/>
            <a:r>
              <a:rPr lang="el-GR" sz="4000" dirty="0" err="1">
                <a:solidFill>
                  <a:srgbClr val="FFFFFF"/>
                </a:solidFill>
                <a:cs typeface="Calibri Light"/>
              </a:rPr>
              <a:t>Versions</a:t>
            </a:r>
            <a:endParaRPr lang="el-GR" dirty="0"/>
          </a:p>
        </p:txBody>
      </p:sp>
      <p:pic>
        <p:nvPicPr>
          <p:cNvPr id="5" name="Γραφικό 2">
            <a:extLst>
              <a:ext uri="{FF2B5EF4-FFF2-40B4-BE49-F238E27FC236}">
                <a16:creationId xmlns:a16="http://schemas.microsoft.com/office/drawing/2014/main" id="{1B5F377E-5BF1-57E4-907A-AB181695B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6060" y="205958"/>
            <a:ext cx="1195633" cy="1203489"/>
          </a:xfrm>
          <a:prstGeom prst="rect">
            <a:avLst/>
          </a:prstGeom>
        </p:spPr>
      </p:pic>
      <p:pic>
        <p:nvPicPr>
          <p:cNvPr id="3" name="Γραφικό 3">
            <a:extLst>
              <a:ext uri="{FF2B5EF4-FFF2-40B4-BE49-F238E27FC236}">
                <a16:creationId xmlns:a16="http://schemas.microsoft.com/office/drawing/2014/main" id="{5FF66C61-0D08-0F5A-04EA-019B35D6E7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12860" y="172995"/>
            <a:ext cx="1239796" cy="1239796"/>
          </a:xfrm>
          <a:prstGeom prst="rect">
            <a:avLst/>
          </a:prstGeom>
        </p:spPr>
      </p:pic>
      <p:pic>
        <p:nvPicPr>
          <p:cNvPr id="11" name="Γραφικό 12">
            <a:extLst>
              <a:ext uri="{FF2B5EF4-FFF2-40B4-BE49-F238E27FC236}">
                <a16:creationId xmlns:a16="http://schemas.microsoft.com/office/drawing/2014/main" id="{58471234-6A6A-95DC-2A8C-50812BCB66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811" y="3514165"/>
            <a:ext cx="1443318" cy="1443318"/>
          </a:xfrm>
          <a:prstGeom prst="rect">
            <a:avLst/>
          </a:prstGeom>
        </p:spPr>
      </p:pic>
      <p:pic>
        <p:nvPicPr>
          <p:cNvPr id="13" name="Γραφικό 14">
            <a:extLst>
              <a:ext uri="{FF2B5EF4-FFF2-40B4-BE49-F238E27FC236}">
                <a16:creationId xmlns:a16="http://schemas.microsoft.com/office/drawing/2014/main" id="{D6092683-7A19-6FC3-C1E6-E0B84DA013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68488" y="3514165"/>
            <a:ext cx="1443318" cy="1443318"/>
          </a:xfrm>
          <a:prstGeom prst="rect">
            <a:avLst/>
          </a:prstGeom>
        </p:spPr>
      </p:pic>
      <p:pic>
        <p:nvPicPr>
          <p:cNvPr id="15" name="Γραφικό 17">
            <a:extLst>
              <a:ext uri="{FF2B5EF4-FFF2-40B4-BE49-F238E27FC236}">
                <a16:creationId xmlns:a16="http://schemas.microsoft.com/office/drawing/2014/main" id="{6B6C5D79-E783-85E2-8C98-34955D9C120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91517" y="3514165"/>
            <a:ext cx="1443318" cy="1443318"/>
          </a:xfrm>
          <a:prstGeom prst="rect">
            <a:avLst/>
          </a:prstGeom>
        </p:spPr>
      </p:pic>
      <p:sp>
        <p:nvSpPr>
          <p:cNvPr id="19" name="Ορθογώνιο 18">
            <a:extLst>
              <a:ext uri="{FF2B5EF4-FFF2-40B4-BE49-F238E27FC236}">
                <a16:creationId xmlns:a16="http://schemas.microsoft.com/office/drawing/2014/main" id="{CA1DFAAE-1DD5-EF60-2172-44FD74D97AEC}"/>
              </a:ext>
            </a:extLst>
          </p:cNvPr>
          <p:cNvSpPr/>
          <p:nvPr/>
        </p:nvSpPr>
        <p:spPr>
          <a:xfrm>
            <a:off x="8116047" y="1595810"/>
            <a:ext cx="4078333" cy="5265551"/>
          </a:xfrm>
          <a:prstGeom prst="rect">
            <a:avLst/>
          </a:prstGeom>
          <a:solidFill>
            <a:srgbClr val="1829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18" name="Γραφικό 18">
            <a:extLst>
              <a:ext uri="{FF2B5EF4-FFF2-40B4-BE49-F238E27FC236}">
                <a16:creationId xmlns:a16="http://schemas.microsoft.com/office/drawing/2014/main" id="{895E6201-B4C9-3FBC-4E1C-5466C1FBB99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522903" y="3512733"/>
            <a:ext cx="1432113" cy="1432114"/>
          </a:xfrm>
          <a:prstGeom prst="rect">
            <a:avLst/>
          </a:prstGeom>
        </p:spPr>
      </p:pic>
      <p:pic>
        <p:nvPicPr>
          <p:cNvPr id="20" name="Γραφικό 20">
            <a:extLst>
              <a:ext uri="{FF2B5EF4-FFF2-40B4-BE49-F238E27FC236}">
                <a16:creationId xmlns:a16="http://schemas.microsoft.com/office/drawing/2014/main" id="{3FB2219B-5492-DAC0-52A4-59ACDB4128A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5812" y="1878106"/>
            <a:ext cx="1443317" cy="1443317"/>
          </a:xfrm>
          <a:prstGeom prst="rect">
            <a:avLst/>
          </a:prstGeom>
        </p:spPr>
      </p:pic>
      <p:pic>
        <p:nvPicPr>
          <p:cNvPr id="21" name="Γραφικό 21">
            <a:extLst>
              <a:ext uri="{FF2B5EF4-FFF2-40B4-BE49-F238E27FC236}">
                <a16:creationId xmlns:a16="http://schemas.microsoft.com/office/drawing/2014/main" id="{D7F9E2D9-D8EF-F7DE-27CE-0CC754A42C9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368489" y="1878106"/>
            <a:ext cx="1443317" cy="1443317"/>
          </a:xfrm>
          <a:prstGeom prst="rect">
            <a:avLst/>
          </a:prstGeom>
        </p:spPr>
      </p:pic>
      <p:pic>
        <p:nvPicPr>
          <p:cNvPr id="22" name="Γραφικό 22">
            <a:extLst>
              <a:ext uri="{FF2B5EF4-FFF2-40B4-BE49-F238E27FC236}">
                <a16:creationId xmlns:a16="http://schemas.microsoft.com/office/drawing/2014/main" id="{3221F096-AA73-D6F0-F329-C275A0F8EFA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091518" y="1878106"/>
            <a:ext cx="1443317" cy="1443317"/>
          </a:xfrm>
          <a:prstGeom prst="rect">
            <a:avLst/>
          </a:prstGeom>
        </p:spPr>
      </p:pic>
      <p:pic>
        <p:nvPicPr>
          <p:cNvPr id="23" name="Γραφικό 24">
            <a:extLst>
              <a:ext uri="{FF2B5EF4-FFF2-40B4-BE49-F238E27FC236}">
                <a16:creationId xmlns:a16="http://schemas.microsoft.com/office/drawing/2014/main" id="{F7CE30BE-58B1-DEE2-578D-9BF2AF4F85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20518" y="1878107"/>
            <a:ext cx="1443317" cy="1443317"/>
          </a:xfrm>
          <a:prstGeom prst="rect">
            <a:avLst/>
          </a:prstGeom>
        </p:spPr>
      </p:pic>
      <p:pic>
        <p:nvPicPr>
          <p:cNvPr id="25" name="Γραφικό 26">
            <a:extLst>
              <a:ext uri="{FF2B5EF4-FFF2-40B4-BE49-F238E27FC236}">
                <a16:creationId xmlns:a16="http://schemas.microsoft.com/office/drawing/2014/main" id="{D2AB2ACF-BC71-100A-F9FB-DE3ADD8FD8E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44606" y="5183841"/>
            <a:ext cx="1387289" cy="1387289"/>
          </a:xfrm>
          <a:prstGeom prst="rect">
            <a:avLst/>
          </a:prstGeom>
        </p:spPr>
      </p:pic>
      <p:pic>
        <p:nvPicPr>
          <p:cNvPr id="27" name="Γραφικό 28">
            <a:extLst>
              <a:ext uri="{FF2B5EF4-FFF2-40B4-BE49-F238E27FC236}">
                <a16:creationId xmlns:a16="http://schemas.microsoft.com/office/drawing/2014/main" id="{9C78B692-48F3-8537-49A0-830395F49DA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368489" y="5183841"/>
            <a:ext cx="1387289" cy="1387289"/>
          </a:xfrm>
          <a:prstGeom prst="rect">
            <a:avLst/>
          </a:prstGeom>
        </p:spPr>
      </p:pic>
      <p:pic>
        <p:nvPicPr>
          <p:cNvPr id="29" name="Γραφικό 29">
            <a:extLst>
              <a:ext uri="{FF2B5EF4-FFF2-40B4-BE49-F238E27FC236}">
                <a16:creationId xmlns:a16="http://schemas.microsoft.com/office/drawing/2014/main" id="{2293F83E-2170-79BB-2C5A-D0E38522D8D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091518" y="5183841"/>
            <a:ext cx="1387289" cy="1387289"/>
          </a:xfrm>
          <a:prstGeom prst="rect">
            <a:avLst/>
          </a:prstGeom>
        </p:spPr>
      </p:pic>
      <p:pic>
        <p:nvPicPr>
          <p:cNvPr id="30" name="Γραφικό 30">
            <a:extLst>
              <a:ext uri="{FF2B5EF4-FFF2-40B4-BE49-F238E27FC236}">
                <a16:creationId xmlns:a16="http://schemas.microsoft.com/office/drawing/2014/main" id="{FAF1CF50-CCCD-D1A5-05C2-0D4B769A4F7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520518" y="5183841"/>
            <a:ext cx="1387289" cy="138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140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Τίτλος 1">
            <a:extLst>
              <a:ext uri="{FF2B5EF4-FFF2-40B4-BE49-F238E27FC236}">
                <a16:creationId xmlns:a16="http://schemas.microsoft.com/office/drawing/2014/main" id="{6427FBB6-ABC3-3C4F-D2C2-C29B0A0DED75}"/>
              </a:ext>
            </a:extLst>
          </p:cNvPr>
          <p:cNvSpPr txBox="1">
            <a:spLocks/>
          </p:cNvSpPr>
          <p:nvPr/>
        </p:nvSpPr>
        <p:spPr>
          <a:xfrm>
            <a:off x="-413658" y="305424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sz="4000" dirty="0" err="1">
                <a:solidFill>
                  <a:srgbClr val="FFFFFF"/>
                </a:solidFill>
                <a:cs typeface="Calibri Light"/>
              </a:rPr>
              <a:t>Uses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418BA1-17E7-8FEE-C19C-445771F22A1F}"/>
              </a:ext>
            </a:extLst>
          </p:cNvPr>
          <p:cNvSpPr txBox="1"/>
          <p:nvPr/>
        </p:nvSpPr>
        <p:spPr>
          <a:xfrm>
            <a:off x="1209765" y="3425216"/>
            <a:ext cx="6649491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Font typeface="Arial"/>
              <a:buChar char="•"/>
            </a:pPr>
            <a:r>
              <a:rPr lang="el-GR" sz="2400" dirty="0" err="1">
                <a:solidFill>
                  <a:schemeClr val="bg1"/>
                </a:solidFill>
                <a:cs typeface="Calibri"/>
              </a:rPr>
              <a:t>Websites</a:t>
            </a:r>
            <a:r>
              <a:rPr lang="el-GR" sz="2400" dirty="0">
                <a:solidFill>
                  <a:schemeClr val="bg1"/>
                </a:solidFill>
                <a:cs typeface="Calibri"/>
              </a:rPr>
              <a:t> (</a:t>
            </a:r>
            <a:r>
              <a:rPr lang="el-GR" sz="2400" dirty="0" err="1">
                <a:solidFill>
                  <a:schemeClr val="bg1"/>
                </a:solidFill>
                <a:cs typeface="Calibri"/>
              </a:rPr>
              <a:t>related</a:t>
            </a:r>
            <a:r>
              <a:rPr lang="el-GR" sz="2400" dirty="0">
                <a:solidFill>
                  <a:schemeClr val="bg1"/>
                </a:solidFill>
                <a:cs typeface="Calibri"/>
              </a:rPr>
              <a:t> </a:t>
            </a:r>
            <a:r>
              <a:rPr lang="el-GR" sz="2400" dirty="0" err="1">
                <a:solidFill>
                  <a:schemeClr val="bg1"/>
                </a:solidFill>
                <a:cs typeface="Calibri"/>
              </a:rPr>
              <a:t>to</a:t>
            </a:r>
            <a:r>
              <a:rPr lang="el-GR" sz="2400" dirty="0">
                <a:solidFill>
                  <a:schemeClr val="bg1"/>
                </a:solidFill>
                <a:cs typeface="Calibri"/>
              </a:rPr>
              <a:t> </a:t>
            </a:r>
            <a:r>
              <a:rPr lang="el-GR" sz="2400" dirty="0" err="1">
                <a:solidFill>
                  <a:schemeClr val="bg1"/>
                </a:solidFill>
                <a:cs typeface="Calibri"/>
              </a:rPr>
              <a:t>dit</a:t>
            </a:r>
            <a:r>
              <a:rPr lang="el-GR" sz="2400" dirty="0">
                <a:solidFill>
                  <a:schemeClr val="bg1"/>
                </a:solidFill>
                <a:cs typeface="Calibri"/>
              </a:rPr>
              <a:t>)</a:t>
            </a:r>
            <a:endParaRPr lang="el-GR" sz="2400">
              <a:solidFill>
                <a:schemeClr val="bg1"/>
              </a:solidFill>
              <a:cs typeface="Calibri"/>
            </a:endParaRPr>
          </a:p>
          <a:p>
            <a:pPr marL="342900" indent="-342900" algn="just">
              <a:buFont typeface="Arial"/>
              <a:buChar char="•"/>
            </a:pPr>
            <a:r>
              <a:rPr lang="el-GR" sz="2400" dirty="0" err="1">
                <a:solidFill>
                  <a:schemeClr val="bg1"/>
                </a:solidFill>
                <a:cs typeface="Calibri"/>
              </a:rPr>
              <a:t>Slides</a:t>
            </a:r>
            <a:endParaRPr lang="el-GR" sz="2400">
              <a:solidFill>
                <a:schemeClr val="bg1"/>
              </a:solidFill>
              <a:cs typeface="Calibri"/>
            </a:endParaRPr>
          </a:p>
          <a:p>
            <a:pPr marL="342900" indent="-342900" algn="just">
              <a:buFont typeface="Arial"/>
              <a:buChar char="•"/>
            </a:pPr>
            <a:r>
              <a:rPr lang="el-GR" sz="2400" dirty="0" err="1">
                <a:solidFill>
                  <a:schemeClr val="bg1"/>
                </a:solidFill>
                <a:cs typeface="Calibri"/>
              </a:rPr>
              <a:t>Banners-Posters</a:t>
            </a:r>
            <a:endParaRPr lang="el-GR" sz="2400">
              <a:solidFill>
                <a:schemeClr val="bg1"/>
              </a:solidFill>
              <a:cs typeface="Calibri"/>
            </a:endParaRPr>
          </a:p>
          <a:p>
            <a:pPr marL="342900" indent="-342900" algn="just">
              <a:buFont typeface="Arial"/>
              <a:buChar char="•"/>
            </a:pPr>
            <a:r>
              <a:rPr lang="el-GR" sz="2400" dirty="0" err="1">
                <a:solidFill>
                  <a:schemeClr val="bg1"/>
                </a:solidFill>
                <a:cs typeface="Calibri"/>
              </a:rPr>
              <a:t>Unofficial</a:t>
            </a:r>
            <a:r>
              <a:rPr lang="el-GR" sz="2400" dirty="0">
                <a:solidFill>
                  <a:schemeClr val="bg1"/>
                </a:solidFill>
                <a:cs typeface="Calibri"/>
              </a:rPr>
              <a:t> </a:t>
            </a:r>
            <a:r>
              <a:rPr lang="el-GR" sz="2400" dirty="0" err="1">
                <a:solidFill>
                  <a:schemeClr val="bg1"/>
                </a:solidFill>
                <a:cs typeface="Calibri"/>
              </a:rPr>
              <a:t>paperwork</a:t>
            </a:r>
            <a:r>
              <a:rPr lang="el-GR" sz="2400" dirty="0">
                <a:solidFill>
                  <a:schemeClr val="bg1"/>
                </a:solidFill>
                <a:cs typeface="Calibri"/>
              </a:rPr>
              <a:t> </a:t>
            </a:r>
            <a:r>
              <a:rPr lang="el-GR" sz="2400" dirty="0" err="1">
                <a:solidFill>
                  <a:schemeClr val="bg1"/>
                </a:solidFill>
                <a:cs typeface="Calibri"/>
              </a:rPr>
              <a:t>etc</a:t>
            </a:r>
            <a:r>
              <a:rPr lang="el-GR" sz="2400" dirty="0">
                <a:solidFill>
                  <a:schemeClr val="bg1"/>
                </a:solidFill>
                <a:cs typeface="Calibri"/>
              </a:rPr>
              <a:t>.</a:t>
            </a:r>
          </a:p>
        </p:txBody>
      </p:sp>
      <p:pic>
        <p:nvPicPr>
          <p:cNvPr id="24" name="Γραφικό 24">
            <a:extLst>
              <a:ext uri="{FF2B5EF4-FFF2-40B4-BE49-F238E27FC236}">
                <a16:creationId xmlns:a16="http://schemas.microsoft.com/office/drawing/2014/main" id="{02D64694-2129-E1D6-6D4C-CE9DC64D4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5575" y="303529"/>
            <a:ext cx="1245852" cy="1202847"/>
          </a:xfrm>
          <a:prstGeom prst="rect">
            <a:avLst/>
          </a:prstGeom>
        </p:spPr>
      </p:pic>
      <p:pic>
        <p:nvPicPr>
          <p:cNvPr id="28" name="Γραφικό 2">
            <a:extLst>
              <a:ext uri="{FF2B5EF4-FFF2-40B4-BE49-F238E27FC236}">
                <a16:creationId xmlns:a16="http://schemas.microsoft.com/office/drawing/2014/main" id="{04F40187-EA9C-B1CC-9C72-42D865E263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32213" y="309051"/>
            <a:ext cx="1195633" cy="12034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7DBE4C-4CA5-03D2-38E4-9012DBAAF06B}"/>
              </a:ext>
            </a:extLst>
          </p:cNvPr>
          <p:cNvSpPr txBox="1"/>
          <p:nvPr/>
        </p:nvSpPr>
        <p:spPr>
          <a:xfrm>
            <a:off x="391734" y="2304626"/>
            <a:ext cx="827434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2400" dirty="0">
                <a:solidFill>
                  <a:schemeClr val="bg1"/>
                </a:solidFill>
                <a:ea typeface="+mn-lt"/>
                <a:cs typeface="+mn-lt"/>
              </a:rPr>
              <a:t>In </a:t>
            </a:r>
            <a:r>
              <a:rPr lang="el-GR" sz="2400" dirty="0" err="1">
                <a:solidFill>
                  <a:schemeClr val="bg1"/>
                </a:solidFill>
                <a:ea typeface="+mn-lt"/>
                <a:cs typeface="+mn-lt"/>
              </a:rPr>
              <a:t>general</a:t>
            </a:r>
            <a:r>
              <a:rPr lang="el-GR" sz="2400" dirty="0">
                <a:solidFill>
                  <a:schemeClr val="bg1"/>
                </a:solidFill>
                <a:ea typeface="+mn-lt"/>
                <a:cs typeface="+mn-lt"/>
              </a:rPr>
              <a:t>, the </a:t>
            </a:r>
            <a:r>
              <a:rPr lang="el-GR" sz="2400" dirty="0" err="1">
                <a:solidFill>
                  <a:schemeClr val="bg1"/>
                </a:solidFill>
                <a:ea typeface="+mn-lt"/>
                <a:cs typeface="+mn-lt"/>
              </a:rPr>
              <a:t>logo</a:t>
            </a:r>
            <a:r>
              <a:rPr lang="el-GR" sz="24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l-GR" sz="2400" dirty="0" err="1">
                <a:solidFill>
                  <a:schemeClr val="bg1"/>
                </a:solidFill>
                <a:ea typeface="+mn-lt"/>
                <a:cs typeface="+mn-lt"/>
              </a:rPr>
              <a:t>can</a:t>
            </a:r>
            <a:r>
              <a:rPr lang="el-GR" sz="24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l-GR" sz="2400" dirty="0" err="1">
                <a:solidFill>
                  <a:schemeClr val="bg1"/>
                </a:solidFill>
                <a:ea typeface="+mn-lt"/>
                <a:cs typeface="+mn-lt"/>
              </a:rPr>
              <a:t>be</a:t>
            </a:r>
            <a:r>
              <a:rPr lang="el-GR" sz="24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l-GR" sz="2400" dirty="0" err="1">
                <a:solidFill>
                  <a:schemeClr val="bg1"/>
                </a:solidFill>
                <a:ea typeface="+mn-lt"/>
                <a:cs typeface="+mn-lt"/>
              </a:rPr>
              <a:t>used</a:t>
            </a:r>
            <a:r>
              <a:rPr lang="el-GR" sz="24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l-GR" sz="2400" dirty="0" err="1">
                <a:solidFill>
                  <a:schemeClr val="bg1"/>
                </a:solidFill>
                <a:ea typeface="+mn-lt"/>
                <a:cs typeface="+mn-lt"/>
              </a:rPr>
              <a:t>wherever</a:t>
            </a:r>
            <a:r>
              <a:rPr lang="el-GR" sz="24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l-GR" sz="2400" dirty="0" err="1">
                <a:solidFill>
                  <a:schemeClr val="bg1"/>
                </a:solidFill>
                <a:ea typeface="+mn-lt"/>
                <a:cs typeface="+mn-lt"/>
              </a:rPr>
              <a:t>representation</a:t>
            </a:r>
            <a:r>
              <a:rPr lang="el-GR" sz="2400" dirty="0">
                <a:solidFill>
                  <a:schemeClr val="bg1"/>
                </a:solidFill>
                <a:ea typeface="+mn-lt"/>
                <a:cs typeface="+mn-lt"/>
              </a:rPr>
              <a:t> of </a:t>
            </a:r>
            <a:r>
              <a:rPr lang="el-GR" sz="2400" dirty="0" err="1">
                <a:solidFill>
                  <a:schemeClr val="bg1"/>
                </a:solidFill>
                <a:ea typeface="+mn-lt"/>
                <a:cs typeface="+mn-lt"/>
              </a:rPr>
              <a:t>our</a:t>
            </a:r>
            <a:r>
              <a:rPr lang="el-GR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l-GR" sz="2400" dirty="0" err="1">
                <a:solidFill>
                  <a:schemeClr val="bg1"/>
                </a:solidFill>
                <a:ea typeface="+mn-lt"/>
                <a:cs typeface="+mn-lt"/>
              </a:rPr>
              <a:t>department</a:t>
            </a:r>
            <a:r>
              <a:rPr lang="el-GR" sz="24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l-GR" sz="2400" dirty="0" err="1">
                <a:solidFill>
                  <a:schemeClr val="bg1"/>
                </a:solidFill>
                <a:ea typeface="+mn-lt"/>
                <a:cs typeface="+mn-lt"/>
              </a:rPr>
              <a:t>is</a:t>
            </a:r>
            <a:r>
              <a:rPr lang="el-GR" sz="24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l-GR" sz="2400" dirty="0" err="1">
                <a:solidFill>
                  <a:schemeClr val="bg1"/>
                </a:solidFill>
                <a:ea typeface="+mn-lt"/>
                <a:cs typeface="+mn-lt"/>
              </a:rPr>
              <a:t>needed</a:t>
            </a:r>
            <a:r>
              <a:rPr lang="el-GR" sz="2400" dirty="0">
                <a:solidFill>
                  <a:schemeClr val="bg1"/>
                </a:solidFill>
                <a:ea typeface="+mn-lt"/>
                <a:cs typeface="+mn-lt"/>
              </a:rPr>
              <a:t>. </a:t>
            </a:r>
            <a:r>
              <a:rPr lang="el-GR" sz="2400" dirty="0" err="1">
                <a:solidFill>
                  <a:schemeClr val="bg1"/>
                </a:solidFill>
                <a:ea typeface="+mn-lt"/>
                <a:cs typeface="+mn-lt"/>
              </a:rPr>
              <a:t>More</a:t>
            </a:r>
            <a:r>
              <a:rPr lang="el-GR" sz="24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l-GR" sz="2400" dirty="0" err="1">
                <a:solidFill>
                  <a:schemeClr val="bg1"/>
                </a:solidFill>
                <a:ea typeface="+mn-lt"/>
                <a:cs typeface="+mn-lt"/>
              </a:rPr>
              <a:t>specifically</a:t>
            </a:r>
            <a:r>
              <a:rPr lang="el-GR" sz="2400" dirty="0">
                <a:solidFill>
                  <a:schemeClr val="bg1"/>
                </a:solidFill>
                <a:ea typeface="+mn-lt"/>
                <a:cs typeface="+mn-lt"/>
              </a:rPr>
              <a:t>, the </a:t>
            </a:r>
            <a:r>
              <a:rPr lang="el-GR" sz="2400" dirty="0" err="1">
                <a:solidFill>
                  <a:schemeClr val="bg1"/>
                </a:solidFill>
                <a:ea typeface="+mn-lt"/>
                <a:cs typeface="+mn-lt"/>
              </a:rPr>
              <a:t>logo</a:t>
            </a:r>
            <a:r>
              <a:rPr lang="el-GR" sz="24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l-GR" sz="2400" dirty="0" err="1">
                <a:solidFill>
                  <a:schemeClr val="bg1"/>
                </a:solidFill>
                <a:ea typeface="+mn-lt"/>
                <a:cs typeface="+mn-lt"/>
              </a:rPr>
              <a:t>can</a:t>
            </a:r>
            <a:r>
              <a:rPr lang="el-GR" sz="24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l-GR" sz="2400" dirty="0" err="1">
                <a:solidFill>
                  <a:schemeClr val="bg1"/>
                </a:solidFill>
                <a:ea typeface="+mn-lt"/>
                <a:cs typeface="+mn-lt"/>
              </a:rPr>
              <a:t>be</a:t>
            </a:r>
            <a:r>
              <a:rPr lang="el-GR" sz="24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l-GR" sz="2400" dirty="0" err="1">
                <a:solidFill>
                  <a:schemeClr val="bg1"/>
                </a:solidFill>
                <a:ea typeface="+mn-lt"/>
                <a:cs typeface="+mn-lt"/>
              </a:rPr>
              <a:t>used</a:t>
            </a:r>
            <a:r>
              <a:rPr lang="el-GR" sz="24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l-GR" sz="2400" dirty="0" err="1">
                <a:solidFill>
                  <a:schemeClr val="bg1"/>
                </a:solidFill>
                <a:ea typeface="+mn-lt"/>
                <a:cs typeface="+mn-lt"/>
              </a:rPr>
              <a:t>at</a:t>
            </a:r>
            <a:r>
              <a:rPr lang="el-GR" sz="2400" dirty="0">
                <a:solidFill>
                  <a:schemeClr val="bg1"/>
                </a:solidFill>
                <a:ea typeface="+mn-lt"/>
                <a:cs typeface="+mn-lt"/>
              </a:rPr>
              <a:t>:</a:t>
            </a:r>
            <a:endParaRPr lang="el-GR" dirty="0">
              <a:solidFill>
                <a:schemeClr val="bg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55324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Γραφικό 2">
            <a:extLst>
              <a:ext uri="{FF2B5EF4-FFF2-40B4-BE49-F238E27FC236}">
                <a16:creationId xmlns:a16="http://schemas.microsoft.com/office/drawing/2014/main" id="{3C954180-D93E-F4CD-1975-7B257EAC3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09802" y="376286"/>
            <a:ext cx="1195633" cy="1203489"/>
          </a:xfrm>
          <a:prstGeom prst="rect">
            <a:avLst/>
          </a:prstGeom>
        </p:spPr>
      </p:pic>
      <p:pic>
        <p:nvPicPr>
          <p:cNvPr id="3" name="Γραφικό 4">
            <a:extLst>
              <a:ext uri="{FF2B5EF4-FFF2-40B4-BE49-F238E27FC236}">
                <a16:creationId xmlns:a16="http://schemas.microsoft.com/office/drawing/2014/main" id="{02FC0498-1EAD-58CB-679B-B700469B14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05515" y="377931"/>
            <a:ext cx="1239291" cy="12013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408A57-3455-0D93-C9EA-B4F667F5ECAC}"/>
              </a:ext>
            </a:extLst>
          </p:cNvPr>
          <p:cNvSpPr txBox="1"/>
          <p:nvPr/>
        </p:nvSpPr>
        <p:spPr>
          <a:xfrm>
            <a:off x="2808195" y="3872754"/>
            <a:ext cx="344747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5400" b="1" dirty="0" err="1">
                <a:solidFill>
                  <a:schemeClr val="bg1"/>
                </a:solidFill>
                <a:cs typeface="Calibri"/>
              </a:rPr>
              <a:t>Thank</a:t>
            </a:r>
            <a:r>
              <a:rPr lang="el-GR" sz="54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l-GR" sz="5400" b="1" dirty="0" err="1">
                <a:solidFill>
                  <a:schemeClr val="bg1"/>
                </a:solidFill>
                <a:cs typeface="Calibri"/>
              </a:rPr>
              <a:t>You</a:t>
            </a:r>
            <a:r>
              <a:rPr lang="el-GR" sz="5400" b="1" dirty="0">
                <a:solidFill>
                  <a:schemeClr val="bg1"/>
                </a:solidFill>
                <a:cs typeface="Calibri"/>
              </a:rPr>
              <a:t>!</a:t>
            </a:r>
            <a:endParaRPr lang="el-GR" sz="5400" dirty="0">
              <a:solidFill>
                <a:schemeClr val="bg1"/>
              </a:solidFill>
              <a:cs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650BF7-C828-5CD5-73B5-A5B222B90450}"/>
              </a:ext>
            </a:extLst>
          </p:cNvPr>
          <p:cNvSpPr txBox="1"/>
          <p:nvPr/>
        </p:nvSpPr>
        <p:spPr>
          <a:xfrm>
            <a:off x="9307606" y="5082987"/>
            <a:ext cx="279753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dirty="0" err="1">
                <a:solidFill>
                  <a:schemeClr val="bg1"/>
                </a:solidFill>
                <a:cs typeface="Calibri"/>
              </a:rPr>
              <a:t>Ioannis</a:t>
            </a:r>
            <a:r>
              <a:rPr lang="el-GR" dirty="0">
                <a:solidFill>
                  <a:schemeClr val="bg1"/>
                </a:solidFill>
                <a:cs typeface="Calibri"/>
              </a:rPr>
              <a:t> </a:t>
            </a:r>
            <a:r>
              <a:rPr lang="el-GR" dirty="0" err="1">
                <a:solidFill>
                  <a:schemeClr val="bg1"/>
                </a:solidFill>
                <a:cs typeface="Calibri"/>
              </a:rPr>
              <a:t>Kokkalis</a:t>
            </a:r>
            <a:endParaRPr lang="el-GR">
              <a:solidFill>
                <a:schemeClr val="bg1"/>
              </a:solidFill>
              <a:cs typeface="Calibri"/>
            </a:endParaRPr>
          </a:p>
          <a:p>
            <a:r>
              <a:rPr lang="el-GR" dirty="0">
                <a:solidFill>
                  <a:schemeClr val="bg1"/>
                </a:solidFill>
                <a:cs typeface="Calibri"/>
              </a:rPr>
              <a:t>dit19085@go.uop.gr</a:t>
            </a:r>
          </a:p>
          <a:p>
            <a:endParaRPr lang="el-GR" dirty="0">
              <a:solidFill>
                <a:schemeClr val="bg1"/>
              </a:solidFill>
              <a:cs typeface="Calibri"/>
            </a:endParaRPr>
          </a:p>
          <a:p>
            <a:r>
              <a:rPr lang="el-GR" dirty="0" err="1">
                <a:solidFill>
                  <a:schemeClr val="bg1"/>
                </a:solidFill>
                <a:cs typeface="Calibri"/>
              </a:rPr>
              <a:t>Panagiotis</a:t>
            </a:r>
            <a:r>
              <a:rPr lang="el-GR" dirty="0">
                <a:solidFill>
                  <a:schemeClr val="bg1"/>
                </a:solidFill>
                <a:cs typeface="Calibri"/>
              </a:rPr>
              <a:t> </a:t>
            </a:r>
            <a:r>
              <a:rPr lang="el-GR" dirty="0" err="1">
                <a:solidFill>
                  <a:schemeClr val="bg1"/>
                </a:solidFill>
                <a:cs typeface="Calibri"/>
              </a:rPr>
              <a:t>Papadopoulos</a:t>
            </a:r>
            <a:endParaRPr lang="el-GR" dirty="0">
              <a:solidFill>
                <a:schemeClr val="bg1"/>
              </a:solidFill>
              <a:cs typeface="Calibri"/>
            </a:endParaRPr>
          </a:p>
          <a:p>
            <a:r>
              <a:rPr lang="el-GR" dirty="0">
                <a:solidFill>
                  <a:schemeClr val="bg1"/>
                </a:solidFill>
                <a:cs typeface="Calibri"/>
              </a:rPr>
              <a:t>dit19166@go.uop.gr</a:t>
            </a:r>
          </a:p>
        </p:txBody>
      </p:sp>
    </p:spTree>
    <p:extLst>
      <p:ext uri="{BB962C8B-B14F-4D97-AF65-F5344CB8AC3E}">
        <p14:creationId xmlns:p14="http://schemas.microsoft.com/office/powerpoint/2010/main" val="3694749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Γραφικό 4">
            <a:extLst>
              <a:ext uri="{FF2B5EF4-FFF2-40B4-BE49-F238E27FC236}">
                <a16:creationId xmlns:a16="http://schemas.microsoft.com/office/drawing/2014/main" id="{20DE869C-F8CC-0BDC-6BD2-FA5BFC2CE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9272" y="1523066"/>
            <a:ext cx="3824662" cy="3824662"/>
          </a:xfrm>
        </p:spPr>
      </p:pic>
    </p:spTree>
    <p:extLst>
      <p:ext uri="{BB962C8B-B14F-4D97-AF65-F5344CB8AC3E}">
        <p14:creationId xmlns:p14="http://schemas.microsoft.com/office/powerpoint/2010/main" val="1733325114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270</Words>
  <Application>Microsoft Office PowerPoint</Application>
  <PresentationFormat>Ευρεία οθόνη</PresentationFormat>
  <Paragraphs>39</Paragraphs>
  <Slides>9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Θέμα του Office</vt:lpstr>
      <vt:lpstr>Logo Proposal  for the Department of Informatics &amp; Telecommunications  at the University of Peloponnese</vt:lpstr>
      <vt:lpstr>Παρουσίαση του PowerPoint</vt:lpstr>
      <vt:lpstr>Symbolism</vt:lpstr>
      <vt:lpstr>Παρουσίαση του PowerPoint</vt:lpstr>
      <vt:lpstr>Παρουσίαση του PowerPoint</vt:lpstr>
      <vt:lpstr>Versions</vt:lpstr>
      <vt:lpstr>Παρουσίαση του PowerPoint</vt:lpstr>
      <vt:lpstr>Παρουσίαση του PowerPoint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Panagiotis Papadopoulos</dc:creator>
  <cp:lastModifiedBy>ΠΑΝΑΓΙΩΤΗΣ ΠΑΠΑΔΟΠΟΥΛΟΣ</cp:lastModifiedBy>
  <cp:revision>633</cp:revision>
  <dcterms:created xsi:type="dcterms:W3CDTF">2022-11-28T14:14:07Z</dcterms:created>
  <dcterms:modified xsi:type="dcterms:W3CDTF">2023-01-23T00:24:19Z</dcterms:modified>
</cp:coreProperties>
</file>