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1"/>
  </p:notesMasterIdLst>
  <p:handoutMasterIdLst>
    <p:handoutMasterId r:id="rId42"/>
  </p:handoutMasterIdLst>
  <p:sldIdLst>
    <p:sldId id="342" r:id="rId5"/>
    <p:sldId id="359" r:id="rId6"/>
    <p:sldId id="374" r:id="rId7"/>
    <p:sldId id="375" r:id="rId8"/>
    <p:sldId id="382" r:id="rId9"/>
    <p:sldId id="365" r:id="rId10"/>
    <p:sldId id="376" r:id="rId11"/>
    <p:sldId id="394" r:id="rId12"/>
    <p:sldId id="395" r:id="rId13"/>
    <p:sldId id="396" r:id="rId14"/>
    <p:sldId id="397" r:id="rId15"/>
    <p:sldId id="383" r:id="rId16"/>
    <p:sldId id="389" r:id="rId17"/>
    <p:sldId id="377" r:id="rId18"/>
    <p:sldId id="403" r:id="rId19"/>
    <p:sldId id="404" r:id="rId20"/>
    <p:sldId id="384" r:id="rId21"/>
    <p:sldId id="388" r:id="rId22"/>
    <p:sldId id="385" r:id="rId23"/>
    <p:sldId id="405" r:id="rId24"/>
    <p:sldId id="386" r:id="rId25"/>
    <p:sldId id="390" r:id="rId26"/>
    <p:sldId id="393" r:id="rId27"/>
    <p:sldId id="392" r:id="rId28"/>
    <p:sldId id="398" r:id="rId29"/>
    <p:sldId id="399" r:id="rId30"/>
    <p:sldId id="402" r:id="rId31"/>
    <p:sldId id="400" r:id="rId32"/>
    <p:sldId id="401" r:id="rId33"/>
    <p:sldId id="391" r:id="rId34"/>
    <p:sldId id="406" r:id="rId35"/>
    <p:sldId id="407" r:id="rId36"/>
    <p:sldId id="408" r:id="rId37"/>
    <p:sldId id="387" r:id="rId38"/>
    <p:sldId id="380" r:id="rId39"/>
    <p:sldId id="372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1" autoAdjust="0"/>
    <p:restoredTop sz="95388" autoAdjust="0"/>
  </p:normalViewPr>
  <p:slideViewPr>
    <p:cSldViewPr snapToGrid="0" snapToObjects="1" showGuides="1">
      <p:cViewPr varScale="1">
        <p:scale>
          <a:sx n="86" d="100"/>
          <a:sy n="86" d="100"/>
        </p:scale>
        <p:origin x="684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47" Type="http://schemas.microsoft.com/office/2018/10/relationships/authors" Target="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6/24/2024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6/24/2024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72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012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029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7717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87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13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800"/>
            <a:ext cx="12191998" cy="2577772"/>
          </a:xfrm>
        </p:spPr>
        <p:txBody>
          <a:bodyPr anchor="b"/>
          <a:lstStyle/>
          <a:p>
            <a:r>
              <a:rPr lang="en-US" dirty="0"/>
              <a:t>DEEP LEARNING ASSIGNMENT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124218"/>
            <a:ext cx="12191997" cy="1313967"/>
          </a:xfrm>
        </p:spPr>
        <p:txBody>
          <a:bodyPr/>
          <a:lstStyle/>
          <a:p>
            <a:r>
              <a:rPr lang="en-US" dirty="0"/>
              <a:t>CIFAR-10 DATASET</a:t>
            </a:r>
          </a:p>
          <a:p>
            <a:r>
              <a:rPr lang="en-US" dirty="0"/>
              <a:t>(IMAGE RECOGNITION)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E5F2E56-9F77-E1C2-EC04-EA959822CA61}"/>
              </a:ext>
            </a:extLst>
          </p:cNvPr>
          <p:cNvSpPr txBox="1">
            <a:spLocks/>
          </p:cNvSpPr>
          <p:nvPr/>
        </p:nvSpPr>
        <p:spPr>
          <a:xfrm>
            <a:off x="1" y="4438185"/>
            <a:ext cx="12191996" cy="121548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3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Apostolopoulos Dimitrios –2022202304004</a:t>
            </a:r>
          </a:p>
          <a:p>
            <a:pPr algn="ctr"/>
            <a:r>
              <a:rPr lang="en-US" sz="1800" dirty="0"/>
              <a:t>Iliopoulos Dimitrios – 2022202304008</a:t>
            </a: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3836E-0098-FB4E-E46A-01109D3CF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Multilayer </a:t>
            </a:r>
            <a:r>
              <a:rPr lang="en-US" dirty="0" err="1"/>
              <a:t>Perceptrons</a:t>
            </a:r>
            <a:r>
              <a:rPr lang="en-US" dirty="0"/>
              <a:t> (MLPs)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E36F8C-66C8-551C-5F74-7D7E02D85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170" name="Picture 2" descr="Multilayer Perceptron - an overview | ScienceDirect Topics">
            <a:extLst>
              <a:ext uri="{FF2B5EF4-FFF2-40B4-BE49-F238E27FC236}">
                <a16:creationId xmlns:a16="http://schemas.microsoft.com/office/drawing/2014/main" id="{9D3F1A2C-82CF-2D20-0397-C77859A62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913" y="2176463"/>
            <a:ext cx="6304970" cy="451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259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A0C28-2642-1CFB-3B05-8884B0F4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C114E-5940-BB4A-F44C-B8883AAD3CFF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2373002" y="2187371"/>
            <a:ext cx="8869668" cy="4220629"/>
          </a:xfrm>
        </p:spPr>
        <p:txBody>
          <a:bodyPr/>
          <a:lstStyle/>
          <a:p>
            <a:r>
              <a:rPr lang="en-US" dirty="0"/>
              <a:t>Using a pre-trained model on a new task.</a:t>
            </a:r>
          </a:p>
          <a:p>
            <a:r>
              <a:rPr lang="en-US" b="1" dirty="0"/>
              <a:t>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Pre-trained Model</a:t>
            </a:r>
            <a:r>
              <a:rPr lang="en-US" dirty="0"/>
              <a:t>: Start with a model trained on a large dataset (e.g., ImageNet).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Fine-Tuning</a:t>
            </a:r>
            <a:r>
              <a:rPr lang="en-US" dirty="0"/>
              <a:t>: Adjust weights for the new task.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Feature Extraction</a:t>
            </a:r>
            <a:r>
              <a:rPr lang="en-US" dirty="0"/>
              <a:t>: Use features from the pre-trained model.</a:t>
            </a:r>
            <a:endParaRPr lang="en-US" b="1" dirty="0"/>
          </a:p>
          <a:p>
            <a:r>
              <a:rPr lang="en-US" dirty="0"/>
              <a:t>Benefits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Efficiency</a:t>
            </a:r>
            <a:r>
              <a:rPr lang="en-US" dirty="0"/>
              <a:t>: Reduces training time.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Performance</a:t>
            </a:r>
            <a:r>
              <a:rPr lang="en-US" dirty="0"/>
              <a:t>: Enhances results with limited data.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Versatility</a:t>
            </a:r>
            <a:r>
              <a:rPr lang="en-US" dirty="0"/>
              <a:t>: Useful for various domains.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12302-6AA9-D865-B185-36F88E3E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3F8BE3-DD10-EF16-DBAE-8601CE09588F}"/>
              </a:ext>
            </a:extLst>
          </p:cNvPr>
          <p:cNvSpPr txBox="1"/>
          <p:nvPr/>
        </p:nvSpPr>
        <p:spPr>
          <a:xfrm>
            <a:off x="3047071" y="3238758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Transfer Learning</a:t>
            </a:r>
          </a:p>
        </p:txBody>
      </p:sp>
    </p:spTree>
    <p:extLst>
      <p:ext uri="{BB962C8B-B14F-4D97-AF65-F5344CB8AC3E}">
        <p14:creationId xmlns:p14="http://schemas.microsoft.com/office/powerpoint/2010/main" val="927832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454852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8C68C-0393-DA59-0C89-D7CB8E58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CNN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D069F6-A0D5-4BE1-BF8B-6DC33CF4403E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741679" y="1962017"/>
            <a:ext cx="10500989" cy="4264181"/>
          </a:xfrm>
        </p:spPr>
        <p:txBody>
          <a:bodyPr/>
          <a:lstStyle/>
          <a:p>
            <a:r>
              <a:rPr lang="en-US" sz="1400" b="1" dirty="0"/>
              <a:t>Data Preparation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Convert labels to one-hot encoding.</a:t>
            </a: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Split data into training and validation 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Apply data augmentation (rotation, width/height shift, horizontal flip).</a:t>
            </a:r>
          </a:p>
          <a:p>
            <a:r>
              <a:rPr lang="en-US" sz="1400" b="1" dirty="0"/>
              <a:t>Model Architecture</a:t>
            </a:r>
            <a:r>
              <a:rPr lang="en-US" sz="1400" dirty="0"/>
              <a:t>:</a:t>
            </a: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CNN with 3 convolutional layers and max-pooling.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Flatten layer followed by 2 dense layers.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Compile with Adam optimizer and metrics (accuracy, precision, recall, AUC).</a:t>
            </a:r>
          </a:p>
          <a:p>
            <a:r>
              <a:rPr lang="en-US" sz="1400" b="1" dirty="0"/>
              <a:t>Training and Evaluation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Train model with augmented data. Evaluate model on test set, print metrics (accuracy, precision, recall, AUC, F1 score).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Callbacks: Early stopping, model checkpointing, and learning rate reduction.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Evaluate model performance on test set.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676052-1417-357F-34E5-DCCFF1FC1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67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/>
          <a:lstStyle/>
          <a:p>
            <a:r>
              <a:rPr lang="en-US" dirty="0"/>
              <a:t>RESULTS – SIMPLE 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175D3-F3DC-695F-474B-346EDCA5D60F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741680" y="2033739"/>
            <a:ext cx="3774587" cy="3723753"/>
          </a:xfrm>
        </p:spPr>
        <p:txBody>
          <a:bodyPr/>
          <a:lstStyle/>
          <a:p>
            <a:r>
              <a:rPr lang="en-US" dirty="0"/>
              <a:t>Test Accuracy: 0.77</a:t>
            </a:r>
          </a:p>
          <a:p>
            <a:r>
              <a:rPr lang="en-US" dirty="0"/>
              <a:t>Test Precision: 0.82</a:t>
            </a:r>
          </a:p>
          <a:p>
            <a:r>
              <a:rPr lang="en-US" dirty="0"/>
              <a:t>Test Recall: 0.72</a:t>
            </a:r>
          </a:p>
          <a:p>
            <a:r>
              <a:rPr lang="en-US" dirty="0"/>
              <a:t>Test AUC: 0.97</a:t>
            </a:r>
          </a:p>
          <a:p>
            <a:r>
              <a:rPr lang="en-US" dirty="0"/>
              <a:t>Test F1 Score: 0.77</a:t>
            </a:r>
          </a:p>
          <a:p>
            <a:endParaRPr lang="en-US" dirty="0"/>
          </a:p>
        </p:txBody>
      </p:sp>
      <p:pic>
        <p:nvPicPr>
          <p:cNvPr id="7" name="Content Placeholder 6" descr="A graph of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3A5CC67C-1B2A-44F7-94D9-8FBF0EF1DD70}"/>
              </a:ext>
            </a:extLst>
          </p:cNvPr>
          <p:cNvPicPr>
            <a:picLocks noGrp="1" noChangeAspect="1"/>
          </p:cNvPicPr>
          <p:nvPr>
            <p:ph sz="quarter" idx="36"/>
          </p:nvPr>
        </p:nvPicPr>
        <p:blipFill>
          <a:blip r:embed="rId3"/>
          <a:stretch>
            <a:fillRect/>
          </a:stretch>
        </p:blipFill>
        <p:spPr>
          <a:xfrm>
            <a:off x="6242050" y="2082800"/>
            <a:ext cx="5480454" cy="3253971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C57F4F-086F-4B5D-8C80-A3F7E9A29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1068" y="2082800"/>
            <a:ext cx="2725732" cy="294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59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4D81A-E691-4CCF-9C3A-FEACF5C3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COMPLEX CNN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E70F3-8C90-49FA-AB64-82A1FBC5B60D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8" y="2049903"/>
            <a:ext cx="10656829" cy="402670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Data Preprocessing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Normalization: Scale the pixel values to the range [0, 1] by dividing by 255.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One-Hot Encoding: Convert class labels to one-hot encoded vectors using </a:t>
            </a:r>
            <a:r>
              <a:rPr lang="en-US" dirty="0" err="1"/>
              <a:t>to_categorical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Model Architecture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Layers:</a:t>
            </a:r>
            <a:r>
              <a:rPr lang="en-US" dirty="0"/>
              <a:t> </a:t>
            </a:r>
            <a:r>
              <a:rPr lang="en-US" b="1" dirty="0"/>
              <a:t>Conv2D:</a:t>
            </a:r>
            <a:r>
              <a:rPr lang="en-US" dirty="0"/>
              <a:t> 32 filters, (3x3) kernel, </a:t>
            </a:r>
            <a:r>
              <a:rPr lang="en-US" dirty="0" err="1"/>
              <a:t>ReLU</a:t>
            </a:r>
            <a:r>
              <a:rPr lang="en-US" dirty="0"/>
              <a:t> activation, </a:t>
            </a:r>
            <a:r>
              <a:rPr lang="en-US" b="1" dirty="0"/>
              <a:t>Conv2D:</a:t>
            </a:r>
            <a:r>
              <a:rPr lang="en-US" dirty="0"/>
              <a:t> 32 filters, (3x3) kernel, </a:t>
            </a:r>
            <a:r>
              <a:rPr lang="en-US" dirty="0" err="1"/>
              <a:t>ReLU</a:t>
            </a:r>
            <a:r>
              <a:rPr lang="en-US" dirty="0"/>
              <a:t> activation, </a:t>
            </a:r>
            <a:r>
              <a:rPr lang="en-US" b="1" dirty="0"/>
              <a:t>MaxPooling2D:</a:t>
            </a:r>
            <a:r>
              <a:rPr lang="en-US" dirty="0"/>
              <a:t> (2x2) pool size, </a:t>
            </a:r>
            <a:r>
              <a:rPr lang="en-US" b="1" dirty="0"/>
              <a:t>Conv2D:</a:t>
            </a:r>
            <a:r>
              <a:rPr lang="en-US" dirty="0"/>
              <a:t> 64 filters, (3x3) kernel, </a:t>
            </a:r>
            <a:r>
              <a:rPr lang="en-US" dirty="0" err="1"/>
              <a:t>ReLU</a:t>
            </a:r>
            <a:r>
              <a:rPr lang="en-US" dirty="0"/>
              <a:t> activation, </a:t>
            </a:r>
            <a:r>
              <a:rPr lang="en-US" b="1" dirty="0"/>
              <a:t>Conv2D:</a:t>
            </a:r>
            <a:r>
              <a:rPr lang="en-US" dirty="0"/>
              <a:t> 64 filters, (3x3) kernel, </a:t>
            </a:r>
            <a:r>
              <a:rPr lang="en-US" dirty="0" err="1"/>
              <a:t>ReLU</a:t>
            </a:r>
            <a:r>
              <a:rPr lang="en-US" dirty="0"/>
              <a:t> activation, </a:t>
            </a:r>
            <a:r>
              <a:rPr lang="en-US" b="1" dirty="0"/>
              <a:t>MaxPooling2D:</a:t>
            </a:r>
            <a:r>
              <a:rPr lang="en-US" dirty="0"/>
              <a:t> (2x2) pool size, </a:t>
            </a:r>
            <a:r>
              <a:rPr lang="en-US" b="1" dirty="0"/>
              <a:t>Conv2D:</a:t>
            </a:r>
            <a:r>
              <a:rPr lang="en-US" dirty="0"/>
              <a:t> 128 filters, (3x3) kernel, </a:t>
            </a:r>
            <a:r>
              <a:rPr lang="en-US" dirty="0" err="1"/>
              <a:t>ReLU</a:t>
            </a:r>
            <a:r>
              <a:rPr lang="en-US" dirty="0"/>
              <a:t> activation, </a:t>
            </a:r>
            <a:r>
              <a:rPr lang="en-US" b="1" dirty="0"/>
              <a:t>Conv2D:</a:t>
            </a:r>
            <a:r>
              <a:rPr lang="en-US" dirty="0"/>
              <a:t> 128 filters, (3x3) kernel, </a:t>
            </a:r>
            <a:r>
              <a:rPr lang="en-US" dirty="0" err="1"/>
              <a:t>ReLU</a:t>
            </a:r>
            <a:r>
              <a:rPr lang="en-US" dirty="0"/>
              <a:t> activation, </a:t>
            </a:r>
            <a:r>
              <a:rPr lang="en-US" b="1" dirty="0"/>
              <a:t>Flatten:</a:t>
            </a:r>
            <a:r>
              <a:rPr lang="en-US" dirty="0"/>
              <a:t> Flatten the input, </a:t>
            </a:r>
            <a:r>
              <a:rPr lang="en-US" b="1" dirty="0"/>
              <a:t>Dense:</a:t>
            </a:r>
            <a:r>
              <a:rPr lang="en-US" dirty="0"/>
              <a:t> 128 units, </a:t>
            </a:r>
            <a:r>
              <a:rPr lang="en-US" dirty="0" err="1"/>
              <a:t>ReLU</a:t>
            </a:r>
            <a:r>
              <a:rPr lang="en-US" dirty="0"/>
              <a:t> activation, </a:t>
            </a:r>
            <a:r>
              <a:rPr lang="en-US" b="1" dirty="0"/>
              <a:t>Dense:</a:t>
            </a:r>
            <a:r>
              <a:rPr lang="en-US" dirty="0"/>
              <a:t> 64 units, </a:t>
            </a:r>
            <a:r>
              <a:rPr lang="en-US" dirty="0" err="1"/>
              <a:t>ReLU</a:t>
            </a:r>
            <a:r>
              <a:rPr lang="en-US" dirty="0"/>
              <a:t> activation, </a:t>
            </a:r>
            <a:r>
              <a:rPr lang="en-US" b="1" dirty="0"/>
              <a:t>Dense:</a:t>
            </a:r>
            <a:r>
              <a:rPr lang="en-US" dirty="0"/>
              <a:t> 10 units, </a:t>
            </a:r>
            <a:r>
              <a:rPr lang="en-US" dirty="0" err="1"/>
              <a:t>softmax</a:t>
            </a:r>
            <a:r>
              <a:rPr lang="en-US" dirty="0"/>
              <a:t> activation</a:t>
            </a:r>
          </a:p>
          <a:p>
            <a:pPr marL="0" indent="0">
              <a:buNone/>
            </a:pPr>
            <a:endParaRPr lang="el-G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D7EC2-7ECC-4B9F-8AFC-C050B6636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30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02E77-237A-49B1-985D-3D632D957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COMPLEX CNN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82128-9D6E-4AF3-92D2-2198F9E00538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8" y="2465539"/>
            <a:ext cx="10689464" cy="372375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Training and Evaluation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Training:</a:t>
            </a:r>
            <a:r>
              <a:rPr lang="en-US" dirty="0"/>
              <a:t> 5-Fold Cross Validation, 20 epochs each fold.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Metrics:</a:t>
            </a:r>
            <a:r>
              <a:rPr lang="en-US" dirty="0"/>
              <a:t> Accuracy, Precision, Recall, AUC, F1 Score, Classification Report, Confusion Matrix.</a:t>
            </a:r>
          </a:p>
          <a:p>
            <a:pPr marL="0" indent="0">
              <a:buNone/>
            </a:pPr>
            <a:endParaRPr lang="el-GR" b="1" dirty="0"/>
          </a:p>
          <a:p>
            <a:pPr marL="0" indent="0">
              <a:buNone/>
            </a:pPr>
            <a:r>
              <a:rPr lang="en-US" b="1" dirty="0"/>
              <a:t>Evaluation 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Metrics:</a:t>
            </a:r>
            <a:r>
              <a:rPr lang="en-US" dirty="0"/>
              <a:t> Test accuracy, precision, recall, AUC, F1 score.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Visualization:</a:t>
            </a:r>
            <a:r>
              <a:rPr lang="en-US" dirty="0"/>
              <a:t> Classification report and confusion matrix.</a:t>
            </a:r>
          </a:p>
          <a:p>
            <a:pPr marL="0" indent="0">
              <a:buNone/>
            </a:pPr>
            <a:endParaRPr lang="el-G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F89E89-0A6A-44FF-8B7D-EB8FBF8BC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165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1F9C8-D446-4F8D-B44A-624D7772E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COMPLEX CNN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49655-C295-46C8-A0D0-28F0F6FBAB93}"/>
              </a:ext>
            </a:extLst>
          </p:cNvPr>
          <p:cNvSpPr>
            <a:spLocks noGrp="1"/>
          </p:cNvSpPr>
          <p:nvPr>
            <p:ph sz="quarter" idx="35"/>
          </p:nvPr>
        </p:nvSpPr>
        <p:spPr/>
        <p:txBody>
          <a:bodyPr/>
          <a:lstStyle/>
          <a:p>
            <a:r>
              <a:rPr lang="en-US" dirty="0"/>
              <a:t>Test Accuracy 0.72</a:t>
            </a:r>
          </a:p>
          <a:p>
            <a:r>
              <a:rPr lang="en-US" dirty="0"/>
              <a:t>Test Precision 0.74</a:t>
            </a:r>
          </a:p>
          <a:p>
            <a:r>
              <a:rPr lang="en-US" dirty="0"/>
              <a:t>Test Recall 0.71</a:t>
            </a:r>
          </a:p>
          <a:p>
            <a:r>
              <a:rPr lang="en-US" dirty="0"/>
              <a:t>Test AUC  0.93</a:t>
            </a:r>
          </a:p>
          <a:p>
            <a:r>
              <a:rPr lang="en-US" dirty="0"/>
              <a:t>Test F1 score 0.72</a:t>
            </a:r>
          </a:p>
          <a:p>
            <a:endParaRPr lang="el-GR" dirty="0"/>
          </a:p>
        </p:txBody>
      </p:sp>
      <p:pic>
        <p:nvPicPr>
          <p:cNvPr id="7" name="Content Placeholder 6" descr="A blue and white grid with numbers&#10;&#10;Description automatically generated">
            <a:extLst>
              <a:ext uri="{FF2B5EF4-FFF2-40B4-BE49-F238E27FC236}">
                <a16:creationId xmlns:a16="http://schemas.microsoft.com/office/drawing/2014/main" id="{7AA9DEB6-4118-4354-97C3-FC201024A367}"/>
              </a:ext>
            </a:extLst>
          </p:cNvPr>
          <p:cNvPicPr>
            <a:picLocks noGrp="1" noChangeAspect="1"/>
          </p:cNvPicPr>
          <p:nvPr>
            <p:ph sz="quarter" idx="36"/>
          </p:nvPr>
        </p:nvPicPr>
        <p:blipFill rotWithShape="1">
          <a:blip r:embed="rId2"/>
          <a:srcRect l="9294" t="10660" r="16684" b="4182"/>
          <a:stretch/>
        </p:blipFill>
        <p:spPr>
          <a:xfrm>
            <a:off x="6384176" y="2053243"/>
            <a:ext cx="5357937" cy="3025833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7D43C8-D7E5-41CA-9F06-227E64798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DC2DE5-1DF9-458A-9B3A-DA548A4C0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4400" y="2465539"/>
            <a:ext cx="2993460" cy="256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341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8C68C-0393-DA59-0C89-D7CB8E58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D069F6-A0D5-4BE1-BF8B-6DC33CF4403E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741679" y="1962017"/>
            <a:ext cx="10500989" cy="4264181"/>
          </a:xfrm>
        </p:spPr>
        <p:txBody>
          <a:bodyPr/>
          <a:lstStyle/>
          <a:p>
            <a:r>
              <a:rPr lang="en-US" sz="1600" b="1" dirty="0"/>
              <a:t>Data Preparation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Normalize images and convert labels to one-hot encoding.</a:t>
            </a: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Flatten images for MLP input.</a:t>
            </a: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Split data into training and validation sets (80% training, 20% validation).</a:t>
            </a:r>
            <a:endParaRPr lang="en-US" sz="1600" b="1" dirty="0"/>
          </a:p>
          <a:p>
            <a:r>
              <a:rPr lang="en-US" sz="1600" b="1" dirty="0"/>
              <a:t>Model Architecture</a:t>
            </a:r>
            <a:r>
              <a:rPr lang="en-US" sz="1600" dirty="0"/>
              <a:t>:</a:t>
            </a: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Sequential model with three dense layers (512, 256, 128 units) and </a:t>
            </a:r>
            <a:r>
              <a:rPr lang="en-US" sz="1600" dirty="0" err="1"/>
              <a:t>ReLU</a:t>
            </a:r>
            <a:r>
              <a:rPr lang="en-US" sz="1600" dirty="0"/>
              <a:t> activation.</a:t>
            </a: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Output layer with 10 units and </a:t>
            </a:r>
            <a:r>
              <a:rPr lang="en-US" sz="1600" dirty="0" err="1"/>
              <a:t>softmax</a:t>
            </a:r>
            <a:r>
              <a:rPr lang="en-US" sz="1600" dirty="0"/>
              <a:t> activation.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Compile model with Adam optimizer and metrics (accuracy, precision, recall, AUC).</a:t>
            </a:r>
          </a:p>
          <a:p>
            <a:r>
              <a:rPr lang="en-US" sz="1600" b="1" dirty="0"/>
              <a:t>Training and Evaluation</a:t>
            </a:r>
            <a:r>
              <a:rPr lang="en-US" sz="16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Train model on training set, validate on validation set (10 epochs).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Evaluate model on test set, print metrics (accuracy, precision, recall, AUC, F1 score).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676052-1417-357F-34E5-DCCFF1FC1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423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ED8CF-9D84-4CB9-BDF8-0C188147E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</a:t>
            </a:r>
            <a:r>
              <a:rPr lang="en-US" dirty="0" err="1"/>
              <a:t>mlp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AAA75-420F-42DC-BB67-01EE27BFA4C6}"/>
              </a:ext>
            </a:extLst>
          </p:cNvPr>
          <p:cNvSpPr>
            <a:spLocks noGrp="1"/>
          </p:cNvSpPr>
          <p:nvPr>
            <p:ph sz="quarter" idx="35"/>
          </p:nvPr>
        </p:nvSpPr>
        <p:spPr/>
        <p:txBody>
          <a:bodyPr/>
          <a:lstStyle/>
          <a:p>
            <a:r>
              <a:rPr lang="en-US" dirty="0"/>
              <a:t>Test Accuracy: 0.47</a:t>
            </a:r>
          </a:p>
          <a:p>
            <a:r>
              <a:rPr lang="en-US" dirty="0"/>
              <a:t>Test Precision: 0.68</a:t>
            </a:r>
          </a:p>
          <a:p>
            <a:r>
              <a:rPr lang="en-US" dirty="0"/>
              <a:t>Test Recall: 0.28</a:t>
            </a:r>
          </a:p>
          <a:p>
            <a:r>
              <a:rPr lang="en-US" dirty="0"/>
              <a:t>Test AUC: 0.87</a:t>
            </a:r>
          </a:p>
          <a:p>
            <a:r>
              <a:rPr lang="en-US" dirty="0"/>
              <a:t>Test F1 score: 0.39</a:t>
            </a:r>
          </a:p>
          <a:p>
            <a:endParaRPr lang="el-G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97AEDF-D65A-4354-9A4B-6235BDD99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37EF14-D13E-4788-95C1-23BD37F02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9744" y="2177191"/>
            <a:ext cx="3319736" cy="2818758"/>
          </a:xfrm>
          <a:prstGeom prst="rect">
            <a:avLst/>
          </a:prstGeom>
        </p:spPr>
      </p:pic>
      <p:pic>
        <p:nvPicPr>
          <p:cNvPr id="10" name="Content Placeholder 9" descr="A graph with numbers and a number in a row&#10;&#10;Description automatically generated with medium confidence">
            <a:extLst>
              <a:ext uri="{FF2B5EF4-FFF2-40B4-BE49-F238E27FC236}">
                <a16:creationId xmlns:a16="http://schemas.microsoft.com/office/drawing/2014/main" id="{093C57DF-B1BE-DA85-D134-8B1266EF0671}"/>
              </a:ext>
            </a:extLst>
          </p:cNvPr>
          <p:cNvPicPr>
            <a:picLocks noGrp="1" noChangeAspect="1"/>
          </p:cNvPicPr>
          <p:nvPr>
            <p:ph sz="quarter" idx="36"/>
          </p:nvPr>
        </p:nvPicPr>
        <p:blipFill>
          <a:blip r:embed="rId3"/>
          <a:stretch>
            <a:fillRect/>
          </a:stretch>
        </p:blipFill>
        <p:spPr>
          <a:xfrm>
            <a:off x="3831107" y="2063944"/>
            <a:ext cx="4322133" cy="3724275"/>
          </a:xfrm>
        </p:spPr>
      </p:pic>
    </p:spTree>
    <p:extLst>
      <p:ext uri="{BB962C8B-B14F-4D97-AF65-F5344CB8AC3E}">
        <p14:creationId xmlns:p14="http://schemas.microsoft.com/office/powerpoint/2010/main" val="3464571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3097848"/>
            <a:ext cx="4466504" cy="3405187"/>
          </a:xfrm>
        </p:spPr>
        <p:txBody>
          <a:bodyPr anchor="t"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Types of models used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Justification of the Models finally used</a:t>
            </a:r>
          </a:p>
        </p:txBody>
      </p: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25544-C720-43E8-A5B7-FDA362121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TRANSFER LEARNING – VGG16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E49EE-4E42-46A8-9FBA-F425D9B46A01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8" y="1922441"/>
            <a:ext cx="10647900" cy="372375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Data Preparation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images are normalized by scaling the pixel values to the range [0, 1].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Labels are converted to one-hot encoded vectors.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training images are augmented with random rotations, width and height shifts, and horizontal flips to improve model generalization.</a:t>
            </a:r>
          </a:p>
          <a:p>
            <a:pPr marL="0" indent="0">
              <a:buNone/>
            </a:pPr>
            <a:r>
              <a:rPr lang="en-US" b="1" dirty="0"/>
              <a:t>Model Architecture &amp; Training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VGG16 pretrained on ImageNet, with the top layers removed.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Flatten layer followed by two dense layers (256 and 128 units) with </a:t>
            </a:r>
            <a:r>
              <a:rPr lang="en-US" dirty="0" err="1"/>
              <a:t>ReLU</a:t>
            </a:r>
            <a:r>
              <a:rPr lang="en-US" dirty="0"/>
              <a:t> activation, and a final dense layer with </a:t>
            </a:r>
            <a:r>
              <a:rPr lang="en-US" dirty="0" err="1"/>
              <a:t>softmax</a:t>
            </a:r>
            <a:r>
              <a:rPr lang="en-US" dirty="0"/>
              <a:t> activation for classification into 10 classes.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model is compiled with Adam optimizer and trained using 5-fold cross-validation. Early stopping and learning rate reduction on plateau are used to improve training efficiency.</a:t>
            </a:r>
            <a:endParaRPr lang="el-G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E5361F-41C1-476E-8967-A27B52D22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20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DA9A3-BD55-4740-AC0B-80C77B1CF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TRANSFER LEARNING - vgg16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8ED4B-4937-473A-A6E6-7012E28A538B}"/>
              </a:ext>
            </a:extLst>
          </p:cNvPr>
          <p:cNvSpPr>
            <a:spLocks noGrp="1"/>
          </p:cNvSpPr>
          <p:nvPr>
            <p:ph sz="quarter" idx="35"/>
          </p:nvPr>
        </p:nvSpPr>
        <p:spPr/>
        <p:txBody>
          <a:bodyPr/>
          <a:lstStyle/>
          <a:p>
            <a:r>
              <a:rPr lang="en-US" dirty="0"/>
              <a:t>Test Accuracy: 0.60</a:t>
            </a:r>
          </a:p>
          <a:p>
            <a:r>
              <a:rPr lang="en-US" dirty="0"/>
              <a:t>Test Precision: 0.71</a:t>
            </a:r>
          </a:p>
          <a:p>
            <a:r>
              <a:rPr lang="en-US" dirty="0"/>
              <a:t>Test Recall: 0.49</a:t>
            </a:r>
          </a:p>
          <a:p>
            <a:r>
              <a:rPr lang="en-US" dirty="0"/>
              <a:t>Test AUC: 0.93</a:t>
            </a:r>
          </a:p>
          <a:p>
            <a:r>
              <a:rPr lang="en-US" dirty="0"/>
              <a:t>Test F1 score: 0.58</a:t>
            </a:r>
          </a:p>
          <a:p>
            <a:endParaRPr lang="el-GR" dirty="0"/>
          </a:p>
        </p:txBody>
      </p:sp>
      <p:pic>
        <p:nvPicPr>
          <p:cNvPr id="7" name="Content Placeholder 6" descr="A blue and white grid with numbers&#10;&#10;Description automatically generated">
            <a:extLst>
              <a:ext uri="{FF2B5EF4-FFF2-40B4-BE49-F238E27FC236}">
                <a16:creationId xmlns:a16="http://schemas.microsoft.com/office/drawing/2014/main" id="{4FE42C78-3264-4A34-919B-B549EE02F514}"/>
              </a:ext>
            </a:extLst>
          </p:cNvPr>
          <p:cNvPicPr>
            <a:picLocks noGrp="1" noChangeAspect="1"/>
          </p:cNvPicPr>
          <p:nvPr>
            <p:ph sz="quarter" idx="36"/>
          </p:nvPr>
        </p:nvPicPr>
        <p:blipFill rotWithShape="1">
          <a:blip r:embed="rId2"/>
          <a:srcRect l="2608" t="-2529" r="20899" b="5060"/>
          <a:stretch/>
        </p:blipFill>
        <p:spPr>
          <a:xfrm>
            <a:off x="3283526" y="1967407"/>
            <a:ext cx="5220394" cy="3592059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158103-E0FD-46C6-9EA2-0EAB1497A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9CE174-5020-4BD0-9CC8-B14181117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0767" y="2684177"/>
            <a:ext cx="3242152" cy="276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7942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DA9A3-BD55-4740-AC0B-80C77B1CF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learning vgg16 with finetuning</a:t>
            </a:r>
            <a:endParaRPr lang="el-G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158103-E0FD-46C6-9EA2-0EAB1497A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3D35447B-5D1C-806F-2039-77E314C5D0B1}"/>
              </a:ext>
            </a:extLst>
          </p:cNvPr>
          <p:cNvSpPr txBox="1">
            <a:spLocks/>
          </p:cNvSpPr>
          <p:nvPr/>
        </p:nvSpPr>
        <p:spPr>
          <a:xfrm>
            <a:off x="741679" y="1962017"/>
            <a:ext cx="10500989" cy="42641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64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Data Preparation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Convert labels to one-hot encoding.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Apply data augmentation (rotation, width/height shift, horizontal flip).</a:t>
            </a:r>
          </a:p>
          <a:p>
            <a:r>
              <a:rPr lang="en-US" sz="1400" b="1" dirty="0"/>
              <a:t>Model Architecture</a:t>
            </a:r>
            <a:r>
              <a:rPr lang="en-US" sz="1400" dirty="0"/>
              <a:t>:</a:t>
            </a: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Base Model</a:t>
            </a:r>
            <a:r>
              <a:rPr lang="en-US" sz="1400" dirty="0"/>
              <a:t>: VGG16 pretrained on ImageNet, excluding top layers.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Additional Layers</a:t>
            </a:r>
            <a:r>
              <a:rPr lang="en-US" sz="1400" dirty="0"/>
              <a:t>: Flatten, Dense layers (256, 128 units), and output layer (10 units).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Compilation</a:t>
            </a:r>
            <a:r>
              <a:rPr lang="en-US" sz="1400" dirty="0"/>
              <a:t>: Adam optimizer and metrics (accuracy, precision, recall, AUC).</a:t>
            </a:r>
          </a:p>
          <a:p>
            <a:r>
              <a:rPr lang="en-US" sz="1400" b="1" dirty="0"/>
              <a:t>Training and Evaluation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Initial Training</a:t>
            </a:r>
            <a:r>
              <a:rPr lang="en-US" sz="1400" dirty="0"/>
              <a:t>: Train model with frozen base model layers.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Callbacks</a:t>
            </a:r>
            <a:r>
              <a:rPr lang="en-US" sz="1400" dirty="0"/>
              <a:t>: Early stopping, model checkpointing, learning rate reduction.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Fine-Tuning</a:t>
            </a:r>
            <a:r>
              <a:rPr lang="en-US" sz="1400" dirty="0"/>
              <a:t>: Unfreeze top layers of the base model and re-train with lower learning 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Evaluation</a:t>
            </a:r>
            <a:r>
              <a:rPr lang="en-US" sz="1400" dirty="0"/>
              <a:t>: Evaluate on test set, plot training history, display classification report, and confusion matrix.</a:t>
            </a:r>
          </a:p>
        </p:txBody>
      </p:sp>
    </p:spTree>
    <p:extLst>
      <p:ext uri="{BB962C8B-B14F-4D97-AF65-F5344CB8AC3E}">
        <p14:creationId xmlns:p14="http://schemas.microsoft.com/office/powerpoint/2010/main" val="3102491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1F774-0ABB-15EA-EFA6-562141863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799832" cy="1327464"/>
          </a:xfrm>
        </p:spPr>
        <p:txBody>
          <a:bodyPr/>
          <a:lstStyle/>
          <a:p>
            <a:r>
              <a:rPr lang="en-US" dirty="0"/>
              <a:t>Results – transfer learning vgg16 with finetuning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025D6-8323-EE34-F7F8-C1B0DFE64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B1BB4F8-0A5E-2D49-50FA-645011C9171B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430528" y="2041794"/>
            <a:ext cx="2815559" cy="2151066"/>
          </a:xfrm>
        </p:spPr>
        <p:txBody>
          <a:bodyPr/>
          <a:lstStyle/>
          <a:p>
            <a:r>
              <a:rPr lang="en-US" dirty="0"/>
              <a:t>Test Accuracy:</a:t>
            </a:r>
            <a:r>
              <a:rPr lang="el-GR" dirty="0"/>
              <a:t> 0.62</a:t>
            </a:r>
          </a:p>
          <a:p>
            <a:r>
              <a:rPr lang="en-US" dirty="0"/>
              <a:t>Test Precision: </a:t>
            </a:r>
            <a:r>
              <a:rPr lang="el-GR" dirty="0"/>
              <a:t>0.71</a:t>
            </a:r>
            <a:endParaRPr lang="en-US" dirty="0"/>
          </a:p>
          <a:p>
            <a:r>
              <a:rPr lang="en-US" dirty="0"/>
              <a:t>Test Recall: 0.</a:t>
            </a:r>
            <a:r>
              <a:rPr lang="el-GR" dirty="0"/>
              <a:t>53</a:t>
            </a:r>
            <a:endParaRPr lang="en-US" dirty="0"/>
          </a:p>
          <a:p>
            <a:r>
              <a:rPr lang="en-US" dirty="0"/>
              <a:t>Test AUC: 0.9</a:t>
            </a:r>
            <a:r>
              <a:rPr lang="el-GR" dirty="0"/>
              <a:t>3</a:t>
            </a:r>
            <a:endParaRPr lang="en-US" dirty="0"/>
          </a:p>
          <a:p>
            <a:r>
              <a:rPr lang="en-US" dirty="0"/>
              <a:t>Test F1 score: 0.</a:t>
            </a:r>
            <a:r>
              <a:rPr lang="el-GR" dirty="0"/>
              <a:t>61</a:t>
            </a:r>
            <a:endParaRPr lang="en-US" dirty="0"/>
          </a:p>
          <a:p>
            <a:endParaRPr lang="el-GR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38C8E48-C7B4-7016-4F8D-3CAFF77E8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61" y="4260851"/>
            <a:ext cx="2900326" cy="2230048"/>
          </a:xfrm>
          <a:prstGeom prst="rect">
            <a:avLst/>
          </a:prstGeom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B49557F9-F37F-EAD8-FECD-C36EAA5C2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940" y="2037226"/>
            <a:ext cx="3401310" cy="293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3D61DC85-BF6B-C73E-F23B-34AD63A38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103" y="2037226"/>
            <a:ext cx="5095136" cy="2998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3325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E3C43-9AD7-A30F-601D-DEB6244BD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learning restnet50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196F1C-1ACC-DA8A-CDD5-7CC1D749C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09C33A8F-D952-C755-29A5-3CBA8C86A18F}"/>
              </a:ext>
            </a:extLst>
          </p:cNvPr>
          <p:cNvSpPr txBox="1">
            <a:spLocks/>
          </p:cNvSpPr>
          <p:nvPr/>
        </p:nvSpPr>
        <p:spPr>
          <a:xfrm>
            <a:off x="741679" y="1962017"/>
            <a:ext cx="10500989" cy="42641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64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Data Preparation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Convert labels to one-hot encoding.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Apply data augmentation (rotation, width/height shift, horizontal flip).</a:t>
            </a:r>
          </a:p>
          <a:p>
            <a:r>
              <a:rPr lang="en-US" sz="1400" b="1" dirty="0"/>
              <a:t>Model Architecture</a:t>
            </a:r>
            <a:r>
              <a:rPr lang="en-US" sz="1400" dirty="0"/>
              <a:t>:</a:t>
            </a: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Base Model</a:t>
            </a:r>
            <a:r>
              <a:rPr lang="en-US" sz="1400" dirty="0"/>
              <a:t>: ResNet50 pretrained on ImageNet, excluding top layers.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Additional Layers</a:t>
            </a:r>
            <a:r>
              <a:rPr lang="en-US" sz="1400" dirty="0"/>
              <a:t>: Global average pooling, Dense layers (256, 128 units), and output layer (10 units).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Compilation</a:t>
            </a:r>
            <a:r>
              <a:rPr lang="en-US" sz="1400" dirty="0"/>
              <a:t>: Adam optimizer, categorical cross-entropy loss, and metrics (accuracy, precision, recall, AUC).</a:t>
            </a:r>
          </a:p>
          <a:p>
            <a:r>
              <a:rPr lang="en-US" sz="1400" b="1" dirty="0"/>
              <a:t>Training and Evaluation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Initial Training</a:t>
            </a:r>
            <a:r>
              <a:rPr lang="en-US" sz="1400" dirty="0"/>
              <a:t>: Train model with frozen base model layers.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Callbacks</a:t>
            </a:r>
            <a:r>
              <a:rPr lang="en-US" sz="1400" dirty="0"/>
              <a:t>: Early stopping, model checkpointing, learning rate reduction.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Fine-Tuning</a:t>
            </a:r>
            <a:r>
              <a:rPr lang="en-US" sz="1400" dirty="0"/>
              <a:t>: Unfreeze top layers of the base model and re-train with lower learning 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Evaluation</a:t>
            </a:r>
            <a:r>
              <a:rPr lang="en-US" sz="1400" dirty="0"/>
              <a:t>: Evaluate on test set, plot training history, display classification report, and confusion matrix.</a:t>
            </a:r>
          </a:p>
        </p:txBody>
      </p:sp>
    </p:spTree>
    <p:extLst>
      <p:ext uri="{BB962C8B-B14F-4D97-AF65-F5344CB8AC3E}">
        <p14:creationId xmlns:p14="http://schemas.microsoft.com/office/powerpoint/2010/main" val="33523007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49452-BC72-05F6-9C09-B2007281F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transfer learning restnet50(1)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FA9143-CF03-6927-67F8-3AE1F140B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702EDB3-0A67-3937-A15C-7C98A10ACE8C}"/>
              </a:ext>
            </a:extLst>
          </p:cNvPr>
          <p:cNvSpPr txBox="1">
            <a:spLocks noGrp="1"/>
          </p:cNvSpPr>
          <p:nvPr>
            <p:ph sz="quarter" idx="36"/>
          </p:nvPr>
        </p:nvSpPr>
        <p:spPr>
          <a:xfrm>
            <a:off x="741363" y="2063751"/>
            <a:ext cx="3081337" cy="2432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626364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8972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209294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Test Accuracy: 0.21 </a:t>
            </a:r>
            <a:r>
              <a:rPr lang="en-US" sz="1400" dirty="0">
                <a:sym typeface="Wingdings" panose="05000000000000000000" pitchFamily="2" charset="2"/>
              </a:rPr>
              <a:t></a:t>
            </a:r>
            <a:r>
              <a:rPr lang="en-US" sz="1400" dirty="0"/>
              <a:t> 0.42</a:t>
            </a:r>
          </a:p>
          <a:p>
            <a:r>
              <a:rPr lang="en-US" sz="1400" dirty="0"/>
              <a:t>Val Accuracy: 0.27 </a:t>
            </a:r>
            <a:r>
              <a:rPr lang="en-US" sz="1400" dirty="0">
                <a:sym typeface="Wingdings" panose="05000000000000000000" pitchFamily="2" charset="2"/>
              </a:rPr>
              <a:t> 0.43</a:t>
            </a:r>
            <a:endParaRPr lang="en-US" sz="1400" dirty="0"/>
          </a:p>
          <a:p>
            <a:r>
              <a:rPr lang="en-US" sz="1400" dirty="0"/>
              <a:t>Test Precision: 0.65</a:t>
            </a:r>
          </a:p>
          <a:p>
            <a:r>
              <a:rPr lang="en-US" sz="1400" dirty="0"/>
              <a:t>Test Recall: 0.17</a:t>
            </a:r>
          </a:p>
          <a:p>
            <a:r>
              <a:rPr lang="en-US" sz="1400" dirty="0"/>
              <a:t>Test AUC: 0.87</a:t>
            </a:r>
          </a:p>
          <a:p>
            <a:r>
              <a:rPr lang="en-US" sz="1400" dirty="0"/>
              <a:t>Test F1 score: 0.28</a:t>
            </a:r>
          </a:p>
          <a:p>
            <a:endParaRPr lang="el-GR" sz="1400" dirty="0"/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16B603D5-D8DD-CE31-7500-1A3E87CD3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499" y="4278173"/>
            <a:ext cx="5707391" cy="2206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B3D764-33D8-D152-018C-23BBD906A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560" y="2063751"/>
            <a:ext cx="3146330" cy="2206905"/>
          </a:xfrm>
          <a:prstGeom prst="rect">
            <a:avLst/>
          </a:prstGeom>
        </p:spPr>
      </p:pic>
      <p:pic>
        <p:nvPicPr>
          <p:cNvPr id="10246" name="Picture 6">
            <a:extLst>
              <a:ext uri="{FF2B5EF4-FFF2-40B4-BE49-F238E27FC236}">
                <a16:creationId xmlns:a16="http://schemas.microsoft.com/office/drawing/2014/main" id="{B7408616-2B56-CDB0-5CDF-576686841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026" y="2063750"/>
            <a:ext cx="4895524" cy="421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99917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9AE16-E297-8642-BA05-20F49B470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Transfer learning restnet50(2)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5B37A3-2C3D-C65F-5F40-8E2B2E548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F70679D-94AD-DB94-8F33-5FDA5DAAA4AD}"/>
              </a:ext>
            </a:extLst>
          </p:cNvPr>
          <p:cNvSpPr txBox="1">
            <a:spLocks/>
          </p:cNvSpPr>
          <p:nvPr/>
        </p:nvSpPr>
        <p:spPr>
          <a:xfrm>
            <a:off x="741363" y="2063751"/>
            <a:ext cx="3081337" cy="2432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626364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8972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209294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Test Accuracy: 0.22 </a:t>
            </a:r>
            <a:r>
              <a:rPr lang="en-US" sz="1400" dirty="0">
                <a:sym typeface="Wingdings" panose="05000000000000000000" pitchFamily="2" charset="2"/>
              </a:rPr>
              <a:t></a:t>
            </a:r>
            <a:r>
              <a:rPr lang="en-US" sz="1400" dirty="0"/>
              <a:t> 0.445</a:t>
            </a:r>
          </a:p>
          <a:p>
            <a:r>
              <a:rPr lang="en-US" sz="1400" dirty="0"/>
              <a:t>Val Accuracy: 0.27 </a:t>
            </a:r>
            <a:r>
              <a:rPr lang="en-US" sz="1400" dirty="0">
                <a:sym typeface="Wingdings" panose="05000000000000000000" pitchFamily="2" charset="2"/>
              </a:rPr>
              <a:t> </a:t>
            </a:r>
            <a:r>
              <a:rPr lang="en-US" sz="1400" dirty="0"/>
              <a:t> 0.445</a:t>
            </a:r>
          </a:p>
          <a:p>
            <a:r>
              <a:rPr lang="en-US" sz="1400" dirty="0"/>
              <a:t>Precision: 0.65</a:t>
            </a:r>
          </a:p>
          <a:p>
            <a:r>
              <a:rPr lang="en-US" sz="1400" dirty="0"/>
              <a:t>Test Recall: 0.22</a:t>
            </a:r>
          </a:p>
          <a:p>
            <a:r>
              <a:rPr lang="en-US" sz="1400" dirty="0"/>
              <a:t>Test AUC: 0.85</a:t>
            </a:r>
          </a:p>
          <a:p>
            <a:r>
              <a:rPr lang="en-US" sz="1400" dirty="0"/>
              <a:t>Test F1 score: 0.33</a:t>
            </a:r>
          </a:p>
          <a:p>
            <a:endParaRPr lang="el-GR" sz="1400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E46CE3CA-1823-8802-33F9-C97453D20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3" y="4298950"/>
            <a:ext cx="5740679" cy="219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068244-73EA-4906-F849-81D22A1FE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620" y="2063751"/>
            <a:ext cx="2995422" cy="2197100"/>
          </a:xfrm>
          <a:prstGeom prst="rect">
            <a:avLst/>
          </a:prstGeom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06E7279E-64A4-FD85-4DC8-29FF2E3F4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957" y="2057703"/>
            <a:ext cx="4882680" cy="420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15341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2DE29-00E3-7317-D359-31EBF51C7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learning mobilenetv2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FBD47C-C6BA-EBA2-5E6B-0220F0BF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C93B9595-7143-038B-4051-6C8986349B05}"/>
              </a:ext>
            </a:extLst>
          </p:cNvPr>
          <p:cNvSpPr txBox="1">
            <a:spLocks/>
          </p:cNvSpPr>
          <p:nvPr/>
        </p:nvSpPr>
        <p:spPr>
          <a:xfrm>
            <a:off x="741679" y="1962017"/>
            <a:ext cx="10500989" cy="42641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64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Data Preparation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Convert labels to one-hot encoding.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Data augmentation</a:t>
            </a:r>
            <a:r>
              <a:rPr lang="en-US" sz="1400" dirty="0"/>
              <a:t>: Rotation, width/height shift, horizontal flip.</a:t>
            </a:r>
          </a:p>
          <a:p>
            <a:r>
              <a:rPr lang="en-US" sz="1400" b="1" dirty="0"/>
              <a:t>Model Architecture</a:t>
            </a:r>
            <a:r>
              <a:rPr lang="en-US" sz="1400" dirty="0"/>
              <a:t>:</a:t>
            </a: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Base Model</a:t>
            </a:r>
            <a:r>
              <a:rPr lang="en-US" sz="1400" dirty="0"/>
              <a:t>: MobileNetV2 pretrained on ImageNet, excluding top layers.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Additional Layers</a:t>
            </a:r>
            <a:r>
              <a:rPr lang="en-US" sz="1400" dirty="0"/>
              <a:t>: Global average pooling, Dense layers (256, 128 units), and output layer (10 units).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Compilation</a:t>
            </a:r>
            <a:r>
              <a:rPr lang="en-US" sz="1400" dirty="0"/>
              <a:t>: Adam optimizer, categorical cross-entropy loss, and metrics (accuracy, precision, recall, AUC).</a:t>
            </a:r>
          </a:p>
          <a:p>
            <a:r>
              <a:rPr lang="en-US" sz="1400" b="1" dirty="0"/>
              <a:t>Training and Evaluation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Initial Training</a:t>
            </a:r>
            <a:r>
              <a:rPr lang="en-US" sz="1400" dirty="0"/>
              <a:t>: Train model with frozen base model layers.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Callbacks</a:t>
            </a:r>
            <a:r>
              <a:rPr lang="en-US" sz="1400" dirty="0"/>
              <a:t>: Early stopping, model checkpointing, learning rate reduction.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Fine-Tuning</a:t>
            </a:r>
            <a:r>
              <a:rPr lang="en-US" sz="1400" dirty="0"/>
              <a:t>: Unfreeze top layers of the base model and re-train with lower learning 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Evaluation</a:t>
            </a:r>
            <a:r>
              <a:rPr lang="en-US" sz="1400" dirty="0"/>
              <a:t>: Evaluate on test set, plot training history, display classification report, and confusion matrix.</a:t>
            </a:r>
          </a:p>
        </p:txBody>
      </p:sp>
    </p:spTree>
    <p:extLst>
      <p:ext uri="{BB962C8B-B14F-4D97-AF65-F5344CB8AC3E}">
        <p14:creationId xmlns:p14="http://schemas.microsoft.com/office/powerpoint/2010/main" val="33084872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AD19D-725A-932D-5702-B3175F493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transfer learning mobilenetv2(1)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F1A61C-134A-EFF7-7F08-EC0B27774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CA24C9F9-5BD2-83C6-0E95-AE86489318B5}"/>
              </a:ext>
            </a:extLst>
          </p:cNvPr>
          <p:cNvPicPr>
            <a:picLocks noGrp="1" noChangeAspect="1" noChangeArrowheads="1"/>
          </p:cNvPicPr>
          <p:nvPr>
            <p:ph sz="quarter" idx="3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85" y="4449448"/>
            <a:ext cx="5832186" cy="203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695A886-0E5F-8AB8-CADB-B34F38DA9107}"/>
              </a:ext>
            </a:extLst>
          </p:cNvPr>
          <p:cNvSpPr txBox="1">
            <a:spLocks/>
          </p:cNvSpPr>
          <p:nvPr/>
        </p:nvSpPr>
        <p:spPr>
          <a:xfrm>
            <a:off x="658958" y="2030059"/>
            <a:ext cx="2852421" cy="21238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626364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8972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209294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Test Accuracy: 0.27 </a:t>
            </a:r>
            <a:r>
              <a:rPr lang="en-US" sz="1400" dirty="0">
                <a:sym typeface="Wingdings" panose="05000000000000000000" pitchFamily="2" charset="2"/>
              </a:rPr>
              <a:t></a:t>
            </a:r>
            <a:r>
              <a:rPr lang="en-US" sz="1400" dirty="0"/>
              <a:t> 0.37</a:t>
            </a:r>
          </a:p>
          <a:p>
            <a:r>
              <a:rPr lang="en-US" sz="1400" dirty="0"/>
              <a:t>Val Accuracy: 0.30 </a:t>
            </a:r>
            <a:r>
              <a:rPr lang="en-US" sz="1400" dirty="0">
                <a:sym typeface="Wingdings" panose="05000000000000000000" pitchFamily="2" charset="2"/>
              </a:rPr>
              <a:t> 0.346</a:t>
            </a:r>
            <a:endParaRPr lang="en-US" sz="1400" dirty="0"/>
          </a:p>
          <a:p>
            <a:r>
              <a:rPr lang="en-US" sz="1400" dirty="0"/>
              <a:t>Test Precision: 0.64</a:t>
            </a:r>
          </a:p>
          <a:p>
            <a:r>
              <a:rPr lang="en-US" sz="1400" dirty="0"/>
              <a:t>Test Recall: 0.11</a:t>
            </a:r>
          </a:p>
          <a:p>
            <a:r>
              <a:rPr lang="en-US" sz="1400" dirty="0"/>
              <a:t>Test AUC: 0.81</a:t>
            </a:r>
          </a:p>
          <a:p>
            <a:r>
              <a:rPr lang="en-US" sz="1400" dirty="0"/>
              <a:t>Test F1 score: 0.20</a:t>
            </a:r>
          </a:p>
          <a:p>
            <a:endParaRPr lang="el-GR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80ED58-6A1D-8B68-5DF4-C18CF18A1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2776" y="2030059"/>
            <a:ext cx="3326095" cy="2363484"/>
          </a:xfrm>
          <a:prstGeom prst="rect">
            <a:avLst/>
          </a:prstGeom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5F775F45-2DC4-1A22-68E6-19D96B024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130" y="2349500"/>
            <a:ext cx="4801912" cy="4137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0397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B137A-B5B6-6A5F-E7A6-3083E58CA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transfer learning mobilenetv2(2)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F7D1A-7217-3CB1-0E14-B5BE42027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DEEF4B9-2D28-1B76-7796-92CDD713ECC5}"/>
              </a:ext>
            </a:extLst>
          </p:cNvPr>
          <p:cNvSpPr txBox="1">
            <a:spLocks noGrp="1"/>
          </p:cNvSpPr>
          <p:nvPr>
            <p:ph sz="quarter" idx="35"/>
          </p:nvPr>
        </p:nvSpPr>
        <p:spPr>
          <a:xfrm>
            <a:off x="622300" y="2063751"/>
            <a:ext cx="2673351" cy="22669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626364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8972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209294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Test Accuracy: 0.19</a:t>
            </a:r>
            <a:r>
              <a:rPr lang="en-US" sz="1400" dirty="0">
                <a:sym typeface="Wingdings" panose="05000000000000000000" pitchFamily="2" charset="2"/>
              </a:rPr>
              <a:t></a:t>
            </a:r>
            <a:r>
              <a:rPr lang="en-US" sz="1400" dirty="0"/>
              <a:t>0.49</a:t>
            </a:r>
          </a:p>
          <a:p>
            <a:r>
              <a:rPr lang="en-US" sz="1400" dirty="0"/>
              <a:t>Val Accuracy: 0.25 </a:t>
            </a:r>
            <a:r>
              <a:rPr lang="en-US" sz="1400" dirty="0">
                <a:sym typeface="Wingdings" panose="05000000000000000000" pitchFamily="2" charset="2"/>
              </a:rPr>
              <a:t> 0.46</a:t>
            </a:r>
            <a:endParaRPr lang="en-US" sz="1400" dirty="0"/>
          </a:p>
          <a:p>
            <a:r>
              <a:rPr lang="en-US" sz="1400" dirty="0"/>
              <a:t>Test Precision: 0.68</a:t>
            </a:r>
          </a:p>
          <a:p>
            <a:r>
              <a:rPr lang="en-US" sz="1400" dirty="0"/>
              <a:t>Test Recall: 0.29</a:t>
            </a:r>
          </a:p>
          <a:p>
            <a:r>
              <a:rPr lang="en-US" sz="1400" dirty="0"/>
              <a:t>Test AUC: 0.87</a:t>
            </a:r>
          </a:p>
          <a:p>
            <a:r>
              <a:rPr lang="en-US" sz="1400" dirty="0"/>
              <a:t>Test F1 score: 0.41</a:t>
            </a:r>
          </a:p>
          <a:p>
            <a:endParaRPr lang="el-GR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F4B277-F78B-3E8A-0F40-ABB67F461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651" y="2063751"/>
            <a:ext cx="3448049" cy="2209799"/>
          </a:xfrm>
          <a:prstGeom prst="rect">
            <a:avLst/>
          </a:prstGeom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BAB7DF83-7C00-BB74-6C1A-D63F704F3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1" y="4330701"/>
            <a:ext cx="5937249" cy="219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5AFBCEBE-64A6-760C-5E1C-204AEEA88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266" y="2254647"/>
            <a:ext cx="4774434" cy="4114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736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BE4E0F37-0AD5-833C-CBE5-EAE02EC46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640" y="3484615"/>
            <a:ext cx="4958081" cy="2387865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8" name="Picture Placeholder 7" descr="A blue and purple spirals">
            <a:extLst>
              <a:ext uri="{FF2B5EF4-FFF2-40B4-BE49-F238E27FC236}">
                <a16:creationId xmlns:a16="http://schemas.microsoft.com/office/drawing/2014/main" id="{E1DBD4C7-D952-4426-40FD-8799F80F821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31" b="31"/>
          <a:stretch/>
        </p:blipFill>
        <p:spPr>
          <a:xfrm>
            <a:off x="6497638" y="336550"/>
            <a:ext cx="5322887" cy="61849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6EA54-3083-FB0D-9011-2353791B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1449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516A9-681E-4EF6-AD6D-03C8000C0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TRANSFER LEARNING – Inception_V3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40F2C-74BA-4056-998A-7DDD2A8931A9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8" y="1973766"/>
            <a:ext cx="10212654" cy="4453751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/>
              <a:t>Data Preprocessing: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Normalize pixel values to the range [0, 1].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Convert labels to one-hot encoding.</a:t>
            </a:r>
          </a:p>
          <a:p>
            <a:pPr marL="0" indent="0">
              <a:buNone/>
            </a:pPr>
            <a:r>
              <a:rPr lang="en-US" sz="1600" b="1" dirty="0"/>
              <a:t>Model Architecture: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Base model: InceptionV3 (pre-trained on ImageNet, layers frozen).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Add global average pooling, two dense layers (256 and 128 units), and a </a:t>
            </a:r>
            <a:r>
              <a:rPr lang="en-US" sz="1600" dirty="0" err="1"/>
              <a:t>softmax</a:t>
            </a:r>
            <a:r>
              <a:rPr lang="en-US" sz="1600" dirty="0"/>
              <a:t> output layer (10 classes).</a:t>
            </a:r>
          </a:p>
          <a:p>
            <a:pPr marL="0" indent="0">
              <a:buNone/>
            </a:pPr>
            <a:r>
              <a:rPr lang="en-US" sz="1600" b="1" dirty="0"/>
              <a:t>Data Augmentation: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Rotation range: 15 degrees.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Width and height shift range: 0.1.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Horizontal flip.</a:t>
            </a:r>
          </a:p>
          <a:p>
            <a:pPr marL="0" indent="0">
              <a:buNone/>
            </a:pPr>
            <a:r>
              <a:rPr lang="en-US" sz="1600" dirty="0"/>
              <a:t>Training and </a:t>
            </a:r>
            <a:r>
              <a:rPr lang="en-US" sz="1600" dirty="0" err="1"/>
              <a:t>Evaluation:Cross-validation</a:t>
            </a:r>
            <a:r>
              <a:rPr lang="en-US" sz="1600" dirty="0"/>
              <a:t>: 5-fold.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DF506F-AA4B-4388-90C5-FC0BFE7F3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3867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67001-CAD0-4FEB-828E-55B79A635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 – TRANSFER LEARNING – Inception_V3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DD481-ACFF-41AE-84CD-4E5853177649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8" y="1941692"/>
            <a:ext cx="10622962" cy="491630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Training: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 epochs with early stopping, model checkpointing, and learning rate reduction on plateau.</a:t>
            </a:r>
          </a:p>
          <a:p>
            <a:pPr marL="0" indent="0">
              <a:buNone/>
            </a:pPr>
            <a:r>
              <a:rPr lang="en-US" b="1" dirty="0"/>
              <a:t>Evaluation: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Accuracy, Precision, Recall, AUC, F1 Score, Classification Report, Confusion Matrix.</a:t>
            </a:r>
          </a:p>
          <a:p>
            <a:pPr marL="0" indent="0">
              <a:buNone/>
            </a:pPr>
            <a:r>
              <a:rPr lang="en-US" b="1" dirty="0"/>
              <a:t>Fine-Tuning: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Unfreeze top 10 layers of InceptionV3.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Recompile model with a lower learning 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 for 10 additional epochs with the same callbacks.</a:t>
            </a:r>
            <a:endParaRPr lang="el-GR" dirty="0"/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endParaRPr lang="el-G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4FBD33-F672-46FB-88FF-6EB90D350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2951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BE347-F372-4AAA-B16F-88E24B180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1045159" cy="1327464"/>
          </a:xfrm>
        </p:spPr>
        <p:txBody>
          <a:bodyPr/>
          <a:lstStyle/>
          <a:p>
            <a:r>
              <a:rPr lang="en-US" dirty="0"/>
              <a:t>RESULTS – TRANSFER LEARNING – Inception_V3(1)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C7D03-423A-4195-B8EA-C1BA86A9ABD0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396731" y="2113848"/>
            <a:ext cx="3774587" cy="2222499"/>
          </a:xfrm>
        </p:spPr>
        <p:txBody>
          <a:bodyPr/>
          <a:lstStyle/>
          <a:p>
            <a:r>
              <a:rPr lang="en-US" sz="1400" dirty="0"/>
              <a:t>Test accuracy: 0.52 </a:t>
            </a:r>
            <a:r>
              <a:rPr lang="en-US" sz="1400" dirty="0">
                <a:sym typeface="Wingdings" panose="05000000000000000000" pitchFamily="2" charset="2"/>
              </a:rPr>
              <a:t> </a:t>
            </a:r>
            <a:r>
              <a:rPr lang="en-US" sz="1400" dirty="0"/>
              <a:t>0.63</a:t>
            </a:r>
          </a:p>
          <a:p>
            <a:r>
              <a:rPr lang="en-US" sz="1400" dirty="0"/>
              <a:t>Val Accuracy: 0.55 </a:t>
            </a:r>
            <a:r>
              <a:rPr lang="en-US" sz="1400" dirty="0">
                <a:sym typeface="Wingdings" panose="05000000000000000000" pitchFamily="2" charset="2"/>
              </a:rPr>
              <a:t> 0.60</a:t>
            </a:r>
            <a:endParaRPr lang="en-US" sz="1400" dirty="0"/>
          </a:p>
          <a:p>
            <a:r>
              <a:rPr lang="en-US" sz="1400" dirty="0"/>
              <a:t>Test precision: 0.73</a:t>
            </a:r>
          </a:p>
          <a:p>
            <a:r>
              <a:rPr lang="en-US" sz="1400" dirty="0"/>
              <a:t>Test recall: 0.51</a:t>
            </a:r>
          </a:p>
          <a:p>
            <a:r>
              <a:rPr lang="en-US" sz="1400" dirty="0"/>
              <a:t>Test AUC: 0.94</a:t>
            </a:r>
          </a:p>
          <a:p>
            <a:r>
              <a:rPr lang="en-US" sz="1400" dirty="0"/>
              <a:t>Test F1 score: 0.61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4B9BF8-7C62-44F6-8393-6F4A7DEA4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C571BA4-4BA7-4254-9B7B-D4FACE5D325E}"/>
              </a:ext>
            </a:extLst>
          </p:cNvPr>
          <p:cNvPicPr>
            <a:picLocks noGrp="1" noChangeAspect="1" noChangeArrowheads="1"/>
          </p:cNvPicPr>
          <p:nvPr>
            <p:ph sz="quarter" idx="3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685" y="2069207"/>
            <a:ext cx="5064369" cy="4358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>
            <a:extLst>
              <a:ext uri="{FF2B5EF4-FFF2-40B4-BE49-F238E27FC236}">
                <a16:creationId xmlns:a16="http://schemas.microsoft.com/office/drawing/2014/main" id="{BC887F30-C32A-FE81-144F-00ADCECFF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4380988"/>
            <a:ext cx="5664200" cy="207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>
            <a:extLst>
              <a:ext uri="{FF2B5EF4-FFF2-40B4-BE49-F238E27FC236}">
                <a16:creationId xmlns:a16="http://schemas.microsoft.com/office/drawing/2014/main" id="{FA1B73F5-6D65-CDE6-B3A5-2120D4682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527" y="2069207"/>
            <a:ext cx="3158273" cy="226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97787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BE347-F372-4AAA-B16F-88E24B180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1045159" cy="1327464"/>
          </a:xfrm>
        </p:spPr>
        <p:txBody>
          <a:bodyPr/>
          <a:lstStyle/>
          <a:p>
            <a:r>
              <a:rPr lang="en-US" dirty="0"/>
              <a:t>RESULTS – TRANSFER LEARNING – Inception_V3(2)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C7D03-423A-4195-B8EA-C1BA86A9ABD0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396731" y="2113848"/>
            <a:ext cx="3774587" cy="2222499"/>
          </a:xfrm>
        </p:spPr>
        <p:txBody>
          <a:bodyPr/>
          <a:lstStyle/>
          <a:p>
            <a:r>
              <a:rPr lang="en-US" sz="1400" dirty="0"/>
              <a:t>Test accuracy: 0.65 </a:t>
            </a:r>
            <a:r>
              <a:rPr lang="en-US" sz="1400" dirty="0">
                <a:sym typeface="Wingdings" panose="05000000000000000000" pitchFamily="2" charset="2"/>
              </a:rPr>
              <a:t> </a:t>
            </a:r>
            <a:r>
              <a:rPr lang="en-US" sz="1400" dirty="0"/>
              <a:t>0.67</a:t>
            </a:r>
          </a:p>
          <a:p>
            <a:r>
              <a:rPr lang="en-US" sz="1400" dirty="0"/>
              <a:t>Val Accuracy: 0.62 </a:t>
            </a:r>
            <a:r>
              <a:rPr lang="en-US" sz="1400" dirty="0">
                <a:sym typeface="Wingdings" panose="05000000000000000000" pitchFamily="2" charset="2"/>
              </a:rPr>
              <a:t> 0.61</a:t>
            </a:r>
            <a:endParaRPr lang="en-US" sz="1400" dirty="0"/>
          </a:p>
          <a:p>
            <a:r>
              <a:rPr lang="en-US" sz="1400" dirty="0"/>
              <a:t>Test precision: 0.75</a:t>
            </a:r>
          </a:p>
          <a:p>
            <a:r>
              <a:rPr lang="en-US" sz="1400" dirty="0"/>
              <a:t>Test recall: 0.54</a:t>
            </a:r>
          </a:p>
          <a:p>
            <a:r>
              <a:rPr lang="en-US" sz="1400" dirty="0"/>
              <a:t>Test AUC: 0.94</a:t>
            </a:r>
          </a:p>
          <a:p>
            <a:r>
              <a:rPr lang="en-US" sz="1400" dirty="0"/>
              <a:t>Test F1 score: 0.63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4B9BF8-7C62-44F6-8393-6F4A7DEA4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3C814E67-15BD-A7BB-665B-9ABF100C5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64" y="4344949"/>
            <a:ext cx="5611936" cy="2139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5A8F8B54-8F89-A77F-DA69-475EC70FF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822" y="2113848"/>
            <a:ext cx="3018178" cy="2139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>
            <a:extLst>
              <a:ext uri="{FF2B5EF4-FFF2-40B4-BE49-F238E27FC236}">
                <a16:creationId xmlns:a16="http://schemas.microsoft.com/office/drawing/2014/main" id="{6F309044-491E-C6F0-AE97-C80E59B6A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476" y="2113848"/>
            <a:ext cx="5113709" cy="4400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9703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3586E-48F6-4AE8-BC51-C44F6704F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TRANSFER LEARNING MODELS WITH LOW PERFORMANCE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623A1-77E3-4009-8B99-9100D0A9948E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8" y="2465539"/>
            <a:ext cx="10706089" cy="372375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EfficientB0 (Test Accuracy 0.11, Test Precision 0.0, Test Recall 0.0, Test AUC 0.56, Test F1 score 0.0)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3515D1-8264-4FAF-B2DC-A461A25CA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1203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810E-8E37-1D8A-245B-020E4E4C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/>
          <a:lstStyle/>
          <a:p>
            <a:r>
              <a:rPr lang="en-US" dirty="0"/>
              <a:t>Justification of the Model finally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14301" y="2465535"/>
            <a:ext cx="10434861" cy="34272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our image recognition project, we choose Simple CNN as the winning model as it has the best metrics.</a:t>
            </a:r>
          </a:p>
          <a:p>
            <a:pPr marL="0" indent="0">
              <a:buNone/>
            </a:pPr>
            <a:r>
              <a:rPr lang="en-US" dirty="0"/>
              <a:t>Simple CNN:</a:t>
            </a:r>
          </a:p>
          <a:p>
            <a:r>
              <a:rPr lang="en-US" dirty="0"/>
              <a:t>Test Accuracy: 0.77</a:t>
            </a:r>
          </a:p>
          <a:p>
            <a:r>
              <a:rPr lang="en-US" dirty="0"/>
              <a:t>Test Precision: 0.82</a:t>
            </a:r>
          </a:p>
          <a:p>
            <a:r>
              <a:rPr lang="en-US" dirty="0"/>
              <a:t>Test Recall: 0.72</a:t>
            </a:r>
          </a:p>
          <a:p>
            <a:r>
              <a:rPr lang="en-US" dirty="0"/>
              <a:t>Test AUC: 0.97</a:t>
            </a:r>
          </a:p>
          <a:p>
            <a:r>
              <a:rPr lang="en-US" dirty="0"/>
              <a:t>Test F1 Score: 0.77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952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/>
              <a:t>CIFAR-10 DATASET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3676649"/>
          </a:xfrm>
        </p:spPr>
        <p:txBody>
          <a:bodyPr/>
          <a:lstStyle/>
          <a:p>
            <a:r>
              <a:rPr lang="en-US" dirty="0"/>
              <a:t>The CIFAR-10 dataset is a benchmark dataset for image classification, created by Alex </a:t>
            </a:r>
            <a:r>
              <a:rPr lang="en-US" dirty="0" err="1"/>
              <a:t>Krizhevsky</a:t>
            </a:r>
            <a:r>
              <a:rPr lang="en-US" dirty="0"/>
              <a:t>, Vinod Nair, and Geoffrey Hinton, first introduced in 2009 in the technical report "Learning Multiple Layers of Features from Tiny Images.“</a:t>
            </a:r>
          </a:p>
          <a:p>
            <a:r>
              <a:rPr lang="en-US" dirty="0"/>
              <a:t>60,000 color images, each 32x32 pixels, small size enables efficient computation and quick experimentation.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CAAAE-D5C5-41AC-A60E-723B204F9246}"/>
              </a:ext>
            </a:extLst>
          </p:cNvPr>
          <p:cNvSpPr>
            <a:spLocks noGrp="1"/>
          </p:cNvSpPr>
          <p:nvPr>
            <p:ph sz="quarter" idx="31"/>
          </p:nvPr>
        </p:nvSpPr>
        <p:spPr/>
        <p:txBody>
          <a:bodyPr/>
          <a:lstStyle/>
          <a:p>
            <a:r>
              <a:rPr lang="en-US" dirty="0"/>
              <a:t>Ten classes representing everyday objects and animals: Airplane, Automobile, Bird, Cat, Deer, Dog, Frog, Horse, Ship, Truck.</a:t>
            </a:r>
          </a:p>
          <a:p>
            <a:r>
              <a:rPr lang="en-US" dirty="0"/>
              <a:t>50,000 training images, 10,000 testing images.</a:t>
            </a:r>
          </a:p>
          <a:p>
            <a:r>
              <a:rPr lang="en-US" dirty="0"/>
              <a:t>Standard benchmark for evaluating image classification algorithms.</a:t>
            </a:r>
          </a:p>
          <a:p>
            <a:r>
              <a:rPr lang="en-US" dirty="0"/>
              <a:t>Used for experimenting with new techniques like CNNs, data augmentation, and transfer learning.</a:t>
            </a:r>
          </a:p>
          <a:p>
            <a:r>
              <a:rPr lang="en-US" dirty="0"/>
              <a:t>Popular for teaching and learning machine learning and computer vision due to its simplicity and extensive documentation.</a:t>
            </a:r>
            <a:endParaRPr lang="el-G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3BC56-94B2-408E-8044-9CAD674DE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335357D-9D22-42D0-A454-FF6DA34D5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175" y="112713"/>
            <a:ext cx="7421563" cy="1657350"/>
          </a:xfrm>
        </p:spPr>
        <p:txBody>
          <a:bodyPr/>
          <a:lstStyle/>
          <a:p>
            <a:r>
              <a:rPr lang="en-US" dirty="0"/>
              <a:t>CIFAR-10 DATASET</a:t>
            </a:r>
          </a:p>
        </p:txBody>
      </p:sp>
    </p:spTree>
    <p:extLst>
      <p:ext uri="{BB962C8B-B14F-4D97-AF65-F5344CB8AC3E}">
        <p14:creationId xmlns:p14="http://schemas.microsoft.com/office/powerpoint/2010/main" val="145024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/>
          <a:p>
            <a:r>
              <a:rPr lang="en-US" dirty="0"/>
              <a:t>TYPES OF MODELS USED</a:t>
            </a:r>
          </a:p>
        </p:txBody>
      </p:sp>
    </p:spTree>
    <p:extLst>
      <p:ext uri="{BB962C8B-B14F-4D97-AF65-F5344CB8AC3E}">
        <p14:creationId xmlns:p14="http://schemas.microsoft.com/office/powerpoint/2010/main" val="1330733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FEE91-E849-1CB0-9E51-A58B99C631C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2373001" y="2474811"/>
            <a:ext cx="9124731" cy="352839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CNN (Simple and Complex)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MLP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Transfer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62C9B7D-1173-488B-880C-C9F5E94D9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MODELS USED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073601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664C1-6715-A65B-3B72-B18C9F6A2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Networks (CNNs)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623A9-9E11-954D-DB18-A6FEF07B9C20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2373002" y="2064503"/>
            <a:ext cx="6767969" cy="3528397"/>
          </a:xfrm>
        </p:spPr>
        <p:txBody>
          <a:bodyPr/>
          <a:lstStyle/>
          <a:p>
            <a:r>
              <a:rPr lang="en-US" dirty="0"/>
              <a:t>CNNs are deep learning models designed for image and video recognition.</a:t>
            </a:r>
          </a:p>
          <a:p>
            <a:r>
              <a:rPr lang="en-US" b="1" dirty="0"/>
              <a:t>Key Components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Convolutional Layers</a:t>
            </a:r>
            <a:r>
              <a:rPr lang="en-US" dirty="0"/>
              <a:t>: Extract features using filters.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Pooling Layers</a:t>
            </a:r>
            <a:r>
              <a:rPr lang="en-US" dirty="0"/>
              <a:t>: Reduce dimensionality and computation.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Fully Connected Layers</a:t>
            </a:r>
            <a:r>
              <a:rPr lang="en-US" dirty="0"/>
              <a:t>: Perform final classification.</a:t>
            </a:r>
          </a:p>
          <a:p>
            <a:r>
              <a:rPr lang="en-US" b="1" dirty="0"/>
              <a:t>Features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Local Connectivity</a:t>
            </a:r>
            <a:r>
              <a:rPr lang="en-US" dirty="0"/>
              <a:t>: Connects neurons to small regions.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Weight Sharing</a:t>
            </a:r>
            <a:r>
              <a:rPr lang="en-US" dirty="0"/>
              <a:t>: Reduces parameter count.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Activation Functions</a:t>
            </a:r>
            <a:r>
              <a:rPr lang="en-US" dirty="0"/>
              <a:t>: Often </a:t>
            </a:r>
            <a:r>
              <a:rPr lang="en-US" dirty="0" err="1"/>
              <a:t>ReLU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F6C6C-640D-E307-2B8A-F4DA25155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32AD01A-4157-898C-2F01-7C97543D1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0246" y="2447237"/>
            <a:ext cx="3396199" cy="3430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6882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CE694-A8EA-01EE-A151-683403B74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Multilayer </a:t>
            </a:r>
            <a:r>
              <a:rPr lang="en-US" dirty="0" err="1"/>
              <a:t>Perceptrons</a:t>
            </a:r>
            <a:r>
              <a:rPr lang="en-US" dirty="0"/>
              <a:t> (MLPs)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A69D8-4EBD-BCA1-DD55-1A58775A745D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2116523" y="2051065"/>
            <a:ext cx="8209505" cy="4644375"/>
          </a:xfrm>
        </p:spPr>
        <p:txBody>
          <a:bodyPr/>
          <a:lstStyle/>
          <a:p>
            <a:r>
              <a:rPr lang="en-US" dirty="0"/>
              <a:t>MLPs are feedforward neural networks with multiple layers of neurons.</a:t>
            </a:r>
          </a:p>
          <a:p>
            <a:r>
              <a:rPr lang="en-US" dirty="0"/>
              <a:t>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Input Layer</a:t>
            </a:r>
            <a:r>
              <a:rPr lang="en-US" dirty="0"/>
              <a:t>: Represents input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Hidden Layers</a:t>
            </a:r>
            <a:r>
              <a:rPr lang="en-US" dirty="0"/>
              <a:t>: Multiple layers with neurons applying weights and activation functions.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Output Layer</a:t>
            </a:r>
            <a:r>
              <a:rPr lang="en-US" dirty="0"/>
              <a:t>: Produces predictions.</a:t>
            </a:r>
          </a:p>
          <a:p>
            <a:r>
              <a:rPr lang="en-US" dirty="0"/>
              <a:t>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Fully Connected</a:t>
            </a:r>
            <a:r>
              <a:rPr lang="en-US" dirty="0"/>
              <a:t>: Each neuron connects to every neuron in the next layer.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Activation Functions</a:t>
            </a:r>
            <a:r>
              <a:rPr lang="en-US" dirty="0"/>
              <a:t>: Commonly use Sigmoid, Tanh, </a:t>
            </a:r>
            <a:r>
              <a:rPr lang="en-US" dirty="0" err="1"/>
              <a:t>ReLU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Simpler Structure</a:t>
            </a:r>
            <a:r>
              <a:rPr lang="en-US" dirty="0"/>
              <a:t>: Suitable for a wide range of tasks with structured data.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AC4FAE-F1C5-D158-C25B-37EDD8451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9171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{2BDD1CCF-52C5-4E8B-92A4-30688F8AD09E}tf11936837_win32</Template>
  <TotalTime>1524</TotalTime>
  <Words>2068</Words>
  <Application>Microsoft Office PowerPoint</Application>
  <PresentationFormat>Widescreen</PresentationFormat>
  <Paragraphs>290</Paragraphs>
  <Slides>36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Arial Nova</vt:lpstr>
      <vt:lpstr>Biome</vt:lpstr>
      <vt:lpstr>Calibri</vt:lpstr>
      <vt:lpstr>Wingdings</vt:lpstr>
      <vt:lpstr>Custom</vt:lpstr>
      <vt:lpstr>DEEP LEARNING ASSIGNMENT</vt:lpstr>
      <vt:lpstr>Agenda</vt:lpstr>
      <vt:lpstr>PowerPoint Presentation</vt:lpstr>
      <vt:lpstr>CIFAR-10 DATASET</vt:lpstr>
      <vt:lpstr>CIFAR-10 DATASET</vt:lpstr>
      <vt:lpstr>TYPES OF MODELS USED</vt:lpstr>
      <vt:lpstr>TYPES OF MODELS USED</vt:lpstr>
      <vt:lpstr>Convolutional Neural Networks (CNNs)</vt:lpstr>
      <vt:lpstr>Multilayer Perceptrons (MLPs)</vt:lpstr>
      <vt:lpstr>Multilayer Perceptrons (MLPs)</vt:lpstr>
      <vt:lpstr>Transfer Learning</vt:lpstr>
      <vt:lpstr>RESULTS</vt:lpstr>
      <vt:lpstr>Simple CNN</vt:lpstr>
      <vt:lpstr>RESULTS – SIMPLE CNN</vt:lpstr>
      <vt:lpstr>RESULTS – COMPLEX CNN</vt:lpstr>
      <vt:lpstr>RESULTS – COMPLEX CNN</vt:lpstr>
      <vt:lpstr>RESULTS – COMPLEX CNN</vt:lpstr>
      <vt:lpstr>MLP</vt:lpstr>
      <vt:lpstr>RESULTS – mlp</vt:lpstr>
      <vt:lpstr>RESULTS – TRANSFER LEARNING – VGG16</vt:lpstr>
      <vt:lpstr>RESULTS – TRANSFER LEARNING - vgg16</vt:lpstr>
      <vt:lpstr>Transfer learning vgg16 with finetuning</vt:lpstr>
      <vt:lpstr>Results – transfer learning vgg16 with finetuning</vt:lpstr>
      <vt:lpstr>Transfer learning restnet50</vt:lpstr>
      <vt:lpstr>Results – transfer learning restnet50(1)</vt:lpstr>
      <vt:lpstr>Results - Transfer learning restnet50(2)</vt:lpstr>
      <vt:lpstr>transfer learning mobilenetv2</vt:lpstr>
      <vt:lpstr>Results – transfer learning mobilenetv2(1)</vt:lpstr>
      <vt:lpstr>Results – transfer learning mobilenetv2(2)</vt:lpstr>
      <vt:lpstr>RESULTS – TRANSFER LEARNING – Inception_V3</vt:lpstr>
      <vt:lpstr>RESULTS – TRANSFER LEARNING – Inception_V3</vt:lpstr>
      <vt:lpstr>RESULTS – TRANSFER LEARNING – Inception_V3(1)</vt:lpstr>
      <vt:lpstr>RESULTS – TRANSFER LEARNING – Inception_V3(2)</vt:lpstr>
      <vt:lpstr>RESULTS – TRANSFER LEARNING MODELS WITH LOW PERFORMANCE</vt:lpstr>
      <vt:lpstr>Justification of the Model finally used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ASSIGNMENT</dc:title>
  <dc:creator>DIMITRIOS ILIOPOULOS</dc:creator>
  <cp:lastModifiedBy>DIMITRIOS APOSTOLOPOULOS</cp:lastModifiedBy>
  <cp:revision>56</cp:revision>
  <dcterms:created xsi:type="dcterms:W3CDTF">2024-06-24T14:35:45Z</dcterms:created>
  <dcterms:modified xsi:type="dcterms:W3CDTF">2024-06-25T18:48:23Z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