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8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howGuides="1">
      <p:cViewPr varScale="1">
        <p:scale>
          <a:sx n="89" d="100"/>
          <a:sy n="89" d="100"/>
        </p:scale>
        <p:origin x="-728" y="-10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11/6/16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11/6/16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2"/>
            <a:ext cx="5029201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5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5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3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3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9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828801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4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4" y="1828801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4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2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11/6/16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399"/>
            </a:lvl1pPr>
            <a:lvl2pPr marL="457207" indent="0">
              <a:buNone/>
              <a:defRPr sz="2801"/>
            </a:lvl2pPr>
            <a:lvl3pPr marL="914415" indent="0">
              <a:buNone/>
              <a:defRPr sz="2399"/>
            </a:lvl3pPr>
            <a:lvl4pPr marL="1371622" indent="0">
              <a:buNone/>
              <a:defRPr sz="2000"/>
            </a:lvl4pPr>
            <a:lvl5pPr marL="1828831" indent="0">
              <a:buNone/>
              <a:defRPr sz="2000"/>
            </a:lvl5pPr>
            <a:lvl6pPr marL="2286038" indent="0">
              <a:buNone/>
              <a:defRPr sz="2000"/>
            </a:lvl6pPr>
            <a:lvl7pPr marL="2743246" indent="0">
              <a:buNone/>
              <a:defRPr sz="2000"/>
            </a:lvl7pPr>
            <a:lvl8pPr marL="3200453" indent="0">
              <a:buNone/>
              <a:defRPr sz="2000"/>
            </a:lvl8pPr>
            <a:lvl9pPr marL="3657661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2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9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11/6/16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9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3" y="6155269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15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5" indent="-228604" algn="l" defTabSz="914415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70" indent="-228604" algn="l" defTabSz="914415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52" indent="-182884" algn="l" defTabSz="914415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36" indent="-182884" algn="l" defTabSz="914415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98" indent="-137162" algn="l" defTabSz="914415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61" indent="-137162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22" indent="-137162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85" indent="-137162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47" indent="-137162" algn="l" defTabSz="914415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17"/>
          <p:cNvSpPr txBox="1">
            <a:spLocks/>
          </p:cNvSpPr>
          <p:nvPr/>
        </p:nvSpPr>
        <p:spPr>
          <a:xfrm>
            <a:off x="1065761" y="4571825"/>
            <a:ext cx="2696072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6619" y="4571825"/>
            <a:ext cx="3105558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072" y="448056"/>
            <a:ext cx="10537337" cy="640080"/>
          </a:xfrm>
        </p:spPr>
        <p:txBody>
          <a:bodyPr>
            <a:noAutofit/>
          </a:bodyPr>
          <a:lstStyle/>
          <a:p>
            <a:pPr lvl="0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Scenario #4: Creating </a:t>
            </a: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EPUB</a:t>
            </a:r>
            <a:endParaRPr lang="en-US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9066" y="1716258"/>
            <a:ext cx="8624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NetCo</a:t>
            </a:r>
            <a:r>
              <a:rPr lang="en-US" sz="2000" dirty="0"/>
              <a:t> Limited is a customer of Thunderbird; it wants to add their content to Thunderbird + </a:t>
            </a:r>
            <a:r>
              <a:rPr lang="en-US" sz="2000" dirty="0" err="1"/>
              <a:t>HawkVision</a:t>
            </a:r>
            <a:r>
              <a:rPr lang="en-US" sz="2000" dirty="0"/>
              <a:t> and publish their content to EPUB for use by field technicians who will be viewing content on </a:t>
            </a:r>
            <a:r>
              <a:rPr lang="en-US" sz="2000" dirty="0" smtClean="0"/>
              <a:t>hand</a:t>
            </a:r>
            <a:r>
              <a:rPr lang="en-US" sz="2000" dirty="0"/>
              <a:t>-held </a:t>
            </a:r>
            <a:r>
              <a:rPr lang="en-US" sz="2000" dirty="0" smtClean="0"/>
              <a:t>devices.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They decide to use DITA for Publishers to generate EPUB.</a:t>
            </a:r>
          </a:p>
          <a:p>
            <a:endParaRPr lang="en-US" sz="2000" dirty="0"/>
          </a:p>
          <a:p>
            <a:r>
              <a:rPr lang="en-US" sz="2000" dirty="0" err="1"/>
              <a:t>NetCo</a:t>
            </a:r>
            <a:r>
              <a:rPr lang="en-US" sz="2000" dirty="0"/>
              <a:t> receives the source content from Thunderbird, who exported it from their CMS as a ZIP file. They also shared the DTD files for the specialized marketing FAQ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/>
              <a:t>NetCo</a:t>
            </a:r>
            <a:r>
              <a:rPr lang="en-US" sz="2000" dirty="0" smtClean="0"/>
              <a:t> also adds their own content specific to the needs of their field technicians.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4953000"/>
            <a:ext cx="1624707" cy="16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17"/>
          <p:cNvSpPr txBox="1">
            <a:spLocks/>
          </p:cNvSpPr>
          <p:nvPr/>
        </p:nvSpPr>
        <p:spPr>
          <a:xfrm>
            <a:off x="1065761" y="4571825"/>
            <a:ext cx="2696072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6619" y="4571825"/>
            <a:ext cx="3105558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4294967295"/>
          </p:nvPr>
        </p:nvSpPr>
        <p:spPr>
          <a:xfrm>
            <a:off x="541470" y="2013155"/>
            <a:ext cx="11573162" cy="33961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 Install DTDs.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 Create a master publication that aggregates content from the two </a:t>
            </a:r>
            <a:r>
              <a:rPr lang="en-US" sz="2400" dirty="0" smtClean="0"/>
              <a:t>companies.</a:t>
            </a:r>
            <a:endParaRPr lang="en-US" sz="2400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 Generate </a:t>
            </a:r>
            <a:r>
              <a:rPr lang="en-US" sz="2400" dirty="0" smtClean="0"/>
              <a:t>EPUB.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072" y="448056"/>
            <a:ext cx="10537337" cy="640080"/>
          </a:xfrm>
        </p:spPr>
        <p:txBody>
          <a:bodyPr>
            <a:noAutofit/>
          </a:bodyPr>
          <a:lstStyle/>
          <a:p>
            <a:pPr lvl="0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Publishing aggregated 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2345" y="5711212"/>
            <a:ext cx="51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time: &lt;</a:t>
            </a:r>
            <a:r>
              <a:rPr lang="en-US" sz="2400" dirty="0"/>
              <a:t>Add time estimate here&gt;</a:t>
            </a:r>
          </a:p>
        </p:txBody>
      </p:sp>
    </p:spTree>
    <p:extLst>
      <p:ext uri="{BB962C8B-B14F-4D97-AF65-F5344CB8AC3E}">
        <p14:creationId xmlns:p14="http://schemas.microsoft.com/office/powerpoint/2010/main" val="15503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17"/>
          <p:cNvSpPr txBox="1">
            <a:spLocks/>
          </p:cNvSpPr>
          <p:nvPr/>
        </p:nvSpPr>
        <p:spPr>
          <a:xfrm>
            <a:off x="1065761" y="4571825"/>
            <a:ext cx="2696072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6619" y="4571825"/>
            <a:ext cx="3105558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4294967295"/>
          </p:nvPr>
        </p:nvSpPr>
        <p:spPr>
          <a:xfrm>
            <a:off x="541470" y="2013155"/>
            <a:ext cx="6897153" cy="339613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Get the Open Toolkit plugins with the DTDs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Copy the plugins to the Open Toolkit’s plugins/ directory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Run the Open Toolkit “integration” action to make the new plugin usable.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072" y="448056"/>
            <a:ext cx="10537337" cy="640080"/>
          </a:xfrm>
        </p:spPr>
        <p:txBody>
          <a:bodyPr>
            <a:noAutofit/>
          </a:bodyPr>
          <a:lstStyle/>
          <a:p>
            <a:pPr lvl="0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 DTDs</a:t>
            </a:r>
          </a:p>
        </p:txBody>
      </p:sp>
    </p:spTree>
    <p:extLst>
      <p:ext uri="{BB962C8B-B14F-4D97-AF65-F5344CB8AC3E}">
        <p14:creationId xmlns:p14="http://schemas.microsoft.com/office/powerpoint/2010/main" val="173075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17"/>
          <p:cNvSpPr txBox="1">
            <a:spLocks/>
          </p:cNvSpPr>
          <p:nvPr/>
        </p:nvSpPr>
        <p:spPr>
          <a:xfrm>
            <a:off x="1065761" y="4571825"/>
            <a:ext cx="2696072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6619" y="4571825"/>
            <a:ext cx="3105558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4294967295"/>
          </p:nvPr>
        </p:nvSpPr>
        <p:spPr>
          <a:xfrm>
            <a:off x="541470" y="2013155"/>
            <a:ext cx="6897153" cy="339613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Add </a:t>
            </a:r>
            <a:r>
              <a:rPr lang="en-US" sz="2400" dirty="0" err="1" smtClean="0"/>
              <a:t>Thunderbird+HawkVision</a:t>
            </a:r>
            <a:r>
              <a:rPr lang="en-US" sz="2400" dirty="0" smtClean="0"/>
              <a:t> content to local documentation repository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Create a new DITA map for the custom publication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Create a reference to the </a:t>
            </a:r>
            <a:r>
              <a:rPr lang="en-US" sz="2400" dirty="0" err="1" smtClean="0"/>
              <a:t>Thunderbird+HawkVision</a:t>
            </a:r>
            <a:r>
              <a:rPr lang="en-US" sz="2400" dirty="0" smtClean="0"/>
              <a:t> map and to the </a:t>
            </a:r>
            <a:r>
              <a:rPr lang="en-US" sz="2400" dirty="0" err="1" smtClean="0"/>
              <a:t>NetCo</a:t>
            </a:r>
            <a:r>
              <a:rPr lang="en-US" sz="2400" dirty="0" smtClean="0"/>
              <a:t>-specific content.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072" y="448056"/>
            <a:ext cx="10537337" cy="640080"/>
          </a:xfrm>
        </p:spPr>
        <p:txBody>
          <a:bodyPr>
            <a:noAutofit/>
          </a:bodyPr>
          <a:lstStyle/>
          <a:p>
            <a:pPr lvl="0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a single publication</a:t>
            </a:r>
          </a:p>
        </p:txBody>
      </p:sp>
    </p:spTree>
    <p:extLst>
      <p:ext uri="{BB962C8B-B14F-4D97-AF65-F5344CB8AC3E}">
        <p14:creationId xmlns:p14="http://schemas.microsoft.com/office/powerpoint/2010/main" val="24044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17"/>
          <p:cNvSpPr txBox="1">
            <a:spLocks/>
          </p:cNvSpPr>
          <p:nvPr/>
        </p:nvSpPr>
        <p:spPr>
          <a:xfrm>
            <a:off x="1065761" y="4571825"/>
            <a:ext cx="2696072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6619" y="4571825"/>
            <a:ext cx="3105558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4294967295"/>
          </p:nvPr>
        </p:nvSpPr>
        <p:spPr>
          <a:xfrm>
            <a:off x="541470" y="2013155"/>
            <a:ext cx="6897153" cy="339613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One-time setup: Install the DITA for Publishers EPUB plugin to the DITA Open Toolkit (out of the box with </a:t>
            </a:r>
            <a:r>
              <a:rPr lang="en-US" sz="2400" dirty="0" err="1" smtClean="0"/>
              <a:t>oXygenXML</a:t>
            </a:r>
            <a:r>
              <a:rPr lang="en-US" sz="2400" dirty="0" smtClean="0"/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Run the Open Toolkit “</a:t>
            </a:r>
            <a:r>
              <a:rPr lang="en-US" sz="2400" dirty="0" err="1" smtClean="0"/>
              <a:t>epub</a:t>
            </a:r>
            <a:r>
              <a:rPr lang="en-US" sz="2400" dirty="0" smtClean="0"/>
              <a:t>” transformation type against the publication map.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072" y="448056"/>
            <a:ext cx="10537337" cy="640080"/>
          </a:xfrm>
        </p:spPr>
        <p:txBody>
          <a:bodyPr>
            <a:noAutofit/>
          </a:bodyPr>
          <a:lstStyle/>
          <a:p>
            <a:pPr lvl="0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Generate an EPUB</a:t>
            </a:r>
          </a:p>
        </p:txBody>
      </p:sp>
    </p:spTree>
    <p:extLst>
      <p:ext uri="{BB962C8B-B14F-4D97-AF65-F5344CB8AC3E}">
        <p14:creationId xmlns:p14="http://schemas.microsoft.com/office/powerpoint/2010/main" val="28529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470" y="3077156"/>
            <a:ext cx="9440189" cy="3461759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Ease of integrating specializations</a:t>
            </a:r>
          </a:p>
          <a:p>
            <a:r>
              <a:rPr lang="en-US" dirty="0"/>
              <a:t>Ease of combining content from different companies</a:t>
            </a:r>
            <a:endParaRPr lang="en-US" sz="2400" dirty="0"/>
          </a:p>
          <a:p>
            <a:r>
              <a:rPr lang="en-US" dirty="0"/>
              <a:t>Ease of publishing content to a new delivery format (EPUB)</a:t>
            </a:r>
          </a:p>
          <a:p>
            <a:r>
              <a:rPr lang="en-US" sz="2400" dirty="0" smtClean="0"/>
              <a:t>Using the DITA Open Toolkit to manage DITA document types</a:t>
            </a:r>
            <a:endParaRPr lang="en-US" sz="2400" dirty="0"/>
          </a:p>
          <a:p>
            <a:r>
              <a:rPr lang="en-US" dirty="0" smtClean="0"/>
              <a:t>Using the DITA for Publishers EPUB transformation type to produce publication-ready EPUBs from </a:t>
            </a:r>
            <a:r>
              <a:rPr lang="en-US" smtClean="0"/>
              <a:t>DITA content.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470" y="1086366"/>
            <a:ext cx="6262009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So what have we seen?</a:t>
            </a:r>
          </a:p>
        </p:txBody>
      </p:sp>
    </p:spTree>
    <p:extLst>
      <p:ext uri="{BB962C8B-B14F-4D97-AF65-F5344CB8AC3E}">
        <p14:creationId xmlns:p14="http://schemas.microsoft.com/office/powerpoint/2010/main" val="248142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314</Words>
  <Application>Microsoft Macintosh PowerPoint</Application>
  <PresentationFormat>Custom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Business Contrast 16x9</vt:lpstr>
      <vt:lpstr>Scenario #4: Creating EPUB</vt:lpstr>
      <vt:lpstr>Publishing aggregated content</vt:lpstr>
      <vt:lpstr>Install DTDs</vt:lpstr>
      <vt:lpstr>Create a single publication</vt:lpstr>
      <vt:lpstr>Generate an EPUB</vt:lpstr>
      <vt:lpstr>So what have we seen?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2016-11-05T19:37:35Z</dcterms:created>
  <dcterms:modified xsi:type="dcterms:W3CDTF">2016-11-06T16:48:06Z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