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2"/>
  </p:notesMasterIdLst>
  <p:sldIdLst>
    <p:sldId id="256" r:id="rId2"/>
    <p:sldId id="257" r:id="rId3"/>
    <p:sldId id="347" r:id="rId4"/>
    <p:sldId id="349" r:id="rId5"/>
    <p:sldId id="348" r:id="rId6"/>
    <p:sldId id="260" r:id="rId7"/>
    <p:sldId id="274" r:id="rId8"/>
    <p:sldId id="344" r:id="rId9"/>
    <p:sldId id="350" r:id="rId10"/>
    <p:sldId id="263" r:id="rId11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Livvic" pitchFamily="2" charset="0"/>
      <p:regular r:id="rId17"/>
      <p:bold r:id="rId18"/>
      <p:italic r:id="rId19"/>
      <p:boldItalic r:id="rId20"/>
    </p:embeddedFont>
    <p:embeddedFont>
      <p:font typeface="Roboto Condensed" panose="02000000000000000000" pitchFamily="2" charset="0"/>
      <p:regular r:id="rId21"/>
      <p:bold r:id="rId22"/>
      <p:italic r:id="rId23"/>
      <p:boldItalic r:id="rId24"/>
    </p:embeddedFont>
    <p:embeddedFont>
      <p:font typeface="Squada One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BF0412-6565-4691-A49B-3FEDD04DF544}">
  <a:tblStyle styleId="{3FBF0412-6565-4691-A49B-3FEDD04DF5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a39e4857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a39e4857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54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150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849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a39e485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a39e485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a39e48574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a39e48574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a39e485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a39e485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26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a39e48574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a39e48574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66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8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" hasCustomPrompt="1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ctrTitle"/>
          </p:nvPr>
        </p:nvSpPr>
        <p:spPr>
          <a:xfrm>
            <a:off x="5225420" y="1852550"/>
            <a:ext cx="29652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5242550" y="2648825"/>
            <a:ext cx="2930700" cy="12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112650" y="344875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Char char="●"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1" r:id="rId5"/>
    <p:sldLayoutId id="2147483663" r:id="rId6"/>
    <p:sldLayoutId id="2147483667" r:id="rId7"/>
    <p:sldLayoutId id="2147483696" r:id="rId8"/>
    <p:sldLayoutId id="2147483709" r:id="rId9"/>
    <p:sldLayoutId id="214748371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457200" y="1820952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Algoritma &amp; Flowchart</a:t>
            </a:r>
            <a:endParaRPr dirty="0"/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457200" y="3350319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Dita Ayu Chairunnisa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Pijar Camp Web &amp; Mobile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Batch 16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01"/>
          <p:cNvSpPr txBox="1">
            <a:spLocks noGrp="1"/>
          </p:cNvSpPr>
          <p:nvPr>
            <p:ph type="title" idx="2"/>
          </p:nvPr>
        </p:nvSpPr>
        <p:spPr>
          <a:xfrm>
            <a:off x="1122237" y="1786865"/>
            <a:ext cx="6899525" cy="11235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TERIMAKASIH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68351-BF5B-0DCA-8E72-3886E3834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99DBCF-F87C-2465-3BE3-D101F4BF8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 flipH="1">
            <a:off x="479700" y="287750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Algoritma</a:t>
            </a:r>
            <a:endParaRPr dirty="0"/>
          </a:p>
        </p:txBody>
      </p:sp>
      <p:sp>
        <p:nvSpPr>
          <p:cNvPr id="772" name="Google Shape;772;p95"/>
          <p:cNvSpPr txBox="1">
            <a:spLocks noGrp="1"/>
          </p:cNvSpPr>
          <p:nvPr>
            <p:ph type="subTitle" idx="1"/>
          </p:nvPr>
        </p:nvSpPr>
        <p:spPr>
          <a:xfrm>
            <a:off x="1255350" y="1066208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buFont typeface="Wingdings" panose="05000000000000000000" pitchFamily="2" charset="2"/>
              <a:buChar char="v"/>
            </a:pPr>
            <a:r>
              <a:rPr lang="en-ID" sz="2000" dirty="0" err="1">
                <a:solidFill>
                  <a:schemeClr val="bg1"/>
                </a:solidFill>
              </a:rPr>
              <a:t>Algoritma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menurut</a:t>
            </a:r>
            <a:r>
              <a:rPr lang="en-ID" sz="2000" dirty="0">
                <a:solidFill>
                  <a:schemeClr val="bg1"/>
                </a:solidFill>
              </a:rPr>
              <a:t> (Kani, 2020, 1.19) </a:t>
            </a:r>
            <a:r>
              <a:rPr lang="en-ID" sz="2000" dirty="0" err="1">
                <a:solidFill>
                  <a:schemeClr val="bg1"/>
                </a:solidFill>
              </a:rPr>
              <a:t>adalah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suatu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upaya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dengan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urutan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operasi</a:t>
            </a:r>
            <a:r>
              <a:rPr lang="en-ID" sz="2000" dirty="0">
                <a:solidFill>
                  <a:schemeClr val="bg1"/>
                </a:solidFill>
              </a:rPr>
              <a:t> yang </a:t>
            </a:r>
            <a:r>
              <a:rPr lang="en-ID" sz="2000" dirty="0" err="1">
                <a:solidFill>
                  <a:schemeClr val="bg1"/>
                </a:solidFill>
              </a:rPr>
              <a:t>disusun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secara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logis</a:t>
            </a:r>
            <a:r>
              <a:rPr lang="en-ID" sz="2000" dirty="0">
                <a:solidFill>
                  <a:schemeClr val="bg1"/>
                </a:solidFill>
              </a:rPr>
              <a:t> dan </a:t>
            </a:r>
            <a:r>
              <a:rPr lang="en-ID" sz="2000" dirty="0" err="1">
                <a:solidFill>
                  <a:schemeClr val="bg1"/>
                </a:solidFill>
              </a:rPr>
              <a:t>sistematis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untuk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menyelesaikan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suatu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masalah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untuk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menghasilkan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suatu</a:t>
            </a:r>
            <a:r>
              <a:rPr lang="en-ID" sz="2000" dirty="0">
                <a:solidFill>
                  <a:schemeClr val="bg1"/>
                </a:solidFill>
              </a:rPr>
              <a:t> output </a:t>
            </a:r>
            <a:r>
              <a:rPr lang="en-ID" sz="2000" dirty="0" err="1">
                <a:solidFill>
                  <a:schemeClr val="bg1"/>
                </a:solidFill>
              </a:rPr>
              <a:t>tertentu</a:t>
            </a:r>
            <a:r>
              <a:rPr lang="en-ID" sz="2000" dirty="0">
                <a:solidFill>
                  <a:schemeClr val="bg1"/>
                </a:solidFill>
              </a:rPr>
              <a:t>.</a:t>
            </a:r>
          </a:p>
          <a:p>
            <a:pPr marL="285750" lvl="0" indent="-285750" algn="just">
              <a:buFont typeface="Wingdings" panose="05000000000000000000" pitchFamily="2" charset="2"/>
              <a:buChar char="v"/>
            </a:pPr>
            <a:endParaRPr lang="en-ID" sz="2000" dirty="0">
              <a:solidFill>
                <a:schemeClr val="bg1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v"/>
            </a:pPr>
            <a:r>
              <a:rPr lang="en-ID" sz="2000" dirty="0" err="1">
                <a:solidFill>
                  <a:schemeClr val="bg1"/>
                </a:solidFill>
              </a:rPr>
              <a:t>Algoritma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adalah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urutan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langkah-langkah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untuk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menyelesaikan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suatu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pekerjaan</a:t>
            </a:r>
            <a:r>
              <a:rPr lang="en-ID" sz="2000" dirty="0">
                <a:solidFill>
                  <a:schemeClr val="bg1"/>
                </a:solidFill>
              </a:rPr>
              <a:t>.</a:t>
            </a:r>
          </a:p>
          <a:p>
            <a:pPr marL="0" lvl="0" indent="0" algn="just">
              <a:buNone/>
            </a:pPr>
            <a:endParaRPr lang="en-ID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 flipH="1">
            <a:off x="479700" y="473866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Flowchart</a:t>
            </a:r>
            <a:endParaRPr dirty="0"/>
          </a:p>
        </p:txBody>
      </p:sp>
      <p:sp>
        <p:nvSpPr>
          <p:cNvPr id="772" name="Google Shape;772;p95"/>
          <p:cNvSpPr txBox="1">
            <a:spLocks noGrp="1"/>
          </p:cNvSpPr>
          <p:nvPr>
            <p:ph type="subTitle" idx="1"/>
          </p:nvPr>
        </p:nvSpPr>
        <p:spPr>
          <a:xfrm>
            <a:off x="1255350" y="1209928"/>
            <a:ext cx="6633300" cy="1628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buFont typeface="Wingdings" panose="05000000000000000000" pitchFamily="2" charset="2"/>
              <a:buChar char="v"/>
            </a:pPr>
            <a:r>
              <a:rPr lang="en-ID" sz="2000" dirty="0">
                <a:solidFill>
                  <a:schemeClr val="bg1"/>
                </a:solidFill>
              </a:rPr>
              <a:t>Flowchart </a:t>
            </a:r>
            <a:r>
              <a:rPr lang="en-ID" sz="2000" dirty="0" err="1">
                <a:solidFill>
                  <a:schemeClr val="bg1"/>
                </a:solidFill>
              </a:rPr>
              <a:t>adalah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adalah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suatu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bagan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dengan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simbol-simbol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tertentu</a:t>
            </a:r>
            <a:r>
              <a:rPr lang="en-ID" sz="2000" dirty="0">
                <a:solidFill>
                  <a:schemeClr val="bg1"/>
                </a:solidFill>
              </a:rPr>
              <a:t> yang </a:t>
            </a:r>
            <a:r>
              <a:rPr lang="en-ID" sz="2000" dirty="0" err="1">
                <a:solidFill>
                  <a:schemeClr val="bg1"/>
                </a:solidFill>
              </a:rPr>
              <a:t>menggambarkan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urutan</a:t>
            </a:r>
            <a:r>
              <a:rPr lang="en-ID" sz="2000" dirty="0">
                <a:solidFill>
                  <a:schemeClr val="bg1"/>
                </a:solidFill>
              </a:rPr>
              <a:t> proses </a:t>
            </a:r>
            <a:r>
              <a:rPr lang="en-ID" sz="2000" dirty="0" err="1">
                <a:solidFill>
                  <a:schemeClr val="bg1"/>
                </a:solidFill>
              </a:rPr>
              <a:t>secara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mendetail</a:t>
            </a:r>
            <a:r>
              <a:rPr lang="en-ID" sz="2000" dirty="0">
                <a:solidFill>
                  <a:schemeClr val="bg1"/>
                </a:solidFill>
              </a:rPr>
              <a:t> dan </a:t>
            </a:r>
            <a:r>
              <a:rPr lang="en-ID" sz="2000" dirty="0" err="1">
                <a:solidFill>
                  <a:schemeClr val="bg1"/>
                </a:solidFill>
              </a:rPr>
              <a:t>hubungan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antara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suatu</a:t>
            </a:r>
            <a:r>
              <a:rPr lang="en-ID" sz="2000" dirty="0">
                <a:solidFill>
                  <a:schemeClr val="bg1"/>
                </a:solidFill>
              </a:rPr>
              <a:t> proses (</a:t>
            </a:r>
            <a:r>
              <a:rPr lang="en-ID" sz="2000" dirty="0" err="1">
                <a:solidFill>
                  <a:schemeClr val="bg1"/>
                </a:solidFill>
              </a:rPr>
              <a:t>instruksi</a:t>
            </a:r>
            <a:r>
              <a:rPr lang="en-ID" sz="2000" dirty="0">
                <a:solidFill>
                  <a:schemeClr val="bg1"/>
                </a:solidFill>
              </a:rPr>
              <a:t>) </a:t>
            </a:r>
            <a:r>
              <a:rPr lang="en-ID" sz="2000" dirty="0" err="1">
                <a:solidFill>
                  <a:schemeClr val="bg1"/>
                </a:solidFill>
              </a:rPr>
              <a:t>dengan</a:t>
            </a:r>
            <a:r>
              <a:rPr lang="en-ID" sz="2000" dirty="0">
                <a:solidFill>
                  <a:schemeClr val="bg1"/>
                </a:solidFill>
              </a:rPr>
              <a:t> proses </a:t>
            </a:r>
            <a:r>
              <a:rPr lang="en-ID" sz="2000" dirty="0" err="1">
                <a:solidFill>
                  <a:schemeClr val="bg1"/>
                </a:solidFill>
              </a:rPr>
              <a:t>lainnya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dalam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suatu</a:t>
            </a:r>
            <a:r>
              <a:rPr lang="en-ID" sz="2000" dirty="0">
                <a:solidFill>
                  <a:schemeClr val="bg1"/>
                </a:solidFill>
              </a:rPr>
              <a:t> program.</a:t>
            </a:r>
          </a:p>
        </p:txBody>
      </p:sp>
    </p:spTree>
    <p:extLst>
      <p:ext uri="{BB962C8B-B14F-4D97-AF65-F5344CB8AC3E}">
        <p14:creationId xmlns:p14="http://schemas.microsoft.com/office/powerpoint/2010/main" val="92326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 flipH="1">
            <a:off x="479700" y="676671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Algoritma</a:t>
            </a:r>
            <a:r>
              <a:rPr lang="en-GB" dirty="0"/>
              <a:t> &amp; Flowchart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BE6B6-30AD-7AF0-5D06-43B2530D3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9151F-FFCA-F1A8-A57D-26E3C43517C8}"/>
              </a:ext>
            </a:extLst>
          </p:cNvPr>
          <p:cNvSpPr txBox="1"/>
          <p:nvPr/>
        </p:nvSpPr>
        <p:spPr>
          <a:xfrm>
            <a:off x="2069538" y="1910216"/>
            <a:ext cx="50049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i="1" dirty="0">
                <a:solidFill>
                  <a:schemeClr val="tx1"/>
                </a:solidFill>
              </a:rPr>
              <a:t>Flowchart </a:t>
            </a:r>
            <a:r>
              <a:rPr lang="en-ID" sz="1800" b="1" dirty="0">
                <a:solidFill>
                  <a:schemeClr val="tx1"/>
                </a:solidFill>
              </a:rPr>
              <a:t>dan </a:t>
            </a:r>
            <a:r>
              <a:rPr lang="en-ID" sz="1800" b="1" dirty="0" err="1">
                <a:solidFill>
                  <a:schemeClr val="tx1"/>
                </a:solidFill>
              </a:rPr>
              <a:t>algoritma</a:t>
            </a:r>
            <a:r>
              <a:rPr lang="en-ID" sz="1800" b="1" dirty="0">
                <a:solidFill>
                  <a:schemeClr val="tx1"/>
                </a:solidFill>
              </a:rPr>
              <a:t> </a:t>
            </a:r>
            <a:r>
              <a:rPr lang="en-ID" sz="1800" b="1" dirty="0" err="1">
                <a:solidFill>
                  <a:schemeClr val="tx1"/>
                </a:solidFill>
              </a:rPr>
              <a:t>sama-sama</a:t>
            </a:r>
            <a:r>
              <a:rPr lang="en-ID" sz="1800" b="1" dirty="0">
                <a:solidFill>
                  <a:schemeClr val="tx1"/>
                </a:solidFill>
              </a:rPr>
              <a:t> </a:t>
            </a:r>
            <a:r>
              <a:rPr lang="en-ID" sz="1800" b="1" dirty="0" err="1">
                <a:solidFill>
                  <a:schemeClr val="tx1"/>
                </a:solidFill>
              </a:rPr>
              <a:t>digunakan</a:t>
            </a:r>
            <a:r>
              <a:rPr lang="en-ID" sz="1800" b="1" dirty="0">
                <a:solidFill>
                  <a:schemeClr val="tx1"/>
                </a:solidFill>
              </a:rPr>
              <a:t> </a:t>
            </a:r>
            <a:r>
              <a:rPr lang="en-ID" sz="1800" b="1" dirty="0" err="1">
                <a:solidFill>
                  <a:schemeClr val="tx1"/>
                </a:solidFill>
              </a:rPr>
              <a:t>ketika</a:t>
            </a:r>
            <a:r>
              <a:rPr lang="en-ID" sz="1800" b="1" dirty="0">
                <a:solidFill>
                  <a:schemeClr val="tx1"/>
                </a:solidFill>
              </a:rPr>
              <a:t> </a:t>
            </a:r>
            <a:r>
              <a:rPr lang="en-ID" sz="1800" b="1" dirty="0" err="1">
                <a:solidFill>
                  <a:schemeClr val="tx1"/>
                </a:solidFill>
              </a:rPr>
              <a:t>membuat</a:t>
            </a:r>
            <a:r>
              <a:rPr lang="en-ID" sz="1800" b="1" dirty="0">
                <a:solidFill>
                  <a:schemeClr val="tx1"/>
                </a:solidFill>
              </a:rPr>
              <a:t> program </a:t>
            </a:r>
            <a:r>
              <a:rPr lang="en-ID" sz="1800" b="1" dirty="0" err="1">
                <a:solidFill>
                  <a:schemeClr val="tx1"/>
                </a:solidFill>
              </a:rPr>
              <a:t>baru</a:t>
            </a:r>
            <a:r>
              <a:rPr lang="en-ID" sz="18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ID" sz="1800" b="1" dirty="0">
              <a:solidFill>
                <a:schemeClr val="tx1"/>
              </a:solidFill>
            </a:endParaRPr>
          </a:p>
          <a:p>
            <a:pPr algn="ctr"/>
            <a:r>
              <a:rPr lang="en-ID" sz="1800" b="1" dirty="0" err="1">
                <a:solidFill>
                  <a:schemeClr val="tx1"/>
                </a:solidFill>
              </a:rPr>
              <a:t>Apa</a:t>
            </a:r>
            <a:r>
              <a:rPr lang="en-ID" sz="1800" b="1" dirty="0">
                <a:solidFill>
                  <a:schemeClr val="tx1"/>
                </a:solidFill>
              </a:rPr>
              <a:t> </a:t>
            </a:r>
            <a:r>
              <a:rPr lang="en-ID" sz="1800" b="1" dirty="0" err="1">
                <a:solidFill>
                  <a:schemeClr val="tx1"/>
                </a:solidFill>
              </a:rPr>
              <a:t>bedanya</a:t>
            </a:r>
            <a:r>
              <a:rPr lang="en-ID" sz="1800" b="1" dirty="0">
                <a:solidFill>
                  <a:schemeClr val="tx1"/>
                </a:solidFill>
              </a:rPr>
              <a:t>?</a:t>
            </a:r>
            <a:r>
              <a:rPr lang="en-ID" sz="18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5918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4;p97">
            <a:extLst>
              <a:ext uri="{FF2B5EF4-FFF2-40B4-BE49-F238E27FC236}">
                <a16:creationId xmlns:a16="http://schemas.microsoft.com/office/drawing/2014/main" id="{7FF6BDB6-72D8-5B12-204E-6088E9899918}"/>
              </a:ext>
            </a:extLst>
          </p:cNvPr>
          <p:cNvSpPr txBox="1">
            <a:spLocks/>
          </p:cNvSpPr>
          <p:nvPr/>
        </p:nvSpPr>
        <p:spPr>
          <a:xfrm>
            <a:off x="5401121" y="496889"/>
            <a:ext cx="2972954" cy="85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/>
              <a:t>Flowchart</a:t>
            </a:r>
          </a:p>
        </p:txBody>
      </p:sp>
      <p:sp>
        <p:nvSpPr>
          <p:cNvPr id="4" name="Google Shape;804;p97">
            <a:extLst>
              <a:ext uri="{FF2B5EF4-FFF2-40B4-BE49-F238E27FC236}">
                <a16:creationId xmlns:a16="http://schemas.microsoft.com/office/drawing/2014/main" id="{BECE7729-AE8C-C42D-0589-3284D3BE7504}"/>
              </a:ext>
            </a:extLst>
          </p:cNvPr>
          <p:cNvSpPr txBox="1">
            <a:spLocks/>
          </p:cNvSpPr>
          <p:nvPr/>
        </p:nvSpPr>
        <p:spPr>
          <a:xfrm>
            <a:off x="847173" y="496889"/>
            <a:ext cx="2972954" cy="85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 err="1"/>
              <a:t>Algoritma</a:t>
            </a:r>
            <a:endParaRPr lang="en-ID" dirty="0"/>
          </a:p>
        </p:txBody>
      </p:sp>
      <p:sp>
        <p:nvSpPr>
          <p:cNvPr id="7" name="Google Shape;852;p104">
            <a:extLst>
              <a:ext uri="{FF2B5EF4-FFF2-40B4-BE49-F238E27FC236}">
                <a16:creationId xmlns:a16="http://schemas.microsoft.com/office/drawing/2014/main" id="{4EECE942-6840-7A40-9E41-03A524CBDA7B}"/>
              </a:ext>
            </a:extLst>
          </p:cNvPr>
          <p:cNvSpPr txBox="1">
            <a:spLocks/>
          </p:cNvSpPr>
          <p:nvPr/>
        </p:nvSpPr>
        <p:spPr>
          <a:xfrm>
            <a:off x="769925" y="1602020"/>
            <a:ext cx="3127450" cy="2901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342900" lvl="0" algn="just">
              <a:buFont typeface="+mj-lt"/>
              <a:buAutoNum type="arabicParenR"/>
            </a:pPr>
            <a:r>
              <a:rPr lang="en-ID" dirty="0" err="1">
                <a:solidFill>
                  <a:schemeClr val="bg1"/>
                </a:solidFill>
              </a:rPr>
              <a:t>Algoritma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merupakan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instruksi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yang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disusun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sistematis</a:t>
            </a:r>
            <a:endParaRPr lang="en-ID" dirty="0">
              <a:solidFill>
                <a:schemeClr val="bg1"/>
              </a:solidFill>
            </a:endParaRPr>
          </a:p>
          <a:p>
            <a:pPr marL="342900" lvl="0" algn="just">
              <a:buFont typeface="+mj-lt"/>
              <a:buAutoNum type="arabicParenR"/>
            </a:pPr>
            <a:endParaRPr lang="en-ID" dirty="0">
              <a:solidFill>
                <a:schemeClr val="bg1"/>
              </a:solidFill>
            </a:endParaRPr>
          </a:p>
          <a:p>
            <a:pPr marL="342900" lvl="0" algn="just">
              <a:buFont typeface="+mj-lt"/>
              <a:buAutoNum type="arabicParenR"/>
            </a:pPr>
            <a:r>
              <a:rPr lang="en-ID" dirty="0" err="1">
                <a:solidFill>
                  <a:schemeClr val="bg1"/>
                </a:solidFill>
              </a:rPr>
              <a:t>Berupa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teks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biasa</a:t>
            </a:r>
            <a:endParaRPr lang="en-ID" sz="1600" dirty="0">
              <a:solidFill>
                <a:schemeClr val="bg1"/>
              </a:solidFill>
            </a:endParaRPr>
          </a:p>
        </p:txBody>
      </p:sp>
      <p:sp>
        <p:nvSpPr>
          <p:cNvPr id="6" name="Google Shape;852;p104">
            <a:extLst>
              <a:ext uri="{FF2B5EF4-FFF2-40B4-BE49-F238E27FC236}">
                <a16:creationId xmlns:a16="http://schemas.microsoft.com/office/drawing/2014/main" id="{E3D8EAAD-F17F-7637-B42B-2DF92A32AB32}"/>
              </a:ext>
            </a:extLst>
          </p:cNvPr>
          <p:cNvSpPr txBox="1">
            <a:spLocks/>
          </p:cNvSpPr>
          <p:nvPr/>
        </p:nvSpPr>
        <p:spPr>
          <a:xfrm>
            <a:off x="5169377" y="1593928"/>
            <a:ext cx="3127450" cy="2901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342900" lvl="0" algn="just">
              <a:buFont typeface="+mj-lt"/>
              <a:buAutoNum type="arabicParenR"/>
            </a:pPr>
            <a:r>
              <a:rPr lang="en-ID" dirty="0" err="1">
                <a:solidFill>
                  <a:schemeClr val="bg1"/>
                </a:solidFill>
              </a:rPr>
              <a:t>Merupakan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representasi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grafis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algoritma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  <a:p>
            <a:pPr marL="342900" lvl="0" algn="just">
              <a:buFont typeface="+mj-lt"/>
              <a:buAutoNum type="arabicParenR"/>
            </a:pPr>
            <a:endParaRPr lang="en-ID" dirty="0">
              <a:solidFill>
                <a:schemeClr val="bg1"/>
              </a:solidFill>
            </a:endParaRPr>
          </a:p>
          <a:p>
            <a:pPr marL="342900" lvl="0" algn="just">
              <a:buFont typeface="+mj-lt"/>
              <a:buAutoNum type="arabicParenR"/>
            </a:pPr>
            <a:r>
              <a:rPr lang="en-ID" dirty="0" err="1">
                <a:solidFill>
                  <a:schemeClr val="bg1"/>
                </a:solidFill>
              </a:rPr>
              <a:t>Berupa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b="1" dirty="0">
                <a:solidFill>
                  <a:schemeClr val="tx1"/>
                </a:solidFill>
              </a:rPr>
              <a:t>diagram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dibuat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symbol-symbol</a:t>
            </a:r>
          </a:p>
          <a:p>
            <a:pPr marL="355600" lvl="0" indent="0" algn="just"/>
            <a:r>
              <a:rPr lang="en-ID" dirty="0" err="1">
                <a:solidFill>
                  <a:schemeClr val="bg1"/>
                </a:solidFill>
              </a:rPr>
              <a:t>tertentu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menunjukkan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aliran</a:t>
            </a:r>
            <a:r>
              <a:rPr lang="en-ID" dirty="0">
                <a:solidFill>
                  <a:schemeClr val="bg1"/>
                </a:solidFill>
              </a:rPr>
              <a:t> data.</a:t>
            </a:r>
            <a:endParaRPr lang="en-ID" sz="1600" dirty="0">
              <a:solidFill>
                <a:schemeClr val="bg1"/>
              </a:solidFill>
            </a:endParaRPr>
          </a:p>
          <a:p>
            <a:pPr marL="342900" lvl="0" algn="just">
              <a:buFont typeface="+mj-lt"/>
              <a:buAutoNum type="arabicParenR"/>
            </a:pPr>
            <a:endParaRPr lang="en-ID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67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98"/>
          <p:cNvSpPr txBox="1">
            <a:spLocks noGrp="1"/>
          </p:cNvSpPr>
          <p:nvPr>
            <p:ph type="subTitle" idx="1"/>
          </p:nvPr>
        </p:nvSpPr>
        <p:spPr>
          <a:xfrm>
            <a:off x="1710150" y="400914"/>
            <a:ext cx="5619934" cy="927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err="1"/>
              <a:t>Algoritma</a:t>
            </a:r>
            <a:r>
              <a:rPr lang="en-GB" sz="3600" dirty="0"/>
              <a:t> </a:t>
            </a:r>
            <a:r>
              <a:rPr lang="en-GB" sz="3600" dirty="0" err="1"/>
              <a:t>Deteksi</a:t>
            </a:r>
            <a:r>
              <a:rPr lang="en-GB" sz="3600" dirty="0"/>
              <a:t> </a:t>
            </a:r>
            <a:r>
              <a:rPr lang="en-GB" sz="3600" dirty="0" err="1"/>
              <a:t>Palindrom</a:t>
            </a:r>
            <a:endParaRPr sz="3600" dirty="0"/>
          </a:p>
        </p:txBody>
      </p:sp>
      <p:sp>
        <p:nvSpPr>
          <p:cNvPr id="2" name="Google Shape;772;p95">
            <a:extLst>
              <a:ext uri="{FF2B5EF4-FFF2-40B4-BE49-F238E27FC236}">
                <a16:creationId xmlns:a16="http://schemas.microsoft.com/office/drawing/2014/main" id="{6C6B1F8E-9377-01B1-1C6D-DD82D5147E2F}"/>
              </a:ext>
            </a:extLst>
          </p:cNvPr>
          <p:cNvSpPr txBox="1">
            <a:spLocks/>
          </p:cNvSpPr>
          <p:nvPr/>
        </p:nvSpPr>
        <p:spPr>
          <a:xfrm>
            <a:off x="1255350" y="1454625"/>
            <a:ext cx="6633300" cy="3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342900" algn="l">
              <a:buFont typeface="Arial"/>
              <a:buAutoNum type="arabicPeriod"/>
            </a:pPr>
            <a:r>
              <a:rPr lang="en-GB" sz="2000" dirty="0" err="1">
                <a:solidFill>
                  <a:schemeClr val="bg1"/>
                </a:solidFill>
              </a:rPr>
              <a:t>Mulai</a:t>
            </a:r>
            <a:endParaRPr lang="en-GB" sz="2000" dirty="0">
              <a:solidFill>
                <a:schemeClr val="bg1"/>
              </a:solidFill>
            </a:endParaRPr>
          </a:p>
          <a:p>
            <a:pPr marL="342900" algn="l">
              <a:buFont typeface="Arial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Masukkan kata</a:t>
            </a:r>
          </a:p>
          <a:p>
            <a:pPr marL="342900" algn="l">
              <a:buFont typeface="Arial"/>
              <a:buAutoNum type="arabicPeriod"/>
            </a:pPr>
            <a:r>
              <a:rPr lang="en-GB" sz="2000" dirty="0" err="1">
                <a:solidFill>
                  <a:schemeClr val="bg1"/>
                </a:solidFill>
              </a:rPr>
              <a:t>Validasi</a:t>
            </a:r>
            <a:r>
              <a:rPr lang="en-GB" sz="2000" dirty="0">
                <a:solidFill>
                  <a:schemeClr val="bg1"/>
                </a:solidFill>
              </a:rPr>
              <a:t> kata </a:t>
            </a:r>
            <a:r>
              <a:rPr lang="en-GB" sz="2000" dirty="0" err="1">
                <a:solidFill>
                  <a:schemeClr val="bg1"/>
                </a:solidFill>
              </a:rPr>
              <a:t>terdiri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dari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huruf</a:t>
            </a:r>
            <a:endParaRPr lang="en-GB" sz="2000" dirty="0">
              <a:solidFill>
                <a:schemeClr val="bg1"/>
              </a:solidFill>
            </a:endParaRPr>
          </a:p>
          <a:p>
            <a:pPr marL="342900" algn="l">
              <a:buFont typeface="Arial"/>
              <a:buAutoNum type="arabicPeriod"/>
            </a:pPr>
            <a:r>
              <a:rPr lang="en-GB" sz="2000" dirty="0" err="1">
                <a:solidFill>
                  <a:schemeClr val="bg1"/>
                </a:solidFill>
              </a:rPr>
              <a:t>Menyimpan</a:t>
            </a:r>
            <a:r>
              <a:rPr lang="en-GB" sz="2000" dirty="0">
                <a:solidFill>
                  <a:schemeClr val="bg1"/>
                </a:solidFill>
              </a:rPr>
              <a:t> kata </a:t>
            </a:r>
            <a:r>
              <a:rPr lang="en-GB" sz="2000" dirty="0" err="1">
                <a:solidFill>
                  <a:schemeClr val="bg1"/>
                </a:solidFill>
              </a:rPr>
              <a:t>dalam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variabel</a:t>
            </a:r>
            <a:endParaRPr lang="en-GB" sz="2000" dirty="0">
              <a:solidFill>
                <a:schemeClr val="bg1"/>
              </a:solidFill>
            </a:endParaRPr>
          </a:p>
          <a:p>
            <a:pPr marL="342900" algn="l">
              <a:buFont typeface="Arial"/>
              <a:buAutoNum type="arabicPeriod"/>
            </a:pPr>
            <a:r>
              <a:rPr lang="en-GB" sz="2000" dirty="0" err="1">
                <a:solidFill>
                  <a:schemeClr val="bg1"/>
                </a:solidFill>
              </a:rPr>
              <a:t>Lakukan</a:t>
            </a:r>
            <a:r>
              <a:rPr lang="en-GB" sz="2000" dirty="0">
                <a:solidFill>
                  <a:schemeClr val="bg1"/>
                </a:solidFill>
              </a:rPr>
              <a:t> split </a:t>
            </a:r>
            <a:r>
              <a:rPr lang="en-GB" sz="2000" dirty="0" err="1">
                <a:solidFill>
                  <a:schemeClr val="bg1"/>
                </a:solidFill>
              </a:rPr>
              <a:t>huruf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dalam</a:t>
            </a:r>
            <a:r>
              <a:rPr lang="en-GB" sz="2000" dirty="0">
                <a:solidFill>
                  <a:schemeClr val="bg1"/>
                </a:solidFill>
              </a:rPr>
              <a:t> array</a:t>
            </a:r>
          </a:p>
          <a:p>
            <a:pPr marL="342900" algn="l">
              <a:buFont typeface="Arial"/>
              <a:buAutoNum type="arabicPeriod"/>
            </a:pPr>
            <a:r>
              <a:rPr lang="en-GB" sz="2000" dirty="0" err="1">
                <a:solidFill>
                  <a:schemeClr val="bg1"/>
                </a:solidFill>
              </a:rPr>
              <a:t>Memasukkan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ke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dalam</a:t>
            </a:r>
            <a:r>
              <a:rPr lang="en-GB" sz="2000" dirty="0">
                <a:solidFill>
                  <a:schemeClr val="bg1"/>
                </a:solidFill>
              </a:rPr>
              <a:t> proses reverse string</a:t>
            </a:r>
          </a:p>
          <a:p>
            <a:pPr marL="342900" algn="l">
              <a:buFont typeface="Arial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Jika, </a:t>
            </a:r>
            <a:r>
              <a:rPr lang="en-GB" sz="2000" dirty="0" err="1">
                <a:solidFill>
                  <a:schemeClr val="bg1"/>
                </a:solidFill>
              </a:rPr>
              <a:t>hasil</a:t>
            </a:r>
            <a:r>
              <a:rPr lang="en-GB" sz="2000" dirty="0">
                <a:solidFill>
                  <a:schemeClr val="bg1"/>
                </a:solidFill>
              </a:rPr>
              <a:t> reverse string </a:t>
            </a:r>
            <a:r>
              <a:rPr lang="en-GB" sz="2000" dirty="0" err="1">
                <a:solidFill>
                  <a:schemeClr val="bg1"/>
                </a:solidFill>
              </a:rPr>
              <a:t>sama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dengan</a:t>
            </a:r>
            <a:r>
              <a:rPr lang="en-GB" sz="2000" dirty="0">
                <a:solidFill>
                  <a:schemeClr val="bg1"/>
                </a:solidFill>
              </a:rPr>
              <a:t> input </a:t>
            </a:r>
            <a:r>
              <a:rPr lang="en-GB" sz="2000" dirty="0" err="1">
                <a:solidFill>
                  <a:schemeClr val="bg1"/>
                </a:solidFill>
              </a:rPr>
              <a:t>maka</a:t>
            </a:r>
            <a:r>
              <a:rPr lang="en-GB" sz="2000" dirty="0">
                <a:solidFill>
                  <a:schemeClr val="bg1"/>
                </a:solidFill>
              </a:rPr>
              <a:t> output </a:t>
            </a:r>
            <a:r>
              <a:rPr lang="en-GB" sz="2000" dirty="0" err="1">
                <a:solidFill>
                  <a:schemeClr val="bg1"/>
                </a:solidFill>
              </a:rPr>
              <a:t>palindrom</a:t>
            </a:r>
            <a:r>
              <a:rPr lang="en-GB" sz="2000" dirty="0">
                <a:solidFill>
                  <a:schemeClr val="bg1"/>
                </a:solidFill>
              </a:rPr>
              <a:t>, dan </a:t>
            </a:r>
            <a:r>
              <a:rPr lang="en-GB" sz="2000" dirty="0" err="1">
                <a:solidFill>
                  <a:schemeClr val="bg1"/>
                </a:solidFill>
              </a:rPr>
              <a:t>jika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hasil</a:t>
            </a:r>
            <a:r>
              <a:rPr lang="en-GB" sz="2000" dirty="0">
                <a:solidFill>
                  <a:schemeClr val="bg1"/>
                </a:solidFill>
              </a:rPr>
              <a:t> string </a:t>
            </a:r>
            <a:r>
              <a:rPr lang="en-GB" sz="2000" dirty="0" err="1">
                <a:solidFill>
                  <a:schemeClr val="bg1"/>
                </a:solidFill>
              </a:rPr>
              <a:t>tidak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sama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dengan</a:t>
            </a:r>
            <a:r>
              <a:rPr lang="en-GB" sz="2000" dirty="0">
                <a:solidFill>
                  <a:schemeClr val="bg1"/>
                </a:solidFill>
              </a:rPr>
              <a:t> input </a:t>
            </a:r>
            <a:r>
              <a:rPr lang="en-GB" sz="2000" dirty="0" err="1">
                <a:solidFill>
                  <a:schemeClr val="bg1"/>
                </a:solidFill>
              </a:rPr>
              <a:t>maka</a:t>
            </a:r>
            <a:r>
              <a:rPr lang="en-GB" sz="2000" dirty="0">
                <a:solidFill>
                  <a:schemeClr val="bg1"/>
                </a:solidFill>
              </a:rPr>
              <a:t> output non-</a:t>
            </a:r>
            <a:r>
              <a:rPr lang="en-GB" sz="2000" dirty="0" err="1">
                <a:solidFill>
                  <a:schemeClr val="bg1"/>
                </a:solidFill>
              </a:rPr>
              <a:t>palindrom</a:t>
            </a:r>
            <a:endParaRPr lang="en-GB" sz="2000" dirty="0">
              <a:solidFill>
                <a:schemeClr val="bg1"/>
              </a:solidFill>
            </a:endParaRPr>
          </a:p>
          <a:p>
            <a:pPr marL="342900" algn="l">
              <a:buFont typeface="Arial"/>
              <a:buAutoNum type="arabicPeriod"/>
            </a:pPr>
            <a:r>
              <a:rPr lang="en-GB" sz="2000" dirty="0" err="1">
                <a:solidFill>
                  <a:schemeClr val="bg1"/>
                </a:solidFill>
              </a:rPr>
              <a:t>Selesai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6" name="Google Shape;956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936275" y="-11164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E11FD5-84B3-18E4-BA4C-EE2FEEFFE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821" y="0"/>
            <a:ext cx="220435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98"/>
          <p:cNvSpPr txBox="1">
            <a:spLocks noGrp="1"/>
          </p:cNvSpPr>
          <p:nvPr>
            <p:ph type="subTitle" idx="1"/>
          </p:nvPr>
        </p:nvSpPr>
        <p:spPr>
          <a:xfrm>
            <a:off x="1710150" y="400914"/>
            <a:ext cx="5619934" cy="927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err="1"/>
              <a:t>Algoritma</a:t>
            </a:r>
            <a:r>
              <a:rPr lang="en-GB" sz="3600" dirty="0"/>
              <a:t> Reverse String</a:t>
            </a:r>
            <a:endParaRPr sz="3600" dirty="0"/>
          </a:p>
        </p:txBody>
      </p:sp>
      <p:sp>
        <p:nvSpPr>
          <p:cNvPr id="2" name="Google Shape;772;p95">
            <a:extLst>
              <a:ext uri="{FF2B5EF4-FFF2-40B4-BE49-F238E27FC236}">
                <a16:creationId xmlns:a16="http://schemas.microsoft.com/office/drawing/2014/main" id="{6C6B1F8E-9377-01B1-1C6D-DD82D5147E2F}"/>
              </a:ext>
            </a:extLst>
          </p:cNvPr>
          <p:cNvSpPr txBox="1">
            <a:spLocks/>
          </p:cNvSpPr>
          <p:nvPr/>
        </p:nvSpPr>
        <p:spPr>
          <a:xfrm>
            <a:off x="1229949" y="1107991"/>
            <a:ext cx="6957317" cy="3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342900" algn="l">
              <a:buFont typeface="Arial"/>
              <a:buAutoNum type="arabicPeriod"/>
            </a:pPr>
            <a:r>
              <a:rPr lang="en-GB" sz="2000" dirty="0" err="1">
                <a:solidFill>
                  <a:schemeClr val="bg1"/>
                </a:solidFill>
              </a:rPr>
              <a:t>Mulai</a:t>
            </a:r>
            <a:endParaRPr lang="en-GB" sz="2000" dirty="0">
              <a:solidFill>
                <a:schemeClr val="bg1"/>
              </a:solidFill>
            </a:endParaRPr>
          </a:p>
          <a:p>
            <a:pPr marL="342900" algn="l">
              <a:buFont typeface="Arial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Masukkan input </a:t>
            </a:r>
            <a:r>
              <a:rPr lang="en-GB" sz="2000" dirty="0" err="1">
                <a:solidFill>
                  <a:schemeClr val="bg1"/>
                </a:solidFill>
              </a:rPr>
              <a:t>berupa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sebuah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kalimat</a:t>
            </a:r>
            <a:endParaRPr lang="en-GB" sz="2000" dirty="0">
              <a:solidFill>
                <a:schemeClr val="bg1"/>
              </a:solidFill>
            </a:endParaRPr>
          </a:p>
          <a:p>
            <a:pPr marL="342900" algn="l">
              <a:buFont typeface="Arial"/>
              <a:buAutoNum type="arabicPeriod"/>
            </a:pPr>
            <a:r>
              <a:rPr lang="en-GB" sz="2000" dirty="0" err="1">
                <a:solidFill>
                  <a:schemeClr val="bg1"/>
                </a:solidFill>
              </a:rPr>
              <a:t>Validasi</a:t>
            </a:r>
            <a:r>
              <a:rPr lang="en-GB" sz="2000" dirty="0">
                <a:solidFill>
                  <a:schemeClr val="bg1"/>
                </a:solidFill>
              </a:rPr>
              <a:t> input </a:t>
            </a:r>
            <a:r>
              <a:rPr lang="en-GB" sz="2000" dirty="0" err="1">
                <a:solidFill>
                  <a:schemeClr val="bg1"/>
                </a:solidFill>
              </a:rPr>
              <a:t>berupa</a:t>
            </a:r>
            <a:r>
              <a:rPr lang="en-GB" sz="2000" dirty="0">
                <a:solidFill>
                  <a:schemeClr val="bg1"/>
                </a:solidFill>
              </a:rPr>
              <a:t> string</a:t>
            </a:r>
          </a:p>
          <a:p>
            <a:pPr marL="342900" algn="l">
              <a:buFont typeface="Arial"/>
              <a:buAutoNum type="arabicPeriod"/>
            </a:pPr>
            <a:r>
              <a:rPr lang="en-GB" sz="2000" dirty="0" err="1">
                <a:solidFill>
                  <a:schemeClr val="bg1"/>
                </a:solidFill>
              </a:rPr>
              <a:t>Simpan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kalimat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dalam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variabel</a:t>
            </a:r>
            <a:endParaRPr lang="en-GB" sz="2000" dirty="0">
              <a:solidFill>
                <a:schemeClr val="bg1"/>
              </a:solidFill>
            </a:endParaRPr>
          </a:p>
          <a:p>
            <a:pPr marL="342900" algn="l">
              <a:buFont typeface="Arial"/>
              <a:buAutoNum type="arabicPeriod"/>
            </a:pPr>
            <a:r>
              <a:rPr lang="en-GB" sz="2000" dirty="0" err="1">
                <a:solidFill>
                  <a:schemeClr val="bg1"/>
                </a:solidFill>
              </a:rPr>
              <a:t>Inisialisasi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sebuah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variabel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kosong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untuk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menyimpan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kalimat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baru</a:t>
            </a:r>
            <a:endParaRPr lang="en-GB" sz="2000" dirty="0">
              <a:solidFill>
                <a:schemeClr val="bg1"/>
              </a:solidFill>
            </a:endParaRPr>
          </a:p>
          <a:p>
            <a:pPr marL="342900" algn="l">
              <a:buFont typeface="Arial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Masukkan </a:t>
            </a:r>
            <a:r>
              <a:rPr lang="en-GB" sz="2000" dirty="0" err="1">
                <a:solidFill>
                  <a:schemeClr val="bg1"/>
                </a:solidFill>
              </a:rPr>
              <a:t>satu</a:t>
            </a:r>
            <a:r>
              <a:rPr lang="en-GB" sz="2000" dirty="0">
                <a:solidFill>
                  <a:schemeClr val="bg1"/>
                </a:solidFill>
              </a:rPr>
              <a:t> per </a:t>
            </a:r>
            <a:r>
              <a:rPr lang="en-GB" sz="2000" dirty="0" err="1">
                <a:solidFill>
                  <a:schemeClr val="bg1"/>
                </a:solidFill>
              </a:rPr>
              <a:t>satu</a:t>
            </a:r>
            <a:r>
              <a:rPr lang="en-GB" sz="2000" dirty="0">
                <a:solidFill>
                  <a:schemeClr val="bg1"/>
                </a:solidFill>
              </a:rPr>
              <a:t> kata </a:t>
            </a:r>
            <a:r>
              <a:rPr lang="en-GB" sz="2000" dirty="0" err="1">
                <a:solidFill>
                  <a:schemeClr val="bg1"/>
                </a:solidFill>
              </a:rPr>
              <a:t>dalam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sebuah</a:t>
            </a:r>
            <a:r>
              <a:rPr lang="en-GB" sz="2000" dirty="0">
                <a:solidFill>
                  <a:schemeClr val="bg1"/>
                </a:solidFill>
              </a:rPr>
              <a:t> array (split)</a:t>
            </a:r>
          </a:p>
          <a:p>
            <a:pPr marL="342900" algn="l">
              <a:buFont typeface="Arial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Ambil </a:t>
            </a:r>
            <a:r>
              <a:rPr lang="en-GB" sz="2000" dirty="0" err="1">
                <a:solidFill>
                  <a:schemeClr val="bg1"/>
                </a:solidFill>
              </a:rPr>
              <a:t>satu</a:t>
            </a:r>
            <a:r>
              <a:rPr lang="en-GB" sz="2000" dirty="0">
                <a:solidFill>
                  <a:schemeClr val="bg1"/>
                </a:solidFill>
              </a:rPr>
              <a:t> per </a:t>
            </a:r>
            <a:r>
              <a:rPr lang="en-GB" sz="2000" dirty="0" err="1">
                <a:solidFill>
                  <a:schemeClr val="bg1"/>
                </a:solidFill>
              </a:rPr>
              <a:t>satu</a:t>
            </a:r>
            <a:r>
              <a:rPr lang="en-GB" sz="2000" dirty="0">
                <a:solidFill>
                  <a:schemeClr val="bg1"/>
                </a:solidFill>
              </a:rPr>
              <a:t> kata </a:t>
            </a:r>
            <a:r>
              <a:rPr lang="en-GB" sz="2000" dirty="0" err="1">
                <a:solidFill>
                  <a:schemeClr val="bg1"/>
                </a:solidFill>
              </a:rPr>
              <a:t>dari</a:t>
            </a:r>
            <a:r>
              <a:rPr lang="en-GB" sz="2000" dirty="0">
                <a:solidFill>
                  <a:schemeClr val="bg1"/>
                </a:solidFill>
              </a:rPr>
              <a:t> array </a:t>
            </a:r>
            <a:r>
              <a:rPr lang="en-GB" sz="2000" dirty="0" err="1">
                <a:solidFill>
                  <a:schemeClr val="bg1"/>
                </a:solidFill>
              </a:rPr>
              <a:t>dimulai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dari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indeks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terakhir</a:t>
            </a:r>
            <a:r>
              <a:rPr lang="en-GB" sz="2000" dirty="0">
                <a:solidFill>
                  <a:schemeClr val="bg1"/>
                </a:solidFill>
              </a:rPr>
              <a:t>, </a:t>
            </a:r>
            <a:r>
              <a:rPr lang="en-GB" sz="2000" dirty="0" err="1">
                <a:solidFill>
                  <a:schemeClr val="bg1"/>
                </a:solidFill>
              </a:rPr>
              <a:t>lalu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masukkan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ke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dalam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variabel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kosong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untuk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membentuk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kalimat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baru</a:t>
            </a:r>
            <a:endParaRPr lang="en-GB" sz="2000" dirty="0">
              <a:solidFill>
                <a:schemeClr val="bg1"/>
              </a:solidFill>
            </a:endParaRPr>
          </a:p>
          <a:p>
            <a:pPr marL="342900" algn="l">
              <a:buFont typeface="Arial"/>
              <a:buAutoNum type="arabicPeriod"/>
            </a:pPr>
            <a:r>
              <a:rPr lang="en-GB" sz="2000" dirty="0" err="1">
                <a:solidFill>
                  <a:schemeClr val="bg1"/>
                </a:solidFill>
              </a:rPr>
              <a:t>Tampilkan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kalimat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baru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sebagai</a:t>
            </a:r>
            <a:r>
              <a:rPr lang="en-GB" sz="2000" dirty="0">
                <a:solidFill>
                  <a:schemeClr val="bg1"/>
                </a:solidFill>
              </a:rPr>
              <a:t> output</a:t>
            </a:r>
          </a:p>
          <a:p>
            <a:pPr marL="342900" algn="l">
              <a:buFont typeface="Arial"/>
              <a:buAutoNum type="arabicPeriod"/>
            </a:pPr>
            <a:r>
              <a:rPr lang="en-GB" sz="2000" dirty="0" err="1">
                <a:solidFill>
                  <a:schemeClr val="bg1"/>
                </a:solidFill>
              </a:rPr>
              <a:t>Selesai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68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6" name="Google Shape;956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936275" y="-11164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F74116-1BB9-AA99-3C22-15D93A908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364" y="352338"/>
            <a:ext cx="6783272" cy="443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138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245</Words>
  <Application>Microsoft Office PowerPoint</Application>
  <PresentationFormat>On-screen Show (16:9)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Fira Sans Extra Condensed Medium</vt:lpstr>
      <vt:lpstr>Arial</vt:lpstr>
      <vt:lpstr>Livvic</vt:lpstr>
      <vt:lpstr>Roboto Condensed</vt:lpstr>
      <vt:lpstr>Squada One</vt:lpstr>
      <vt:lpstr>Wingdings</vt:lpstr>
      <vt:lpstr>Tech Startup XL by Slidesgo</vt:lpstr>
      <vt:lpstr>Algoritma &amp; Flowchart</vt:lpstr>
      <vt:lpstr>Algoritma</vt:lpstr>
      <vt:lpstr>Flowchart</vt:lpstr>
      <vt:lpstr>Algoritma &amp; 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“This is a quote, words full of wisdom that someone important said and can make the reader get inspired.”</dc:title>
  <cp:lastModifiedBy>Dita Ayu Chairunnisa</cp:lastModifiedBy>
  <cp:revision>9</cp:revision>
  <dcterms:modified xsi:type="dcterms:W3CDTF">2023-10-18T02:02:50Z</dcterms:modified>
</cp:coreProperties>
</file>