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  <p:cmAuthor id="1" name="Holly Bi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4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72203" y="6951130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2998571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 </a:t>
              </a:r>
              <a:r>
                <a:rPr lang="en-US" sz="2400" dirty="0">
                  <a:latin typeface="Helvetica Neue"/>
                  <a:cs typeface="Helvetica Neue"/>
                </a:rPr>
                <a:t>A</a:t>
              </a:r>
              <a:r>
                <a:rPr lang="en-US" sz="2400" dirty="0" smtClean="0">
                  <a:latin typeface="Helvetica Neue"/>
                  <a:cs typeface="Helvetica Neue"/>
                </a:rPr>
                <a:t>mino Acid Tree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2001" y="3459865"/>
            <a:ext cx="2654298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024208"/>
              <a:ext cx="203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Run </a:t>
              </a:r>
              <a:r>
                <a:rPr lang="en-US" sz="2600" dirty="0" err="1" smtClean="0">
                  <a:latin typeface="Helvetica Neue"/>
                  <a:cs typeface="Helvetica Neue"/>
                </a:rPr>
                <a:t>PhyloSift</a:t>
              </a:r>
              <a:endParaRPr lang="en-US" sz="26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1600" dirty="0" smtClean="0">
                  <a:latin typeface="Helvetica Neue"/>
                  <a:cs typeface="Helvetica Neue"/>
                </a:rPr>
                <a:t>(search + align)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61" name="Straight Arrow Connector 60"/>
          <p:cNvCxnSpPr>
            <a:stCxn id="66" idx="2"/>
          </p:cNvCxnSpPr>
          <p:nvPr/>
        </p:nvCxnSpPr>
        <p:spPr>
          <a:xfrm>
            <a:off x="7034112" y="2395615"/>
            <a:ext cx="1217566" cy="923318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0"/>
          </p:cNvCxnSpPr>
          <p:nvPr/>
        </p:nvCxnSpPr>
        <p:spPr>
          <a:xfrm flipH="1">
            <a:off x="7321553" y="6140111"/>
            <a:ext cx="1136650" cy="81101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288191" y="2835702"/>
            <a:ext cx="361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phylosift_dbupdate.pl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33165" y="8743139"/>
            <a:ext cx="322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A taxa set is selected with a </a:t>
            </a:r>
            <a:r>
              <a:rPr lang="en-US" sz="1800" dirty="0" err="1" smtClean="0"/>
              <a:t>maxPD</a:t>
            </a:r>
            <a:r>
              <a:rPr lang="en-US" sz="1800" dirty="0" smtClean="0"/>
              <a:t> cutoff of 0.02 and a new tree is inferred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2833164" y="1050239"/>
            <a:ext cx="2704041" cy="1345376"/>
            <a:chOff x="697378" y="546100"/>
            <a:chExt cx="3981450" cy="2159000"/>
          </a:xfrm>
        </p:grpSpPr>
        <p:sp>
          <p:nvSpPr>
            <p:cNvPr id="150" name="Rounded Rectangle 149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EBI</a:t>
              </a:r>
            </a:p>
            <a:p>
              <a:pPr algn="ctr"/>
              <a:r>
                <a:rPr lang="en-US" sz="3600" dirty="0" smtClean="0"/>
                <a:t>Genomes</a:t>
              </a:r>
            </a:p>
          </p:txBody>
        </p:sp>
      </p:grpSp>
      <p:cxnSp>
        <p:nvCxnSpPr>
          <p:cNvPr id="165" name="Straight Arrow Connector 164"/>
          <p:cNvCxnSpPr>
            <a:stCxn id="72" idx="2"/>
          </p:cNvCxnSpPr>
          <p:nvPr/>
        </p:nvCxnSpPr>
        <p:spPr>
          <a:xfrm flipH="1">
            <a:off x="8583079" y="2395615"/>
            <a:ext cx="1268427" cy="923318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289800" y="5198530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Infer </a:t>
              </a:r>
              <a:r>
                <a:rPr lang="en-US" sz="2400" dirty="0">
                  <a:latin typeface="Helvetica Neue"/>
                  <a:cs typeface="Helvetica Neue"/>
                </a:rPr>
                <a:t>U</a:t>
              </a:r>
              <a:r>
                <a:rPr lang="en-US" sz="2400" dirty="0" smtClean="0">
                  <a:latin typeface="Helvetica Neue"/>
                  <a:cs typeface="Helvetica Neue"/>
                </a:rPr>
                <a:t>pdated </a:t>
              </a:r>
              <a:r>
                <a:rPr lang="en-US" sz="2400" dirty="0">
                  <a:latin typeface="Helvetica Neue"/>
                  <a:cs typeface="Helvetica Neue"/>
                </a:rPr>
                <a:t>T</a:t>
              </a:r>
              <a:r>
                <a:rPr lang="en-US" sz="2400" dirty="0" smtClean="0">
                  <a:latin typeface="Helvetica Neue"/>
                  <a:cs typeface="Helvetica Neue"/>
                </a:rPr>
                <a:t>ree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>
            <a:stCxn id="19" idx="2"/>
          </p:cNvCxnSpPr>
          <p:nvPr/>
        </p:nvCxnSpPr>
        <p:spPr>
          <a:xfrm>
            <a:off x="8439150" y="4412365"/>
            <a:ext cx="0" cy="752652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92090" y="8692686"/>
            <a:ext cx="2298700" cy="9525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cxnSp>
        <p:nvCxnSpPr>
          <p:cNvPr id="52" name="Straight Arrow Connector 51"/>
          <p:cNvCxnSpPr>
            <a:stCxn id="74" idx="2"/>
          </p:cNvCxnSpPr>
          <p:nvPr/>
        </p:nvCxnSpPr>
        <p:spPr>
          <a:xfrm>
            <a:off x="9841440" y="7903630"/>
            <a:ext cx="0" cy="76143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75" idx="0"/>
          </p:cNvCxnSpPr>
          <p:nvPr/>
        </p:nvCxnSpPr>
        <p:spPr>
          <a:xfrm flipH="1">
            <a:off x="8651874" y="9645186"/>
            <a:ext cx="1189566" cy="2563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069072" y="8607675"/>
            <a:ext cx="409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PD metric used to split guide tree into smaller subtrees; subsets of taxa are selected such that no branch connecting them has length &gt;0.X for some value of X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9012819" y="4628722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Add new sequences to marker packages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331056" y="1050239"/>
            <a:ext cx="2704041" cy="1345376"/>
            <a:chOff x="697378" y="546100"/>
            <a:chExt cx="3981450" cy="2159000"/>
          </a:xfrm>
        </p:grpSpPr>
        <p:sp>
          <p:nvSpPr>
            <p:cNvPr id="51" name="Rounded Rectangle 50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JGI Genomes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82091" y="1050239"/>
            <a:ext cx="2704041" cy="1345376"/>
            <a:chOff x="697378" y="546100"/>
            <a:chExt cx="3981450" cy="2159000"/>
          </a:xfrm>
        </p:grpSpPr>
        <p:sp>
          <p:nvSpPr>
            <p:cNvPr id="66" name="Rounded Rectangle 65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Private Genomes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499485" y="1050239"/>
            <a:ext cx="2704041" cy="1345376"/>
            <a:chOff x="697378" y="546100"/>
            <a:chExt cx="3981450" cy="2159000"/>
          </a:xfrm>
        </p:grpSpPr>
        <p:sp>
          <p:nvSpPr>
            <p:cNvPr id="72" name="Rounded Rectangle 71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1342" y="673100"/>
              <a:ext cx="3519515" cy="1926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NCBI Genomes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692090" y="6951130"/>
            <a:ext cx="2298700" cy="952500"/>
            <a:chOff x="4191000" y="2908300"/>
            <a:chExt cx="2298700" cy="952500"/>
          </a:xfrm>
        </p:grpSpPr>
        <p:sp>
          <p:nvSpPr>
            <p:cNvPr id="74" name="Rounded Rectangle 7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2231" y="2930839"/>
              <a:ext cx="2032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"/>
                  <a:cs typeface="Helvetica Neue"/>
                </a:rPr>
                <a:t>Nucleotide Tree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8458202" y="6140111"/>
            <a:ext cx="1383238" cy="81101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2203" y="8692686"/>
            <a:ext cx="2298700" cy="952500"/>
            <a:chOff x="4191000" y="2908300"/>
            <a:chExt cx="2298700" cy="952500"/>
          </a:xfrm>
        </p:grpSpPr>
        <p:sp>
          <p:nvSpPr>
            <p:cNvPr id="88" name="Rounded Rectangle 87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22231" y="3100103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 Neue"/>
                  <a:cs typeface="Helvetica Neue"/>
                </a:rPr>
                <a:t>Prune Tree 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0" name="Straight Arrow Connector 89"/>
          <p:cNvCxnSpPr>
            <a:stCxn id="11" idx="2"/>
          </p:cNvCxnSpPr>
          <p:nvPr/>
        </p:nvCxnSpPr>
        <p:spPr>
          <a:xfrm>
            <a:off x="7319434" y="7872398"/>
            <a:ext cx="2119" cy="78088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172203" y="10499870"/>
            <a:ext cx="2298700" cy="952500"/>
            <a:chOff x="4191000" y="2908300"/>
            <a:chExt cx="2298700" cy="952500"/>
          </a:xfrm>
        </p:grpSpPr>
        <p:sp>
          <p:nvSpPr>
            <p:cNvPr id="92" name="Rounded Rectangle 91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39164" y="2917394"/>
              <a:ext cx="203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Helvetica Neue"/>
                  <a:cs typeface="Helvetica Neue"/>
                </a:rPr>
                <a:t>Update reference sequences with new data</a:t>
              </a:r>
              <a:endParaRPr lang="en-US" sz="1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4" name="Straight Arrow Connector 93"/>
          <p:cNvCxnSpPr>
            <a:stCxn id="88" idx="2"/>
          </p:cNvCxnSpPr>
          <p:nvPr/>
        </p:nvCxnSpPr>
        <p:spPr>
          <a:xfrm>
            <a:off x="7321553" y="9645186"/>
            <a:ext cx="0" cy="821171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13467" y="10308447"/>
            <a:ext cx="424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N</a:t>
            </a:r>
            <a:r>
              <a:rPr lang="en-US" sz="1800" dirty="0" smtClean="0"/>
              <a:t>ew sequences added at 0.25 PD for amino acid tree; higher PD threshold enables more aggressive searches of reference database, since LAST searching is faster with fewer sequences.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301068" y="2395615"/>
            <a:ext cx="2556933" cy="106425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052589" y="2395615"/>
            <a:ext cx="2556933" cy="106425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7427" y="12201482"/>
            <a:ext cx="378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Reconcile NCBI taxonomy IDs with phylogenetic topologies, for both amino acid tree and codon subtrees</a:t>
            </a:r>
            <a:endParaRPr lang="en-US" sz="18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7502524" y="12208930"/>
            <a:ext cx="2298700" cy="952500"/>
            <a:chOff x="4191000" y="2908300"/>
            <a:chExt cx="22987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Tree Reconciliation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825440" y="8722660"/>
            <a:ext cx="203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"/>
                <a:cs typeface="Helvetica Neue"/>
              </a:rPr>
              <a:t>Codon Subtrees</a:t>
            </a:r>
            <a:endParaRPr lang="en-US" sz="2600" dirty="0">
              <a:latin typeface="Helvetica Neue"/>
              <a:cs typeface="Helvetica Neue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502524" y="13902273"/>
            <a:ext cx="2298700" cy="952500"/>
            <a:chOff x="4191000" y="2908300"/>
            <a:chExt cx="2298700" cy="952500"/>
          </a:xfrm>
        </p:grpSpPr>
        <p:sp>
          <p:nvSpPr>
            <p:cNvPr id="86" name="Rounded Rectangle 85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Package Markers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98" name="Straight Arrow Connector 97"/>
          <p:cNvCxnSpPr>
            <a:stCxn id="92" idx="2"/>
          </p:cNvCxnSpPr>
          <p:nvPr/>
        </p:nvCxnSpPr>
        <p:spPr>
          <a:xfrm>
            <a:off x="7321553" y="11452370"/>
            <a:ext cx="1136647" cy="66343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5" idx="2"/>
          </p:cNvCxnSpPr>
          <p:nvPr/>
        </p:nvCxnSpPr>
        <p:spPr>
          <a:xfrm>
            <a:off x="8651874" y="13161430"/>
            <a:ext cx="0" cy="728485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664702" y="15650989"/>
            <a:ext cx="505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Users’ local marker databases are automatically scanned each time PhyloSift is run and any new updates are automatically downloaded if available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450666" y="15582532"/>
            <a:ext cx="2402417" cy="1015663"/>
            <a:chOff x="4174066" y="2861355"/>
            <a:chExt cx="2402417" cy="1015663"/>
          </a:xfrm>
        </p:grpSpPr>
        <p:sp>
          <p:nvSpPr>
            <p:cNvPr id="104" name="Rounded Rectangle 10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74066" y="2861355"/>
              <a:ext cx="24024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Automated </a:t>
              </a:r>
            </a:p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Download to </a:t>
              </a:r>
            </a:p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PhyloSift Users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06" name="Straight Arrow Connector 105"/>
          <p:cNvCxnSpPr>
            <a:stCxn id="86" idx="2"/>
          </p:cNvCxnSpPr>
          <p:nvPr/>
        </p:nvCxnSpPr>
        <p:spPr>
          <a:xfrm>
            <a:off x="8651874" y="14854773"/>
            <a:ext cx="0" cy="79621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170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36</cp:revision>
  <cp:lastPrinted>2012-05-30T18:27:03Z</cp:lastPrinted>
  <dcterms:created xsi:type="dcterms:W3CDTF">2012-04-25T18:42:58Z</dcterms:created>
  <dcterms:modified xsi:type="dcterms:W3CDTF">2012-05-30T18:31:07Z</dcterms:modified>
</cp:coreProperties>
</file>