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997702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1995404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2993106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3990807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4988509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5986211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6983913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7981615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lly  Bik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A1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944" y="-80"/>
      </p:cViewPr>
      <p:guideLst>
        <p:guide orient="horz" pos="576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681137"/>
            <a:ext cx="155448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97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95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93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90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88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986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983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981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3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63699" y="732371"/>
            <a:ext cx="4457701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32371"/>
            <a:ext cx="13068301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9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7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7" y="11751738"/>
            <a:ext cx="15544800" cy="3632200"/>
          </a:xfrm>
        </p:spPr>
        <p:txBody>
          <a:bodyPr anchor="t"/>
          <a:lstStyle>
            <a:lvl1pPr algn="l">
              <a:defRPr sz="8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7" y="7751237"/>
            <a:ext cx="15544800" cy="4000498"/>
          </a:xfrm>
        </p:spPr>
        <p:txBody>
          <a:bodyPr anchor="b"/>
          <a:lstStyle>
            <a:lvl1pPr marL="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1pPr>
            <a:lvl2pPr marL="997702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1995404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3pPr>
            <a:lvl4pPr marL="2993106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4pPr>
            <a:lvl5pPr marL="3990807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5pPr>
            <a:lvl6pPr marL="4988509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6pPr>
            <a:lvl7pPr marL="598621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7pPr>
            <a:lvl8pPr marL="698391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8pPr>
            <a:lvl9pPr marL="7981615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0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1" y="4267204"/>
            <a:ext cx="8763000" cy="12069235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1" y="4267204"/>
            <a:ext cx="8763000" cy="12069235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3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2369"/>
            <a:ext cx="164592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4093635"/>
            <a:ext cx="8080376" cy="1706031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97702" indent="0">
              <a:buNone/>
              <a:defRPr sz="4400" b="1"/>
            </a:lvl2pPr>
            <a:lvl3pPr marL="1995404" indent="0">
              <a:buNone/>
              <a:defRPr sz="3900" b="1"/>
            </a:lvl3pPr>
            <a:lvl4pPr marL="2993106" indent="0">
              <a:buNone/>
              <a:defRPr sz="3500" b="1"/>
            </a:lvl4pPr>
            <a:lvl5pPr marL="3990807" indent="0">
              <a:buNone/>
              <a:defRPr sz="3500" b="1"/>
            </a:lvl5pPr>
            <a:lvl6pPr marL="4988509" indent="0">
              <a:buNone/>
              <a:defRPr sz="3500" b="1"/>
            </a:lvl6pPr>
            <a:lvl7pPr marL="5986211" indent="0">
              <a:buNone/>
              <a:defRPr sz="3500" b="1"/>
            </a:lvl7pPr>
            <a:lvl8pPr marL="6983913" indent="0">
              <a:buNone/>
              <a:defRPr sz="3500" b="1"/>
            </a:lvl8pPr>
            <a:lvl9pPr marL="7981615" indent="0">
              <a:buNone/>
              <a:defRPr sz="3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5799667"/>
            <a:ext cx="8080376" cy="10536769"/>
          </a:xfrm>
        </p:spPr>
        <p:txBody>
          <a:bodyPr/>
          <a:lstStyle>
            <a:lvl1pPr>
              <a:defRPr sz="5200"/>
            </a:lvl1pPr>
            <a:lvl2pPr>
              <a:defRPr sz="44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4093635"/>
            <a:ext cx="8083552" cy="1706031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97702" indent="0">
              <a:buNone/>
              <a:defRPr sz="4400" b="1"/>
            </a:lvl2pPr>
            <a:lvl3pPr marL="1995404" indent="0">
              <a:buNone/>
              <a:defRPr sz="3900" b="1"/>
            </a:lvl3pPr>
            <a:lvl4pPr marL="2993106" indent="0">
              <a:buNone/>
              <a:defRPr sz="3500" b="1"/>
            </a:lvl4pPr>
            <a:lvl5pPr marL="3990807" indent="0">
              <a:buNone/>
              <a:defRPr sz="3500" b="1"/>
            </a:lvl5pPr>
            <a:lvl6pPr marL="4988509" indent="0">
              <a:buNone/>
              <a:defRPr sz="3500" b="1"/>
            </a:lvl6pPr>
            <a:lvl7pPr marL="5986211" indent="0">
              <a:buNone/>
              <a:defRPr sz="3500" b="1"/>
            </a:lvl7pPr>
            <a:lvl8pPr marL="6983913" indent="0">
              <a:buNone/>
              <a:defRPr sz="3500" b="1"/>
            </a:lvl8pPr>
            <a:lvl9pPr marL="7981615" indent="0">
              <a:buNone/>
              <a:defRPr sz="3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5799667"/>
            <a:ext cx="8083552" cy="10536769"/>
          </a:xfrm>
        </p:spPr>
        <p:txBody>
          <a:bodyPr/>
          <a:lstStyle>
            <a:lvl1pPr>
              <a:defRPr sz="5200"/>
            </a:lvl1pPr>
            <a:lvl2pPr>
              <a:defRPr sz="44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3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0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728134"/>
            <a:ext cx="6016627" cy="3098801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728138"/>
            <a:ext cx="10223499" cy="15608302"/>
          </a:xfrm>
        </p:spPr>
        <p:txBody>
          <a:bodyPr/>
          <a:lstStyle>
            <a:lvl1pPr>
              <a:defRPr sz="7000"/>
            </a:lvl1pPr>
            <a:lvl2pPr>
              <a:defRPr sz="6100"/>
            </a:lvl2pPr>
            <a:lvl3pPr>
              <a:defRPr sz="52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3826937"/>
            <a:ext cx="6016627" cy="12509501"/>
          </a:xfrm>
        </p:spPr>
        <p:txBody>
          <a:bodyPr/>
          <a:lstStyle>
            <a:lvl1pPr marL="0" indent="0">
              <a:buNone/>
              <a:defRPr sz="3100"/>
            </a:lvl1pPr>
            <a:lvl2pPr marL="997702" indent="0">
              <a:buNone/>
              <a:defRPr sz="2600"/>
            </a:lvl2pPr>
            <a:lvl3pPr marL="1995404" indent="0">
              <a:buNone/>
              <a:defRPr sz="2200"/>
            </a:lvl3pPr>
            <a:lvl4pPr marL="2993106" indent="0">
              <a:buNone/>
              <a:defRPr sz="2000"/>
            </a:lvl4pPr>
            <a:lvl5pPr marL="3990807" indent="0">
              <a:buNone/>
              <a:defRPr sz="2000"/>
            </a:lvl5pPr>
            <a:lvl6pPr marL="4988509" indent="0">
              <a:buNone/>
              <a:defRPr sz="2000"/>
            </a:lvl6pPr>
            <a:lvl7pPr marL="5986211" indent="0">
              <a:buNone/>
              <a:defRPr sz="2000"/>
            </a:lvl7pPr>
            <a:lvl8pPr marL="6983913" indent="0">
              <a:buNone/>
              <a:defRPr sz="2000"/>
            </a:lvl8pPr>
            <a:lvl9pPr marL="7981615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7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02"/>
            <a:ext cx="10972800" cy="1511301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8"/>
            <a:ext cx="10972800" cy="10972800"/>
          </a:xfrm>
        </p:spPr>
        <p:txBody>
          <a:bodyPr/>
          <a:lstStyle>
            <a:lvl1pPr marL="0" indent="0">
              <a:buNone/>
              <a:defRPr sz="7000"/>
            </a:lvl1pPr>
            <a:lvl2pPr marL="997702" indent="0">
              <a:buNone/>
              <a:defRPr sz="6100"/>
            </a:lvl2pPr>
            <a:lvl3pPr marL="1995404" indent="0">
              <a:buNone/>
              <a:defRPr sz="5200"/>
            </a:lvl3pPr>
            <a:lvl4pPr marL="2993106" indent="0">
              <a:buNone/>
              <a:defRPr sz="4400"/>
            </a:lvl4pPr>
            <a:lvl5pPr marL="3990807" indent="0">
              <a:buNone/>
              <a:defRPr sz="4400"/>
            </a:lvl5pPr>
            <a:lvl6pPr marL="4988509" indent="0">
              <a:buNone/>
              <a:defRPr sz="4400"/>
            </a:lvl6pPr>
            <a:lvl7pPr marL="5986211" indent="0">
              <a:buNone/>
              <a:defRPr sz="4400"/>
            </a:lvl7pPr>
            <a:lvl8pPr marL="6983913" indent="0">
              <a:buNone/>
              <a:defRPr sz="4400"/>
            </a:lvl8pPr>
            <a:lvl9pPr marL="7981615" indent="0">
              <a:buNone/>
              <a:defRPr sz="4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02"/>
            <a:ext cx="10972800" cy="2146299"/>
          </a:xfrm>
        </p:spPr>
        <p:txBody>
          <a:bodyPr/>
          <a:lstStyle>
            <a:lvl1pPr marL="0" indent="0">
              <a:buNone/>
              <a:defRPr sz="3100"/>
            </a:lvl1pPr>
            <a:lvl2pPr marL="997702" indent="0">
              <a:buNone/>
              <a:defRPr sz="2600"/>
            </a:lvl2pPr>
            <a:lvl3pPr marL="1995404" indent="0">
              <a:buNone/>
              <a:defRPr sz="2200"/>
            </a:lvl3pPr>
            <a:lvl4pPr marL="2993106" indent="0">
              <a:buNone/>
              <a:defRPr sz="2000"/>
            </a:lvl4pPr>
            <a:lvl5pPr marL="3990807" indent="0">
              <a:buNone/>
              <a:defRPr sz="2000"/>
            </a:lvl5pPr>
            <a:lvl6pPr marL="4988509" indent="0">
              <a:buNone/>
              <a:defRPr sz="2000"/>
            </a:lvl6pPr>
            <a:lvl7pPr marL="5986211" indent="0">
              <a:buNone/>
              <a:defRPr sz="2000"/>
            </a:lvl7pPr>
            <a:lvl8pPr marL="6983913" indent="0">
              <a:buNone/>
              <a:defRPr sz="2000"/>
            </a:lvl8pPr>
            <a:lvl9pPr marL="7981615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69"/>
            <a:ext cx="16459200" cy="3048000"/>
          </a:xfrm>
          <a:prstGeom prst="rect">
            <a:avLst/>
          </a:prstGeom>
        </p:spPr>
        <p:txBody>
          <a:bodyPr vert="horz" lIns="199540" tIns="99770" rIns="199540" bIns="9977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04"/>
            <a:ext cx="16459200" cy="12069235"/>
          </a:xfrm>
          <a:prstGeom prst="rect">
            <a:avLst/>
          </a:prstGeom>
        </p:spPr>
        <p:txBody>
          <a:bodyPr vert="horz" lIns="199540" tIns="99770" rIns="199540" bIns="9977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6950271"/>
            <a:ext cx="4267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l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71"/>
            <a:ext cx="5791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ct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71"/>
            <a:ext cx="4267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7702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8276" indent="-748276" algn="l" defTabSz="997702" rtl="0" eaLnBrk="1" latinLnBrk="0" hangingPunct="1">
        <a:spcBef>
          <a:spcPct val="20000"/>
        </a:spcBef>
        <a:buFont typeface="Arial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621265" indent="-623564" algn="l" defTabSz="997702" rtl="0" eaLnBrk="1" latinLnBrk="0" hangingPunct="1">
        <a:spcBef>
          <a:spcPct val="20000"/>
        </a:spcBef>
        <a:buFont typeface="Arial"/>
        <a:buChar char="–"/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2494255" indent="-498851" algn="l" defTabSz="997702" rtl="0" eaLnBrk="1" latinLnBrk="0" hangingPunct="1">
        <a:spcBef>
          <a:spcPct val="20000"/>
        </a:spcBef>
        <a:buFont typeface="Arial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3491956" indent="-498851" algn="l" defTabSz="997702" rtl="0" eaLnBrk="1" latinLnBrk="0" hangingPunct="1">
        <a:spcBef>
          <a:spcPct val="20000"/>
        </a:spcBef>
        <a:buFont typeface="Arial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89658" indent="-498851" algn="l" defTabSz="997702" rtl="0" eaLnBrk="1" latinLnBrk="0" hangingPunct="1">
        <a:spcBef>
          <a:spcPct val="20000"/>
        </a:spcBef>
        <a:buFont typeface="Arial"/>
        <a:buChar char="»"/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487360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485062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482764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480466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97702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404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993106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90807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88509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986211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983913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981615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17857" y="4999567"/>
            <a:ext cx="2298700" cy="952500"/>
            <a:chOff x="4191000" y="2908300"/>
            <a:chExt cx="2298700" cy="952500"/>
          </a:xfrm>
        </p:grpSpPr>
        <p:sp>
          <p:nvSpPr>
            <p:cNvPr id="10" name="Rounded Rectangle 9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22231" y="3134035"/>
              <a:ext cx="2032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>
                  <a:latin typeface="Helvetica Neue"/>
                  <a:cs typeface="Helvetica Neue"/>
                </a:rPr>
                <a:t>Select Taxa</a:t>
              </a:r>
              <a:endParaRPr lang="en-US" sz="2600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396689" y="3290535"/>
            <a:ext cx="2341036" cy="952500"/>
            <a:chOff x="4157133" y="2908300"/>
            <a:chExt cx="2341036" cy="952500"/>
          </a:xfrm>
        </p:grpSpPr>
        <p:sp>
          <p:nvSpPr>
            <p:cNvPr id="19" name="Rounded Rectangle 18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57133" y="3007275"/>
              <a:ext cx="2341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"/>
                  <a:cs typeface="Helvetica Neue"/>
                </a:rPr>
                <a:t>PD on concatenated tree</a:t>
              </a:r>
              <a:endParaRPr lang="en-US" sz="2000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785148" y="1002418"/>
            <a:ext cx="7576608" cy="1521941"/>
            <a:chOff x="697378" y="546100"/>
            <a:chExt cx="3981450" cy="2159000"/>
          </a:xfrm>
        </p:grpSpPr>
        <p:sp>
          <p:nvSpPr>
            <p:cNvPr id="29" name="Rounded Rectangle 28"/>
            <p:cNvSpPr/>
            <p:nvPr/>
          </p:nvSpPr>
          <p:spPr>
            <a:xfrm>
              <a:off x="697378" y="546100"/>
              <a:ext cx="3981450" cy="2159000"/>
            </a:xfrm>
            <a:prstGeom prst="roundRect">
              <a:avLst/>
            </a:prstGeom>
            <a:noFill/>
            <a:ln>
              <a:solidFill>
                <a:srgbClr val="CA1E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61342" y="673100"/>
              <a:ext cx="3519514" cy="17682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Genome Directory</a:t>
              </a:r>
            </a:p>
            <a:p>
              <a:pPr algn="ctr"/>
              <a:r>
                <a:rPr lang="en-US" sz="1800" dirty="0" smtClean="0"/>
                <a:t>Define the number of  genomes to pick (default = 10) and number of reads to generate per file (default = 100,000)</a:t>
              </a: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8567207" y="4244765"/>
            <a:ext cx="0" cy="732713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9753597" y="10133376"/>
            <a:ext cx="4104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Grinder algorithm randomly generates reads from selected genomes, outputs simulated PE-</a:t>
            </a:r>
            <a:r>
              <a:rPr lang="en-US" sz="1800" dirty="0" err="1" smtClean="0"/>
              <a:t>Illumina</a:t>
            </a:r>
            <a:r>
              <a:rPr lang="en-US" sz="1800" dirty="0" smtClean="0"/>
              <a:t> and 454 datasets</a:t>
            </a:r>
            <a:endParaRPr lang="en-US" sz="1800" dirty="0"/>
          </a:p>
        </p:txBody>
      </p:sp>
      <p:sp>
        <p:nvSpPr>
          <p:cNvPr id="77" name="TextBox 76"/>
          <p:cNvSpPr txBox="1"/>
          <p:nvPr/>
        </p:nvSpPr>
        <p:spPr>
          <a:xfrm>
            <a:off x="9026529" y="2693689"/>
            <a:ext cx="385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Execute</a:t>
            </a:r>
            <a:r>
              <a:rPr lang="en-US" sz="2400" dirty="0" smtClean="0">
                <a:solidFill>
                  <a:srgbClr val="CA1E00"/>
                </a:solidFill>
              </a:rPr>
              <a:t> </a:t>
            </a:r>
            <a:r>
              <a:rPr lang="en-US" sz="2400" dirty="0" err="1" smtClean="0">
                <a:solidFill>
                  <a:srgbClr val="CA1E00"/>
                </a:solidFill>
              </a:rPr>
              <a:t>sim</a:t>
            </a:r>
            <a:r>
              <a:rPr lang="en-US" sz="2400" dirty="0" smtClean="0">
                <a:solidFill>
                  <a:srgbClr val="CA1E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mode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753597" y="3265650"/>
            <a:ext cx="3640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Determines PD contributions for taxa present in </a:t>
            </a:r>
            <a:r>
              <a:rPr lang="en-US" sz="1800" dirty="0" smtClean="0"/>
              <a:t>concatenated </a:t>
            </a:r>
            <a:r>
              <a:rPr lang="en-US" sz="1800" dirty="0" smtClean="0"/>
              <a:t>guide tree in PhyloSift marker directory</a:t>
            </a:r>
            <a:endParaRPr lang="en-US" sz="1800" dirty="0"/>
          </a:p>
        </p:txBody>
      </p:sp>
      <p:sp>
        <p:nvSpPr>
          <p:cNvPr id="43" name="TextBox 42"/>
          <p:cNvSpPr txBox="1"/>
          <p:nvPr/>
        </p:nvSpPr>
        <p:spPr>
          <a:xfrm>
            <a:off x="9753597" y="4813657"/>
            <a:ext cx="4694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Two separate approaches used: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Select some number of taxa that contribute to PD (user input, default = 10 taxa)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Sample taxa uniformly without replacement</a:t>
            </a:r>
            <a:endParaRPr lang="en-US" sz="18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7417857" y="8430997"/>
            <a:ext cx="2298700" cy="952500"/>
            <a:chOff x="4191000" y="2908300"/>
            <a:chExt cx="2298700" cy="952500"/>
          </a:xfrm>
        </p:grpSpPr>
        <p:sp>
          <p:nvSpPr>
            <p:cNvPr id="45" name="Rounded Rectangle 44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90482" y="2996819"/>
              <a:ext cx="21611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"/>
                  <a:cs typeface="Helvetica Neue"/>
                </a:rPr>
                <a:t>Knockout Swaths of Taxa</a:t>
              </a:r>
              <a:endParaRPr lang="en-US" sz="20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>
            <a:off x="8567207" y="5952067"/>
            <a:ext cx="0" cy="732713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417857" y="10133376"/>
            <a:ext cx="2298700" cy="952500"/>
            <a:chOff x="4191000" y="2908300"/>
            <a:chExt cx="2298700" cy="952500"/>
          </a:xfrm>
        </p:grpSpPr>
        <p:sp>
          <p:nvSpPr>
            <p:cNvPr id="49" name="Rounded Rectangle 48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86250" y="3007034"/>
              <a:ext cx="21357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"/>
                  <a:cs typeface="Helvetica Neue"/>
                </a:rPr>
                <a:t>Generated Simulated Reads</a:t>
              </a:r>
              <a:endParaRPr lang="en-US" sz="20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8567207" y="9375114"/>
            <a:ext cx="0" cy="732713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7417857" y="11827915"/>
            <a:ext cx="2298700" cy="952500"/>
            <a:chOff x="4191000" y="2908300"/>
            <a:chExt cx="2298700" cy="952500"/>
          </a:xfrm>
        </p:grpSpPr>
        <p:sp>
          <p:nvSpPr>
            <p:cNvPr id="54" name="Rounded Rectangle 53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252381" y="3007034"/>
              <a:ext cx="21357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"/>
                  <a:cs typeface="Helvetica Neue"/>
                </a:rPr>
                <a:t>Simulation Marker Directory</a:t>
              </a:r>
              <a:endParaRPr lang="en-US" sz="20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>
            <a:off x="8567207" y="11073639"/>
            <a:ext cx="0" cy="732713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753597" y="8434851"/>
            <a:ext cx="4017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Workflow plugs into </a:t>
            </a:r>
            <a:r>
              <a:rPr lang="en-US" sz="1800" dirty="0" err="1" smtClean="0"/>
              <a:t>updateDB</a:t>
            </a:r>
            <a:r>
              <a:rPr lang="en-US" sz="1800" dirty="0" smtClean="0"/>
              <a:t> to remove genomes which have been used to simulate </a:t>
            </a:r>
            <a:r>
              <a:rPr lang="en-US" sz="1800" dirty="0" err="1" smtClean="0"/>
              <a:t>metagenome</a:t>
            </a:r>
            <a:r>
              <a:rPr lang="en-US" sz="1800" dirty="0" smtClean="0"/>
              <a:t> </a:t>
            </a:r>
            <a:r>
              <a:rPr lang="en-US" sz="1800" dirty="0" smtClean="0"/>
              <a:t>data</a:t>
            </a:r>
            <a:r>
              <a:rPr lang="en-US" sz="1800" dirty="0" smtClean="0"/>
              <a:t>, as well as a swath of related taxa.</a:t>
            </a:r>
            <a:endParaRPr lang="en-US" sz="18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9753597" y="11833870"/>
            <a:ext cx="4017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 new marker directory is created, where simulated genomes have been knocked out from marker packages. </a:t>
            </a:r>
          </a:p>
        </p:txBody>
      </p:sp>
      <p:cxnSp>
        <p:nvCxnSpPr>
          <p:cNvPr id="42" name="Straight Arrow Connector 41"/>
          <p:cNvCxnSpPr>
            <a:stCxn id="29" idx="2"/>
            <a:endCxn id="19" idx="0"/>
          </p:cNvCxnSpPr>
          <p:nvPr/>
        </p:nvCxnSpPr>
        <p:spPr>
          <a:xfrm>
            <a:off x="8573452" y="2524359"/>
            <a:ext cx="6454" cy="766176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kangaroo_1_lg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34" y="4414095"/>
            <a:ext cx="4776838" cy="4931838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7417857" y="6704184"/>
            <a:ext cx="2298700" cy="952500"/>
            <a:chOff x="4191000" y="2908300"/>
            <a:chExt cx="2298700" cy="952500"/>
          </a:xfrm>
        </p:grpSpPr>
        <p:sp>
          <p:nvSpPr>
            <p:cNvPr id="33" name="Rounded Rectangle 32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90482" y="2912154"/>
              <a:ext cx="21611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latin typeface="Helvetica Neue"/>
                  <a:cs typeface="Helvetica Neue"/>
                </a:rPr>
                <a:t>Compute metrics between target and remaining taxa</a:t>
              </a:r>
              <a:endParaRPr lang="en-US" sz="18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8567207" y="7656684"/>
            <a:ext cx="0" cy="732713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753597" y="6657239"/>
            <a:ext cx="4418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Calculated metrics include: the distance to nearest neighbors, connecting branch lengths, and the number of sampled nodes within various PD units of connecting nodes.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0123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183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Davis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Bik</dc:creator>
  <cp:lastModifiedBy>Holly Bik</cp:lastModifiedBy>
  <cp:revision>35</cp:revision>
  <dcterms:created xsi:type="dcterms:W3CDTF">2012-04-25T18:42:58Z</dcterms:created>
  <dcterms:modified xsi:type="dcterms:W3CDTF">2012-05-30T18:32:56Z</dcterms:modified>
</cp:coreProperties>
</file>