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8288000" cy="18288000"/>
  <p:notesSz cx="6858000" cy="9144000"/>
  <p:defaultTextStyle>
    <a:defPPr>
      <a:defRPr lang="en-US"/>
    </a:defPPr>
    <a:lvl1pPr marL="0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7702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95404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93106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90807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88509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86211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83913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81615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A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04" y="1648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7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97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95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93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90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88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86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83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8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63699" y="732371"/>
            <a:ext cx="4457701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32371"/>
            <a:ext cx="13068301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9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11751738"/>
            <a:ext cx="15544800" cy="3632200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7751237"/>
            <a:ext cx="15544800" cy="4000498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997702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95404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993106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399080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4988509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598621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698391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798161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4093635"/>
            <a:ext cx="8080376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5799667"/>
            <a:ext cx="8080376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2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2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3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4"/>
            <a:ext cx="6016627" cy="30988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728138"/>
            <a:ext cx="10223499" cy="15608302"/>
          </a:xfrm>
        </p:spPr>
        <p:txBody>
          <a:bodyPr/>
          <a:lstStyle>
            <a:lvl1pPr>
              <a:defRPr sz="7000"/>
            </a:lvl1pPr>
            <a:lvl2pPr>
              <a:defRPr sz="6100"/>
            </a:lvl2pPr>
            <a:lvl3pPr>
              <a:defRPr sz="52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7"/>
            <a:ext cx="6016627" cy="12509501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7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2"/>
            <a:ext cx="10972800" cy="15113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8"/>
            <a:ext cx="10972800" cy="10972800"/>
          </a:xfrm>
        </p:spPr>
        <p:txBody>
          <a:bodyPr/>
          <a:lstStyle>
            <a:lvl1pPr marL="0" indent="0">
              <a:buNone/>
              <a:defRPr sz="7000"/>
            </a:lvl1pPr>
            <a:lvl2pPr marL="997702" indent="0">
              <a:buNone/>
              <a:defRPr sz="6100"/>
            </a:lvl2pPr>
            <a:lvl3pPr marL="1995404" indent="0">
              <a:buNone/>
              <a:defRPr sz="5200"/>
            </a:lvl3pPr>
            <a:lvl4pPr marL="2993106" indent="0">
              <a:buNone/>
              <a:defRPr sz="4400"/>
            </a:lvl4pPr>
            <a:lvl5pPr marL="3990807" indent="0">
              <a:buNone/>
              <a:defRPr sz="4400"/>
            </a:lvl5pPr>
            <a:lvl6pPr marL="4988509" indent="0">
              <a:buNone/>
              <a:defRPr sz="4400"/>
            </a:lvl6pPr>
            <a:lvl7pPr marL="5986211" indent="0">
              <a:buNone/>
              <a:defRPr sz="4400"/>
            </a:lvl7pPr>
            <a:lvl8pPr marL="6983913" indent="0">
              <a:buNone/>
              <a:defRPr sz="4400"/>
            </a:lvl8pPr>
            <a:lvl9pPr marL="7981615" indent="0">
              <a:buNone/>
              <a:defRPr sz="4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2"/>
            <a:ext cx="10972800" cy="2146299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  <a:prstGeom prst="rect">
            <a:avLst/>
          </a:prstGeom>
        </p:spPr>
        <p:txBody>
          <a:bodyPr vert="horz" lIns="199540" tIns="99770" rIns="199540" bIns="997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4"/>
            <a:ext cx="16459200" cy="12069235"/>
          </a:xfrm>
          <a:prstGeom prst="rect">
            <a:avLst/>
          </a:prstGeom>
        </p:spPr>
        <p:txBody>
          <a:bodyPr vert="horz" lIns="199540" tIns="99770" rIns="199540" bIns="997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71"/>
            <a:ext cx="5791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7702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8276" indent="-748276" algn="l" defTabSz="997702" rtl="0" eaLnBrk="1" latinLnBrk="0" hangingPunct="1">
        <a:spcBef>
          <a:spcPct val="20000"/>
        </a:spcBef>
        <a:buFont typeface="Arial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621265" indent="-623564" algn="l" defTabSz="997702" rtl="0" eaLnBrk="1" latinLnBrk="0" hangingPunct="1">
        <a:spcBef>
          <a:spcPct val="20000"/>
        </a:spcBef>
        <a:buFont typeface="Arial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2494255" indent="-498851" algn="l" defTabSz="997702" rtl="0" eaLnBrk="1" latinLnBrk="0" hangingPunct="1">
        <a:spcBef>
          <a:spcPct val="20000"/>
        </a:spcBef>
        <a:buFont typeface="Arial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91956" indent="-498851" algn="l" defTabSz="997702" rtl="0" eaLnBrk="1" latinLnBrk="0" hangingPunct="1">
        <a:spcBef>
          <a:spcPct val="20000"/>
        </a:spcBef>
        <a:buFont typeface="Arial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89658" indent="-498851" algn="l" defTabSz="997702" rtl="0" eaLnBrk="1" latinLnBrk="0" hangingPunct="1">
        <a:spcBef>
          <a:spcPct val="20000"/>
        </a:spcBef>
        <a:buFont typeface="Arial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487360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485062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482764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480466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97702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404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93106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90807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88509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86211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83913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81615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562100" y="4660899"/>
            <a:ext cx="11772900" cy="3784601"/>
          </a:xfrm>
          <a:prstGeom prst="rect">
            <a:avLst/>
          </a:prstGeom>
          <a:solidFill>
            <a:srgbClr val="CA1E00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562100" y="1663700"/>
            <a:ext cx="11772900" cy="2794000"/>
          </a:xfrm>
          <a:prstGeom prst="rect">
            <a:avLst/>
          </a:prstGeom>
          <a:solidFill>
            <a:srgbClr val="CA1E00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149600" y="2997200"/>
            <a:ext cx="2298700" cy="977900"/>
            <a:chOff x="4191000" y="2882900"/>
            <a:chExt cx="2298700" cy="977900"/>
          </a:xfrm>
        </p:grpSpPr>
        <p:sp>
          <p:nvSpPr>
            <p:cNvPr id="13" name="Rounded Rectangle 12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43400" y="2882900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 Neue"/>
                  <a:cs typeface="Helvetica Neue"/>
                </a:rPr>
                <a:t>Bowtie</a:t>
              </a:r>
              <a:endParaRPr lang="en-US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29400" y="3018314"/>
            <a:ext cx="2298700" cy="952500"/>
            <a:chOff x="4191000" y="2908300"/>
            <a:chExt cx="2298700" cy="952500"/>
          </a:xfrm>
        </p:grpSpPr>
        <p:sp>
          <p:nvSpPr>
            <p:cNvPr id="16" name="Rounded Rectangle 15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68800" y="3028950"/>
              <a:ext cx="203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latin typeface="Helvetica Neue"/>
                  <a:cs typeface="Helvetica Neue"/>
                </a:rPr>
                <a:t>Infernal</a:t>
              </a:r>
              <a:endParaRPr lang="en-US" sz="30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42100" y="5785197"/>
            <a:ext cx="2298700" cy="952500"/>
            <a:chOff x="4191000" y="2908300"/>
            <a:chExt cx="2298700" cy="952500"/>
          </a:xfrm>
        </p:grpSpPr>
        <p:sp>
          <p:nvSpPr>
            <p:cNvPr id="19" name="Rounded Rectangle 18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3125806"/>
              <a:ext cx="2032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err="1" smtClean="0">
                  <a:latin typeface="Helvetica Neue"/>
                  <a:cs typeface="Helvetica Neue"/>
                </a:rPr>
                <a:t>hmmsearch</a:t>
              </a:r>
              <a:endParaRPr lang="en-US" sz="2600" dirty="0">
                <a:latin typeface="Helvetica Neue"/>
                <a:cs typeface="Helvetica Neue"/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697378" y="546100"/>
            <a:ext cx="3981450" cy="952500"/>
          </a:xfrm>
          <a:prstGeom prst="roundRect">
            <a:avLst/>
          </a:prstGeom>
          <a:noFill/>
          <a:ln>
            <a:solidFill>
              <a:srgbClr val="CA1E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1342" y="673100"/>
            <a:ext cx="3519514" cy="6924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Sequences</a:t>
            </a:r>
          </a:p>
        </p:txBody>
      </p:sp>
      <p:cxnSp>
        <p:nvCxnSpPr>
          <p:cNvPr id="42" name="Elbow Connector 41"/>
          <p:cNvCxnSpPr/>
          <p:nvPr/>
        </p:nvCxnSpPr>
        <p:spPr>
          <a:xfrm>
            <a:off x="1358900" y="2393950"/>
            <a:ext cx="1689104" cy="1104900"/>
          </a:xfrm>
          <a:prstGeom prst="bentConnector3">
            <a:avLst>
              <a:gd name="adj1" fmla="val -2631"/>
            </a:avLst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H="1">
            <a:off x="-376751" y="2836695"/>
            <a:ext cx="4762848" cy="2086660"/>
          </a:xfrm>
          <a:prstGeom prst="bentConnector3">
            <a:avLst>
              <a:gd name="adj1" fmla="val 100130"/>
            </a:avLst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3"/>
          </p:cNvCxnSpPr>
          <p:nvPr/>
        </p:nvCxnSpPr>
        <p:spPr>
          <a:xfrm>
            <a:off x="5448300" y="2393950"/>
            <a:ext cx="10668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3" idx="3"/>
          </p:cNvCxnSpPr>
          <p:nvPr/>
        </p:nvCxnSpPr>
        <p:spPr>
          <a:xfrm flipV="1">
            <a:off x="5448300" y="3494564"/>
            <a:ext cx="1066800" cy="428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" idx="3"/>
            <a:endCxn id="22" idx="0"/>
          </p:cNvCxnSpPr>
          <p:nvPr/>
        </p:nvCxnSpPr>
        <p:spPr>
          <a:xfrm>
            <a:off x="8928100" y="3494564"/>
            <a:ext cx="5619750" cy="2214433"/>
          </a:xfrm>
          <a:prstGeom prst="bentConnector2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0" idx="3"/>
          </p:cNvCxnSpPr>
          <p:nvPr/>
        </p:nvCxnSpPr>
        <p:spPr>
          <a:xfrm>
            <a:off x="5448300" y="6261447"/>
            <a:ext cx="10541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3"/>
          </p:cNvCxnSpPr>
          <p:nvPr/>
        </p:nvCxnSpPr>
        <p:spPr>
          <a:xfrm>
            <a:off x="8940800" y="6261447"/>
            <a:ext cx="9525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5" idx="3"/>
          </p:cNvCxnSpPr>
          <p:nvPr/>
        </p:nvCxnSpPr>
        <p:spPr>
          <a:xfrm>
            <a:off x="12319000" y="6261447"/>
            <a:ext cx="9652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1430000" y="1663700"/>
            <a:ext cx="13716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A1E00"/>
                </a:solidFill>
              </a:rPr>
              <a:t>rRNA</a:t>
            </a:r>
            <a:endParaRPr lang="en-US" dirty="0">
              <a:solidFill>
                <a:srgbClr val="CA1E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62100" y="20447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&gt;1000 </a:t>
            </a:r>
            <a:r>
              <a:rPr lang="en-US" sz="1800" dirty="0" err="1" smtClean="0"/>
              <a:t>bp</a:t>
            </a:r>
            <a:endParaRPr lang="en-US" sz="1800" dirty="0"/>
          </a:p>
        </p:txBody>
      </p:sp>
      <p:sp>
        <p:nvSpPr>
          <p:cNvPr id="71" name="TextBox 70"/>
          <p:cNvSpPr txBox="1"/>
          <p:nvPr/>
        </p:nvSpPr>
        <p:spPr>
          <a:xfrm>
            <a:off x="1562100" y="312523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&lt;</a:t>
            </a:r>
            <a:r>
              <a:rPr lang="en-US" sz="1800" dirty="0" smtClean="0"/>
              <a:t>1000 </a:t>
            </a:r>
            <a:r>
              <a:rPr lang="en-US" sz="1800" dirty="0" err="1" smtClean="0"/>
              <a:t>bp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985500" y="3505031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</a:t>
            </a:r>
            <a:r>
              <a:rPr lang="en-US" sz="1800" dirty="0" smtClean="0"/>
              <a:t>lignment masking</a:t>
            </a:r>
            <a:endParaRPr lang="en-US" sz="1800" dirty="0"/>
          </a:p>
        </p:txBody>
      </p:sp>
      <p:sp>
        <p:nvSpPr>
          <p:cNvPr id="73" name="TextBox 72"/>
          <p:cNvSpPr txBox="1"/>
          <p:nvPr/>
        </p:nvSpPr>
        <p:spPr>
          <a:xfrm>
            <a:off x="12166600" y="5461167"/>
            <a:ext cx="128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</a:t>
            </a:r>
            <a:r>
              <a:rPr lang="en-US" sz="1800" dirty="0" smtClean="0"/>
              <a:t>lignment </a:t>
            </a:r>
          </a:p>
          <a:p>
            <a:pPr algn="ctr"/>
            <a:r>
              <a:rPr lang="en-US" sz="1800" dirty="0" smtClean="0"/>
              <a:t>masking</a:t>
            </a:r>
            <a:endParaRPr lang="en-US" sz="1800" dirty="0"/>
          </a:p>
        </p:txBody>
      </p:sp>
      <p:sp>
        <p:nvSpPr>
          <p:cNvPr id="74" name="TextBox 73"/>
          <p:cNvSpPr txBox="1"/>
          <p:nvPr/>
        </p:nvSpPr>
        <p:spPr>
          <a:xfrm>
            <a:off x="2590800" y="4024868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</a:t>
            </a:r>
            <a:r>
              <a:rPr lang="en-US" sz="1800" dirty="0" smtClean="0"/>
              <a:t>earch input against references</a:t>
            </a:r>
            <a:endParaRPr lang="en-US" sz="1800" dirty="0"/>
          </a:p>
        </p:txBody>
      </p:sp>
      <p:sp>
        <p:nvSpPr>
          <p:cNvPr id="75" name="TextBox 74"/>
          <p:cNvSpPr txBox="1"/>
          <p:nvPr/>
        </p:nvSpPr>
        <p:spPr>
          <a:xfrm>
            <a:off x="5867400" y="3931840"/>
            <a:ext cx="387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screen and align candidates to stochastic context free grammar models (SCFGs) in </a:t>
            </a:r>
            <a:r>
              <a:rPr lang="en-US" sz="1400" dirty="0" err="1" smtClean="0"/>
              <a:t>cmalign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1309350" y="4572001"/>
            <a:ext cx="17145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A1E00"/>
                </a:solidFill>
              </a:rPr>
              <a:t>protein</a:t>
            </a:r>
            <a:endParaRPr lang="en-US" dirty="0">
              <a:solidFill>
                <a:srgbClr val="CA1E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436100" y="6718994"/>
            <a:ext cx="34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profile HMMs used to align candidates to reference alignment</a:t>
            </a:r>
            <a:endParaRPr lang="en-US" sz="1800" dirty="0"/>
          </a:p>
        </p:txBody>
      </p:sp>
      <p:sp>
        <p:nvSpPr>
          <p:cNvPr id="79" name="TextBox 78"/>
          <p:cNvSpPr txBox="1"/>
          <p:nvPr/>
        </p:nvSpPr>
        <p:spPr>
          <a:xfrm>
            <a:off x="2590800" y="6851997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</a:t>
            </a:r>
            <a:r>
              <a:rPr lang="en-US" sz="1800" dirty="0" smtClean="0"/>
              <a:t>earch input against references</a:t>
            </a:r>
            <a:endParaRPr lang="en-US" sz="18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314450" y="2393950"/>
            <a:ext cx="1733554" cy="2008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314450" y="1498600"/>
            <a:ext cx="0" cy="132183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83300" y="6737697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</a:t>
            </a:r>
            <a:r>
              <a:rPr lang="en-US" sz="1800" dirty="0" smtClean="0"/>
              <a:t>creen candidates against reference profile HMMs</a:t>
            </a:r>
            <a:endParaRPr lang="en-US" sz="18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4497050" y="6661497"/>
            <a:ext cx="0" cy="77469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3398500" y="7487503"/>
            <a:ext cx="2298700" cy="957997"/>
            <a:chOff x="4191000" y="2908300"/>
            <a:chExt cx="2298700" cy="957997"/>
          </a:xfrm>
        </p:grpSpPr>
        <p:sp>
          <p:nvSpPr>
            <p:cNvPr id="95" name="Rounded Rectangle 94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343400" y="3035300"/>
              <a:ext cx="203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 Neue"/>
                  <a:cs typeface="Helvetica Neue"/>
                </a:rPr>
                <a:t>Taxonomic Summary</a:t>
              </a:r>
              <a:endParaRPr lang="en-US" sz="24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654800" y="7423497"/>
            <a:ext cx="2298700" cy="952500"/>
            <a:chOff x="4191000" y="2908300"/>
            <a:chExt cx="2298700" cy="952500"/>
          </a:xfrm>
        </p:grpSpPr>
        <p:sp>
          <p:nvSpPr>
            <p:cNvPr id="115" name="Rounded Rectangle 114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343400" y="3125806"/>
              <a:ext cx="2032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err="1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hmmsearch</a:t>
              </a:r>
              <a:endParaRPr lang="en-US" sz="26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cxnSp>
        <p:nvCxnSpPr>
          <p:cNvPr id="120" name="Straight Arrow Connector 119"/>
          <p:cNvCxnSpPr>
            <a:stCxn id="112" idx="3"/>
          </p:cNvCxnSpPr>
          <p:nvPr/>
        </p:nvCxnSpPr>
        <p:spPr>
          <a:xfrm>
            <a:off x="5461000" y="7899747"/>
            <a:ext cx="105410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5" idx="3"/>
          </p:cNvCxnSpPr>
          <p:nvPr/>
        </p:nvCxnSpPr>
        <p:spPr>
          <a:xfrm>
            <a:off x="8953500" y="7899747"/>
            <a:ext cx="95250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8" idx="3"/>
            <a:endCxn id="76" idx="3"/>
          </p:cNvCxnSpPr>
          <p:nvPr/>
        </p:nvCxnSpPr>
        <p:spPr>
          <a:xfrm flipV="1">
            <a:off x="12331700" y="6553200"/>
            <a:ext cx="1003300" cy="134654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961342" y="6261447"/>
            <a:ext cx="2188258" cy="163830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2204524">
            <a:off x="1525672" y="7309402"/>
            <a:ext cx="169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</a:rPr>
              <a:t>p</a:t>
            </a:r>
            <a:r>
              <a:rPr lang="en-US" sz="1800" dirty="0" smtClean="0">
                <a:solidFill>
                  <a:srgbClr val="7F7F7F"/>
                </a:solidFill>
              </a:rPr>
              <a:t>arallel option</a:t>
            </a:r>
            <a:endParaRPr lang="en-US" sz="1800" dirty="0">
              <a:solidFill>
                <a:srgbClr val="7F7F7F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642100" y="1905000"/>
            <a:ext cx="2298700" cy="952500"/>
            <a:chOff x="4191000" y="2908300"/>
            <a:chExt cx="2298700" cy="952500"/>
          </a:xfrm>
        </p:grpSpPr>
        <p:sp>
          <p:nvSpPr>
            <p:cNvPr id="81" name="Rounded Rectangle 80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368800" y="3028950"/>
              <a:ext cx="203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latin typeface="Helvetica Neue"/>
                  <a:cs typeface="Helvetica Neue"/>
                </a:rPr>
                <a:t>Infernal</a:t>
              </a:r>
              <a:endParaRPr lang="en-US" sz="30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86" name="Elbow Connector 85"/>
          <p:cNvCxnSpPr>
            <a:stCxn id="81" idx="3"/>
            <a:endCxn id="22" idx="0"/>
          </p:cNvCxnSpPr>
          <p:nvPr/>
        </p:nvCxnSpPr>
        <p:spPr>
          <a:xfrm>
            <a:off x="8940800" y="2381250"/>
            <a:ext cx="5607050" cy="3327747"/>
          </a:xfrm>
          <a:prstGeom prst="bentConnector2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642100" y="2451100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global alignment</a:t>
            </a:r>
            <a:endParaRPr lang="en-US" sz="1800" dirty="0"/>
          </a:p>
        </p:txBody>
      </p:sp>
      <p:sp>
        <p:nvSpPr>
          <p:cNvPr id="93" name="TextBox 92"/>
          <p:cNvSpPr txBox="1"/>
          <p:nvPr/>
        </p:nvSpPr>
        <p:spPr>
          <a:xfrm>
            <a:off x="6642100" y="3550682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local alignment</a:t>
            </a:r>
            <a:endParaRPr lang="en-US" sz="18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2997204" y="5785197"/>
            <a:ext cx="2641600" cy="952500"/>
            <a:chOff x="2997204" y="5785197"/>
            <a:chExt cx="2641600" cy="952500"/>
          </a:xfrm>
        </p:grpSpPr>
        <p:sp>
          <p:nvSpPr>
            <p:cNvPr id="10" name="Rounded Rectangle 9"/>
            <p:cNvSpPr/>
            <p:nvPr/>
          </p:nvSpPr>
          <p:spPr>
            <a:xfrm>
              <a:off x="31496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89300" y="5785197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 Neue"/>
                  <a:cs typeface="Helvetica Neue"/>
                </a:rPr>
                <a:t>LAST</a:t>
              </a: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97204" y="6299895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f</a:t>
              </a:r>
              <a:r>
                <a:rPr lang="en-US" sz="1800" dirty="0" smtClean="0"/>
                <a:t>ast </a:t>
              </a:r>
              <a:r>
                <a:rPr lang="en-US" sz="1800" dirty="0"/>
                <a:t>c</a:t>
              </a:r>
              <a:r>
                <a:rPr lang="en-US" sz="1800" dirty="0" smtClean="0"/>
                <a:t>andidate </a:t>
              </a:r>
              <a:r>
                <a:rPr lang="en-US" sz="1800" dirty="0"/>
                <a:t>s</a:t>
              </a:r>
              <a:r>
                <a:rPr lang="en-US" sz="1800" dirty="0" smtClean="0"/>
                <a:t>earch</a:t>
              </a:r>
              <a:endParaRPr lang="en-US" sz="18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3335000" y="5702994"/>
            <a:ext cx="2298700" cy="952500"/>
            <a:chOff x="4191000" y="2908300"/>
            <a:chExt cx="2298700" cy="952500"/>
          </a:xfrm>
        </p:grpSpPr>
        <p:sp>
          <p:nvSpPr>
            <p:cNvPr id="100" name="Rounded Rectangle 99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18000" y="3004244"/>
              <a:ext cx="203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>
                  <a:latin typeface="Helvetica Neue"/>
                  <a:cs typeface="Helvetica Neue"/>
                </a:rPr>
                <a:t>pplacer</a:t>
              </a:r>
              <a:endParaRPr lang="en-US" sz="2800" dirty="0">
                <a:latin typeface="Helvetica Neue"/>
                <a:cs typeface="Helvetica Neue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258800" y="6236394"/>
            <a:ext cx="246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</a:t>
            </a:r>
            <a:r>
              <a:rPr lang="en-US" sz="1600" dirty="0" smtClean="0"/>
              <a:t>hylogenetic placement</a:t>
            </a:r>
            <a:endParaRPr lang="en-US" sz="1600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2984500" y="1938129"/>
            <a:ext cx="2641600" cy="952500"/>
            <a:chOff x="2997204" y="5785197"/>
            <a:chExt cx="2641600" cy="952500"/>
          </a:xfrm>
        </p:grpSpPr>
        <p:sp>
          <p:nvSpPr>
            <p:cNvPr id="109" name="Rounded Rectangle 108"/>
            <p:cNvSpPr/>
            <p:nvPr/>
          </p:nvSpPr>
          <p:spPr>
            <a:xfrm>
              <a:off x="31496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289300" y="5785197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 Neue"/>
                  <a:cs typeface="Helvetica Neue"/>
                </a:rPr>
                <a:t>LAST</a:t>
              </a: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97204" y="6299895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f</a:t>
              </a:r>
              <a:r>
                <a:rPr lang="en-US" sz="1800" dirty="0" smtClean="0"/>
                <a:t>ast </a:t>
              </a:r>
              <a:r>
                <a:rPr lang="en-US" sz="1800" dirty="0"/>
                <a:t>c</a:t>
              </a:r>
              <a:r>
                <a:rPr lang="en-US" sz="1800" dirty="0" smtClean="0"/>
                <a:t>andidate </a:t>
              </a:r>
              <a:r>
                <a:rPr lang="en-US" sz="1800" dirty="0"/>
                <a:t>s</a:t>
              </a:r>
              <a:r>
                <a:rPr lang="en-US" sz="1800" dirty="0" smtClean="0"/>
                <a:t>earch</a:t>
              </a:r>
              <a:endParaRPr lang="en-US" sz="1800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2997204" y="7372022"/>
            <a:ext cx="2641600" cy="952500"/>
            <a:chOff x="2997204" y="5785197"/>
            <a:chExt cx="2641600" cy="952500"/>
          </a:xfrm>
        </p:grpSpPr>
        <p:sp>
          <p:nvSpPr>
            <p:cNvPr id="125" name="Rounded Rectangle 124"/>
            <p:cNvSpPr/>
            <p:nvPr/>
          </p:nvSpPr>
          <p:spPr>
            <a:xfrm>
              <a:off x="31496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89300" y="5785197"/>
              <a:ext cx="2032000" cy="6924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7F7F7F"/>
                  </a:solidFill>
                  <a:latin typeface="Helvetica Neue"/>
                  <a:cs typeface="Helvetica Neue"/>
                </a:rPr>
                <a:t>LAST</a:t>
              </a:r>
              <a:endParaRPr lang="en-US" dirty="0">
                <a:solidFill>
                  <a:srgbClr val="7F7F7F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997204" y="6299895"/>
              <a:ext cx="2641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7F7F7F"/>
                  </a:solidFill>
                </a:rPr>
                <a:t>f</a:t>
              </a:r>
              <a:r>
                <a:rPr lang="en-US" sz="1800" dirty="0" smtClean="0">
                  <a:solidFill>
                    <a:srgbClr val="7F7F7F"/>
                  </a:solidFill>
                </a:rPr>
                <a:t>ast </a:t>
              </a:r>
              <a:r>
                <a:rPr lang="en-US" sz="1800" dirty="0">
                  <a:solidFill>
                    <a:srgbClr val="7F7F7F"/>
                  </a:solidFill>
                </a:rPr>
                <a:t>c</a:t>
              </a:r>
              <a:r>
                <a:rPr lang="en-US" sz="1800" dirty="0" smtClean="0">
                  <a:solidFill>
                    <a:srgbClr val="7F7F7F"/>
                  </a:solidFill>
                </a:rPr>
                <a:t>andidate </a:t>
              </a:r>
              <a:r>
                <a:rPr lang="en-US" sz="1800" dirty="0">
                  <a:solidFill>
                    <a:srgbClr val="7F7F7F"/>
                  </a:solidFill>
                </a:rPr>
                <a:t>s</a:t>
              </a:r>
              <a:r>
                <a:rPr lang="en-US" sz="1800" dirty="0" smtClean="0">
                  <a:solidFill>
                    <a:srgbClr val="7F7F7F"/>
                  </a:solidFill>
                </a:rPr>
                <a:t>earch</a:t>
              </a:r>
              <a:endParaRPr lang="en-US" sz="1800" dirty="0">
                <a:solidFill>
                  <a:srgbClr val="7F7F7F"/>
                </a:solidFill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997204" y="3540741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f</a:t>
            </a:r>
            <a:r>
              <a:rPr lang="en-US" sz="1800" dirty="0" smtClean="0"/>
              <a:t>ast </a:t>
            </a:r>
            <a:r>
              <a:rPr lang="en-US" sz="1800" dirty="0"/>
              <a:t>c</a:t>
            </a:r>
            <a:r>
              <a:rPr lang="en-US" sz="1800" dirty="0" smtClean="0"/>
              <a:t>andidate </a:t>
            </a:r>
            <a:r>
              <a:rPr lang="en-US" sz="1800" dirty="0"/>
              <a:t>s</a:t>
            </a:r>
            <a:r>
              <a:rPr lang="en-US" sz="1800" dirty="0" smtClean="0"/>
              <a:t>earch</a:t>
            </a:r>
            <a:endParaRPr lang="en-US" sz="18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0020300" y="5785197"/>
            <a:ext cx="2311400" cy="952500"/>
            <a:chOff x="10020300" y="5785197"/>
            <a:chExt cx="2311400" cy="952500"/>
          </a:xfrm>
        </p:grpSpPr>
        <p:sp>
          <p:nvSpPr>
            <p:cNvPr id="25" name="Rounded Rectangle 24"/>
            <p:cNvSpPr/>
            <p:nvPr/>
          </p:nvSpPr>
          <p:spPr>
            <a:xfrm>
              <a:off x="100203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134600" y="5867400"/>
              <a:ext cx="203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 smtClean="0">
                  <a:latin typeface="Helvetica Neue"/>
                  <a:cs typeface="Helvetica Neue"/>
                </a:rPr>
                <a:t>hmmalign</a:t>
              </a:r>
              <a:endParaRPr lang="en-US" sz="3000" dirty="0">
                <a:latin typeface="Helvetica Neue"/>
                <a:cs typeface="Helvetica Neue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0020300" y="6314082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multiple alignment</a:t>
              </a:r>
              <a:endParaRPr lang="en-US" sz="18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0007600" y="7410470"/>
            <a:ext cx="2311400" cy="952500"/>
            <a:chOff x="10020300" y="5785197"/>
            <a:chExt cx="2311400" cy="952500"/>
          </a:xfrm>
        </p:grpSpPr>
        <p:sp>
          <p:nvSpPr>
            <p:cNvPr id="132" name="Rounded Rectangle 131"/>
            <p:cNvSpPr/>
            <p:nvPr/>
          </p:nvSpPr>
          <p:spPr>
            <a:xfrm>
              <a:off x="100203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134600" y="5867400"/>
              <a:ext cx="203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 smtClean="0">
                  <a:solidFill>
                    <a:srgbClr val="7F7F7F"/>
                  </a:solidFill>
                  <a:latin typeface="Helvetica Neue"/>
                  <a:cs typeface="Helvetica Neue"/>
                </a:rPr>
                <a:t>hmmalign</a:t>
              </a:r>
              <a:endParaRPr lang="en-US" sz="3000" dirty="0">
                <a:solidFill>
                  <a:srgbClr val="7F7F7F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020300" y="6314082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7F7F7F"/>
                  </a:solidFill>
                </a:rPr>
                <a:t>multiple alignment</a:t>
              </a:r>
              <a:endParaRPr lang="en-US" sz="1800" dirty="0">
                <a:solidFill>
                  <a:srgbClr val="7F7F7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232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 descr="octopus_2_l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83" y="6297697"/>
            <a:ext cx="1030017" cy="778399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1562100" y="4660899"/>
            <a:ext cx="11772900" cy="3784601"/>
          </a:xfrm>
          <a:prstGeom prst="rect">
            <a:avLst/>
          </a:prstGeom>
          <a:solidFill>
            <a:srgbClr val="CA1E00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562100" y="1663700"/>
            <a:ext cx="11772900" cy="2794000"/>
          </a:xfrm>
          <a:prstGeom prst="rect">
            <a:avLst/>
          </a:prstGeom>
          <a:solidFill>
            <a:srgbClr val="CA1E00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149600" y="2997200"/>
            <a:ext cx="2298700" cy="977900"/>
            <a:chOff x="4191000" y="2882900"/>
            <a:chExt cx="2298700" cy="977900"/>
          </a:xfrm>
        </p:grpSpPr>
        <p:sp>
          <p:nvSpPr>
            <p:cNvPr id="13" name="Rounded Rectangle 12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43400" y="2882900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 Neue"/>
                  <a:cs typeface="Helvetica Neue"/>
                </a:rPr>
                <a:t>Bowtie</a:t>
              </a:r>
              <a:endParaRPr lang="en-US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29400" y="3018314"/>
            <a:ext cx="2298700" cy="952500"/>
            <a:chOff x="4191000" y="2908300"/>
            <a:chExt cx="2298700" cy="952500"/>
          </a:xfrm>
        </p:grpSpPr>
        <p:sp>
          <p:nvSpPr>
            <p:cNvPr id="16" name="Rounded Rectangle 15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68800" y="3028950"/>
              <a:ext cx="203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latin typeface="Helvetica Neue"/>
                  <a:cs typeface="Helvetica Neue"/>
                </a:rPr>
                <a:t>Infernal</a:t>
              </a:r>
              <a:endParaRPr lang="en-US" sz="30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42100" y="5785197"/>
            <a:ext cx="2298700" cy="952500"/>
            <a:chOff x="4191000" y="2908300"/>
            <a:chExt cx="2298700" cy="952500"/>
          </a:xfrm>
        </p:grpSpPr>
        <p:sp>
          <p:nvSpPr>
            <p:cNvPr id="19" name="Rounded Rectangle 18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3125806"/>
              <a:ext cx="2032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err="1" smtClean="0">
                  <a:latin typeface="Helvetica Neue"/>
                  <a:cs typeface="Helvetica Neue"/>
                </a:rPr>
                <a:t>hmmsearch</a:t>
              </a:r>
              <a:endParaRPr lang="en-US" sz="2600" dirty="0">
                <a:latin typeface="Helvetica Neue"/>
                <a:cs typeface="Helvetica Neue"/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697378" y="546100"/>
            <a:ext cx="3981450" cy="952500"/>
          </a:xfrm>
          <a:prstGeom prst="roundRect">
            <a:avLst/>
          </a:prstGeom>
          <a:noFill/>
          <a:ln>
            <a:solidFill>
              <a:srgbClr val="CA1E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1342" y="673100"/>
            <a:ext cx="3519514" cy="6924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Sequences</a:t>
            </a:r>
          </a:p>
        </p:txBody>
      </p:sp>
      <p:cxnSp>
        <p:nvCxnSpPr>
          <p:cNvPr id="42" name="Elbow Connector 41"/>
          <p:cNvCxnSpPr/>
          <p:nvPr/>
        </p:nvCxnSpPr>
        <p:spPr>
          <a:xfrm>
            <a:off x="1358900" y="2393950"/>
            <a:ext cx="1689104" cy="1104900"/>
          </a:xfrm>
          <a:prstGeom prst="bentConnector3">
            <a:avLst>
              <a:gd name="adj1" fmla="val -2631"/>
            </a:avLst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H="1">
            <a:off x="-376751" y="2836695"/>
            <a:ext cx="4762848" cy="2086660"/>
          </a:xfrm>
          <a:prstGeom prst="bentConnector3">
            <a:avLst>
              <a:gd name="adj1" fmla="val 100130"/>
            </a:avLst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448300" y="2393950"/>
            <a:ext cx="10668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3" idx="3"/>
          </p:cNvCxnSpPr>
          <p:nvPr/>
        </p:nvCxnSpPr>
        <p:spPr>
          <a:xfrm flipV="1">
            <a:off x="5448300" y="3494564"/>
            <a:ext cx="1066800" cy="428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" idx="3"/>
          </p:cNvCxnSpPr>
          <p:nvPr/>
        </p:nvCxnSpPr>
        <p:spPr>
          <a:xfrm>
            <a:off x="8928100" y="3494564"/>
            <a:ext cx="5619750" cy="2214433"/>
          </a:xfrm>
          <a:prstGeom prst="bentConnector2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0" idx="3"/>
          </p:cNvCxnSpPr>
          <p:nvPr/>
        </p:nvCxnSpPr>
        <p:spPr>
          <a:xfrm>
            <a:off x="5448300" y="6261447"/>
            <a:ext cx="10541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3"/>
          </p:cNvCxnSpPr>
          <p:nvPr/>
        </p:nvCxnSpPr>
        <p:spPr>
          <a:xfrm>
            <a:off x="8940800" y="6261447"/>
            <a:ext cx="9525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5" idx="3"/>
          </p:cNvCxnSpPr>
          <p:nvPr/>
        </p:nvCxnSpPr>
        <p:spPr>
          <a:xfrm>
            <a:off x="12319000" y="6261447"/>
            <a:ext cx="9652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1430000" y="1663700"/>
            <a:ext cx="13716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A1E00"/>
                </a:solidFill>
              </a:rPr>
              <a:t>rRNA</a:t>
            </a:r>
            <a:endParaRPr lang="en-US" dirty="0">
              <a:solidFill>
                <a:srgbClr val="CA1E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62100" y="20447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&gt;1000 </a:t>
            </a:r>
            <a:r>
              <a:rPr lang="en-US" sz="1800" dirty="0" err="1" smtClean="0"/>
              <a:t>bp</a:t>
            </a:r>
            <a:endParaRPr lang="en-US" sz="1800" dirty="0"/>
          </a:p>
        </p:txBody>
      </p:sp>
      <p:sp>
        <p:nvSpPr>
          <p:cNvPr id="71" name="TextBox 70"/>
          <p:cNvSpPr txBox="1"/>
          <p:nvPr/>
        </p:nvSpPr>
        <p:spPr>
          <a:xfrm>
            <a:off x="1562100" y="3125232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&lt;</a:t>
            </a:r>
            <a:r>
              <a:rPr lang="en-US" sz="1800" dirty="0" smtClean="0"/>
              <a:t>1000 </a:t>
            </a:r>
            <a:r>
              <a:rPr lang="en-US" sz="1800" dirty="0" err="1" smtClean="0"/>
              <a:t>bp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985500" y="3505031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</a:t>
            </a:r>
            <a:r>
              <a:rPr lang="en-US" sz="1800" dirty="0" smtClean="0"/>
              <a:t>lignment masking</a:t>
            </a:r>
            <a:endParaRPr lang="en-US" sz="1800" dirty="0"/>
          </a:p>
        </p:txBody>
      </p:sp>
      <p:sp>
        <p:nvSpPr>
          <p:cNvPr id="73" name="TextBox 72"/>
          <p:cNvSpPr txBox="1"/>
          <p:nvPr/>
        </p:nvSpPr>
        <p:spPr>
          <a:xfrm>
            <a:off x="12166600" y="5461167"/>
            <a:ext cx="128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</a:t>
            </a:r>
            <a:r>
              <a:rPr lang="en-US" sz="1800" dirty="0" smtClean="0"/>
              <a:t>lignment </a:t>
            </a:r>
          </a:p>
          <a:p>
            <a:pPr algn="ctr"/>
            <a:r>
              <a:rPr lang="en-US" sz="1800" dirty="0" smtClean="0"/>
              <a:t>masking</a:t>
            </a:r>
            <a:endParaRPr lang="en-US" sz="1800" dirty="0"/>
          </a:p>
        </p:txBody>
      </p:sp>
      <p:sp>
        <p:nvSpPr>
          <p:cNvPr id="74" name="TextBox 73"/>
          <p:cNvSpPr txBox="1"/>
          <p:nvPr/>
        </p:nvSpPr>
        <p:spPr>
          <a:xfrm>
            <a:off x="2590800" y="4024868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</a:t>
            </a:r>
            <a:r>
              <a:rPr lang="en-US" sz="1800" dirty="0" smtClean="0"/>
              <a:t>earch input against references</a:t>
            </a:r>
            <a:endParaRPr lang="en-US" sz="1800" dirty="0"/>
          </a:p>
        </p:txBody>
      </p:sp>
      <p:sp>
        <p:nvSpPr>
          <p:cNvPr id="75" name="TextBox 74"/>
          <p:cNvSpPr txBox="1"/>
          <p:nvPr/>
        </p:nvSpPr>
        <p:spPr>
          <a:xfrm>
            <a:off x="5867400" y="3931840"/>
            <a:ext cx="387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Covariance Models used to align candidates </a:t>
            </a:r>
            <a:r>
              <a:rPr lang="en-US" sz="1400" dirty="0" smtClean="0"/>
              <a:t>to </a:t>
            </a:r>
            <a:r>
              <a:rPr lang="en-US" sz="1400" dirty="0" smtClean="0"/>
              <a:t>reference </a:t>
            </a:r>
            <a:r>
              <a:rPr lang="en-US" sz="1400" dirty="0" err="1" smtClean="0"/>
              <a:t>rRNA</a:t>
            </a:r>
            <a:r>
              <a:rPr lang="en-US" sz="1400" dirty="0" smtClean="0"/>
              <a:t> alignments </a:t>
            </a:r>
            <a:r>
              <a:rPr lang="en-US" sz="1400" dirty="0" smtClean="0"/>
              <a:t>in </a:t>
            </a:r>
            <a:r>
              <a:rPr lang="en-US" sz="1400" dirty="0" err="1" smtClean="0"/>
              <a:t>cmalign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1309350" y="4572001"/>
            <a:ext cx="17145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A1E00"/>
                </a:solidFill>
              </a:rPr>
              <a:t>protein</a:t>
            </a:r>
            <a:endParaRPr lang="en-US" dirty="0">
              <a:solidFill>
                <a:srgbClr val="CA1E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436100" y="6718994"/>
            <a:ext cx="34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profile HMMs used to align candidates to reference alignment</a:t>
            </a:r>
            <a:endParaRPr lang="en-US" sz="1800" dirty="0"/>
          </a:p>
        </p:txBody>
      </p:sp>
      <p:sp>
        <p:nvSpPr>
          <p:cNvPr id="79" name="TextBox 78"/>
          <p:cNvSpPr txBox="1"/>
          <p:nvPr/>
        </p:nvSpPr>
        <p:spPr>
          <a:xfrm>
            <a:off x="2590800" y="6851997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</a:t>
            </a:r>
            <a:r>
              <a:rPr lang="en-US" sz="1800" dirty="0" smtClean="0"/>
              <a:t>earch input against references</a:t>
            </a:r>
            <a:endParaRPr lang="en-US" sz="18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314450" y="2393950"/>
            <a:ext cx="1733554" cy="2008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314450" y="1498600"/>
            <a:ext cx="0" cy="1321832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83300" y="6737697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</a:t>
            </a:r>
            <a:r>
              <a:rPr lang="en-US" sz="1800" dirty="0" smtClean="0"/>
              <a:t>creen candidates against reference profile HMMs</a:t>
            </a:r>
            <a:endParaRPr lang="en-US" sz="18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4497050" y="6661497"/>
            <a:ext cx="0" cy="77469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3398500" y="7487503"/>
            <a:ext cx="2298700" cy="957997"/>
            <a:chOff x="4191000" y="2908300"/>
            <a:chExt cx="2298700" cy="957997"/>
          </a:xfrm>
        </p:grpSpPr>
        <p:sp>
          <p:nvSpPr>
            <p:cNvPr id="95" name="Rounded Rectangle 94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343400" y="3035300"/>
              <a:ext cx="203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 Neue"/>
                  <a:cs typeface="Helvetica Neue"/>
                </a:rPr>
                <a:t>Taxonomic Summary</a:t>
              </a:r>
              <a:endParaRPr lang="en-US" sz="24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654800" y="7423497"/>
            <a:ext cx="2298700" cy="952500"/>
            <a:chOff x="4191000" y="2908300"/>
            <a:chExt cx="2298700" cy="952500"/>
          </a:xfrm>
        </p:grpSpPr>
        <p:sp>
          <p:nvSpPr>
            <p:cNvPr id="115" name="Rounded Rectangle 114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343400" y="3125806"/>
              <a:ext cx="2032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err="1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hmmsearch</a:t>
              </a:r>
              <a:endParaRPr lang="en-US" sz="26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cxnSp>
        <p:nvCxnSpPr>
          <p:cNvPr id="120" name="Straight Arrow Connector 119"/>
          <p:cNvCxnSpPr/>
          <p:nvPr/>
        </p:nvCxnSpPr>
        <p:spPr>
          <a:xfrm>
            <a:off x="5461000" y="7899747"/>
            <a:ext cx="105410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5" idx="3"/>
          </p:cNvCxnSpPr>
          <p:nvPr/>
        </p:nvCxnSpPr>
        <p:spPr>
          <a:xfrm>
            <a:off x="8953500" y="7899747"/>
            <a:ext cx="95250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76" idx="3"/>
          </p:cNvCxnSpPr>
          <p:nvPr/>
        </p:nvCxnSpPr>
        <p:spPr>
          <a:xfrm flipV="1">
            <a:off x="12331700" y="6553200"/>
            <a:ext cx="1003300" cy="134654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961342" y="6261447"/>
            <a:ext cx="2188258" cy="163830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2204524">
            <a:off x="1525672" y="7309402"/>
            <a:ext cx="169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</a:rPr>
              <a:t>p</a:t>
            </a:r>
            <a:r>
              <a:rPr lang="en-US" sz="1800" dirty="0" smtClean="0">
                <a:solidFill>
                  <a:srgbClr val="7F7F7F"/>
                </a:solidFill>
              </a:rPr>
              <a:t>arallel option</a:t>
            </a:r>
            <a:endParaRPr lang="en-US" sz="1800" dirty="0">
              <a:solidFill>
                <a:srgbClr val="7F7F7F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642100" y="1905000"/>
            <a:ext cx="2298700" cy="952500"/>
            <a:chOff x="4191000" y="2908300"/>
            <a:chExt cx="2298700" cy="952500"/>
          </a:xfrm>
        </p:grpSpPr>
        <p:sp>
          <p:nvSpPr>
            <p:cNvPr id="81" name="Rounded Rectangle 80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368800" y="3028950"/>
              <a:ext cx="203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latin typeface="Helvetica Neue"/>
                  <a:cs typeface="Helvetica Neue"/>
                </a:rPr>
                <a:t>Infernal</a:t>
              </a:r>
              <a:endParaRPr lang="en-US" sz="30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86" name="Elbow Connector 85"/>
          <p:cNvCxnSpPr>
            <a:stCxn id="81" idx="3"/>
          </p:cNvCxnSpPr>
          <p:nvPr/>
        </p:nvCxnSpPr>
        <p:spPr>
          <a:xfrm>
            <a:off x="8940800" y="2381250"/>
            <a:ext cx="5607050" cy="3327747"/>
          </a:xfrm>
          <a:prstGeom prst="bentConnector2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642100" y="2451100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global alignment</a:t>
            </a:r>
            <a:endParaRPr lang="en-US" sz="1800" dirty="0"/>
          </a:p>
        </p:txBody>
      </p:sp>
      <p:sp>
        <p:nvSpPr>
          <p:cNvPr id="93" name="TextBox 92"/>
          <p:cNvSpPr txBox="1"/>
          <p:nvPr/>
        </p:nvSpPr>
        <p:spPr>
          <a:xfrm>
            <a:off x="6642100" y="3550682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local alignment</a:t>
            </a:r>
            <a:endParaRPr lang="en-US" sz="18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2997204" y="5785197"/>
            <a:ext cx="2641600" cy="952500"/>
            <a:chOff x="2997204" y="5785197"/>
            <a:chExt cx="2641600" cy="952500"/>
          </a:xfrm>
        </p:grpSpPr>
        <p:sp>
          <p:nvSpPr>
            <p:cNvPr id="10" name="Rounded Rectangle 9"/>
            <p:cNvSpPr/>
            <p:nvPr/>
          </p:nvSpPr>
          <p:spPr>
            <a:xfrm>
              <a:off x="31496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89300" y="5785197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 Neue"/>
                  <a:cs typeface="Helvetica Neue"/>
                </a:rPr>
                <a:t>LAST</a:t>
              </a: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97204" y="6299895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f</a:t>
              </a:r>
              <a:r>
                <a:rPr lang="en-US" sz="1800" dirty="0" smtClean="0"/>
                <a:t>ast </a:t>
              </a:r>
              <a:r>
                <a:rPr lang="en-US" sz="1800" dirty="0"/>
                <a:t>c</a:t>
              </a:r>
              <a:r>
                <a:rPr lang="en-US" sz="1800" dirty="0" smtClean="0"/>
                <a:t>andidate </a:t>
              </a:r>
              <a:r>
                <a:rPr lang="en-US" sz="1800" dirty="0"/>
                <a:t>s</a:t>
              </a:r>
              <a:r>
                <a:rPr lang="en-US" sz="1800" dirty="0" smtClean="0"/>
                <a:t>earch</a:t>
              </a:r>
              <a:endParaRPr lang="en-US" sz="18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3335000" y="5702994"/>
            <a:ext cx="2298700" cy="952500"/>
            <a:chOff x="4191000" y="2908300"/>
            <a:chExt cx="2298700" cy="952500"/>
          </a:xfrm>
        </p:grpSpPr>
        <p:sp>
          <p:nvSpPr>
            <p:cNvPr id="100" name="Rounded Rectangle 99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18000" y="3004244"/>
              <a:ext cx="203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>
                  <a:latin typeface="Helvetica Neue"/>
                  <a:cs typeface="Helvetica Neue"/>
                </a:rPr>
                <a:t>pplacer</a:t>
              </a:r>
              <a:endParaRPr lang="en-US" sz="2800" dirty="0">
                <a:latin typeface="Helvetica Neue"/>
                <a:cs typeface="Helvetica Neue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258800" y="6236394"/>
            <a:ext cx="246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</a:t>
            </a:r>
            <a:r>
              <a:rPr lang="en-US" sz="1600" dirty="0" smtClean="0"/>
              <a:t>hylogenetic placement</a:t>
            </a:r>
            <a:endParaRPr lang="en-US" sz="1600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2984500" y="1938129"/>
            <a:ext cx="2641600" cy="952500"/>
            <a:chOff x="2997204" y="5785197"/>
            <a:chExt cx="2641600" cy="952500"/>
          </a:xfrm>
        </p:grpSpPr>
        <p:sp>
          <p:nvSpPr>
            <p:cNvPr id="109" name="Rounded Rectangle 108"/>
            <p:cNvSpPr/>
            <p:nvPr/>
          </p:nvSpPr>
          <p:spPr>
            <a:xfrm>
              <a:off x="31496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289300" y="5785197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 Neue"/>
                  <a:cs typeface="Helvetica Neue"/>
                </a:rPr>
                <a:t>LAST</a:t>
              </a: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97204" y="6299895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f</a:t>
              </a:r>
              <a:r>
                <a:rPr lang="en-US" sz="1800" dirty="0" smtClean="0"/>
                <a:t>ast </a:t>
              </a:r>
              <a:r>
                <a:rPr lang="en-US" sz="1800" dirty="0"/>
                <a:t>c</a:t>
              </a:r>
              <a:r>
                <a:rPr lang="en-US" sz="1800" dirty="0" smtClean="0"/>
                <a:t>andidate </a:t>
              </a:r>
              <a:r>
                <a:rPr lang="en-US" sz="1800" dirty="0"/>
                <a:t>s</a:t>
              </a:r>
              <a:r>
                <a:rPr lang="en-US" sz="1800" dirty="0" smtClean="0"/>
                <a:t>earch</a:t>
              </a:r>
              <a:endParaRPr lang="en-US" sz="1800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2997204" y="7372022"/>
            <a:ext cx="2641600" cy="952500"/>
            <a:chOff x="2997204" y="5785197"/>
            <a:chExt cx="2641600" cy="952500"/>
          </a:xfrm>
        </p:grpSpPr>
        <p:sp>
          <p:nvSpPr>
            <p:cNvPr id="125" name="Rounded Rectangle 124"/>
            <p:cNvSpPr/>
            <p:nvPr/>
          </p:nvSpPr>
          <p:spPr>
            <a:xfrm>
              <a:off x="31496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89300" y="5785197"/>
              <a:ext cx="2032000" cy="6924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7F7F7F"/>
                  </a:solidFill>
                  <a:latin typeface="Helvetica Neue"/>
                  <a:cs typeface="Helvetica Neue"/>
                </a:rPr>
                <a:t>LAST</a:t>
              </a:r>
              <a:endParaRPr lang="en-US" dirty="0">
                <a:solidFill>
                  <a:srgbClr val="7F7F7F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997204" y="6299895"/>
              <a:ext cx="2641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7F7F7F"/>
                  </a:solidFill>
                </a:rPr>
                <a:t>f</a:t>
              </a:r>
              <a:r>
                <a:rPr lang="en-US" sz="1800" dirty="0" smtClean="0">
                  <a:solidFill>
                    <a:srgbClr val="7F7F7F"/>
                  </a:solidFill>
                </a:rPr>
                <a:t>ast </a:t>
              </a:r>
              <a:r>
                <a:rPr lang="en-US" sz="1800" dirty="0">
                  <a:solidFill>
                    <a:srgbClr val="7F7F7F"/>
                  </a:solidFill>
                </a:rPr>
                <a:t>c</a:t>
              </a:r>
              <a:r>
                <a:rPr lang="en-US" sz="1800" dirty="0" smtClean="0">
                  <a:solidFill>
                    <a:srgbClr val="7F7F7F"/>
                  </a:solidFill>
                </a:rPr>
                <a:t>andidate </a:t>
              </a:r>
              <a:r>
                <a:rPr lang="en-US" sz="1800" dirty="0">
                  <a:solidFill>
                    <a:srgbClr val="7F7F7F"/>
                  </a:solidFill>
                </a:rPr>
                <a:t>s</a:t>
              </a:r>
              <a:r>
                <a:rPr lang="en-US" sz="1800" dirty="0" smtClean="0">
                  <a:solidFill>
                    <a:srgbClr val="7F7F7F"/>
                  </a:solidFill>
                </a:rPr>
                <a:t>earch</a:t>
              </a:r>
              <a:endParaRPr lang="en-US" sz="1800" dirty="0">
                <a:solidFill>
                  <a:srgbClr val="7F7F7F"/>
                </a:solidFill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997204" y="3540741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f</a:t>
            </a:r>
            <a:r>
              <a:rPr lang="en-US" sz="1800" dirty="0" smtClean="0"/>
              <a:t>ast </a:t>
            </a:r>
            <a:r>
              <a:rPr lang="en-US" sz="1800" dirty="0"/>
              <a:t>c</a:t>
            </a:r>
            <a:r>
              <a:rPr lang="en-US" sz="1800" dirty="0" smtClean="0"/>
              <a:t>andidate </a:t>
            </a:r>
            <a:r>
              <a:rPr lang="en-US" sz="1800" dirty="0"/>
              <a:t>s</a:t>
            </a:r>
            <a:r>
              <a:rPr lang="en-US" sz="1800" dirty="0" smtClean="0"/>
              <a:t>earch</a:t>
            </a:r>
            <a:endParaRPr lang="en-US" sz="18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0020300" y="5785197"/>
            <a:ext cx="2311400" cy="952500"/>
            <a:chOff x="10020300" y="5785197"/>
            <a:chExt cx="2311400" cy="952500"/>
          </a:xfrm>
        </p:grpSpPr>
        <p:sp>
          <p:nvSpPr>
            <p:cNvPr id="25" name="Rounded Rectangle 24"/>
            <p:cNvSpPr/>
            <p:nvPr/>
          </p:nvSpPr>
          <p:spPr>
            <a:xfrm>
              <a:off x="100203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134600" y="5867400"/>
              <a:ext cx="203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 smtClean="0">
                  <a:latin typeface="Helvetica Neue"/>
                  <a:cs typeface="Helvetica Neue"/>
                </a:rPr>
                <a:t>hmmalign</a:t>
              </a:r>
              <a:endParaRPr lang="en-US" sz="3000" dirty="0">
                <a:latin typeface="Helvetica Neue"/>
                <a:cs typeface="Helvetica Neue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0020300" y="6314082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multiple alignment</a:t>
              </a:r>
              <a:endParaRPr lang="en-US" sz="18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0007600" y="7410470"/>
            <a:ext cx="2311400" cy="952500"/>
            <a:chOff x="10020300" y="5785197"/>
            <a:chExt cx="2311400" cy="952500"/>
          </a:xfrm>
        </p:grpSpPr>
        <p:sp>
          <p:nvSpPr>
            <p:cNvPr id="132" name="Rounded Rectangle 131"/>
            <p:cNvSpPr/>
            <p:nvPr/>
          </p:nvSpPr>
          <p:spPr>
            <a:xfrm>
              <a:off x="100203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134600" y="5867400"/>
              <a:ext cx="203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 smtClean="0">
                  <a:solidFill>
                    <a:srgbClr val="7F7F7F"/>
                  </a:solidFill>
                  <a:latin typeface="Helvetica Neue"/>
                  <a:cs typeface="Helvetica Neue"/>
                </a:rPr>
                <a:t>hmmalign</a:t>
              </a:r>
              <a:endParaRPr lang="en-US" sz="3000" dirty="0">
                <a:solidFill>
                  <a:srgbClr val="7F7F7F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020300" y="6314082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7F7F7F"/>
                  </a:solidFill>
                </a:rPr>
                <a:t>multiple alignment</a:t>
              </a:r>
              <a:endParaRPr lang="en-US" sz="1800" dirty="0">
                <a:solidFill>
                  <a:srgbClr val="7F7F7F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314450" y="8940800"/>
            <a:ext cx="14624050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1. Input sequences are compared to unaligned reference marker sequences using adaptive seed searches implemented in the LAST algorithm (</a:t>
            </a:r>
            <a:r>
              <a:rPr lang="en-US" sz="1800" dirty="0" err="1" smtClean="0"/>
              <a:t>Kiełbasa</a:t>
            </a:r>
            <a:r>
              <a:rPr lang="en-US" sz="1800" dirty="0" smtClean="0"/>
              <a:t> et al. 2011). The LAST algorithm is ideal for mining </a:t>
            </a:r>
            <a:r>
              <a:rPr lang="en-US" sz="1800" dirty="0" err="1" smtClean="0"/>
              <a:t>rRNA</a:t>
            </a:r>
            <a:r>
              <a:rPr lang="en-US" sz="1800" dirty="0" smtClean="0"/>
              <a:t> and protein coding markers because it allows fast, sensitive searches of extremely large datasets (e.g. </a:t>
            </a:r>
            <a:r>
              <a:rPr lang="en-US" sz="1800" dirty="0" err="1" smtClean="0"/>
              <a:t>Illumina</a:t>
            </a:r>
            <a:r>
              <a:rPr lang="en-US" sz="1800" dirty="0" smtClean="0"/>
              <a:t>) and can additionally handle </a:t>
            </a:r>
            <a:r>
              <a:rPr lang="en-US" sz="1800" dirty="0" err="1" smtClean="0"/>
              <a:t>frameshift</a:t>
            </a:r>
            <a:r>
              <a:rPr lang="en-US" sz="1800" dirty="0" smtClean="0"/>
              <a:t> mutations and interpret quality information from </a:t>
            </a:r>
            <a:r>
              <a:rPr lang="en-US" sz="1800" dirty="0" err="1" smtClean="0"/>
              <a:t>Illumina</a:t>
            </a:r>
            <a:r>
              <a:rPr lang="en-US" sz="1800" dirty="0" smtClean="0"/>
              <a:t> FASTQ files.</a:t>
            </a:r>
          </a:p>
          <a:p>
            <a:endParaRPr lang="en-US" sz="1800" dirty="0"/>
          </a:p>
          <a:p>
            <a:r>
              <a:rPr lang="en-US" sz="1800" dirty="0" smtClean="0"/>
              <a:t>2. Candidate marker sequences identified in LAST searches are next screened against profile alignments that have been </a:t>
            </a:r>
            <a:r>
              <a:rPr lang="en-US" sz="1800" dirty="0" smtClean="0"/>
              <a:t>pre-computed </a:t>
            </a:r>
            <a:r>
              <a:rPr lang="en-US" sz="1800" dirty="0" smtClean="0"/>
              <a:t>for reference marker genes (housed in the local </a:t>
            </a:r>
            <a:r>
              <a:rPr lang="en-US" sz="1800" dirty="0" smtClean="0"/>
              <a:t>directory: /share</a:t>
            </a:r>
            <a:r>
              <a:rPr lang="en-US" sz="1800" dirty="0" smtClean="0"/>
              <a:t>/</a:t>
            </a:r>
            <a:r>
              <a:rPr lang="en-US" sz="1800" dirty="0" err="1" smtClean="0"/>
              <a:t>phylosift</a:t>
            </a:r>
            <a:r>
              <a:rPr lang="en-US" sz="1800" dirty="0" smtClean="0"/>
              <a:t>/</a:t>
            </a:r>
            <a:r>
              <a:rPr lang="en-US" sz="1800" dirty="0" smtClean="0"/>
              <a:t>markers/ )</a:t>
            </a:r>
            <a:r>
              <a:rPr lang="en-US" sz="1800" dirty="0" smtClean="0"/>
              <a:t>. In order to take a stringent search approach towards short read data, PhyloSift relies on threshold e-values to accept or reject candidate sequences after initial LAST searches. </a:t>
            </a:r>
            <a:r>
              <a:rPr lang="en-US" sz="1800" dirty="0" smtClean="0"/>
              <a:t>For </a:t>
            </a:r>
            <a:r>
              <a:rPr lang="en-US" sz="1800" dirty="0" err="1" smtClean="0"/>
              <a:t>rRNA</a:t>
            </a:r>
            <a:r>
              <a:rPr lang="en-US" sz="1800" dirty="0" smtClean="0"/>
              <a:t> sequences, </a:t>
            </a:r>
            <a:r>
              <a:rPr lang="en-US" sz="1800" dirty="0" smtClean="0"/>
              <a:t>screening and alignment relies </a:t>
            </a:r>
            <a:r>
              <a:rPr lang="en-US" sz="1800" dirty="0" smtClean="0"/>
              <a:t>on Covariance Model </a:t>
            </a:r>
            <a:r>
              <a:rPr lang="en-US" sz="1800" dirty="0" smtClean="0"/>
              <a:t>profiles (CMs; a class of Stochastic Context Free Grammar Models that utilize stem/loop information in </a:t>
            </a:r>
            <a:r>
              <a:rPr lang="en-US" sz="1800" dirty="0" err="1" smtClean="0"/>
              <a:t>rRNA</a:t>
            </a:r>
            <a:r>
              <a:rPr lang="en-US" sz="1800" dirty="0" smtClean="0"/>
              <a:t> secondary structure</a:t>
            </a:r>
            <a:r>
              <a:rPr lang="en-US" sz="1800" dirty="0" smtClean="0"/>
              <a:t>) and is carried out via </a:t>
            </a:r>
            <a:r>
              <a:rPr lang="en-US" sz="1800" dirty="0" smtClean="0"/>
              <a:t>the </a:t>
            </a:r>
            <a:r>
              <a:rPr lang="en-US" sz="1800" dirty="0" err="1" smtClean="0"/>
              <a:t>cmalign</a:t>
            </a:r>
            <a:r>
              <a:rPr lang="en-US" sz="1800" dirty="0" smtClean="0"/>
              <a:t> </a:t>
            </a:r>
            <a:r>
              <a:rPr lang="en-US" sz="1800" dirty="0" smtClean="0"/>
              <a:t>algorithm in the SSU-align software, </a:t>
            </a:r>
            <a:r>
              <a:rPr lang="en-US" sz="1800" dirty="0" smtClean="0"/>
              <a:t>using probability thresholds of </a:t>
            </a:r>
            <a:r>
              <a:rPr lang="en-US" sz="1800" dirty="0" smtClean="0"/>
              <a:t>1x10</a:t>
            </a:r>
            <a:r>
              <a:rPr lang="en-US" sz="1800" baseline="30000" dirty="0" smtClean="0"/>
              <a:t>-6 </a:t>
            </a:r>
            <a:r>
              <a:rPr lang="en-US" sz="1800" dirty="0" smtClean="0"/>
              <a:t>for </a:t>
            </a:r>
            <a:r>
              <a:rPr lang="en-US" sz="1800" dirty="0" smtClean="0"/>
              <a:t>sequences </a:t>
            </a:r>
            <a:r>
              <a:rPr lang="en-US" sz="1800" dirty="0" smtClean="0"/>
              <a:t>&gt;1000 </a:t>
            </a:r>
            <a:r>
              <a:rPr lang="en-US" sz="1800" dirty="0" err="1" smtClean="0"/>
              <a:t>bp</a:t>
            </a:r>
            <a:r>
              <a:rPr lang="en-US" sz="1800" dirty="0" smtClean="0"/>
              <a:t> and 1x10</a:t>
            </a:r>
            <a:r>
              <a:rPr lang="en-US" sz="1800" baseline="30000" dirty="0" smtClean="0"/>
              <a:t>-20 </a:t>
            </a:r>
            <a:r>
              <a:rPr lang="en-US" sz="1800" dirty="0" smtClean="0"/>
              <a:t>for sequences &lt;1000 </a:t>
            </a:r>
            <a:r>
              <a:rPr lang="en-US" sz="1800" dirty="0" err="1" smtClean="0"/>
              <a:t>bp.</a:t>
            </a:r>
            <a:r>
              <a:rPr lang="en-US" sz="1800" dirty="0" smtClean="0"/>
              <a:t> </a:t>
            </a:r>
            <a:r>
              <a:rPr lang="en-US" sz="1800" dirty="0"/>
              <a:t>P</a:t>
            </a:r>
            <a:r>
              <a:rPr lang="en-US" sz="1800" dirty="0" smtClean="0"/>
              <a:t>rotein </a:t>
            </a:r>
            <a:r>
              <a:rPr lang="en-US" sz="1800" dirty="0" smtClean="0"/>
              <a:t>coding genes rely on </a:t>
            </a:r>
            <a:r>
              <a:rPr lang="en-US" sz="1800" dirty="0" smtClean="0"/>
              <a:t>profile Hidden </a:t>
            </a:r>
            <a:r>
              <a:rPr lang="en-US" sz="1800" dirty="0" smtClean="0"/>
              <a:t>Markov Models </a:t>
            </a:r>
            <a:r>
              <a:rPr lang="en-US" sz="1800" dirty="0" smtClean="0"/>
              <a:t>(</a:t>
            </a:r>
            <a:r>
              <a:rPr lang="en-US" sz="1800" dirty="0" smtClean="0"/>
              <a:t>computed via</a:t>
            </a:r>
            <a:r>
              <a:rPr lang="en-US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 err="1" smtClean="0"/>
              <a:t>HMMer</a:t>
            </a:r>
            <a:r>
              <a:rPr lang="en-US" sz="1800" dirty="0" smtClean="0"/>
              <a:t> software </a:t>
            </a:r>
            <a:r>
              <a:rPr lang="en-US" sz="1800" dirty="0" smtClean="0"/>
              <a:t>suite; Eddy 2010)</a:t>
            </a:r>
            <a:r>
              <a:rPr lang="en-US" sz="1800" dirty="0" smtClean="0"/>
              <a:t>, with a threshold e-value set at 10. These profile alignments can be found in the </a:t>
            </a:r>
            <a:r>
              <a:rPr lang="en-US" sz="1800" dirty="0" smtClean="0"/>
              <a:t>/share</a:t>
            </a:r>
            <a:r>
              <a:rPr lang="en-US" sz="1800" dirty="0" smtClean="0"/>
              <a:t>/</a:t>
            </a:r>
            <a:r>
              <a:rPr lang="en-US" sz="1800" dirty="0" err="1" smtClean="0"/>
              <a:t>phylosift</a:t>
            </a:r>
            <a:r>
              <a:rPr lang="en-US" sz="1800" dirty="0" smtClean="0"/>
              <a:t>/</a:t>
            </a:r>
            <a:r>
              <a:rPr lang="en-US" sz="1800" dirty="0" smtClean="0"/>
              <a:t>markers/ </a:t>
            </a:r>
            <a:r>
              <a:rPr lang="en-US" sz="1800" dirty="0" smtClean="0"/>
              <a:t>directory as *.cm (</a:t>
            </a:r>
            <a:r>
              <a:rPr lang="en-US" sz="1800" dirty="0" err="1" smtClean="0"/>
              <a:t>rRNA</a:t>
            </a:r>
            <a:r>
              <a:rPr lang="en-US" sz="1800" dirty="0" smtClean="0"/>
              <a:t>) and *.hmm (protein coding genes) files.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3. </a:t>
            </a:r>
            <a:r>
              <a:rPr lang="en-US" sz="1800" dirty="0"/>
              <a:t>C</a:t>
            </a:r>
            <a:r>
              <a:rPr lang="en-US" sz="1800" dirty="0" smtClean="0"/>
              <a:t>andidate protein-coding sequences that pass the </a:t>
            </a:r>
            <a:r>
              <a:rPr lang="en-US" sz="1800" dirty="0" err="1" smtClean="0"/>
              <a:t>hmm</a:t>
            </a:r>
            <a:r>
              <a:rPr lang="en-US" sz="1800" dirty="0" err="1" smtClean="0"/>
              <a:t>search</a:t>
            </a:r>
            <a:r>
              <a:rPr lang="en-US" sz="1800" dirty="0" smtClean="0"/>
              <a:t> </a:t>
            </a:r>
            <a:r>
              <a:rPr lang="en-US" sz="1800" dirty="0" smtClean="0"/>
              <a:t>filtering </a:t>
            </a:r>
            <a:r>
              <a:rPr lang="en-US" sz="1800" dirty="0" smtClean="0"/>
              <a:t>step must now undergo multiple alignment. For each marker gene, profile HMMs are used to align candidate input sequences to reference marker alignments. </a:t>
            </a:r>
            <a:r>
              <a:rPr lang="en-US" sz="1800" dirty="0" smtClean="0"/>
              <a:t>Alignments </a:t>
            </a:r>
            <a:r>
              <a:rPr lang="en-US" sz="1800" dirty="0" smtClean="0"/>
              <a:t>are subsequently </a:t>
            </a:r>
            <a:r>
              <a:rPr lang="en-US" sz="1800" dirty="0" smtClean="0"/>
              <a:t>trimmed by </a:t>
            </a:r>
            <a:r>
              <a:rPr lang="en-US" sz="1800" dirty="0" smtClean="0"/>
              <a:t>both the </a:t>
            </a:r>
            <a:r>
              <a:rPr lang="en-US" sz="1800" dirty="0" err="1" smtClean="0"/>
              <a:t>HMMer</a:t>
            </a:r>
            <a:r>
              <a:rPr lang="en-US" sz="1800" dirty="0" smtClean="0"/>
              <a:t> </a:t>
            </a:r>
            <a:r>
              <a:rPr lang="en-US" sz="1800" dirty="0" smtClean="0"/>
              <a:t>software package </a:t>
            </a:r>
            <a:r>
              <a:rPr lang="en-US" sz="1800" dirty="0" smtClean="0"/>
              <a:t>and PhyloSift scripts.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4. Alignments are then masked (</a:t>
            </a:r>
            <a:r>
              <a:rPr lang="en-US" sz="1800" dirty="0" err="1" smtClean="0"/>
              <a:t>PhyloSift</a:t>
            </a:r>
            <a:r>
              <a:rPr lang="en-US" sz="1800" dirty="0" smtClean="0"/>
              <a:t> discards lowercase and . characters following profile alignments of candidate sequences), and masked sequences which pass a minimum threshold (alignments containing &gt;20 positions) are passed on for phylogenetic placement.</a:t>
            </a:r>
          </a:p>
          <a:p>
            <a:endParaRPr lang="en-US" sz="1800" dirty="0"/>
          </a:p>
          <a:p>
            <a:r>
              <a:rPr lang="en-US" sz="1800" dirty="0" smtClean="0"/>
              <a:t>5. Marker gene alignments are concatenated and fed into </a:t>
            </a:r>
            <a:r>
              <a:rPr lang="en-US" sz="1800" dirty="0" err="1" smtClean="0"/>
              <a:t>pplacer</a:t>
            </a:r>
            <a:r>
              <a:rPr lang="en-US" sz="1800" dirty="0" smtClean="0"/>
              <a:t>, where candidate input sequences are placed onto a reference guide tree. </a:t>
            </a:r>
          </a:p>
          <a:p>
            <a:endParaRPr lang="en-US" sz="1800" dirty="0"/>
          </a:p>
          <a:p>
            <a:r>
              <a:rPr lang="en-US" sz="1800" dirty="0"/>
              <a:t>6</a:t>
            </a:r>
            <a:r>
              <a:rPr lang="en-US" sz="1800" dirty="0" smtClean="0"/>
              <a:t>. Tree placements are summarized in output files containing raw sequence placement information (</a:t>
            </a:r>
            <a:r>
              <a:rPr lang="en-US" sz="1800" dirty="0" err="1" smtClean="0"/>
              <a:t>sequence_taxa</a:t>
            </a:r>
            <a:r>
              <a:rPr lang="en-US" sz="1800" dirty="0" smtClean="0"/>
              <a:t> files) and taxon abundance information (</a:t>
            </a:r>
            <a:r>
              <a:rPr lang="en-US" sz="1800" dirty="0" err="1" smtClean="0"/>
              <a:t>taxa_summary</a:t>
            </a:r>
            <a:r>
              <a:rPr lang="en-US" sz="1800" dirty="0" smtClean="0"/>
              <a:t> files)</a:t>
            </a:r>
            <a:endParaRPr lang="en-US" sz="18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7566023" y="4854749"/>
            <a:ext cx="368300" cy="409749"/>
            <a:chOff x="6502400" y="530051"/>
            <a:chExt cx="368300" cy="409749"/>
          </a:xfrm>
        </p:grpSpPr>
        <p:sp>
          <p:nvSpPr>
            <p:cNvPr id="88" name="Oval 87"/>
            <p:cNvSpPr/>
            <p:nvPr/>
          </p:nvSpPr>
          <p:spPr>
            <a:xfrm>
              <a:off x="6502400" y="546100"/>
              <a:ext cx="368300" cy="3937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537323" y="53005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112556" y="4854749"/>
            <a:ext cx="368300" cy="409749"/>
            <a:chOff x="6502400" y="530051"/>
            <a:chExt cx="368300" cy="409749"/>
          </a:xfrm>
        </p:grpSpPr>
        <p:sp>
          <p:nvSpPr>
            <p:cNvPr id="104" name="Oval 103"/>
            <p:cNvSpPr/>
            <p:nvPr/>
          </p:nvSpPr>
          <p:spPr>
            <a:xfrm>
              <a:off x="6502400" y="546100"/>
              <a:ext cx="368300" cy="3937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537323" y="53005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1</a:t>
              </a:r>
              <a:endParaRPr lang="en-US" sz="18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883900" y="4854749"/>
            <a:ext cx="368300" cy="409749"/>
            <a:chOff x="6502400" y="530051"/>
            <a:chExt cx="368300" cy="409749"/>
          </a:xfrm>
        </p:grpSpPr>
        <p:sp>
          <p:nvSpPr>
            <p:cNvPr id="107" name="Oval 106"/>
            <p:cNvSpPr/>
            <p:nvPr/>
          </p:nvSpPr>
          <p:spPr>
            <a:xfrm>
              <a:off x="6502400" y="546100"/>
              <a:ext cx="368300" cy="3937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537323" y="53005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998700" y="4858098"/>
            <a:ext cx="368300" cy="409749"/>
            <a:chOff x="6502400" y="530051"/>
            <a:chExt cx="368300" cy="409749"/>
          </a:xfrm>
        </p:grpSpPr>
        <p:sp>
          <p:nvSpPr>
            <p:cNvPr id="113" name="Oval 112"/>
            <p:cNvSpPr/>
            <p:nvPr/>
          </p:nvSpPr>
          <p:spPr>
            <a:xfrm>
              <a:off x="6502400" y="546100"/>
              <a:ext cx="368300" cy="3937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537323" y="53005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5</a:t>
              </a:r>
              <a:endParaRPr lang="en-US" sz="1800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5001906" y="6971625"/>
            <a:ext cx="368300" cy="409749"/>
            <a:chOff x="6502400" y="530051"/>
            <a:chExt cx="368300" cy="409749"/>
          </a:xfrm>
        </p:grpSpPr>
        <p:sp>
          <p:nvSpPr>
            <p:cNvPr id="119" name="Oval 118"/>
            <p:cNvSpPr/>
            <p:nvPr/>
          </p:nvSpPr>
          <p:spPr>
            <a:xfrm>
              <a:off x="6502400" y="546100"/>
              <a:ext cx="368300" cy="3937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537323" y="53005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6</a:t>
              </a:r>
              <a:endParaRPr lang="en-US" sz="18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3703300" y="4858098"/>
            <a:ext cx="368300" cy="409749"/>
            <a:chOff x="6502400" y="530051"/>
            <a:chExt cx="368300" cy="409749"/>
          </a:xfrm>
        </p:grpSpPr>
        <p:sp>
          <p:nvSpPr>
            <p:cNvPr id="137" name="Oval 136"/>
            <p:cNvSpPr/>
            <p:nvPr/>
          </p:nvSpPr>
          <p:spPr>
            <a:xfrm>
              <a:off x="6502400" y="546100"/>
              <a:ext cx="368300" cy="3937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537323" y="53005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727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605</Words>
  <Application>Microsoft Macintosh PowerPoint</Application>
  <PresentationFormat>Custom</PresentationFormat>
  <Paragraphs>87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Bik</dc:creator>
  <cp:lastModifiedBy>Holly Bik</cp:lastModifiedBy>
  <cp:revision>35</cp:revision>
  <dcterms:created xsi:type="dcterms:W3CDTF">2012-04-25T18:42:58Z</dcterms:created>
  <dcterms:modified xsi:type="dcterms:W3CDTF">2012-05-30T21:57:48Z</dcterms:modified>
</cp:coreProperties>
</file>