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Lst>
  <p:sldSz cx="18288000" cy="18288000"/>
  <p:notesSz cx="9144000" cy="6858000"/>
  <p:defaultTextStyle>
    <a:defPPr>
      <a:defRPr lang="en-US"/>
    </a:defPPr>
    <a:lvl1pPr marL="0" algn="l" defTabSz="997702" rtl="0" eaLnBrk="1" latinLnBrk="0" hangingPunct="1">
      <a:defRPr sz="3900" kern="1200">
        <a:solidFill>
          <a:schemeClr val="tx1"/>
        </a:solidFill>
        <a:latin typeface="+mn-lt"/>
        <a:ea typeface="+mn-ea"/>
        <a:cs typeface="+mn-cs"/>
      </a:defRPr>
    </a:lvl1pPr>
    <a:lvl2pPr marL="997702" algn="l" defTabSz="997702" rtl="0" eaLnBrk="1" latinLnBrk="0" hangingPunct="1">
      <a:defRPr sz="3900" kern="1200">
        <a:solidFill>
          <a:schemeClr val="tx1"/>
        </a:solidFill>
        <a:latin typeface="+mn-lt"/>
        <a:ea typeface="+mn-ea"/>
        <a:cs typeface="+mn-cs"/>
      </a:defRPr>
    </a:lvl2pPr>
    <a:lvl3pPr marL="1995404" algn="l" defTabSz="997702" rtl="0" eaLnBrk="1" latinLnBrk="0" hangingPunct="1">
      <a:defRPr sz="3900" kern="1200">
        <a:solidFill>
          <a:schemeClr val="tx1"/>
        </a:solidFill>
        <a:latin typeface="+mn-lt"/>
        <a:ea typeface="+mn-ea"/>
        <a:cs typeface="+mn-cs"/>
      </a:defRPr>
    </a:lvl3pPr>
    <a:lvl4pPr marL="2993106" algn="l" defTabSz="997702" rtl="0" eaLnBrk="1" latinLnBrk="0" hangingPunct="1">
      <a:defRPr sz="3900" kern="1200">
        <a:solidFill>
          <a:schemeClr val="tx1"/>
        </a:solidFill>
        <a:latin typeface="+mn-lt"/>
        <a:ea typeface="+mn-ea"/>
        <a:cs typeface="+mn-cs"/>
      </a:defRPr>
    </a:lvl4pPr>
    <a:lvl5pPr marL="3990807" algn="l" defTabSz="997702" rtl="0" eaLnBrk="1" latinLnBrk="0" hangingPunct="1">
      <a:defRPr sz="3900" kern="1200">
        <a:solidFill>
          <a:schemeClr val="tx1"/>
        </a:solidFill>
        <a:latin typeface="+mn-lt"/>
        <a:ea typeface="+mn-ea"/>
        <a:cs typeface="+mn-cs"/>
      </a:defRPr>
    </a:lvl5pPr>
    <a:lvl6pPr marL="4988509" algn="l" defTabSz="997702" rtl="0" eaLnBrk="1" latinLnBrk="0" hangingPunct="1">
      <a:defRPr sz="3900" kern="1200">
        <a:solidFill>
          <a:schemeClr val="tx1"/>
        </a:solidFill>
        <a:latin typeface="+mn-lt"/>
        <a:ea typeface="+mn-ea"/>
        <a:cs typeface="+mn-cs"/>
      </a:defRPr>
    </a:lvl6pPr>
    <a:lvl7pPr marL="5986211" algn="l" defTabSz="997702" rtl="0" eaLnBrk="1" latinLnBrk="0" hangingPunct="1">
      <a:defRPr sz="3900" kern="1200">
        <a:solidFill>
          <a:schemeClr val="tx1"/>
        </a:solidFill>
        <a:latin typeface="+mn-lt"/>
        <a:ea typeface="+mn-ea"/>
        <a:cs typeface="+mn-cs"/>
      </a:defRPr>
    </a:lvl7pPr>
    <a:lvl8pPr marL="6983913" algn="l" defTabSz="997702" rtl="0" eaLnBrk="1" latinLnBrk="0" hangingPunct="1">
      <a:defRPr sz="3900" kern="1200">
        <a:solidFill>
          <a:schemeClr val="tx1"/>
        </a:solidFill>
        <a:latin typeface="+mn-lt"/>
        <a:ea typeface="+mn-ea"/>
        <a:cs typeface="+mn-cs"/>
      </a:defRPr>
    </a:lvl8pPr>
    <a:lvl9pPr marL="7981615" algn="l" defTabSz="997702" rtl="0" eaLnBrk="1" latinLnBrk="0" hangingPunct="1">
      <a:defRPr sz="3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A1E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872" y="1560"/>
      </p:cViewPr>
      <p:guideLst>
        <p:guide orient="horz" pos="576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681137"/>
            <a:ext cx="15544800" cy="3920067"/>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10363200"/>
            <a:ext cx="12801600" cy="4673600"/>
          </a:xfrm>
        </p:spPr>
        <p:txBody>
          <a:bodyPr/>
          <a:lstStyle>
            <a:lvl1pPr marL="0" indent="0" algn="ctr">
              <a:buNone/>
              <a:defRPr>
                <a:solidFill>
                  <a:schemeClr val="tx1">
                    <a:tint val="75000"/>
                  </a:schemeClr>
                </a:solidFill>
              </a:defRPr>
            </a:lvl1pPr>
            <a:lvl2pPr marL="997702" indent="0" algn="ctr">
              <a:buNone/>
              <a:defRPr>
                <a:solidFill>
                  <a:schemeClr val="tx1">
                    <a:tint val="75000"/>
                  </a:schemeClr>
                </a:solidFill>
              </a:defRPr>
            </a:lvl2pPr>
            <a:lvl3pPr marL="1995404" indent="0" algn="ctr">
              <a:buNone/>
              <a:defRPr>
                <a:solidFill>
                  <a:schemeClr val="tx1">
                    <a:tint val="75000"/>
                  </a:schemeClr>
                </a:solidFill>
              </a:defRPr>
            </a:lvl3pPr>
            <a:lvl4pPr marL="2993106" indent="0" algn="ctr">
              <a:buNone/>
              <a:defRPr>
                <a:solidFill>
                  <a:schemeClr val="tx1">
                    <a:tint val="75000"/>
                  </a:schemeClr>
                </a:solidFill>
              </a:defRPr>
            </a:lvl4pPr>
            <a:lvl5pPr marL="3990807" indent="0" algn="ctr">
              <a:buNone/>
              <a:defRPr>
                <a:solidFill>
                  <a:schemeClr val="tx1">
                    <a:tint val="75000"/>
                  </a:schemeClr>
                </a:solidFill>
              </a:defRPr>
            </a:lvl5pPr>
            <a:lvl6pPr marL="4988509" indent="0" algn="ctr">
              <a:buNone/>
              <a:defRPr>
                <a:solidFill>
                  <a:schemeClr val="tx1">
                    <a:tint val="75000"/>
                  </a:schemeClr>
                </a:solidFill>
              </a:defRPr>
            </a:lvl6pPr>
            <a:lvl7pPr marL="5986211" indent="0" algn="ctr">
              <a:buNone/>
              <a:defRPr>
                <a:solidFill>
                  <a:schemeClr val="tx1">
                    <a:tint val="75000"/>
                  </a:schemeClr>
                </a:solidFill>
              </a:defRPr>
            </a:lvl7pPr>
            <a:lvl8pPr marL="6983913" indent="0" algn="ctr">
              <a:buNone/>
              <a:defRPr>
                <a:solidFill>
                  <a:schemeClr val="tx1">
                    <a:tint val="75000"/>
                  </a:schemeClr>
                </a:solidFill>
              </a:defRPr>
            </a:lvl8pPr>
            <a:lvl9pPr marL="798161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B31AE5-1B8F-5848-93B8-66F20C8DE389}" type="datetimeFigureOut">
              <a:rPr lang="en-US" smtClean="0"/>
              <a:t>7/12/12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D0512-DA4D-7940-9DEA-6C70EDBABA6F}" type="slidenum">
              <a:rPr lang="en-US" smtClean="0"/>
              <a:t>‹#›</a:t>
            </a:fld>
            <a:endParaRPr lang="en-US"/>
          </a:p>
        </p:txBody>
      </p:sp>
    </p:spTree>
    <p:extLst>
      <p:ext uri="{BB962C8B-B14F-4D97-AF65-F5344CB8AC3E}">
        <p14:creationId xmlns:p14="http://schemas.microsoft.com/office/powerpoint/2010/main" val="202073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B31AE5-1B8F-5848-93B8-66F20C8DE389}" type="datetimeFigureOut">
              <a:rPr lang="en-US" smtClean="0"/>
              <a:t>7/12/12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D0512-DA4D-7940-9DEA-6C70EDBABA6F}" type="slidenum">
              <a:rPr lang="en-US" smtClean="0"/>
              <a:t>‹#›</a:t>
            </a:fld>
            <a:endParaRPr lang="en-US"/>
          </a:p>
        </p:txBody>
      </p:sp>
    </p:spTree>
    <p:extLst>
      <p:ext uri="{BB962C8B-B14F-4D97-AF65-F5344CB8AC3E}">
        <p14:creationId xmlns:p14="http://schemas.microsoft.com/office/powerpoint/2010/main" val="2536839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363699" y="732371"/>
            <a:ext cx="4457701" cy="156040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1" y="732371"/>
            <a:ext cx="13068301" cy="156040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B31AE5-1B8F-5848-93B8-66F20C8DE389}" type="datetimeFigureOut">
              <a:rPr lang="en-US" smtClean="0"/>
              <a:t>7/12/12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D0512-DA4D-7940-9DEA-6C70EDBABA6F}" type="slidenum">
              <a:rPr lang="en-US" smtClean="0"/>
              <a:t>‹#›</a:t>
            </a:fld>
            <a:endParaRPr lang="en-US"/>
          </a:p>
        </p:txBody>
      </p:sp>
    </p:spTree>
    <p:extLst>
      <p:ext uri="{BB962C8B-B14F-4D97-AF65-F5344CB8AC3E}">
        <p14:creationId xmlns:p14="http://schemas.microsoft.com/office/powerpoint/2010/main" val="1007491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B31AE5-1B8F-5848-93B8-66F20C8DE389}" type="datetimeFigureOut">
              <a:rPr lang="en-US" smtClean="0"/>
              <a:t>7/12/12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D0512-DA4D-7940-9DEA-6C70EDBABA6F}" type="slidenum">
              <a:rPr lang="en-US" smtClean="0"/>
              <a:t>‹#›</a:t>
            </a:fld>
            <a:endParaRPr lang="en-US"/>
          </a:p>
        </p:txBody>
      </p:sp>
    </p:spTree>
    <p:extLst>
      <p:ext uri="{BB962C8B-B14F-4D97-AF65-F5344CB8AC3E}">
        <p14:creationId xmlns:p14="http://schemas.microsoft.com/office/powerpoint/2010/main" val="2235672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7" y="11751738"/>
            <a:ext cx="15544800" cy="3632200"/>
          </a:xfrm>
        </p:spPr>
        <p:txBody>
          <a:bodyPr anchor="t"/>
          <a:lstStyle>
            <a:lvl1pPr algn="l">
              <a:defRPr sz="87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7" y="7751237"/>
            <a:ext cx="15544800" cy="4000498"/>
          </a:xfrm>
        </p:spPr>
        <p:txBody>
          <a:bodyPr anchor="b"/>
          <a:lstStyle>
            <a:lvl1pPr marL="0" indent="0">
              <a:buNone/>
              <a:defRPr sz="4400">
                <a:solidFill>
                  <a:schemeClr val="tx1">
                    <a:tint val="75000"/>
                  </a:schemeClr>
                </a:solidFill>
              </a:defRPr>
            </a:lvl1pPr>
            <a:lvl2pPr marL="997702" indent="0">
              <a:buNone/>
              <a:defRPr sz="3900">
                <a:solidFill>
                  <a:schemeClr val="tx1">
                    <a:tint val="75000"/>
                  </a:schemeClr>
                </a:solidFill>
              </a:defRPr>
            </a:lvl2pPr>
            <a:lvl3pPr marL="1995404" indent="0">
              <a:buNone/>
              <a:defRPr sz="3500">
                <a:solidFill>
                  <a:schemeClr val="tx1">
                    <a:tint val="75000"/>
                  </a:schemeClr>
                </a:solidFill>
              </a:defRPr>
            </a:lvl3pPr>
            <a:lvl4pPr marL="2993106" indent="0">
              <a:buNone/>
              <a:defRPr sz="3100">
                <a:solidFill>
                  <a:schemeClr val="tx1">
                    <a:tint val="75000"/>
                  </a:schemeClr>
                </a:solidFill>
              </a:defRPr>
            </a:lvl4pPr>
            <a:lvl5pPr marL="3990807" indent="0">
              <a:buNone/>
              <a:defRPr sz="3100">
                <a:solidFill>
                  <a:schemeClr val="tx1">
                    <a:tint val="75000"/>
                  </a:schemeClr>
                </a:solidFill>
              </a:defRPr>
            </a:lvl5pPr>
            <a:lvl6pPr marL="4988509" indent="0">
              <a:buNone/>
              <a:defRPr sz="3100">
                <a:solidFill>
                  <a:schemeClr val="tx1">
                    <a:tint val="75000"/>
                  </a:schemeClr>
                </a:solidFill>
              </a:defRPr>
            </a:lvl6pPr>
            <a:lvl7pPr marL="5986211" indent="0">
              <a:buNone/>
              <a:defRPr sz="3100">
                <a:solidFill>
                  <a:schemeClr val="tx1">
                    <a:tint val="75000"/>
                  </a:schemeClr>
                </a:solidFill>
              </a:defRPr>
            </a:lvl7pPr>
            <a:lvl8pPr marL="6983913" indent="0">
              <a:buNone/>
              <a:defRPr sz="3100">
                <a:solidFill>
                  <a:schemeClr val="tx1">
                    <a:tint val="75000"/>
                  </a:schemeClr>
                </a:solidFill>
              </a:defRPr>
            </a:lvl8pPr>
            <a:lvl9pPr marL="7981615" indent="0">
              <a:buNone/>
              <a:defRPr sz="3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B31AE5-1B8F-5848-93B8-66F20C8DE389}" type="datetimeFigureOut">
              <a:rPr lang="en-US" smtClean="0"/>
              <a:t>7/12/12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D0512-DA4D-7940-9DEA-6C70EDBABA6F}" type="slidenum">
              <a:rPr lang="en-US" smtClean="0"/>
              <a:t>‹#›</a:t>
            </a:fld>
            <a:endParaRPr lang="en-US"/>
          </a:p>
        </p:txBody>
      </p:sp>
    </p:spTree>
    <p:extLst>
      <p:ext uri="{BB962C8B-B14F-4D97-AF65-F5344CB8AC3E}">
        <p14:creationId xmlns:p14="http://schemas.microsoft.com/office/powerpoint/2010/main" val="640103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1" y="4267204"/>
            <a:ext cx="8763000" cy="12069235"/>
          </a:xfrm>
        </p:spPr>
        <p:txBody>
          <a:bodyPr/>
          <a:lstStyle>
            <a:lvl1pPr>
              <a:defRPr sz="6100"/>
            </a:lvl1pPr>
            <a:lvl2pPr>
              <a:defRPr sz="5200"/>
            </a:lvl2pPr>
            <a:lvl3pPr>
              <a:defRPr sz="4400"/>
            </a:lvl3pPr>
            <a:lvl4pPr>
              <a:defRPr sz="3900"/>
            </a:lvl4pPr>
            <a:lvl5pPr>
              <a:defRPr sz="3900"/>
            </a:lvl5pPr>
            <a:lvl6pPr>
              <a:defRPr sz="3900"/>
            </a:lvl6pPr>
            <a:lvl7pPr>
              <a:defRPr sz="3900"/>
            </a:lvl7pPr>
            <a:lvl8pPr>
              <a:defRPr sz="3900"/>
            </a:lvl8pPr>
            <a:lvl9pPr>
              <a:defRPr sz="3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058401" y="4267204"/>
            <a:ext cx="8763000" cy="12069235"/>
          </a:xfrm>
        </p:spPr>
        <p:txBody>
          <a:bodyPr/>
          <a:lstStyle>
            <a:lvl1pPr>
              <a:defRPr sz="6100"/>
            </a:lvl1pPr>
            <a:lvl2pPr>
              <a:defRPr sz="5200"/>
            </a:lvl2pPr>
            <a:lvl3pPr>
              <a:defRPr sz="4400"/>
            </a:lvl3pPr>
            <a:lvl4pPr>
              <a:defRPr sz="3900"/>
            </a:lvl4pPr>
            <a:lvl5pPr>
              <a:defRPr sz="3900"/>
            </a:lvl5pPr>
            <a:lvl6pPr>
              <a:defRPr sz="3900"/>
            </a:lvl6pPr>
            <a:lvl7pPr>
              <a:defRPr sz="3900"/>
            </a:lvl7pPr>
            <a:lvl8pPr>
              <a:defRPr sz="3900"/>
            </a:lvl8pPr>
            <a:lvl9pPr>
              <a:defRPr sz="3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B31AE5-1B8F-5848-93B8-66F20C8DE389}" type="datetimeFigureOut">
              <a:rPr lang="en-US" smtClean="0"/>
              <a:t>7/12/12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D0512-DA4D-7940-9DEA-6C70EDBABA6F}" type="slidenum">
              <a:rPr lang="en-US" smtClean="0"/>
              <a:t>‹#›</a:t>
            </a:fld>
            <a:endParaRPr lang="en-US"/>
          </a:p>
        </p:txBody>
      </p:sp>
    </p:spTree>
    <p:extLst>
      <p:ext uri="{BB962C8B-B14F-4D97-AF65-F5344CB8AC3E}">
        <p14:creationId xmlns:p14="http://schemas.microsoft.com/office/powerpoint/2010/main" val="397363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732369"/>
            <a:ext cx="16459200" cy="3048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1" y="4093635"/>
            <a:ext cx="8080376" cy="1706031"/>
          </a:xfrm>
        </p:spPr>
        <p:txBody>
          <a:bodyPr anchor="b"/>
          <a:lstStyle>
            <a:lvl1pPr marL="0" indent="0">
              <a:buNone/>
              <a:defRPr sz="5200" b="1"/>
            </a:lvl1pPr>
            <a:lvl2pPr marL="997702" indent="0">
              <a:buNone/>
              <a:defRPr sz="4400" b="1"/>
            </a:lvl2pPr>
            <a:lvl3pPr marL="1995404" indent="0">
              <a:buNone/>
              <a:defRPr sz="3900" b="1"/>
            </a:lvl3pPr>
            <a:lvl4pPr marL="2993106" indent="0">
              <a:buNone/>
              <a:defRPr sz="3500" b="1"/>
            </a:lvl4pPr>
            <a:lvl5pPr marL="3990807" indent="0">
              <a:buNone/>
              <a:defRPr sz="3500" b="1"/>
            </a:lvl5pPr>
            <a:lvl6pPr marL="4988509" indent="0">
              <a:buNone/>
              <a:defRPr sz="3500" b="1"/>
            </a:lvl6pPr>
            <a:lvl7pPr marL="5986211" indent="0">
              <a:buNone/>
              <a:defRPr sz="3500" b="1"/>
            </a:lvl7pPr>
            <a:lvl8pPr marL="6983913" indent="0">
              <a:buNone/>
              <a:defRPr sz="3500" b="1"/>
            </a:lvl8pPr>
            <a:lvl9pPr marL="7981615" indent="0">
              <a:buNone/>
              <a:defRPr sz="3500" b="1"/>
            </a:lvl9pPr>
          </a:lstStyle>
          <a:p>
            <a:pPr lvl="0"/>
            <a:r>
              <a:rPr lang="en-US" smtClean="0"/>
              <a:t>Click to edit Master text styles</a:t>
            </a:r>
          </a:p>
        </p:txBody>
      </p:sp>
      <p:sp>
        <p:nvSpPr>
          <p:cNvPr id="4" name="Content Placeholder 3"/>
          <p:cNvSpPr>
            <a:spLocks noGrp="1"/>
          </p:cNvSpPr>
          <p:nvPr>
            <p:ph sz="half" idx="2"/>
          </p:nvPr>
        </p:nvSpPr>
        <p:spPr>
          <a:xfrm>
            <a:off x="914401" y="5799667"/>
            <a:ext cx="8080376" cy="10536769"/>
          </a:xfrm>
        </p:spPr>
        <p:txBody>
          <a:bodyPr/>
          <a:lstStyle>
            <a:lvl1pPr>
              <a:defRPr sz="5200"/>
            </a:lvl1pPr>
            <a:lvl2pPr>
              <a:defRPr sz="44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1" y="4093635"/>
            <a:ext cx="8083552" cy="1706031"/>
          </a:xfrm>
        </p:spPr>
        <p:txBody>
          <a:bodyPr anchor="b"/>
          <a:lstStyle>
            <a:lvl1pPr marL="0" indent="0">
              <a:buNone/>
              <a:defRPr sz="5200" b="1"/>
            </a:lvl1pPr>
            <a:lvl2pPr marL="997702" indent="0">
              <a:buNone/>
              <a:defRPr sz="4400" b="1"/>
            </a:lvl2pPr>
            <a:lvl3pPr marL="1995404" indent="0">
              <a:buNone/>
              <a:defRPr sz="3900" b="1"/>
            </a:lvl3pPr>
            <a:lvl4pPr marL="2993106" indent="0">
              <a:buNone/>
              <a:defRPr sz="3500" b="1"/>
            </a:lvl4pPr>
            <a:lvl5pPr marL="3990807" indent="0">
              <a:buNone/>
              <a:defRPr sz="3500" b="1"/>
            </a:lvl5pPr>
            <a:lvl6pPr marL="4988509" indent="0">
              <a:buNone/>
              <a:defRPr sz="3500" b="1"/>
            </a:lvl6pPr>
            <a:lvl7pPr marL="5986211" indent="0">
              <a:buNone/>
              <a:defRPr sz="3500" b="1"/>
            </a:lvl7pPr>
            <a:lvl8pPr marL="6983913" indent="0">
              <a:buNone/>
              <a:defRPr sz="3500" b="1"/>
            </a:lvl8pPr>
            <a:lvl9pPr marL="7981615" indent="0">
              <a:buNone/>
              <a:defRPr sz="3500" b="1"/>
            </a:lvl9pPr>
          </a:lstStyle>
          <a:p>
            <a:pPr lvl="0"/>
            <a:r>
              <a:rPr lang="en-US" smtClean="0"/>
              <a:t>Click to edit Master text styles</a:t>
            </a:r>
          </a:p>
        </p:txBody>
      </p:sp>
      <p:sp>
        <p:nvSpPr>
          <p:cNvPr id="6" name="Content Placeholder 5"/>
          <p:cNvSpPr>
            <a:spLocks noGrp="1"/>
          </p:cNvSpPr>
          <p:nvPr>
            <p:ph sz="quarter" idx="4"/>
          </p:nvPr>
        </p:nvSpPr>
        <p:spPr>
          <a:xfrm>
            <a:off x="9290051" y="5799667"/>
            <a:ext cx="8083552" cy="10536769"/>
          </a:xfrm>
        </p:spPr>
        <p:txBody>
          <a:bodyPr/>
          <a:lstStyle>
            <a:lvl1pPr>
              <a:defRPr sz="5200"/>
            </a:lvl1pPr>
            <a:lvl2pPr>
              <a:defRPr sz="44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B31AE5-1B8F-5848-93B8-66F20C8DE389}" type="datetimeFigureOut">
              <a:rPr lang="en-US" smtClean="0"/>
              <a:t>7/12/12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CD0512-DA4D-7940-9DEA-6C70EDBABA6F}" type="slidenum">
              <a:rPr lang="en-US" smtClean="0"/>
              <a:t>‹#›</a:t>
            </a:fld>
            <a:endParaRPr lang="en-US"/>
          </a:p>
        </p:txBody>
      </p:sp>
    </p:spTree>
    <p:extLst>
      <p:ext uri="{BB962C8B-B14F-4D97-AF65-F5344CB8AC3E}">
        <p14:creationId xmlns:p14="http://schemas.microsoft.com/office/powerpoint/2010/main" val="214183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B31AE5-1B8F-5848-93B8-66F20C8DE389}" type="datetimeFigureOut">
              <a:rPr lang="en-US" smtClean="0"/>
              <a:t>7/12/12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CD0512-DA4D-7940-9DEA-6C70EDBABA6F}" type="slidenum">
              <a:rPr lang="en-US" smtClean="0"/>
              <a:t>‹#›</a:t>
            </a:fld>
            <a:endParaRPr lang="en-US"/>
          </a:p>
        </p:txBody>
      </p:sp>
    </p:spTree>
    <p:extLst>
      <p:ext uri="{BB962C8B-B14F-4D97-AF65-F5344CB8AC3E}">
        <p14:creationId xmlns:p14="http://schemas.microsoft.com/office/powerpoint/2010/main" val="2095434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31AE5-1B8F-5848-93B8-66F20C8DE389}" type="datetimeFigureOut">
              <a:rPr lang="en-US" smtClean="0"/>
              <a:t>7/12/12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CD0512-DA4D-7940-9DEA-6C70EDBABA6F}" type="slidenum">
              <a:rPr lang="en-US" smtClean="0"/>
              <a:t>‹#›</a:t>
            </a:fld>
            <a:endParaRPr lang="en-US"/>
          </a:p>
        </p:txBody>
      </p:sp>
    </p:spTree>
    <p:extLst>
      <p:ext uri="{BB962C8B-B14F-4D97-AF65-F5344CB8AC3E}">
        <p14:creationId xmlns:p14="http://schemas.microsoft.com/office/powerpoint/2010/main" val="2583101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728134"/>
            <a:ext cx="6016627" cy="3098801"/>
          </a:xfrm>
        </p:spPr>
        <p:txBody>
          <a:bodyPr anchor="b"/>
          <a:lstStyle>
            <a:lvl1pPr algn="l">
              <a:defRPr sz="4400" b="1"/>
            </a:lvl1pPr>
          </a:lstStyle>
          <a:p>
            <a:r>
              <a:rPr lang="en-US" smtClean="0"/>
              <a:t>Click to edit Master title style</a:t>
            </a:r>
            <a:endParaRPr lang="en-US"/>
          </a:p>
        </p:txBody>
      </p:sp>
      <p:sp>
        <p:nvSpPr>
          <p:cNvPr id="3" name="Content Placeholder 2"/>
          <p:cNvSpPr>
            <a:spLocks noGrp="1"/>
          </p:cNvSpPr>
          <p:nvPr>
            <p:ph idx="1"/>
          </p:nvPr>
        </p:nvSpPr>
        <p:spPr>
          <a:xfrm>
            <a:off x="7150101" y="728138"/>
            <a:ext cx="10223499" cy="15608302"/>
          </a:xfrm>
        </p:spPr>
        <p:txBody>
          <a:bodyPr/>
          <a:lstStyle>
            <a:lvl1pPr>
              <a:defRPr sz="7000"/>
            </a:lvl1pPr>
            <a:lvl2pPr>
              <a:defRPr sz="6100"/>
            </a:lvl2pPr>
            <a:lvl3pPr>
              <a:defRPr sz="5200"/>
            </a:lvl3pPr>
            <a:lvl4pPr>
              <a:defRPr sz="4400"/>
            </a:lvl4pPr>
            <a:lvl5pPr>
              <a:defRPr sz="4400"/>
            </a:lvl5pPr>
            <a:lvl6pPr>
              <a:defRPr sz="4400"/>
            </a:lvl6pPr>
            <a:lvl7pPr>
              <a:defRPr sz="4400"/>
            </a:lvl7pPr>
            <a:lvl8pPr>
              <a:defRPr sz="4400"/>
            </a:lvl8pPr>
            <a:lvl9pPr>
              <a:defRPr sz="4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1" y="3826937"/>
            <a:ext cx="6016627" cy="12509501"/>
          </a:xfrm>
        </p:spPr>
        <p:txBody>
          <a:bodyPr/>
          <a:lstStyle>
            <a:lvl1pPr marL="0" indent="0">
              <a:buNone/>
              <a:defRPr sz="3100"/>
            </a:lvl1pPr>
            <a:lvl2pPr marL="997702" indent="0">
              <a:buNone/>
              <a:defRPr sz="2600"/>
            </a:lvl2pPr>
            <a:lvl3pPr marL="1995404" indent="0">
              <a:buNone/>
              <a:defRPr sz="2200"/>
            </a:lvl3pPr>
            <a:lvl4pPr marL="2993106" indent="0">
              <a:buNone/>
              <a:defRPr sz="2000"/>
            </a:lvl4pPr>
            <a:lvl5pPr marL="3990807" indent="0">
              <a:buNone/>
              <a:defRPr sz="2000"/>
            </a:lvl5pPr>
            <a:lvl6pPr marL="4988509" indent="0">
              <a:buNone/>
              <a:defRPr sz="2000"/>
            </a:lvl6pPr>
            <a:lvl7pPr marL="5986211" indent="0">
              <a:buNone/>
              <a:defRPr sz="2000"/>
            </a:lvl7pPr>
            <a:lvl8pPr marL="6983913" indent="0">
              <a:buNone/>
              <a:defRPr sz="2000"/>
            </a:lvl8pPr>
            <a:lvl9pPr marL="7981615" indent="0">
              <a:buNone/>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B31AE5-1B8F-5848-93B8-66F20C8DE389}" type="datetimeFigureOut">
              <a:rPr lang="en-US" smtClean="0"/>
              <a:t>7/12/12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D0512-DA4D-7940-9DEA-6C70EDBABA6F}" type="slidenum">
              <a:rPr lang="en-US" smtClean="0"/>
              <a:t>‹#›</a:t>
            </a:fld>
            <a:endParaRPr lang="en-US"/>
          </a:p>
        </p:txBody>
      </p:sp>
    </p:spTree>
    <p:extLst>
      <p:ext uri="{BB962C8B-B14F-4D97-AF65-F5344CB8AC3E}">
        <p14:creationId xmlns:p14="http://schemas.microsoft.com/office/powerpoint/2010/main" val="2007179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12801602"/>
            <a:ext cx="10972800" cy="1511301"/>
          </a:xfrm>
        </p:spPr>
        <p:txBody>
          <a:bodyPr anchor="b"/>
          <a:lstStyle>
            <a:lvl1pPr algn="l">
              <a:defRPr sz="4400" b="1"/>
            </a:lvl1pPr>
          </a:lstStyle>
          <a:p>
            <a:r>
              <a:rPr lang="en-US" smtClean="0"/>
              <a:t>Click to edit Master title style</a:t>
            </a:r>
            <a:endParaRPr lang="en-US"/>
          </a:p>
        </p:txBody>
      </p:sp>
      <p:sp>
        <p:nvSpPr>
          <p:cNvPr id="3" name="Picture Placeholder 2"/>
          <p:cNvSpPr>
            <a:spLocks noGrp="1"/>
          </p:cNvSpPr>
          <p:nvPr>
            <p:ph type="pic" idx="1"/>
          </p:nvPr>
        </p:nvSpPr>
        <p:spPr>
          <a:xfrm>
            <a:off x="3584576" y="1634068"/>
            <a:ext cx="10972800" cy="10972800"/>
          </a:xfrm>
        </p:spPr>
        <p:txBody>
          <a:bodyPr/>
          <a:lstStyle>
            <a:lvl1pPr marL="0" indent="0">
              <a:buNone/>
              <a:defRPr sz="7000"/>
            </a:lvl1pPr>
            <a:lvl2pPr marL="997702" indent="0">
              <a:buNone/>
              <a:defRPr sz="6100"/>
            </a:lvl2pPr>
            <a:lvl3pPr marL="1995404" indent="0">
              <a:buNone/>
              <a:defRPr sz="5200"/>
            </a:lvl3pPr>
            <a:lvl4pPr marL="2993106" indent="0">
              <a:buNone/>
              <a:defRPr sz="4400"/>
            </a:lvl4pPr>
            <a:lvl5pPr marL="3990807" indent="0">
              <a:buNone/>
              <a:defRPr sz="4400"/>
            </a:lvl5pPr>
            <a:lvl6pPr marL="4988509" indent="0">
              <a:buNone/>
              <a:defRPr sz="4400"/>
            </a:lvl6pPr>
            <a:lvl7pPr marL="5986211" indent="0">
              <a:buNone/>
              <a:defRPr sz="4400"/>
            </a:lvl7pPr>
            <a:lvl8pPr marL="6983913" indent="0">
              <a:buNone/>
              <a:defRPr sz="4400"/>
            </a:lvl8pPr>
            <a:lvl9pPr marL="7981615" indent="0">
              <a:buNone/>
              <a:defRPr sz="4400"/>
            </a:lvl9pPr>
          </a:lstStyle>
          <a:p>
            <a:endParaRPr lang="en-US"/>
          </a:p>
        </p:txBody>
      </p:sp>
      <p:sp>
        <p:nvSpPr>
          <p:cNvPr id="4" name="Text Placeholder 3"/>
          <p:cNvSpPr>
            <a:spLocks noGrp="1"/>
          </p:cNvSpPr>
          <p:nvPr>
            <p:ph type="body" sz="half" idx="2"/>
          </p:nvPr>
        </p:nvSpPr>
        <p:spPr>
          <a:xfrm>
            <a:off x="3584576" y="14312902"/>
            <a:ext cx="10972800" cy="2146299"/>
          </a:xfrm>
        </p:spPr>
        <p:txBody>
          <a:bodyPr/>
          <a:lstStyle>
            <a:lvl1pPr marL="0" indent="0">
              <a:buNone/>
              <a:defRPr sz="3100"/>
            </a:lvl1pPr>
            <a:lvl2pPr marL="997702" indent="0">
              <a:buNone/>
              <a:defRPr sz="2600"/>
            </a:lvl2pPr>
            <a:lvl3pPr marL="1995404" indent="0">
              <a:buNone/>
              <a:defRPr sz="2200"/>
            </a:lvl3pPr>
            <a:lvl4pPr marL="2993106" indent="0">
              <a:buNone/>
              <a:defRPr sz="2000"/>
            </a:lvl4pPr>
            <a:lvl5pPr marL="3990807" indent="0">
              <a:buNone/>
              <a:defRPr sz="2000"/>
            </a:lvl5pPr>
            <a:lvl6pPr marL="4988509" indent="0">
              <a:buNone/>
              <a:defRPr sz="2000"/>
            </a:lvl6pPr>
            <a:lvl7pPr marL="5986211" indent="0">
              <a:buNone/>
              <a:defRPr sz="2000"/>
            </a:lvl7pPr>
            <a:lvl8pPr marL="6983913" indent="0">
              <a:buNone/>
              <a:defRPr sz="2000"/>
            </a:lvl8pPr>
            <a:lvl9pPr marL="7981615" indent="0">
              <a:buNone/>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B31AE5-1B8F-5848-93B8-66F20C8DE389}" type="datetimeFigureOut">
              <a:rPr lang="en-US" smtClean="0"/>
              <a:t>7/12/12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D0512-DA4D-7940-9DEA-6C70EDBABA6F}" type="slidenum">
              <a:rPr lang="en-US" smtClean="0"/>
              <a:t>‹#›</a:t>
            </a:fld>
            <a:endParaRPr lang="en-US"/>
          </a:p>
        </p:txBody>
      </p:sp>
    </p:spTree>
    <p:extLst>
      <p:ext uri="{BB962C8B-B14F-4D97-AF65-F5344CB8AC3E}">
        <p14:creationId xmlns:p14="http://schemas.microsoft.com/office/powerpoint/2010/main" val="26718600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732369"/>
            <a:ext cx="16459200" cy="3048000"/>
          </a:xfrm>
          <a:prstGeom prst="rect">
            <a:avLst/>
          </a:prstGeom>
        </p:spPr>
        <p:txBody>
          <a:bodyPr vert="horz" lIns="199540" tIns="99770" rIns="199540" bIns="9977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4267204"/>
            <a:ext cx="16459200" cy="12069235"/>
          </a:xfrm>
          <a:prstGeom prst="rect">
            <a:avLst/>
          </a:prstGeom>
        </p:spPr>
        <p:txBody>
          <a:bodyPr vert="horz" lIns="199540" tIns="99770" rIns="199540" bIns="9977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6950271"/>
            <a:ext cx="4267200" cy="973667"/>
          </a:xfrm>
          <a:prstGeom prst="rect">
            <a:avLst/>
          </a:prstGeom>
        </p:spPr>
        <p:txBody>
          <a:bodyPr vert="horz" lIns="199540" tIns="99770" rIns="199540" bIns="99770" rtlCol="0" anchor="ctr"/>
          <a:lstStyle>
            <a:lvl1pPr algn="l">
              <a:defRPr sz="2600">
                <a:solidFill>
                  <a:schemeClr val="tx1">
                    <a:tint val="75000"/>
                  </a:schemeClr>
                </a:solidFill>
              </a:defRPr>
            </a:lvl1pPr>
          </a:lstStyle>
          <a:p>
            <a:fld id="{1EB31AE5-1B8F-5848-93B8-66F20C8DE389}" type="datetimeFigureOut">
              <a:rPr lang="en-US" smtClean="0"/>
              <a:t>7/12/12</a:t>
            </a:fld>
            <a:endParaRPr lang="en-US"/>
          </a:p>
        </p:txBody>
      </p:sp>
      <p:sp>
        <p:nvSpPr>
          <p:cNvPr id="5" name="Footer Placeholder 4"/>
          <p:cNvSpPr>
            <a:spLocks noGrp="1"/>
          </p:cNvSpPr>
          <p:nvPr>
            <p:ph type="ftr" sz="quarter" idx="3"/>
          </p:nvPr>
        </p:nvSpPr>
        <p:spPr>
          <a:xfrm>
            <a:off x="6248400" y="16950271"/>
            <a:ext cx="5791200" cy="973667"/>
          </a:xfrm>
          <a:prstGeom prst="rect">
            <a:avLst/>
          </a:prstGeom>
        </p:spPr>
        <p:txBody>
          <a:bodyPr vert="horz" lIns="199540" tIns="99770" rIns="199540" bIns="99770" rtlCol="0" anchor="ctr"/>
          <a:lstStyle>
            <a:lvl1pPr algn="ctr">
              <a:defRPr sz="2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16950271"/>
            <a:ext cx="4267200" cy="973667"/>
          </a:xfrm>
          <a:prstGeom prst="rect">
            <a:avLst/>
          </a:prstGeom>
        </p:spPr>
        <p:txBody>
          <a:bodyPr vert="horz" lIns="199540" tIns="99770" rIns="199540" bIns="99770" rtlCol="0" anchor="ctr"/>
          <a:lstStyle>
            <a:lvl1pPr algn="r">
              <a:defRPr sz="2600">
                <a:solidFill>
                  <a:schemeClr val="tx1">
                    <a:tint val="75000"/>
                  </a:schemeClr>
                </a:solidFill>
              </a:defRPr>
            </a:lvl1pPr>
          </a:lstStyle>
          <a:p>
            <a:fld id="{BBCD0512-DA4D-7940-9DEA-6C70EDBABA6F}" type="slidenum">
              <a:rPr lang="en-US" smtClean="0"/>
              <a:t>‹#›</a:t>
            </a:fld>
            <a:endParaRPr lang="en-US"/>
          </a:p>
        </p:txBody>
      </p:sp>
    </p:spTree>
    <p:extLst>
      <p:ext uri="{BB962C8B-B14F-4D97-AF65-F5344CB8AC3E}">
        <p14:creationId xmlns:p14="http://schemas.microsoft.com/office/powerpoint/2010/main" val="1870843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97702" rtl="0" eaLnBrk="1" latinLnBrk="0" hangingPunct="1">
        <a:spcBef>
          <a:spcPct val="0"/>
        </a:spcBef>
        <a:buNone/>
        <a:defRPr sz="9600" kern="1200">
          <a:solidFill>
            <a:schemeClr val="tx1"/>
          </a:solidFill>
          <a:latin typeface="+mj-lt"/>
          <a:ea typeface="+mj-ea"/>
          <a:cs typeface="+mj-cs"/>
        </a:defRPr>
      </a:lvl1pPr>
    </p:titleStyle>
    <p:bodyStyle>
      <a:lvl1pPr marL="748276" indent="-748276" algn="l" defTabSz="997702" rtl="0" eaLnBrk="1" latinLnBrk="0" hangingPunct="1">
        <a:spcBef>
          <a:spcPct val="20000"/>
        </a:spcBef>
        <a:buFont typeface="Arial"/>
        <a:buChar char="•"/>
        <a:defRPr sz="7000" kern="1200">
          <a:solidFill>
            <a:schemeClr val="tx1"/>
          </a:solidFill>
          <a:latin typeface="+mn-lt"/>
          <a:ea typeface="+mn-ea"/>
          <a:cs typeface="+mn-cs"/>
        </a:defRPr>
      </a:lvl1pPr>
      <a:lvl2pPr marL="1621265" indent="-623564" algn="l" defTabSz="997702" rtl="0" eaLnBrk="1" latinLnBrk="0" hangingPunct="1">
        <a:spcBef>
          <a:spcPct val="20000"/>
        </a:spcBef>
        <a:buFont typeface="Arial"/>
        <a:buChar char="–"/>
        <a:defRPr sz="6100" kern="1200">
          <a:solidFill>
            <a:schemeClr val="tx1"/>
          </a:solidFill>
          <a:latin typeface="+mn-lt"/>
          <a:ea typeface="+mn-ea"/>
          <a:cs typeface="+mn-cs"/>
        </a:defRPr>
      </a:lvl2pPr>
      <a:lvl3pPr marL="2494255" indent="-498851" algn="l" defTabSz="997702" rtl="0" eaLnBrk="1" latinLnBrk="0" hangingPunct="1">
        <a:spcBef>
          <a:spcPct val="20000"/>
        </a:spcBef>
        <a:buFont typeface="Arial"/>
        <a:buChar char="•"/>
        <a:defRPr sz="5200" kern="1200">
          <a:solidFill>
            <a:schemeClr val="tx1"/>
          </a:solidFill>
          <a:latin typeface="+mn-lt"/>
          <a:ea typeface="+mn-ea"/>
          <a:cs typeface="+mn-cs"/>
        </a:defRPr>
      </a:lvl3pPr>
      <a:lvl4pPr marL="3491956" indent="-498851" algn="l" defTabSz="997702" rtl="0" eaLnBrk="1" latinLnBrk="0" hangingPunct="1">
        <a:spcBef>
          <a:spcPct val="20000"/>
        </a:spcBef>
        <a:buFont typeface="Arial"/>
        <a:buChar char="–"/>
        <a:defRPr sz="4400" kern="1200">
          <a:solidFill>
            <a:schemeClr val="tx1"/>
          </a:solidFill>
          <a:latin typeface="+mn-lt"/>
          <a:ea typeface="+mn-ea"/>
          <a:cs typeface="+mn-cs"/>
        </a:defRPr>
      </a:lvl4pPr>
      <a:lvl5pPr marL="4489658" indent="-498851" algn="l" defTabSz="997702" rtl="0" eaLnBrk="1" latinLnBrk="0" hangingPunct="1">
        <a:spcBef>
          <a:spcPct val="20000"/>
        </a:spcBef>
        <a:buFont typeface="Arial"/>
        <a:buChar char="»"/>
        <a:defRPr sz="4400" kern="1200">
          <a:solidFill>
            <a:schemeClr val="tx1"/>
          </a:solidFill>
          <a:latin typeface="+mn-lt"/>
          <a:ea typeface="+mn-ea"/>
          <a:cs typeface="+mn-cs"/>
        </a:defRPr>
      </a:lvl5pPr>
      <a:lvl6pPr marL="5487360" indent="-498851" algn="l" defTabSz="997702" rtl="0" eaLnBrk="1" latinLnBrk="0" hangingPunct="1">
        <a:spcBef>
          <a:spcPct val="20000"/>
        </a:spcBef>
        <a:buFont typeface="Arial"/>
        <a:buChar char="•"/>
        <a:defRPr sz="4400" kern="1200">
          <a:solidFill>
            <a:schemeClr val="tx1"/>
          </a:solidFill>
          <a:latin typeface="+mn-lt"/>
          <a:ea typeface="+mn-ea"/>
          <a:cs typeface="+mn-cs"/>
        </a:defRPr>
      </a:lvl6pPr>
      <a:lvl7pPr marL="6485062" indent="-498851" algn="l" defTabSz="997702" rtl="0" eaLnBrk="1" latinLnBrk="0" hangingPunct="1">
        <a:spcBef>
          <a:spcPct val="20000"/>
        </a:spcBef>
        <a:buFont typeface="Arial"/>
        <a:buChar char="•"/>
        <a:defRPr sz="4400" kern="1200">
          <a:solidFill>
            <a:schemeClr val="tx1"/>
          </a:solidFill>
          <a:latin typeface="+mn-lt"/>
          <a:ea typeface="+mn-ea"/>
          <a:cs typeface="+mn-cs"/>
        </a:defRPr>
      </a:lvl7pPr>
      <a:lvl8pPr marL="7482764" indent="-498851" algn="l" defTabSz="997702" rtl="0" eaLnBrk="1" latinLnBrk="0" hangingPunct="1">
        <a:spcBef>
          <a:spcPct val="20000"/>
        </a:spcBef>
        <a:buFont typeface="Arial"/>
        <a:buChar char="•"/>
        <a:defRPr sz="4400" kern="1200">
          <a:solidFill>
            <a:schemeClr val="tx1"/>
          </a:solidFill>
          <a:latin typeface="+mn-lt"/>
          <a:ea typeface="+mn-ea"/>
          <a:cs typeface="+mn-cs"/>
        </a:defRPr>
      </a:lvl8pPr>
      <a:lvl9pPr marL="8480466" indent="-498851" algn="l" defTabSz="997702" rtl="0" eaLnBrk="1" latinLnBrk="0" hangingPunct="1">
        <a:spcBef>
          <a:spcPct val="20000"/>
        </a:spcBef>
        <a:buFont typeface="Arial"/>
        <a:buChar char="•"/>
        <a:defRPr sz="4400" kern="1200">
          <a:solidFill>
            <a:schemeClr val="tx1"/>
          </a:solidFill>
          <a:latin typeface="+mn-lt"/>
          <a:ea typeface="+mn-ea"/>
          <a:cs typeface="+mn-cs"/>
        </a:defRPr>
      </a:lvl9pPr>
    </p:bodyStyle>
    <p:otherStyle>
      <a:defPPr>
        <a:defRPr lang="en-US"/>
      </a:defPPr>
      <a:lvl1pPr marL="0" algn="l" defTabSz="997702" rtl="0" eaLnBrk="1" latinLnBrk="0" hangingPunct="1">
        <a:defRPr sz="3900" kern="1200">
          <a:solidFill>
            <a:schemeClr val="tx1"/>
          </a:solidFill>
          <a:latin typeface="+mn-lt"/>
          <a:ea typeface="+mn-ea"/>
          <a:cs typeface="+mn-cs"/>
        </a:defRPr>
      </a:lvl1pPr>
      <a:lvl2pPr marL="997702" algn="l" defTabSz="997702" rtl="0" eaLnBrk="1" latinLnBrk="0" hangingPunct="1">
        <a:defRPr sz="3900" kern="1200">
          <a:solidFill>
            <a:schemeClr val="tx1"/>
          </a:solidFill>
          <a:latin typeface="+mn-lt"/>
          <a:ea typeface="+mn-ea"/>
          <a:cs typeface="+mn-cs"/>
        </a:defRPr>
      </a:lvl2pPr>
      <a:lvl3pPr marL="1995404" algn="l" defTabSz="997702" rtl="0" eaLnBrk="1" latinLnBrk="0" hangingPunct="1">
        <a:defRPr sz="3900" kern="1200">
          <a:solidFill>
            <a:schemeClr val="tx1"/>
          </a:solidFill>
          <a:latin typeface="+mn-lt"/>
          <a:ea typeface="+mn-ea"/>
          <a:cs typeface="+mn-cs"/>
        </a:defRPr>
      </a:lvl3pPr>
      <a:lvl4pPr marL="2993106" algn="l" defTabSz="997702" rtl="0" eaLnBrk="1" latinLnBrk="0" hangingPunct="1">
        <a:defRPr sz="3900" kern="1200">
          <a:solidFill>
            <a:schemeClr val="tx1"/>
          </a:solidFill>
          <a:latin typeface="+mn-lt"/>
          <a:ea typeface="+mn-ea"/>
          <a:cs typeface="+mn-cs"/>
        </a:defRPr>
      </a:lvl4pPr>
      <a:lvl5pPr marL="3990807" algn="l" defTabSz="997702" rtl="0" eaLnBrk="1" latinLnBrk="0" hangingPunct="1">
        <a:defRPr sz="3900" kern="1200">
          <a:solidFill>
            <a:schemeClr val="tx1"/>
          </a:solidFill>
          <a:latin typeface="+mn-lt"/>
          <a:ea typeface="+mn-ea"/>
          <a:cs typeface="+mn-cs"/>
        </a:defRPr>
      </a:lvl5pPr>
      <a:lvl6pPr marL="4988509" algn="l" defTabSz="997702" rtl="0" eaLnBrk="1" latinLnBrk="0" hangingPunct="1">
        <a:defRPr sz="3900" kern="1200">
          <a:solidFill>
            <a:schemeClr val="tx1"/>
          </a:solidFill>
          <a:latin typeface="+mn-lt"/>
          <a:ea typeface="+mn-ea"/>
          <a:cs typeface="+mn-cs"/>
        </a:defRPr>
      </a:lvl6pPr>
      <a:lvl7pPr marL="5986211" algn="l" defTabSz="997702" rtl="0" eaLnBrk="1" latinLnBrk="0" hangingPunct="1">
        <a:defRPr sz="3900" kern="1200">
          <a:solidFill>
            <a:schemeClr val="tx1"/>
          </a:solidFill>
          <a:latin typeface="+mn-lt"/>
          <a:ea typeface="+mn-ea"/>
          <a:cs typeface="+mn-cs"/>
        </a:defRPr>
      </a:lvl7pPr>
      <a:lvl8pPr marL="6983913" algn="l" defTabSz="997702" rtl="0" eaLnBrk="1" latinLnBrk="0" hangingPunct="1">
        <a:defRPr sz="3900" kern="1200">
          <a:solidFill>
            <a:schemeClr val="tx1"/>
          </a:solidFill>
          <a:latin typeface="+mn-lt"/>
          <a:ea typeface="+mn-ea"/>
          <a:cs typeface="+mn-cs"/>
        </a:defRPr>
      </a:lvl8pPr>
      <a:lvl9pPr marL="7981615" algn="l" defTabSz="997702" rtl="0" eaLnBrk="1" latinLnBrk="0" hangingPunct="1">
        <a:defRPr sz="3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1562100" y="4660899"/>
            <a:ext cx="11772900" cy="3784601"/>
          </a:xfrm>
          <a:prstGeom prst="rect">
            <a:avLst/>
          </a:prstGeom>
          <a:solidFill>
            <a:srgbClr val="CA1E00">
              <a:alpha val="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68" name="Rectangle 67"/>
          <p:cNvSpPr/>
          <p:nvPr/>
        </p:nvSpPr>
        <p:spPr>
          <a:xfrm>
            <a:off x="1562100" y="1663700"/>
            <a:ext cx="11772900" cy="2794000"/>
          </a:xfrm>
          <a:prstGeom prst="rect">
            <a:avLst/>
          </a:prstGeom>
          <a:solidFill>
            <a:srgbClr val="CA1E00">
              <a:alpha val="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grpSp>
        <p:nvGrpSpPr>
          <p:cNvPr id="12" name="Group 11"/>
          <p:cNvGrpSpPr/>
          <p:nvPr/>
        </p:nvGrpSpPr>
        <p:grpSpPr>
          <a:xfrm>
            <a:off x="3149600" y="2997200"/>
            <a:ext cx="2298700" cy="977900"/>
            <a:chOff x="4191000" y="2882900"/>
            <a:chExt cx="2298700" cy="977900"/>
          </a:xfrm>
        </p:grpSpPr>
        <p:sp>
          <p:nvSpPr>
            <p:cNvPr id="13" name="Rounded Rectangle 12"/>
            <p:cNvSpPr/>
            <p:nvPr/>
          </p:nvSpPr>
          <p:spPr>
            <a:xfrm>
              <a:off x="4191000" y="2908300"/>
              <a:ext cx="2298700" cy="9525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4" name="TextBox 13"/>
            <p:cNvSpPr txBox="1"/>
            <p:nvPr/>
          </p:nvSpPr>
          <p:spPr>
            <a:xfrm>
              <a:off x="4343400" y="2882900"/>
              <a:ext cx="2032000" cy="692497"/>
            </a:xfrm>
            <a:prstGeom prst="rect">
              <a:avLst/>
            </a:prstGeom>
            <a:noFill/>
          </p:spPr>
          <p:txBody>
            <a:bodyPr wrap="square" rtlCol="0">
              <a:spAutoFit/>
            </a:bodyPr>
            <a:lstStyle/>
            <a:p>
              <a:pPr algn="ctr"/>
              <a:r>
                <a:rPr lang="en-US" dirty="0" smtClean="0">
                  <a:latin typeface="Arial"/>
                  <a:cs typeface="Arial"/>
                </a:rPr>
                <a:t>Bowtie</a:t>
              </a:r>
              <a:endParaRPr lang="en-US" dirty="0">
                <a:latin typeface="Arial"/>
                <a:cs typeface="Arial"/>
              </a:endParaRPr>
            </a:p>
          </p:txBody>
        </p:sp>
      </p:grpSp>
      <p:grpSp>
        <p:nvGrpSpPr>
          <p:cNvPr id="15" name="Group 14"/>
          <p:cNvGrpSpPr/>
          <p:nvPr/>
        </p:nvGrpSpPr>
        <p:grpSpPr>
          <a:xfrm>
            <a:off x="6629400" y="3018314"/>
            <a:ext cx="2298700" cy="952500"/>
            <a:chOff x="4191000" y="2908300"/>
            <a:chExt cx="2298700" cy="952500"/>
          </a:xfrm>
        </p:grpSpPr>
        <p:sp>
          <p:nvSpPr>
            <p:cNvPr id="16" name="Rounded Rectangle 15"/>
            <p:cNvSpPr/>
            <p:nvPr/>
          </p:nvSpPr>
          <p:spPr>
            <a:xfrm>
              <a:off x="4191000" y="2908300"/>
              <a:ext cx="2298700" cy="9525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7" name="TextBox 16"/>
            <p:cNvSpPr txBox="1"/>
            <p:nvPr/>
          </p:nvSpPr>
          <p:spPr>
            <a:xfrm>
              <a:off x="4368800" y="3028950"/>
              <a:ext cx="2032000" cy="553998"/>
            </a:xfrm>
            <a:prstGeom prst="rect">
              <a:avLst/>
            </a:prstGeom>
            <a:noFill/>
          </p:spPr>
          <p:txBody>
            <a:bodyPr wrap="square" rtlCol="0">
              <a:spAutoFit/>
            </a:bodyPr>
            <a:lstStyle/>
            <a:p>
              <a:pPr algn="ctr"/>
              <a:r>
                <a:rPr lang="en-US" sz="3000" dirty="0" smtClean="0">
                  <a:latin typeface="Arial"/>
                  <a:cs typeface="Arial"/>
                </a:rPr>
                <a:t>Infernal</a:t>
              </a:r>
              <a:endParaRPr lang="en-US" sz="3000" dirty="0">
                <a:latin typeface="Arial"/>
                <a:cs typeface="Arial"/>
              </a:endParaRPr>
            </a:p>
          </p:txBody>
        </p:sp>
      </p:grpSp>
      <p:grpSp>
        <p:nvGrpSpPr>
          <p:cNvPr id="18" name="Group 17"/>
          <p:cNvGrpSpPr/>
          <p:nvPr/>
        </p:nvGrpSpPr>
        <p:grpSpPr>
          <a:xfrm>
            <a:off x="6642100" y="5785197"/>
            <a:ext cx="2298700" cy="952500"/>
            <a:chOff x="4191000" y="2908300"/>
            <a:chExt cx="2298700" cy="952500"/>
          </a:xfrm>
        </p:grpSpPr>
        <p:sp>
          <p:nvSpPr>
            <p:cNvPr id="19" name="Rounded Rectangle 18"/>
            <p:cNvSpPr/>
            <p:nvPr/>
          </p:nvSpPr>
          <p:spPr>
            <a:xfrm>
              <a:off x="4191000" y="2908300"/>
              <a:ext cx="2298700" cy="9525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20" name="TextBox 19"/>
            <p:cNvSpPr txBox="1"/>
            <p:nvPr/>
          </p:nvSpPr>
          <p:spPr>
            <a:xfrm>
              <a:off x="4343400" y="3125806"/>
              <a:ext cx="2032000" cy="492443"/>
            </a:xfrm>
            <a:prstGeom prst="rect">
              <a:avLst/>
            </a:prstGeom>
            <a:noFill/>
          </p:spPr>
          <p:txBody>
            <a:bodyPr wrap="square" rtlCol="0">
              <a:spAutoFit/>
            </a:bodyPr>
            <a:lstStyle/>
            <a:p>
              <a:pPr algn="ctr"/>
              <a:r>
                <a:rPr lang="en-US" sz="2600" dirty="0" err="1" smtClean="0">
                  <a:latin typeface="Arial"/>
                  <a:cs typeface="Arial"/>
                </a:rPr>
                <a:t>hmmsearch</a:t>
              </a:r>
              <a:endParaRPr lang="en-US" sz="2600" dirty="0">
                <a:latin typeface="Arial"/>
                <a:cs typeface="Arial"/>
              </a:endParaRPr>
            </a:p>
          </p:txBody>
        </p:sp>
      </p:grpSp>
      <p:sp>
        <p:nvSpPr>
          <p:cNvPr id="29" name="Rounded Rectangle 28"/>
          <p:cNvSpPr/>
          <p:nvPr/>
        </p:nvSpPr>
        <p:spPr>
          <a:xfrm>
            <a:off x="697378" y="546100"/>
            <a:ext cx="3981450" cy="952500"/>
          </a:xfrm>
          <a:prstGeom prst="roundRect">
            <a:avLst/>
          </a:prstGeom>
          <a:noFill/>
          <a:ln>
            <a:solidFill>
              <a:srgbClr val="CA1E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30" name="TextBox 29"/>
          <p:cNvSpPr txBox="1"/>
          <p:nvPr/>
        </p:nvSpPr>
        <p:spPr>
          <a:xfrm>
            <a:off x="745442" y="673100"/>
            <a:ext cx="3940858" cy="692497"/>
          </a:xfrm>
          <a:prstGeom prst="rect">
            <a:avLst/>
          </a:prstGeom>
          <a:noFill/>
          <a:ln>
            <a:noFill/>
          </a:ln>
        </p:spPr>
        <p:txBody>
          <a:bodyPr wrap="square" rtlCol="0">
            <a:spAutoFit/>
          </a:bodyPr>
          <a:lstStyle/>
          <a:p>
            <a:pPr algn="ctr"/>
            <a:r>
              <a:rPr lang="en-US" dirty="0" smtClean="0">
                <a:latin typeface="Arial"/>
                <a:cs typeface="Arial"/>
              </a:rPr>
              <a:t>Input Sequences</a:t>
            </a:r>
          </a:p>
        </p:txBody>
      </p:sp>
      <p:cxnSp>
        <p:nvCxnSpPr>
          <p:cNvPr id="42" name="Elbow Connector 41"/>
          <p:cNvCxnSpPr/>
          <p:nvPr/>
        </p:nvCxnSpPr>
        <p:spPr>
          <a:xfrm>
            <a:off x="1358900" y="2393950"/>
            <a:ext cx="1689104" cy="1104900"/>
          </a:xfrm>
          <a:prstGeom prst="bentConnector3">
            <a:avLst>
              <a:gd name="adj1" fmla="val -2631"/>
            </a:avLst>
          </a:prstGeom>
          <a:ln w="508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1" name="Elbow Connector 50"/>
          <p:cNvCxnSpPr/>
          <p:nvPr/>
        </p:nvCxnSpPr>
        <p:spPr>
          <a:xfrm rot="16200000" flipH="1">
            <a:off x="-376751" y="2836695"/>
            <a:ext cx="4762848" cy="2086660"/>
          </a:xfrm>
          <a:prstGeom prst="bentConnector3">
            <a:avLst>
              <a:gd name="adj1" fmla="val 100130"/>
            </a:avLst>
          </a:prstGeom>
          <a:ln w="508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6" idx="3"/>
          </p:cNvCxnSpPr>
          <p:nvPr/>
        </p:nvCxnSpPr>
        <p:spPr>
          <a:xfrm>
            <a:off x="5448300" y="2393950"/>
            <a:ext cx="1066800" cy="0"/>
          </a:xfrm>
          <a:prstGeom prst="straightConnector1">
            <a:avLst/>
          </a:prstGeom>
          <a:ln w="508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13" idx="3"/>
          </p:cNvCxnSpPr>
          <p:nvPr/>
        </p:nvCxnSpPr>
        <p:spPr>
          <a:xfrm flipV="1">
            <a:off x="5448300" y="3494564"/>
            <a:ext cx="1066800" cy="4286"/>
          </a:xfrm>
          <a:prstGeom prst="straightConnector1">
            <a:avLst/>
          </a:prstGeom>
          <a:ln w="508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9" name="Elbow Connector 58"/>
          <p:cNvCxnSpPr>
            <a:stCxn id="16" idx="3"/>
            <a:endCxn id="22" idx="0"/>
          </p:cNvCxnSpPr>
          <p:nvPr/>
        </p:nvCxnSpPr>
        <p:spPr>
          <a:xfrm>
            <a:off x="8928100" y="3494564"/>
            <a:ext cx="5619750" cy="2214433"/>
          </a:xfrm>
          <a:prstGeom prst="bentConnector2">
            <a:avLst/>
          </a:prstGeom>
          <a:ln w="508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10" idx="3"/>
          </p:cNvCxnSpPr>
          <p:nvPr/>
        </p:nvCxnSpPr>
        <p:spPr>
          <a:xfrm>
            <a:off x="5448300" y="6261447"/>
            <a:ext cx="1054100" cy="0"/>
          </a:xfrm>
          <a:prstGeom prst="straightConnector1">
            <a:avLst/>
          </a:prstGeom>
          <a:ln w="508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19" idx="3"/>
          </p:cNvCxnSpPr>
          <p:nvPr/>
        </p:nvCxnSpPr>
        <p:spPr>
          <a:xfrm>
            <a:off x="8940800" y="6261447"/>
            <a:ext cx="952500" cy="0"/>
          </a:xfrm>
          <a:prstGeom prst="straightConnector1">
            <a:avLst/>
          </a:prstGeom>
          <a:ln w="508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a:stCxn id="25" idx="3"/>
          </p:cNvCxnSpPr>
          <p:nvPr/>
        </p:nvCxnSpPr>
        <p:spPr>
          <a:xfrm>
            <a:off x="12319000" y="6261447"/>
            <a:ext cx="965200" cy="0"/>
          </a:xfrm>
          <a:prstGeom prst="straightConnector1">
            <a:avLst/>
          </a:prstGeom>
          <a:ln w="508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11074400" y="1663700"/>
            <a:ext cx="1727200" cy="692497"/>
          </a:xfrm>
          <a:prstGeom prst="rect">
            <a:avLst/>
          </a:prstGeom>
          <a:noFill/>
        </p:spPr>
        <p:txBody>
          <a:bodyPr wrap="square" rtlCol="0">
            <a:spAutoFit/>
          </a:bodyPr>
          <a:lstStyle/>
          <a:p>
            <a:r>
              <a:rPr lang="en-US" dirty="0" err="1" smtClean="0">
                <a:solidFill>
                  <a:srgbClr val="CA1E00"/>
                </a:solidFill>
                <a:latin typeface="Arial"/>
                <a:cs typeface="Arial"/>
              </a:rPr>
              <a:t>rRNA</a:t>
            </a:r>
            <a:endParaRPr lang="en-US" dirty="0">
              <a:solidFill>
                <a:srgbClr val="CA1E00"/>
              </a:solidFill>
              <a:latin typeface="Arial"/>
              <a:cs typeface="Arial"/>
            </a:endParaRPr>
          </a:p>
        </p:txBody>
      </p:sp>
      <p:sp>
        <p:nvSpPr>
          <p:cNvPr id="70" name="TextBox 69"/>
          <p:cNvSpPr txBox="1"/>
          <p:nvPr/>
        </p:nvSpPr>
        <p:spPr>
          <a:xfrm>
            <a:off x="1562100" y="2044700"/>
            <a:ext cx="1308100" cy="369332"/>
          </a:xfrm>
          <a:prstGeom prst="rect">
            <a:avLst/>
          </a:prstGeom>
          <a:noFill/>
        </p:spPr>
        <p:txBody>
          <a:bodyPr wrap="square" rtlCol="0">
            <a:spAutoFit/>
          </a:bodyPr>
          <a:lstStyle/>
          <a:p>
            <a:r>
              <a:rPr lang="en-US" sz="1800" dirty="0" smtClean="0">
                <a:latin typeface="Arial"/>
                <a:cs typeface="Arial"/>
              </a:rPr>
              <a:t>&gt;1000 </a:t>
            </a:r>
            <a:r>
              <a:rPr lang="en-US" sz="1800" dirty="0" err="1" smtClean="0">
                <a:latin typeface="Arial"/>
                <a:cs typeface="Arial"/>
              </a:rPr>
              <a:t>bp</a:t>
            </a:r>
            <a:endParaRPr lang="en-US" sz="1800" dirty="0">
              <a:latin typeface="Arial"/>
              <a:cs typeface="Arial"/>
            </a:endParaRPr>
          </a:p>
        </p:txBody>
      </p:sp>
      <p:sp>
        <p:nvSpPr>
          <p:cNvPr id="71" name="TextBox 70"/>
          <p:cNvSpPr txBox="1"/>
          <p:nvPr/>
        </p:nvSpPr>
        <p:spPr>
          <a:xfrm>
            <a:off x="1562100" y="3125232"/>
            <a:ext cx="1308100" cy="369332"/>
          </a:xfrm>
          <a:prstGeom prst="rect">
            <a:avLst/>
          </a:prstGeom>
          <a:noFill/>
        </p:spPr>
        <p:txBody>
          <a:bodyPr wrap="square" rtlCol="0">
            <a:spAutoFit/>
          </a:bodyPr>
          <a:lstStyle/>
          <a:p>
            <a:r>
              <a:rPr lang="en-US" sz="1800" dirty="0">
                <a:latin typeface="Arial"/>
                <a:cs typeface="Arial"/>
              </a:rPr>
              <a:t>&lt;</a:t>
            </a:r>
            <a:r>
              <a:rPr lang="en-US" sz="1800" dirty="0" smtClean="0">
                <a:latin typeface="Arial"/>
                <a:cs typeface="Arial"/>
              </a:rPr>
              <a:t>1000 </a:t>
            </a:r>
            <a:r>
              <a:rPr lang="en-US" sz="1800" dirty="0" err="1" smtClean="0">
                <a:latin typeface="Arial"/>
                <a:cs typeface="Arial"/>
              </a:rPr>
              <a:t>bp</a:t>
            </a:r>
            <a:endParaRPr lang="en-US" sz="1800" dirty="0">
              <a:latin typeface="Arial"/>
              <a:cs typeface="Arial"/>
            </a:endParaRPr>
          </a:p>
        </p:txBody>
      </p:sp>
      <p:sp>
        <p:nvSpPr>
          <p:cNvPr id="72" name="TextBox 71"/>
          <p:cNvSpPr txBox="1"/>
          <p:nvPr/>
        </p:nvSpPr>
        <p:spPr>
          <a:xfrm>
            <a:off x="10985500" y="3505031"/>
            <a:ext cx="2298700" cy="369332"/>
          </a:xfrm>
          <a:prstGeom prst="rect">
            <a:avLst/>
          </a:prstGeom>
          <a:noFill/>
        </p:spPr>
        <p:txBody>
          <a:bodyPr wrap="square" rtlCol="0">
            <a:spAutoFit/>
          </a:bodyPr>
          <a:lstStyle/>
          <a:p>
            <a:r>
              <a:rPr lang="en-US" sz="1800" dirty="0">
                <a:latin typeface="Arial"/>
                <a:cs typeface="Arial"/>
              </a:rPr>
              <a:t>a</a:t>
            </a:r>
            <a:r>
              <a:rPr lang="en-US" sz="1800" dirty="0" smtClean="0">
                <a:latin typeface="Arial"/>
                <a:cs typeface="Arial"/>
              </a:rPr>
              <a:t>lignment masking</a:t>
            </a:r>
            <a:endParaRPr lang="en-US" sz="1800" dirty="0">
              <a:latin typeface="Arial"/>
              <a:cs typeface="Arial"/>
            </a:endParaRPr>
          </a:p>
        </p:txBody>
      </p:sp>
      <p:sp>
        <p:nvSpPr>
          <p:cNvPr id="73" name="TextBox 72"/>
          <p:cNvSpPr txBox="1"/>
          <p:nvPr/>
        </p:nvSpPr>
        <p:spPr>
          <a:xfrm>
            <a:off x="12166600" y="5461167"/>
            <a:ext cx="1289050" cy="646331"/>
          </a:xfrm>
          <a:prstGeom prst="rect">
            <a:avLst/>
          </a:prstGeom>
          <a:noFill/>
        </p:spPr>
        <p:txBody>
          <a:bodyPr wrap="square" rtlCol="0">
            <a:spAutoFit/>
          </a:bodyPr>
          <a:lstStyle/>
          <a:p>
            <a:pPr algn="ctr"/>
            <a:r>
              <a:rPr lang="en-US" sz="1800" dirty="0">
                <a:latin typeface="Arial"/>
                <a:cs typeface="Arial"/>
              </a:rPr>
              <a:t>a</a:t>
            </a:r>
            <a:r>
              <a:rPr lang="en-US" sz="1800" dirty="0" smtClean="0">
                <a:latin typeface="Arial"/>
                <a:cs typeface="Arial"/>
              </a:rPr>
              <a:t>lignment </a:t>
            </a:r>
          </a:p>
          <a:p>
            <a:pPr algn="ctr"/>
            <a:r>
              <a:rPr lang="en-US" sz="1800" dirty="0" smtClean="0">
                <a:latin typeface="Arial"/>
                <a:cs typeface="Arial"/>
              </a:rPr>
              <a:t>masking</a:t>
            </a:r>
            <a:endParaRPr lang="en-US" sz="1800" dirty="0">
              <a:latin typeface="Arial"/>
              <a:cs typeface="Arial"/>
            </a:endParaRPr>
          </a:p>
        </p:txBody>
      </p:sp>
      <p:sp>
        <p:nvSpPr>
          <p:cNvPr id="74" name="TextBox 73"/>
          <p:cNvSpPr txBox="1"/>
          <p:nvPr/>
        </p:nvSpPr>
        <p:spPr>
          <a:xfrm>
            <a:off x="2590800" y="4024868"/>
            <a:ext cx="3390900" cy="369332"/>
          </a:xfrm>
          <a:prstGeom prst="rect">
            <a:avLst/>
          </a:prstGeom>
          <a:noFill/>
        </p:spPr>
        <p:txBody>
          <a:bodyPr wrap="square" rtlCol="0">
            <a:spAutoFit/>
          </a:bodyPr>
          <a:lstStyle/>
          <a:p>
            <a:pPr algn="ctr"/>
            <a:r>
              <a:rPr lang="en-US" sz="1800" dirty="0">
                <a:latin typeface="Arial"/>
                <a:cs typeface="Arial"/>
              </a:rPr>
              <a:t>s</a:t>
            </a:r>
            <a:r>
              <a:rPr lang="en-US" sz="1800" dirty="0" smtClean="0">
                <a:latin typeface="Arial"/>
                <a:cs typeface="Arial"/>
              </a:rPr>
              <a:t>earch input against references</a:t>
            </a:r>
            <a:endParaRPr lang="en-US" sz="1800" dirty="0">
              <a:latin typeface="Arial"/>
              <a:cs typeface="Arial"/>
            </a:endParaRPr>
          </a:p>
        </p:txBody>
      </p:sp>
      <p:sp>
        <p:nvSpPr>
          <p:cNvPr id="75" name="TextBox 74"/>
          <p:cNvSpPr txBox="1"/>
          <p:nvPr/>
        </p:nvSpPr>
        <p:spPr>
          <a:xfrm>
            <a:off x="5867400" y="3931840"/>
            <a:ext cx="4152900" cy="523220"/>
          </a:xfrm>
          <a:prstGeom prst="rect">
            <a:avLst/>
          </a:prstGeom>
          <a:noFill/>
        </p:spPr>
        <p:txBody>
          <a:bodyPr wrap="square" rtlCol="0">
            <a:spAutoFit/>
          </a:bodyPr>
          <a:lstStyle/>
          <a:p>
            <a:pPr algn="ctr"/>
            <a:r>
              <a:rPr lang="en-US" sz="1400" dirty="0" smtClean="0">
                <a:latin typeface="Arial"/>
                <a:cs typeface="Arial"/>
              </a:rPr>
              <a:t>screen and align candidates to stochastic context free grammar models (SCFGs) in </a:t>
            </a:r>
            <a:r>
              <a:rPr lang="en-US" sz="1400" dirty="0" err="1" smtClean="0">
                <a:latin typeface="Arial"/>
                <a:cs typeface="Arial"/>
              </a:rPr>
              <a:t>cmalign</a:t>
            </a:r>
            <a:endParaRPr lang="en-US" sz="1400" dirty="0">
              <a:latin typeface="Arial"/>
              <a:cs typeface="Arial"/>
            </a:endParaRPr>
          </a:p>
        </p:txBody>
      </p:sp>
      <p:sp>
        <p:nvSpPr>
          <p:cNvPr id="77" name="TextBox 76"/>
          <p:cNvSpPr txBox="1"/>
          <p:nvPr/>
        </p:nvSpPr>
        <p:spPr>
          <a:xfrm>
            <a:off x="11309350" y="4572001"/>
            <a:ext cx="1714500" cy="692497"/>
          </a:xfrm>
          <a:prstGeom prst="rect">
            <a:avLst/>
          </a:prstGeom>
          <a:noFill/>
        </p:spPr>
        <p:txBody>
          <a:bodyPr wrap="square" rtlCol="0">
            <a:spAutoFit/>
          </a:bodyPr>
          <a:lstStyle/>
          <a:p>
            <a:r>
              <a:rPr lang="en-US" dirty="0" smtClean="0">
                <a:solidFill>
                  <a:srgbClr val="CA1E00"/>
                </a:solidFill>
                <a:latin typeface="Arial"/>
                <a:cs typeface="Arial"/>
              </a:rPr>
              <a:t>protein</a:t>
            </a:r>
            <a:endParaRPr lang="en-US" dirty="0">
              <a:solidFill>
                <a:srgbClr val="CA1E00"/>
              </a:solidFill>
              <a:latin typeface="Arial"/>
              <a:cs typeface="Arial"/>
            </a:endParaRPr>
          </a:p>
        </p:txBody>
      </p:sp>
      <p:sp>
        <p:nvSpPr>
          <p:cNvPr id="78" name="TextBox 77"/>
          <p:cNvSpPr txBox="1"/>
          <p:nvPr/>
        </p:nvSpPr>
        <p:spPr>
          <a:xfrm>
            <a:off x="9156700" y="6718994"/>
            <a:ext cx="3733800" cy="646331"/>
          </a:xfrm>
          <a:prstGeom prst="rect">
            <a:avLst/>
          </a:prstGeom>
          <a:noFill/>
        </p:spPr>
        <p:txBody>
          <a:bodyPr wrap="square" rtlCol="0">
            <a:spAutoFit/>
          </a:bodyPr>
          <a:lstStyle/>
          <a:p>
            <a:pPr algn="ctr"/>
            <a:r>
              <a:rPr lang="en-US" sz="1800" dirty="0" smtClean="0">
                <a:latin typeface="Arial"/>
                <a:cs typeface="Arial"/>
              </a:rPr>
              <a:t>profile HMMs used to align candidates to reference alignment</a:t>
            </a:r>
            <a:endParaRPr lang="en-US" sz="1800" dirty="0">
              <a:latin typeface="Arial"/>
              <a:cs typeface="Arial"/>
            </a:endParaRPr>
          </a:p>
        </p:txBody>
      </p:sp>
      <p:sp>
        <p:nvSpPr>
          <p:cNvPr id="79" name="TextBox 78"/>
          <p:cNvSpPr txBox="1"/>
          <p:nvPr/>
        </p:nvSpPr>
        <p:spPr>
          <a:xfrm>
            <a:off x="2590800" y="6851997"/>
            <a:ext cx="3390900" cy="369332"/>
          </a:xfrm>
          <a:prstGeom prst="rect">
            <a:avLst/>
          </a:prstGeom>
          <a:noFill/>
        </p:spPr>
        <p:txBody>
          <a:bodyPr wrap="square" rtlCol="0">
            <a:spAutoFit/>
          </a:bodyPr>
          <a:lstStyle/>
          <a:p>
            <a:pPr algn="ctr"/>
            <a:r>
              <a:rPr lang="en-US" sz="1800" dirty="0">
                <a:latin typeface="Arial"/>
                <a:cs typeface="Arial"/>
              </a:rPr>
              <a:t>s</a:t>
            </a:r>
            <a:r>
              <a:rPr lang="en-US" sz="1800" dirty="0" smtClean="0">
                <a:latin typeface="Arial"/>
                <a:cs typeface="Arial"/>
              </a:rPr>
              <a:t>earch input against references</a:t>
            </a:r>
            <a:endParaRPr lang="en-US" sz="1800" dirty="0">
              <a:latin typeface="Arial"/>
              <a:cs typeface="Arial"/>
            </a:endParaRPr>
          </a:p>
        </p:txBody>
      </p:sp>
      <p:cxnSp>
        <p:nvCxnSpPr>
          <p:cNvPr id="87" name="Straight Arrow Connector 86"/>
          <p:cNvCxnSpPr/>
          <p:nvPr/>
        </p:nvCxnSpPr>
        <p:spPr>
          <a:xfrm>
            <a:off x="1314450" y="2393950"/>
            <a:ext cx="1733554" cy="20082"/>
          </a:xfrm>
          <a:prstGeom prst="straightConnector1">
            <a:avLst/>
          </a:prstGeom>
          <a:ln w="508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1314450" y="1498600"/>
            <a:ext cx="0" cy="1321832"/>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6083300" y="6737697"/>
            <a:ext cx="3390900" cy="646331"/>
          </a:xfrm>
          <a:prstGeom prst="rect">
            <a:avLst/>
          </a:prstGeom>
          <a:noFill/>
        </p:spPr>
        <p:txBody>
          <a:bodyPr wrap="square" rtlCol="0">
            <a:spAutoFit/>
          </a:bodyPr>
          <a:lstStyle/>
          <a:p>
            <a:pPr algn="ctr"/>
            <a:r>
              <a:rPr lang="en-US" sz="1800" dirty="0">
                <a:latin typeface="Arial"/>
                <a:cs typeface="Arial"/>
              </a:rPr>
              <a:t>s</a:t>
            </a:r>
            <a:r>
              <a:rPr lang="en-US" sz="1800" dirty="0" smtClean="0">
                <a:latin typeface="Arial"/>
                <a:cs typeface="Arial"/>
              </a:rPr>
              <a:t>creen candidates against reference profile HMMs</a:t>
            </a:r>
            <a:endParaRPr lang="en-US" sz="1800" dirty="0">
              <a:latin typeface="Arial"/>
              <a:cs typeface="Arial"/>
            </a:endParaRPr>
          </a:p>
        </p:txBody>
      </p:sp>
      <p:cxnSp>
        <p:nvCxnSpPr>
          <p:cNvPr id="91" name="Straight Arrow Connector 90"/>
          <p:cNvCxnSpPr/>
          <p:nvPr/>
        </p:nvCxnSpPr>
        <p:spPr>
          <a:xfrm>
            <a:off x="14497050" y="6661497"/>
            <a:ext cx="0" cy="774699"/>
          </a:xfrm>
          <a:prstGeom prst="straightConnector1">
            <a:avLst/>
          </a:prstGeom>
          <a:ln w="508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grpSp>
        <p:nvGrpSpPr>
          <p:cNvPr id="94" name="Group 93"/>
          <p:cNvGrpSpPr/>
          <p:nvPr/>
        </p:nvGrpSpPr>
        <p:grpSpPr>
          <a:xfrm>
            <a:off x="13398500" y="7487503"/>
            <a:ext cx="2298700" cy="957997"/>
            <a:chOff x="4191000" y="2908300"/>
            <a:chExt cx="2298700" cy="957997"/>
          </a:xfrm>
        </p:grpSpPr>
        <p:sp>
          <p:nvSpPr>
            <p:cNvPr id="95" name="Rounded Rectangle 94"/>
            <p:cNvSpPr/>
            <p:nvPr/>
          </p:nvSpPr>
          <p:spPr>
            <a:xfrm>
              <a:off x="4191000" y="2908300"/>
              <a:ext cx="2298700" cy="9525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96" name="TextBox 95"/>
            <p:cNvSpPr txBox="1"/>
            <p:nvPr/>
          </p:nvSpPr>
          <p:spPr>
            <a:xfrm>
              <a:off x="4343400" y="3035300"/>
              <a:ext cx="2032000" cy="830997"/>
            </a:xfrm>
            <a:prstGeom prst="rect">
              <a:avLst/>
            </a:prstGeom>
            <a:noFill/>
          </p:spPr>
          <p:txBody>
            <a:bodyPr wrap="square" rtlCol="0">
              <a:spAutoFit/>
            </a:bodyPr>
            <a:lstStyle/>
            <a:p>
              <a:pPr algn="ctr"/>
              <a:r>
                <a:rPr lang="en-US" sz="2400" dirty="0" smtClean="0">
                  <a:latin typeface="Arial"/>
                  <a:cs typeface="Arial"/>
                </a:rPr>
                <a:t>Taxonomic Summary</a:t>
              </a:r>
              <a:endParaRPr lang="en-US" sz="2400" dirty="0">
                <a:latin typeface="Arial"/>
                <a:cs typeface="Arial"/>
              </a:endParaRPr>
            </a:p>
          </p:txBody>
        </p:sp>
      </p:grpSp>
      <p:grpSp>
        <p:nvGrpSpPr>
          <p:cNvPr id="114" name="Group 113"/>
          <p:cNvGrpSpPr/>
          <p:nvPr/>
        </p:nvGrpSpPr>
        <p:grpSpPr>
          <a:xfrm>
            <a:off x="6654800" y="7423497"/>
            <a:ext cx="2298700" cy="952500"/>
            <a:chOff x="4191000" y="2908300"/>
            <a:chExt cx="2298700" cy="952500"/>
          </a:xfrm>
        </p:grpSpPr>
        <p:sp>
          <p:nvSpPr>
            <p:cNvPr id="115" name="Rounded Rectangle 114"/>
            <p:cNvSpPr/>
            <p:nvPr/>
          </p:nvSpPr>
          <p:spPr>
            <a:xfrm>
              <a:off x="4191000" y="2908300"/>
              <a:ext cx="2298700" cy="9525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50000"/>
                  </a:schemeClr>
                </a:solidFill>
                <a:latin typeface="Arial"/>
                <a:cs typeface="Arial"/>
              </a:endParaRPr>
            </a:p>
          </p:txBody>
        </p:sp>
        <p:sp>
          <p:nvSpPr>
            <p:cNvPr id="116" name="TextBox 115"/>
            <p:cNvSpPr txBox="1"/>
            <p:nvPr/>
          </p:nvSpPr>
          <p:spPr>
            <a:xfrm>
              <a:off x="4343400" y="3125806"/>
              <a:ext cx="2032000" cy="492443"/>
            </a:xfrm>
            <a:prstGeom prst="rect">
              <a:avLst/>
            </a:prstGeom>
            <a:noFill/>
          </p:spPr>
          <p:txBody>
            <a:bodyPr wrap="square" rtlCol="0">
              <a:spAutoFit/>
            </a:bodyPr>
            <a:lstStyle/>
            <a:p>
              <a:pPr algn="ctr"/>
              <a:r>
                <a:rPr lang="en-US" sz="2600" dirty="0" err="1" smtClean="0">
                  <a:solidFill>
                    <a:schemeClr val="bg1">
                      <a:lumMod val="50000"/>
                    </a:schemeClr>
                  </a:solidFill>
                  <a:latin typeface="Arial"/>
                  <a:cs typeface="Arial"/>
                </a:rPr>
                <a:t>hmmsearch</a:t>
              </a:r>
              <a:endParaRPr lang="en-US" sz="2600" dirty="0">
                <a:solidFill>
                  <a:schemeClr val="bg1">
                    <a:lumMod val="50000"/>
                  </a:schemeClr>
                </a:solidFill>
                <a:latin typeface="Arial"/>
                <a:cs typeface="Arial"/>
              </a:endParaRPr>
            </a:p>
          </p:txBody>
        </p:sp>
      </p:grpSp>
      <p:cxnSp>
        <p:nvCxnSpPr>
          <p:cNvPr id="120" name="Straight Arrow Connector 119"/>
          <p:cNvCxnSpPr>
            <a:stCxn id="112" idx="3"/>
          </p:cNvCxnSpPr>
          <p:nvPr/>
        </p:nvCxnSpPr>
        <p:spPr>
          <a:xfrm>
            <a:off x="5461000" y="7899747"/>
            <a:ext cx="1054100" cy="0"/>
          </a:xfrm>
          <a:prstGeom prst="straightConnector1">
            <a:avLst/>
          </a:prstGeom>
          <a:ln w="50800">
            <a:solidFill>
              <a:schemeClr val="bg1">
                <a:lumMod val="50000"/>
              </a:schemeClr>
            </a:solidFill>
            <a:prstDash val="sysDot"/>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115" idx="3"/>
          </p:cNvCxnSpPr>
          <p:nvPr/>
        </p:nvCxnSpPr>
        <p:spPr>
          <a:xfrm>
            <a:off x="8953500" y="7899747"/>
            <a:ext cx="952500" cy="0"/>
          </a:xfrm>
          <a:prstGeom prst="straightConnector1">
            <a:avLst/>
          </a:prstGeom>
          <a:ln w="50800">
            <a:solidFill>
              <a:schemeClr val="bg1">
                <a:lumMod val="50000"/>
              </a:schemeClr>
            </a:solidFill>
            <a:prstDash val="sysDot"/>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a:stCxn id="118" idx="3"/>
            <a:endCxn id="76" idx="3"/>
          </p:cNvCxnSpPr>
          <p:nvPr/>
        </p:nvCxnSpPr>
        <p:spPr>
          <a:xfrm flipV="1">
            <a:off x="12331700" y="6553200"/>
            <a:ext cx="1003300" cy="1346547"/>
          </a:xfrm>
          <a:prstGeom prst="straightConnector1">
            <a:avLst/>
          </a:prstGeom>
          <a:ln w="50800">
            <a:solidFill>
              <a:schemeClr val="bg1">
                <a:lumMod val="50000"/>
              </a:schemeClr>
            </a:solidFill>
            <a:prstDash val="sysDot"/>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961342" y="6261447"/>
            <a:ext cx="2188258" cy="1638300"/>
          </a:xfrm>
          <a:prstGeom prst="straightConnector1">
            <a:avLst/>
          </a:prstGeom>
          <a:ln w="50800">
            <a:solidFill>
              <a:schemeClr val="bg1">
                <a:lumMod val="50000"/>
              </a:schemeClr>
            </a:solidFill>
            <a:prstDash val="sysDot"/>
            <a:tailEnd type="triangle" w="lg" len="med"/>
          </a:ln>
          <a:effectLst/>
        </p:spPr>
        <p:style>
          <a:lnRef idx="2">
            <a:schemeClr val="accent1"/>
          </a:lnRef>
          <a:fillRef idx="0">
            <a:schemeClr val="accent1"/>
          </a:fillRef>
          <a:effectRef idx="1">
            <a:schemeClr val="accent1"/>
          </a:effectRef>
          <a:fontRef idx="minor">
            <a:schemeClr val="tx1"/>
          </a:fontRef>
        </p:style>
      </p:cxnSp>
      <p:sp>
        <p:nvSpPr>
          <p:cNvPr id="138" name="TextBox 137"/>
          <p:cNvSpPr txBox="1"/>
          <p:nvPr/>
        </p:nvSpPr>
        <p:spPr>
          <a:xfrm rot="2204524">
            <a:off x="1525672" y="7309402"/>
            <a:ext cx="1697185" cy="369332"/>
          </a:xfrm>
          <a:prstGeom prst="rect">
            <a:avLst/>
          </a:prstGeom>
          <a:noFill/>
        </p:spPr>
        <p:txBody>
          <a:bodyPr wrap="square" rtlCol="0">
            <a:spAutoFit/>
          </a:bodyPr>
          <a:lstStyle/>
          <a:p>
            <a:r>
              <a:rPr lang="en-US" sz="1800" dirty="0">
                <a:solidFill>
                  <a:srgbClr val="7F7F7F"/>
                </a:solidFill>
                <a:latin typeface="Arial"/>
                <a:cs typeface="Arial"/>
              </a:rPr>
              <a:t>p</a:t>
            </a:r>
            <a:r>
              <a:rPr lang="en-US" sz="1800" dirty="0" smtClean="0">
                <a:solidFill>
                  <a:srgbClr val="7F7F7F"/>
                </a:solidFill>
                <a:latin typeface="Arial"/>
                <a:cs typeface="Arial"/>
              </a:rPr>
              <a:t>arallel option</a:t>
            </a:r>
            <a:endParaRPr lang="en-US" sz="1800" dirty="0">
              <a:solidFill>
                <a:srgbClr val="7F7F7F"/>
              </a:solidFill>
              <a:latin typeface="Arial"/>
              <a:cs typeface="Arial"/>
            </a:endParaRPr>
          </a:p>
        </p:txBody>
      </p:sp>
      <p:grpSp>
        <p:nvGrpSpPr>
          <p:cNvPr id="80" name="Group 79"/>
          <p:cNvGrpSpPr/>
          <p:nvPr/>
        </p:nvGrpSpPr>
        <p:grpSpPr>
          <a:xfrm>
            <a:off x="6642100" y="1905000"/>
            <a:ext cx="2298700" cy="952500"/>
            <a:chOff x="4191000" y="2908300"/>
            <a:chExt cx="2298700" cy="952500"/>
          </a:xfrm>
        </p:grpSpPr>
        <p:sp>
          <p:nvSpPr>
            <p:cNvPr id="81" name="Rounded Rectangle 80"/>
            <p:cNvSpPr/>
            <p:nvPr/>
          </p:nvSpPr>
          <p:spPr>
            <a:xfrm>
              <a:off x="4191000" y="2908300"/>
              <a:ext cx="2298700" cy="9525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82" name="TextBox 81"/>
            <p:cNvSpPr txBox="1"/>
            <p:nvPr/>
          </p:nvSpPr>
          <p:spPr>
            <a:xfrm>
              <a:off x="4368800" y="3028950"/>
              <a:ext cx="2032000" cy="553998"/>
            </a:xfrm>
            <a:prstGeom prst="rect">
              <a:avLst/>
            </a:prstGeom>
            <a:noFill/>
          </p:spPr>
          <p:txBody>
            <a:bodyPr wrap="square" rtlCol="0">
              <a:spAutoFit/>
            </a:bodyPr>
            <a:lstStyle/>
            <a:p>
              <a:pPr algn="ctr"/>
              <a:r>
                <a:rPr lang="en-US" sz="3000" dirty="0" smtClean="0">
                  <a:latin typeface="Arial"/>
                  <a:cs typeface="Arial"/>
                </a:rPr>
                <a:t>Infernal</a:t>
              </a:r>
              <a:endParaRPr lang="en-US" sz="3000" dirty="0">
                <a:latin typeface="Arial"/>
                <a:cs typeface="Arial"/>
              </a:endParaRPr>
            </a:p>
          </p:txBody>
        </p:sp>
      </p:grpSp>
      <p:cxnSp>
        <p:nvCxnSpPr>
          <p:cNvPr id="86" name="Elbow Connector 85"/>
          <p:cNvCxnSpPr>
            <a:stCxn id="81" idx="3"/>
            <a:endCxn id="22" idx="0"/>
          </p:cNvCxnSpPr>
          <p:nvPr/>
        </p:nvCxnSpPr>
        <p:spPr>
          <a:xfrm>
            <a:off x="8940800" y="2381250"/>
            <a:ext cx="5607050" cy="3327747"/>
          </a:xfrm>
          <a:prstGeom prst="bentConnector2">
            <a:avLst/>
          </a:prstGeom>
          <a:ln w="508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6642100" y="2451100"/>
            <a:ext cx="2311400" cy="369332"/>
          </a:xfrm>
          <a:prstGeom prst="rect">
            <a:avLst/>
          </a:prstGeom>
          <a:noFill/>
        </p:spPr>
        <p:txBody>
          <a:bodyPr wrap="square" rtlCol="0">
            <a:spAutoFit/>
          </a:bodyPr>
          <a:lstStyle/>
          <a:p>
            <a:pPr algn="ctr"/>
            <a:r>
              <a:rPr lang="en-US" sz="1800" dirty="0" smtClean="0">
                <a:latin typeface="Arial"/>
                <a:cs typeface="Arial"/>
              </a:rPr>
              <a:t>global alignment</a:t>
            </a:r>
            <a:endParaRPr lang="en-US" sz="1800" dirty="0">
              <a:latin typeface="Arial"/>
              <a:cs typeface="Arial"/>
            </a:endParaRPr>
          </a:p>
        </p:txBody>
      </p:sp>
      <p:sp>
        <p:nvSpPr>
          <p:cNvPr id="93" name="TextBox 92"/>
          <p:cNvSpPr txBox="1"/>
          <p:nvPr/>
        </p:nvSpPr>
        <p:spPr>
          <a:xfrm>
            <a:off x="6642100" y="3550682"/>
            <a:ext cx="2311400" cy="369332"/>
          </a:xfrm>
          <a:prstGeom prst="rect">
            <a:avLst/>
          </a:prstGeom>
          <a:noFill/>
        </p:spPr>
        <p:txBody>
          <a:bodyPr wrap="square" rtlCol="0">
            <a:spAutoFit/>
          </a:bodyPr>
          <a:lstStyle/>
          <a:p>
            <a:pPr algn="ctr"/>
            <a:r>
              <a:rPr lang="en-US" sz="1800" dirty="0" smtClean="0">
                <a:latin typeface="Arial"/>
                <a:cs typeface="Arial"/>
              </a:rPr>
              <a:t>local alignment</a:t>
            </a:r>
            <a:endParaRPr lang="en-US" sz="1800" dirty="0">
              <a:latin typeface="Arial"/>
              <a:cs typeface="Arial"/>
            </a:endParaRPr>
          </a:p>
        </p:txBody>
      </p:sp>
      <p:grpSp>
        <p:nvGrpSpPr>
          <p:cNvPr id="47" name="Group 46"/>
          <p:cNvGrpSpPr/>
          <p:nvPr/>
        </p:nvGrpSpPr>
        <p:grpSpPr>
          <a:xfrm>
            <a:off x="2997204" y="5785197"/>
            <a:ext cx="2641600" cy="952500"/>
            <a:chOff x="2997204" y="5785197"/>
            <a:chExt cx="2641600" cy="952500"/>
          </a:xfrm>
        </p:grpSpPr>
        <p:sp>
          <p:nvSpPr>
            <p:cNvPr id="10" name="Rounded Rectangle 9"/>
            <p:cNvSpPr/>
            <p:nvPr/>
          </p:nvSpPr>
          <p:spPr>
            <a:xfrm>
              <a:off x="3149600" y="5785197"/>
              <a:ext cx="2298700" cy="9525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1" name="TextBox 10"/>
            <p:cNvSpPr txBox="1"/>
            <p:nvPr/>
          </p:nvSpPr>
          <p:spPr>
            <a:xfrm>
              <a:off x="3289300" y="5785197"/>
              <a:ext cx="2032000" cy="692497"/>
            </a:xfrm>
            <a:prstGeom prst="rect">
              <a:avLst/>
            </a:prstGeom>
            <a:noFill/>
          </p:spPr>
          <p:txBody>
            <a:bodyPr wrap="square" rtlCol="0">
              <a:spAutoFit/>
            </a:bodyPr>
            <a:lstStyle/>
            <a:p>
              <a:pPr algn="ctr"/>
              <a:r>
                <a:rPr lang="en-US" dirty="0" smtClean="0">
                  <a:latin typeface="Arial"/>
                  <a:cs typeface="Arial"/>
                </a:rPr>
                <a:t>LAST</a:t>
              </a:r>
              <a:endParaRPr lang="en-US" dirty="0">
                <a:latin typeface="Arial"/>
                <a:cs typeface="Arial"/>
              </a:endParaRPr>
            </a:p>
          </p:txBody>
        </p:sp>
        <p:sp>
          <p:nvSpPr>
            <p:cNvPr id="97" name="TextBox 96"/>
            <p:cNvSpPr txBox="1"/>
            <p:nvPr/>
          </p:nvSpPr>
          <p:spPr>
            <a:xfrm>
              <a:off x="2997204" y="6299895"/>
              <a:ext cx="2641600" cy="369332"/>
            </a:xfrm>
            <a:prstGeom prst="rect">
              <a:avLst/>
            </a:prstGeom>
            <a:noFill/>
          </p:spPr>
          <p:txBody>
            <a:bodyPr wrap="square" rtlCol="0">
              <a:spAutoFit/>
            </a:bodyPr>
            <a:lstStyle/>
            <a:p>
              <a:pPr algn="ctr"/>
              <a:r>
                <a:rPr lang="en-US" sz="1800" dirty="0">
                  <a:latin typeface="Arial"/>
                  <a:cs typeface="Arial"/>
                </a:rPr>
                <a:t>f</a:t>
              </a:r>
              <a:r>
                <a:rPr lang="en-US" sz="1800" dirty="0" smtClean="0">
                  <a:latin typeface="Arial"/>
                  <a:cs typeface="Arial"/>
                </a:rPr>
                <a:t>ast </a:t>
              </a:r>
              <a:r>
                <a:rPr lang="en-US" sz="1800" dirty="0">
                  <a:latin typeface="Arial"/>
                  <a:cs typeface="Arial"/>
                </a:rPr>
                <a:t>c</a:t>
              </a:r>
              <a:r>
                <a:rPr lang="en-US" sz="1800" dirty="0" smtClean="0">
                  <a:latin typeface="Arial"/>
                  <a:cs typeface="Arial"/>
                </a:rPr>
                <a:t>andidate </a:t>
              </a:r>
              <a:r>
                <a:rPr lang="en-US" sz="1800" dirty="0">
                  <a:latin typeface="Arial"/>
                  <a:cs typeface="Arial"/>
                </a:rPr>
                <a:t>s</a:t>
              </a:r>
              <a:r>
                <a:rPr lang="en-US" sz="1800" dirty="0" smtClean="0">
                  <a:latin typeface="Arial"/>
                  <a:cs typeface="Arial"/>
                </a:rPr>
                <a:t>earch</a:t>
              </a:r>
              <a:endParaRPr lang="en-US" sz="1800" dirty="0">
                <a:latin typeface="Arial"/>
                <a:cs typeface="Arial"/>
              </a:endParaRPr>
            </a:p>
          </p:txBody>
        </p:sp>
      </p:grpSp>
      <p:grpSp>
        <p:nvGrpSpPr>
          <p:cNvPr id="99" name="Group 98"/>
          <p:cNvGrpSpPr/>
          <p:nvPr/>
        </p:nvGrpSpPr>
        <p:grpSpPr>
          <a:xfrm>
            <a:off x="13335000" y="5702994"/>
            <a:ext cx="2298700" cy="952500"/>
            <a:chOff x="4191000" y="2908300"/>
            <a:chExt cx="2298700" cy="952500"/>
          </a:xfrm>
        </p:grpSpPr>
        <p:sp>
          <p:nvSpPr>
            <p:cNvPr id="100" name="Rounded Rectangle 99"/>
            <p:cNvSpPr/>
            <p:nvPr/>
          </p:nvSpPr>
          <p:spPr>
            <a:xfrm>
              <a:off x="4191000" y="2908300"/>
              <a:ext cx="2298700" cy="9525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01" name="TextBox 100"/>
            <p:cNvSpPr txBox="1"/>
            <p:nvPr/>
          </p:nvSpPr>
          <p:spPr>
            <a:xfrm>
              <a:off x="4318000" y="3004244"/>
              <a:ext cx="2032000" cy="523220"/>
            </a:xfrm>
            <a:prstGeom prst="rect">
              <a:avLst/>
            </a:prstGeom>
            <a:noFill/>
          </p:spPr>
          <p:txBody>
            <a:bodyPr wrap="square" rtlCol="0">
              <a:spAutoFit/>
            </a:bodyPr>
            <a:lstStyle/>
            <a:p>
              <a:pPr algn="ctr"/>
              <a:r>
                <a:rPr lang="en-US" sz="2800" dirty="0" err="1" smtClean="0">
                  <a:latin typeface="Arial"/>
                  <a:cs typeface="Arial"/>
                </a:rPr>
                <a:t>pplacer</a:t>
              </a:r>
              <a:endParaRPr lang="en-US" sz="2800" dirty="0">
                <a:latin typeface="Arial"/>
                <a:cs typeface="Arial"/>
              </a:endParaRPr>
            </a:p>
          </p:txBody>
        </p:sp>
      </p:grpSp>
      <p:sp>
        <p:nvSpPr>
          <p:cNvPr id="102" name="TextBox 101"/>
          <p:cNvSpPr txBox="1"/>
          <p:nvPr/>
        </p:nvSpPr>
        <p:spPr>
          <a:xfrm>
            <a:off x="13258800" y="6236394"/>
            <a:ext cx="2463800" cy="338554"/>
          </a:xfrm>
          <a:prstGeom prst="rect">
            <a:avLst/>
          </a:prstGeom>
          <a:noFill/>
        </p:spPr>
        <p:txBody>
          <a:bodyPr wrap="square" rtlCol="0">
            <a:spAutoFit/>
          </a:bodyPr>
          <a:lstStyle/>
          <a:p>
            <a:pPr algn="ctr"/>
            <a:r>
              <a:rPr lang="en-US" sz="1600" dirty="0">
                <a:latin typeface="Arial"/>
                <a:cs typeface="Arial"/>
              </a:rPr>
              <a:t>p</a:t>
            </a:r>
            <a:r>
              <a:rPr lang="en-US" sz="1600" dirty="0" smtClean="0">
                <a:latin typeface="Arial"/>
                <a:cs typeface="Arial"/>
              </a:rPr>
              <a:t>hylogenetic placement</a:t>
            </a:r>
            <a:endParaRPr lang="en-US" sz="1600" dirty="0">
              <a:latin typeface="Arial"/>
              <a:cs typeface="Arial"/>
            </a:endParaRPr>
          </a:p>
        </p:txBody>
      </p:sp>
      <p:grpSp>
        <p:nvGrpSpPr>
          <p:cNvPr id="108" name="Group 107"/>
          <p:cNvGrpSpPr/>
          <p:nvPr/>
        </p:nvGrpSpPr>
        <p:grpSpPr>
          <a:xfrm>
            <a:off x="2984500" y="1938129"/>
            <a:ext cx="2641600" cy="952500"/>
            <a:chOff x="2997204" y="5785197"/>
            <a:chExt cx="2641600" cy="952500"/>
          </a:xfrm>
        </p:grpSpPr>
        <p:sp>
          <p:nvSpPr>
            <p:cNvPr id="109" name="Rounded Rectangle 108"/>
            <p:cNvSpPr/>
            <p:nvPr/>
          </p:nvSpPr>
          <p:spPr>
            <a:xfrm>
              <a:off x="3149600" y="5785197"/>
              <a:ext cx="2298700" cy="9525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10" name="TextBox 109"/>
            <p:cNvSpPr txBox="1"/>
            <p:nvPr/>
          </p:nvSpPr>
          <p:spPr>
            <a:xfrm>
              <a:off x="3289300" y="5785197"/>
              <a:ext cx="2032000" cy="692497"/>
            </a:xfrm>
            <a:prstGeom prst="rect">
              <a:avLst/>
            </a:prstGeom>
            <a:noFill/>
          </p:spPr>
          <p:txBody>
            <a:bodyPr wrap="square" rtlCol="0">
              <a:spAutoFit/>
            </a:bodyPr>
            <a:lstStyle/>
            <a:p>
              <a:pPr algn="ctr"/>
              <a:r>
                <a:rPr lang="en-US" dirty="0" smtClean="0">
                  <a:latin typeface="Arial"/>
                  <a:cs typeface="Arial"/>
                </a:rPr>
                <a:t>LAST</a:t>
              </a:r>
              <a:endParaRPr lang="en-US" dirty="0">
                <a:latin typeface="Arial"/>
                <a:cs typeface="Arial"/>
              </a:endParaRPr>
            </a:p>
          </p:txBody>
        </p:sp>
        <p:sp>
          <p:nvSpPr>
            <p:cNvPr id="123" name="TextBox 122"/>
            <p:cNvSpPr txBox="1"/>
            <p:nvPr/>
          </p:nvSpPr>
          <p:spPr>
            <a:xfrm>
              <a:off x="2997204" y="6299895"/>
              <a:ext cx="2641600" cy="369332"/>
            </a:xfrm>
            <a:prstGeom prst="rect">
              <a:avLst/>
            </a:prstGeom>
            <a:noFill/>
          </p:spPr>
          <p:txBody>
            <a:bodyPr wrap="square" rtlCol="0">
              <a:spAutoFit/>
            </a:bodyPr>
            <a:lstStyle/>
            <a:p>
              <a:pPr algn="ctr"/>
              <a:r>
                <a:rPr lang="en-US" sz="1800" dirty="0">
                  <a:latin typeface="Arial"/>
                  <a:cs typeface="Arial"/>
                </a:rPr>
                <a:t>f</a:t>
              </a:r>
              <a:r>
                <a:rPr lang="en-US" sz="1800" dirty="0" smtClean="0">
                  <a:latin typeface="Arial"/>
                  <a:cs typeface="Arial"/>
                </a:rPr>
                <a:t>ast </a:t>
              </a:r>
              <a:r>
                <a:rPr lang="en-US" sz="1800" dirty="0">
                  <a:latin typeface="Arial"/>
                  <a:cs typeface="Arial"/>
                </a:rPr>
                <a:t>c</a:t>
              </a:r>
              <a:r>
                <a:rPr lang="en-US" sz="1800" dirty="0" smtClean="0">
                  <a:latin typeface="Arial"/>
                  <a:cs typeface="Arial"/>
                </a:rPr>
                <a:t>andidate </a:t>
              </a:r>
              <a:r>
                <a:rPr lang="en-US" sz="1800" dirty="0">
                  <a:latin typeface="Arial"/>
                  <a:cs typeface="Arial"/>
                </a:rPr>
                <a:t>s</a:t>
              </a:r>
              <a:r>
                <a:rPr lang="en-US" sz="1800" dirty="0" smtClean="0">
                  <a:latin typeface="Arial"/>
                  <a:cs typeface="Arial"/>
                </a:rPr>
                <a:t>earch</a:t>
              </a:r>
              <a:endParaRPr lang="en-US" sz="1800" dirty="0">
                <a:latin typeface="Arial"/>
                <a:cs typeface="Arial"/>
              </a:endParaRPr>
            </a:p>
          </p:txBody>
        </p:sp>
      </p:grpSp>
      <p:grpSp>
        <p:nvGrpSpPr>
          <p:cNvPr id="124" name="Group 123"/>
          <p:cNvGrpSpPr/>
          <p:nvPr/>
        </p:nvGrpSpPr>
        <p:grpSpPr>
          <a:xfrm>
            <a:off x="2997204" y="7372022"/>
            <a:ext cx="2641600" cy="952500"/>
            <a:chOff x="2997204" y="5785197"/>
            <a:chExt cx="2641600" cy="952500"/>
          </a:xfrm>
        </p:grpSpPr>
        <p:sp>
          <p:nvSpPr>
            <p:cNvPr id="125" name="Rounded Rectangle 124"/>
            <p:cNvSpPr/>
            <p:nvPr/>
          </p:nvSpPr>
          <p:spPr>
            <a:xfrm>
              <a:off x="3149600" y="5785197"/>
              <a:ext cx="2298700" cy="9525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26" name="TextBox 125"/>
            <p:cNvSpPr txBox="1"/>
            <p:nvPr/>
          </p:nvSpPr>
          <p:spPr>
            <a:xfrm>
              <a:off x="3289300" y="5785197"/>
              <a:ext cx="2032000" cy="692497"/>
            </a:xfrm>
            <a:prstGeom prst="rect">
              <a:avLst/>
            </a:prstGeom>
            <a:noFill/>
            <a:ln>
              <a:noFill/>
            </a:ln>
          </p:spPr>
          <p:txBody>
            <a:bodyPr wrap="square" rtlCol="0">
              <a:spAutoFit/>
            </a:bodyPr>
            <a:lstStyle/>
            <a:p>
              <a:pPr algn="ctr"/>
              <a:r>
                <a:rPr lang="en-US" dirty="0" smtClean="0">
                  <a:solidFill>
                    <a:srgbClr val="7F7F7F"/>
                  </a:solidFill>
                  <a:latin typeface="Arial"/>
                  <a:cs typeface="Arial"/>
                </a:rPr>
                <a:t>LAST</a:t>
              </a:r>
              <a:endParaRPr lang="en-US" dirty="0">
                <a:solidFill>
                  <a:srgbClr val="7F7F7F"/>
                </a:solidFill>
                <a:latin typeface="Arial"/>
                <a:cs typeface="Arial"/>
              </a:endParaRPr>
            </a:p>
          </p:txBody>
        </p:sp>
        <p:sp>
          <p:nvSpPr>
            <p:cNvPr id="127" name="TextBox 126"/>
            <p:cNvSpPr txBox="1"/>
            <p:nvPr/>
          </p:nvSpPr>
          <p:spPr>
            <a:xfrm>
              <a:off x="2997204" y="6299895"/>
              <a:ext cx="2641600" cy="369332"/>
            </a:xfrm>
            <a:prstGeom prst="rect">
              <a:avLst/>
            </a:prstGeom>
            <a:noFill/>
            <a:ln>
              <a:noFill/>
            </a:ln>
          </p:spPr>
          <p:txBody>
            <a:bodyPr wrap="square" rtlCol="0">
              <a:spAutoFit/>
            </a:bodyPr>
            <a:lstStyle/>
            <a:p>
              <a:pPr algn="ctr"/>
              <a:r>
                <a:rPr lang="en-US" sz="1800" dirty="0">
                  <a:solidFill>
                    <a:srgbClr val="7F7F7F"/>
                  </a:solidFill>
                  <a:latin typeface="Arial"/>
                  <a:cs typeface="Arial"/>
                </a:rPr>
                <a:t>f</a:t>
              </a:r>
              <a:r>
                <a:rPr lang="en-US" sz="1800" dirty="0" smtClean="0">
                  <a:solidFill>
                    <a:srgbClr val="7F7F7F"/>
                  </a:solidFill>
                  <a:latin typeface="Arial"/>
                  <a:cs typeface="Arial"/>
                </a:rPr>
                <a:t>ast </a:t>
              </a:r>
              <a:r>
                <a:rPr lang="en-US" sz="1800" dirty="0">
                  <a:solidFill>
                    <a:srgbClr val="7F7F7F"/>
                  </a:solidFill>
                  <a:latin typeface="Arial"/>
                  <a:cs typeface="Arial"/>
                </a:rPr>
                <a:t>c</a:t>
              </a:r>
              <a:r>
                <a:rPr lang="en-US" sz="1800" dirty="0" smtClean="0">
                  <a:solidFill>
                    <a:srgbClr val="7F7F7F"/>
                  </a:solidFill>
                  <a:latin typeface="Arial"/>
                  <a:cs typeface="Arial"/>
                </a:rPr>
                <a:t>andidate </a:t>
              </a:r>
              <a:r>
                <a:rPr lang="en-US" sz="1800" dirty="0">
                  <a:solidFill>
                    <a:srgbClr val="7F7F7F"/>
                  </a:solidFill>
                  <a:latin typeface="Arial"/>
                  <a:cs typeface="Arial"/>
                </a:rPr>
                <a:t>s</a:t>
              </a:r>
              <a:r>
                <a:rPr lang="en-US" sz="1800" dirty="0" smtClean="0">
                  <a:solidFill>
                    <a:srgbClr val="7F7F7F"/>
                  </a:solidFill>
                  <a:latin typeface="Arial"/>
                  <a:cs typeface="Arial"/>
                </a:rPr>
                <a:t>earch</a:t>
              </a:r>
              <a:endParaRPr lang="en-US" sz="1800" dirty="0">
                <a:solidFill>
                  <a:srgbClr val="7F7F7F"/>
                </a:solidFill>
                <a:latin typeface="Arial"/>
                <a:cs typeface="Arial"/>
              </a:endParaRPr>
            </a:p>
          </p:txBody>
        </p:sp>
      </p:grpSp>
      <p:sp>
        <p:nvSpPr>
          <p:cNvPr id="129" name="TextBox 128"/>
          <p:cNvSpPr txBox="1"/>
          <p:nvPr/>
        </p:nvSpPr>
        <p:spPr>
          <a:xfrm>
            <a:off x="2997204" y="3540741"/>
            <a:ext cx="2641600" cy="369332"/>
          </a:xfrm>
          <a:prstGeom prst="rect">
            <a:avLst/>
          </a:prstGeom>
          <a:noFill/>
        </p:spPr>
        <p:txBody>
          <a:bodyPr wrap="square" rtlCol="0">
            <a:spAutoFit/>
          </a:bodyPr>
          <a:lstStyle/>
          <a:p>
            <a:pPr algn="ctr"/>
            <a:r>
              <a:rPr lang="en-US" sz="1800" dirty="0">
                <a:latin typeface="Arial"/>
                <a:cs typeface="Arial"/>
              </a:rPr>
              <a:t>f</a:t>
            </a:r>
            <a:r>
              <a:rPr lang="en-US" sz="1800" dirty="0" smtClean="0">
                <a:latin typeface="Arial"/>
                <a:cs typeface="Arial"/>
              </a:rPr>
              <a:t>ast </a:t>
            </a:r>
            <a:r>
              <a:rPr lang="en-US" sz="1800" dirty="0">
                <a:latin typeface="Arial"/>
                <a:cs typeface="Arial"/>
              </a:rPr>
              <a:t>c</a:t>
            </a:r>
            <a:r>
              <a:rPr lang="en-US" sz="1800" dirty="0" smtClean="0">
                <a:latin typeface="Arial"/>
                <a:cs typeface="Arial"/>
              </a:rPr>
              <a:t>andidate </a:t>
            </a:r>
            <a:r>
              <a:rPr lang="en-US" sz="1800" dirty="0">
                <a:latin typeface="Arial"/>
                <a:cs typeface="Arial"/>
              </a:rPr>
              <a:t>s</a:t>
            </a:r>
            <a:r>
              <a:rPr lang="en-US" sz="1800" dirty="0" smtClean="0">
                <a:latin typeface="Arial"/>
                <a:cs typeface="Arial"/>
              </a:rPr>
              <a:t>earch</a:t>
            </a:r>
            <a:endParaRPr lang="en-US" sz="1800" dirty="0">
              <a:latin typeface="Arial"/>
              <a:cs typeface="Arial"/>
            </a:endParaRPr>
          </a:p>
        </p:txBody>
      </p:sp>
      <p:grpSp>
        <p:nvGrpSpPr>
          <p:cNvPr id="48" name="Group 47"/>
          <p:cNvGrpSpPr/>
          <p:nvPr/>
        </p:nvGrpSpPr>
        <p:grpSpPr>
          <a:xfrm>
            <a:off x="10020300" y="5785197"/>
            <a:ext cx="2311400" cy="952500"/>
            <a:chOff x="10020300" y="5785197"/>
            <a:chExt cx="2311400" cy="952500"/>
          </a:xfrm>
        </p:grpSpPr>
        <p:sp>
          <p:nvSpPr>
            <p:cNvPr id="25" name="Rounded Rectangle 24"/>
            <p:cNvSpPr/>
            <p:nvPr/>
          </p:nvSpPr>
          <p:spPr>
            <a:xfrm>
              <a:off x="10020300" y="5785197"/>
              <a:ext cx="2298700" cy="9525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26" name="TextBox 25"/>
            <p:cNvSpPr txBox="1"/>
            <p:nvPr/>
          </p:nvSpPr>
          <p:spPr>
            <a:xfrm>
              <a:off x="10134600" y="5867400"/>
              <a:ext cx="2032000" cy="553998"/>
            </a:xfrm>
            <a:prstGeom prst="rect">
              <a:avLst/>
            </a:prstGeom>
            <a:noFill/>
          </p:spPr>
          <p:txBody>
            <a:bodyPr wrap="square" rtlCol="0">
              <a:spAutoFit/>
            </a:bodyPr>
            <a:lstStyle/>
            <a:p>
              <a:pPr algn="ctr"/>
              <a:r>
                <a:rPr lang="en-US" sz="3000" dirty="0" err="1" smtClean="0">
                  <a:latin typeface="Arial"/>
                  <a:cs typeface="Arial"/>
                </a:rPr>
                <a:t>hmmalign</a:t>
              </a:r>
              <a:endParaRPr lang="en-US" sz="3000" dirty="0">
                <a:latin typeface="Arial"/>
                <a:cs typeface="Arial"/>
              </a:endParaRPr>
            </a:p>
          </p:txBody>
        </p:sp>
        <p:sp>
          <p:nvSpPr>
            <p:cNvPr id="130" name="TextBox 129"/>
            <p:cNvSpPr txBox="1"/>
            <p:nvPr/>
          </p:nvSpPr>
          <p:spPr>
            <a:xfrm>
              <a:off x="10020300" y="6314082"/>
              <a:ext cx="2311400" cy="369332"/>
            </a:xfrm>
            <a:prstGeom prst="rect">
              <a:avLst/>
            </a:prstGeom>
            <a:noFill/>
          </p:spPr>
          <p:txBody>
            <a:bodyPr wrap="square" rtlCol="0">
              <a:spAutoFit/>
            </a:bodyPr>
            <a:lstStyle/>
            <a:p>
              <a:pPr algn="ctr"/>
              <a:r>
                <a:rPr lang="en-US" sz="1800" dirty="0" smtClean="0">
                  <a:latin typeface="Arial"/>
                  <a:cs typeface="Arial"/>
                </a:rPr>
                <a:t>multiple alignment</a:t>
              </a:r>
              <a:endParaRPr lang="en-US" sz="1800" dirty="0">
                <a:latin typeface="Arial"/>
                <a:cs typeface="Arial"/>
              </a:endParaRPr>
            </a:p>
          </p:txBody>
        </p:sp>
      </p:grpSp>
      <p:grpSp>
        <p:nvGrpSpPr>
          <p:cNvPr id="131" name="Group 130"/>
          <p:cNvGrpSpPr/>
          <p:nvPr/>
        </p:nvGrpSpPr>
        <p:grpSpPr>
          <a:xfrm>
            <a:off x="10007600" y="7410470"/>
            <a:ext cx="2311400" cy="952500"/>
            <a:chOff x="10020300" y="5785197"/>
            <a:chExt cx="2311400" cy="952500"/>
          </a:xfrm>
        </p:grpSpPr>
        <p:sp>
          <p:nvSpPr>
            <p:cNvPr id="132" name="Rounded Rectangle 131"/>
            <p:cNvSpPr/>
            <p:nvPr/>
          </p:nvSpPr>
          <p:spPr>
            <a:xfrm>
              <a:off x="10020300" y="5785197"/>
              <a:ext cx="2298700" cy="9525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33" name="TextBox 132"/>
            <p:cNvSpPr txBox="1"/>
            <p:nvPr/>
          </p:nvSpPr>
          <p:spPr>
            <a:xfrm>
              <a:off x="10134600" y="5867400"/>
              <a:ext cx="2032000" cy="553998"/>
            </a:xfrm>
            <a:prstGeom prst="rect">
              <a:avLst/>
            </a:prstGeom>
            <a:noFill/>
          </p:spPr>
          <p:txBody>
            <a:bodyPr wrap="square" rtlCol="0">
              <a:spAutoFit/>
            </a:bodyPr>
            <a:lstStyle/>
            <a:p>
              <a:pPr algn="ctr"/>
              <a:r>
                <a:rPr lang="en-US" sz="3000" dirty="0" err="1" smtClean="0">
                  <a:solidFill>
                    <a:srgbClr val="7F7F7F"/>
                  </a:solidFill>
                  <a:latin typeface="Arial"/>
                  <a:cs typeface="Arial"/>
                </a:rPr>
                <a:t>hmmalign</a:t>
              </a:r>
              <a:endParaRPr lang="en-US" sz="3000" dirty="0">
                <a:solidFill>
                  <a:srgbClr val="7F7F7F"/>
                </a:solidFill>
                <a:latin typeface="Arial"/>
                <a:cs typeface="Arial"/>
              </a:endParaRPr>
            </a:p>
          </p:txBody>
        </p:sp>
        <p:sp>
          <p:nvSpPr>
            <p:cNvPr id="134" name="TextBox 133"/>
            <p:cNvSpPr txBox="1"/>
            <p:nvPr/>
          </p:nvSpPr>
          <p:spPr>
            <a:xfrm>
              <a:off x="10020300" y="6314082"/>
              <a:ext cx="2311400" cy="369332"/>
            </a:xfrm>
            <a:prstGeom prst="rect">
              <a:avLst/>
            </a:prstGeom>
            <a:noFill/>
          </p:spPr>
          <p:txBody>
            <a:bodyPr wrap="square" rtlCol="0">
              <a:spAutoFit/>
            </a:bodyPr>
            <a:lstStyle/>
            <a:p>
              <a:pPr algn="ctr"/>
              <a:r>
                <a:rPr lang="en-US" sz="1800" dirty="0" smtClean="0">
                  <a:solidFill>
                    <a:srgbClr val="7F7F7F"/>
                  </a:solidFill>
                  <a:latin typeface="Arial"/>
                  <a:cs typeface="Arial"/>
                </a:rPr>
                <a:t>multiple alignment</a:t>
              </a:r>
              <a:endParaRPr lang="en-US" sz="1800" dirty="0">
                <a:solidFill>
                  <a:srgbClr val="7F7F7F"/>
                </a:solidFill>
                <a:latin typeface="Arial"/>
                <a:cs typeface="Arial"/>
              </a:endParaRPr>
            </a:p>
          </p:txBody>
        </p:sp>
      </p:grpSp>
    </p:spTree>
    <p:extLst>
      <p:ext uri="{BB962C8B-B14F-4D97-AF65-F5344CB8AC3E}">
        <p14:creationId xmlns:p14="http://schemas.microsoft.com/office/powerpoint/2010/main" val="3012326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Picture 83" descr="octopus_2_lg.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983" y="6297697"/>
            <a:ext cx="1030017" cy="778399"/>
          </a:xfrm>
          <a:prstGeom prst="rect">
            <a:avLst/>
          </a:prstGeom>
        </p:spPr>
      </p:pic>
      <p:sp>
        <p:nvSpPr>
          <p:cNvPr id="76" name="Rectangle 75"/>
          <p:cNvSpPr/>
          <p:nvPr/>
        </p:nvSpPr>
        <p:spPr>
          <a:xfrm>
            <a:off x="1562100" y="4660899"/>
            <a:ext cx="11772900" cy="3784601"/>
          </a:xfrm>
          <a:prstGeom prst="rect">
            <a:avLst/>
          </a:prstGeom>
          <a:solidFill>
            <a:srgbClr val="CA1E00">
              <a:alpha val="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1562100" y="1663700"/>
            <a:ext cx="11772900" cy="2794000"/>
          </a:xfrm>
          <a:prstGeom prst="rect">
            <a:avLst/>
          </a:prstGeom>
          <a:solidFill>
            <a:srgbClr val="CA1E00">
              <a:alpha val="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p:nvGrpSpPr>
        <p:grpSpPr>
          <a:xfrm>
            <a:off x="3149600" y="2997200"/>
            <a:ext cx="2298700" cy="977900"/>
            <a:chOff x="4191000" y="2882900"/>
            <a:chExt cx="2298700" cy="977900"/>
          </a:xfrm>
        </p:grpSpPr>
        <p:sp>
          <p:nvSpPr>
            <p:cNvPr id="13" name="Rounded Rectangle 12"/>
            <p:cNvSpPr/>
            <p:nvPr/>
          </p:nvSpPr>
          <p:spPr>
            <a:xfrm>
              <a:off x="4191000" y="2908300"/>
              <a:ext cx="2298700" cy="9525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eorgia"/>
                <a:cs typeface="Georgia"/>
              </a:endParaRPr>
            </a:p>
          </p:txBody>
        </p:sp>
        <p:sp>
          <p:nvSpPr>
            <p:cNvPr id="14" name="TextBox 13"/>
            <p:cNvSpPr txBox="1"/>
            <p:nvPr/>
          </p:nvSpPr>
          <p:spPr>
            <a:xfrm>
              <a:off x="4343400" y="2882900"/>
              <a:ext cx="2032000" cy="692497"/>
            </a:xfrm>
            <a:prstGeom prst="rect">
              <a:avLst/>
            </a:prstGeom>
            <a:noFill/>
          </p:spPr>
          <p:txBody>
            <a:bodyPr wrap="square" rtlCol="0">
              <a:spAutoFit/>
            </a:bodyPr>
            <a:lstStyle/>
            <a:p>
              <a:pPr algn="ctr"/>
              <a:r>
                <a:rPr lang="en-US" dirty="0" smtClean="0">
                  <a:latin typeface="Helvetica Neue"/>
                  <a:cs typeface="Helvetica Neue"/>
                </a:rPr>
                <a:t>Bowtie</a:t>
              </a:r>
              <a:endParaRPr lang="en-US" dirty="0">
                <a:latin typeface="Helvetica Neue"/>
                <a:cs typeface="Helvetica Neue"/>
              </a:endParaRPr>
            </a:p>
          </p:txBody>
        </p:sp>
      </p:grpSp>
      <p:grpSp>
        <p:nvGrpSpPr>
          <p:cNvPr id="15" name="Group 14"/>
          <p:cNvGrpSpPr/>
          <p:nvPr/>
        </p:nvGrpSpPr>
        <p:grpSpPr>
          <a:xfrm>
            <a:off x="6629400" y="3018314"/>
            <a:ext cx="2298700" cy="952500"/>
            <a:chOff x="4191000" y="2908300"/>
            <a:chExt cx="2298700" cy="952500"/>
          </a:xfrm>
        </p:grpSpPr>
        <p:sp>
          <p:nvSpPr>
            <p:cNvPr id="16" name="Rounded Rectangle 15"/>
            <p:cNvSpPr/>
            <p:nvPr/>
          </p:nvSpPr>
          <p:spPr>
            <a:xfrm>
              <a:off x="4191000" y="2908300"/>
              <a:ext cx="2298700" cy="9525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eorgia"/>
                <a:cs typeface="Georgia"/>
              </a:endParaRPr>
            </a:p>
          </p:txBody>
        </p:sp>
        <p:sp>
          <p:nvSpPr>
            <p:cNvPr id="17" name="TextBox 16"/>
            <p:cNvSpPr txBox="1"/>
            <p:nvPr/>
          </p:nvSpPr>
          <p:spPr>
            <a:xfrm>
              <a:off x="4368800" y="3028950"/>
              <a:ext cx="2032000" cy="553998"/>
            </a:xfrm>
            <a:prstGeom prst="rect">
              <a:avLst/>
            </a:prstGeom>
            <a:noFill/>
          </p:spPr>
          <p:txBody>
            <a:bodyPr wrap="square" rtlCol="0">
              <a:spAutoFit/>
            </a:bodyPr>
            <a:lstStyle/>
            <a:p>
              <a:pPr algn="ctr"/>
              <a:r>
                <a:rPr lang="en-US" sz="3000" dirty="0" smtClean="0">
                  <a:latin typeface="Helvetica Neue"/>
                  <a:cs typeface="Helvetica Neue"/>
                </a:rPr>
                <a:t>Infernal</a:t>
              </a:r>
              <a:endParaRPr lang="en-US" sz="3000" dirty="0">
                <a:latin typeface="Helvetica Neue"/>
                <a:cs typeface="Helvetica Neue"/>
              </a:endParaRPr>
            </a:p>
          </p:txBody>
        </p:sp>
      </p:grpSp>
      <p:grpSp>
        <p:nvGrpSpPr>
          <p:cNvPr id="18" name="Group 17"/>
          <p:cNvGrpSpPr/>
          <p:nvPr/>
        </p:nvGrpSpPr>
        <p:grpSpPr>
          <a:xfrm>
            <a:off x="6642100" y="5785197"/>
            <a:ext cx="2298700" cy="952500"/>
            <a:chOff x="4191000" y="2908300"/>
            <a:chExt cx="2298700" cy="952500"/>
          </a:xfrm>
        </p:grpSpPr>
        <p:sp>
          <p:nvSpPr>
            <p:cNvPr id="19" name="Rounded Rectangle 18"/>
            <p:cNvSpPr/>
            <p:nvPr/>
          </p:nvSpPr>
          <p:spPr>
            <a:xfrm>
              <a:off x="4191000" y="2908300"/>
              <a:ext cx="2298700" cy="9525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eorgia"/>
                <a:cs typeface="Georgia"/>
              </a:endParaRPr>
            </a:p>
          </p:txBody>
        </p:sp>
        <p:sp>
          <p:nvSpPr>
            <p:cNvPr id="20" name="TextBox 19"/>
            <p:cNvSpPr txBox="1"/>
            <p:nvPr/>
          </p:nvSpPr>
          <p:spPr>
            <a:xfrm>
              <a:off x="4343400" y="3125806"/>
              <a:ext cx="2032000" cy="492443"/>
            </a:xfrm>
            <a:prstGeom prst="rect">
              <a:avLst/>
            </a:prstGeom>
            <a:noFill/>
          </p:spPr>
          <p:txBody>
            <a:bodyPr wrap="square" rtlCol="0">
              <a:spAutoFit/>
            </a:bodyPr>
            <a:lstStyle/>
            <a:p>
              <a:pPr algn="ctr"/>
              <a:r>
                <a:rPr lang="en-US" sz="2600" dirty="0" err="1" smtClean="0">
                  <a:latin typeface="Helvetica Neue"/>
                  <a:cs typeface="Helvetica Neue"/>
                </a:rPr>
                <a:t>hmmsearch</a:t>
              </a:r>
              <a:endParaRPr lang="en-US" sz="2600" dirty="0">
                <a:latin typeface="Helvetica Neue"/>
                <a:cs typeface="Helvetica Neue"/>
              </a:endParaRPr>
            </a:p>
          </p:txBody>
        </p:sp>
      </p:grpSp>
      <p:sp>
        <p:nvSpPr>
          <p:cNvPr id="29" name="Rounded Rectangle 28"/>
          <p:cNvSpPr/>
          <p:nvPr/>
        </p:nvSpPr>
        <p:spPr>
          <a:xfrm>
            <a:off x="697378" y="546100"/>
            <a:ext cx="3981450" cy="952500"/>
          </a:xfrm>
          <a:prstGeom prst="roundRect">
            <a:avLst/>
          </a:prstGeom>
          <a:noFill/>
          <a:ln>
            <a:solidFill>
              <a:srgbClr val="CA1E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eorgia"/>
              <a:cs typeface="Georgia"/>
            </a:endParaRPr>
          </a:p>
        </p:txBody>
      </p:sp>
      <p:sp>
        <p:nvSpPr>
          <p:cNvPr id="30" name="TextBox 29"/>
          <p:cNvSpPr txBox="1"/>
          <p:nvPr/>
        </p:nvSpPr>
        <p:spPr>
          <a:xfrm>
            <a:off x="961342" y="673100"/>
            <a:ext cx="3519514" cy="692497"/>
          </a:xfrm>
          <a:prstGeom prst="rect">
            <a:avLst/>
          </a:prstGeom>
          <a:noFill/>
          <a:ln>
            <a:noFill/>
          </a:ln>
        </p:spPr>
        <p:txBody>
          <a:bodyPr wrap="square" rtlCol="0">
            <a:spAutoFit/>
          </a:bodyPr>
          <a:lstStyle/>
          <a:p>
            <a:pPr algn="ctr"/>
            <a:r>
              <a:rPr lang="en-US" dirty="0" smtClean="0"/>
              <a:t>Input Sequences</a:t>
            </a:r>
          </a:p>
        </p:txBody>
      </p:sp>
      <p:cxnSp>
        <p:nvCxnSpPr>
          <p:cNvPr id="42" name="Elbow Connector 41"/>
          <p:cNvCxnSpPr/>
          <p:nvPr/>
        </p:nvCxnSpPr>
        <p:spPr>
          <a:xfrm>
            <a:off x="1358900" y="2393950"/>
            <a:ext cx="1689104" cy="1104900"/>
          </a:xfrm>
          <a:prstGeom prst="bentConnector3">
            <a:avLst>
              <a:gd name="adj1" fmla="val -2631"/>
            </a:avLst>
          </a:prstGeom>
          <a:ln w="508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1" name="Elbow Connector 50"/>
          <p:cNvCxnSpPr/>
          <p:nvPr/>
        </p:nvCxnSpPr>
        <p:spPr>
          <a:xfrm rot="16200000" flipH="1">
            <a:off x="-376751" y="2836695"/>
            <a:ext cx="4762848" cy="2086660"/>
          </a:xfrm>
          <a:prstGeom prst="bentConnector3">
            <a:avLst>
              <a:gd name="adj1" fmla="val 100130"/>
            </a:avLst>
          </a:prstGeom>
          <a:ln w="508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5448300" y="2393950"/>
            <a:ext cx="1066800" cy="0"/>
          </a:xfrm>
          <a:prstGeom prst="straightConnector1">
            <a:avLst/>
          </a:prstGeom>
          <a:ln w="508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13" idx="3"/>
          </p:cNvCxnSpPr>
          <p:nvPr/>
        </p:nvCxnSpPr>
        <p:spPr>
          <a:xfrm flipV="1">
            <a:off x="5448300" y="3494564"/>
            <a:ext cx="1066800" cy="4286"/>
          </a:xfrm>
          <a:prstGeom prst="straightConnector1">
            <a:avLst/>
          </a:prstGeom>
          <a:ln w="508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9" name="Elbow Connector 58"/>
          <p:cNvCxnSpPr>
            <a:stCxn id="16" idx="3"/>
          </p:cNvCxnSpPr>
          <p:nvPr/>
        </p:nvCxnSpPr>
        <p:spPr>
          <a:xfrm>
            <a:off x="8928100" y="3494564"/>
            <a:ext cx="5619750" cy="2214433"/>
          </a:xfrm>
          <a:prstGeom prst="bentConnector2">
            <a:avLst/>
          </a:prstGeom>
          <a:ln w="508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10" idx="3"/>
          </p:cNvCxnSpPr>
          <p:nvPr/>
        </p:nvCxnSpPr>
        <p:spPr>
          <a:xfrm>
            <a:off x="5448300" y="6261447"/>
            <a:ext cx="1054100" cy="0"/>
          </a:xfrm>
          <a:prstGeom prst="straightConnector1">
            <a:avLst/>
          </a:prstGeom>
          <a:ln w="508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19" idx="3"/>
          </p:cNvCxnSpPr>
          <p:nvPr/>
        </p:nvCxnSpPr>
        <p:spPr>
          <a:xfrm>
            <a:off x="8940800" y="6261447"/>
            <a:ext cx="952500" cy="0"/>
          </a:xfrm>
          <a:prstGeom prst="straightConnector1">
            <a:avLst/>
          </a:prstGeom>
          <a:ln w="508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a:stCxn id="25" idx="3"/>
          </p:cNvCxnSpPr>
          <p:nvPr/>
        </p:nvCxnSpPr>
        <p:spPr>
          <a:xfrm>
            <a:off x="12319000" y="6261447"/>
            <a:ext cx="965200" cy="0"/>
          </a:xfrm>
          <a:prstGeom prst="straightConnector1">
            <a:avLst/>
          </a:prstGeom>
          <a:ln w="508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11430000" y="1663700"/>
            <a:ext cx="1371600" cy="692497"/>
          </a:xfrm>
          <a:prstGeom prst="rect">
            <a:avLst/>
          </a:prstGeom>
          <a:noFill/>
        </p:spPr>
        <p:txBody>
          <a:bodyPr wrap="square" rtlCol="0">
            <a:spAutoFit/>
          </a:bodyPr>
          <a:lstStyle/>
          <a:p>
            <a:r>
              <a:rPr lang="en-US" dirty="0" err="1" smtClean="0">
                <a:solidFill>
                  <a:srgbClr val="CA1E00"/>
                </a:solidFill>
              </a:rPr>
              <a:t>rRNA</a:t>
            </a:r>
            <a:endParaRPr lang="en-US" dirty="0">
              <a:solidFill>
                <a:srgbClr val="CA1E00"/>
              </a:solidFill>
            </a:endParaRPr>
          </a:p>
        </p:txBody>
      </p:sp>
      <p:sp>
        <p:nvSpPr>
          <p:cNvPr id="70" name="TextBox 69"/>
          <p:cNvSpPr txBox="1"/>
          <p:nvPr/>
        </p:nvSpPr>
        <p:spPr>
          <a:xfrm>
            <a:off x="1562100" y="2044700"/>
            <a:ext cx="1308100" cy="369332"/>
          </a:xfrm>
          <a:prstGeom prst="rect">
            <a:avLst/>
          </a:prstGeom>
          <a:noFill/>
        </p:spPr>
        <p:txBody>
          <a:bodyPr wrap="square" rtlCol="0">
            <a:spAutoFit/>
          </a:bodyPr>
          <a:lstStyle/>
          <a:p>
            <a:r>
              <a:rPr lang="en-US" sz="1800" dirty="0" smtClean="0"/>
              <a:t>&gt;1000 </a:t>
            </a:r>
            <a:r>
              <a:rPr lang="en-US" sz="1800" dirty="0" err="1" smtClean="0"/>
              <a:t>bp</a:t>
            </a:r>
            <a:endParaRPr lang="en-US" sz="1800" dirty="0"/>
          </a:p>
        </p:txBody>
      </p:sp>
      <p:sp>
        <p:nvSpPr>
          <p:cNvPr id="71" name="TextBox 70"/>
          <p:cNvSpPr txBox="1"/>
          <p:nvPr/>
        </p:nvSpPr>
        <p:spPr>
          <a:xfrm>
            <a:off x="1562100" y="3125232"/>
            <a:ext cx="1308100" cy="369332"/>
          </a:xfrm>
          <a:prstGeom prst="rect">
            <a:avLst/>
          </a:prstGeom>
          <a:noFill/>
        </p:spPr>
        <p:txBody>
          <a:bodyPr wrap="square" rtlCol="0">
            <a:spAutoFit/>
          </a:bodyPr>
          <a:lstStyle/>
          <a:p>
            <a:r>
              <a:rPr lang="en-US" sz="1800" dirty="0"/>
              <a:t>&lt;</a:t>
            </a:r>
            <a:r>
              <a:rPr lang="en-US" sz="1800" dirty="0" smtClean="0"/>
              <a:t>1000 </a:t>
            </a:r>
            <a:r>
              <a:rPr lang="en-US" sz="1800" dirty="0" err="1" smtClean="0"/>
              <a:t>bp</a:t>
            </a:r>
            <a:endParaRPr lang="en-US" sz="1800" dirty="0"/>
          </a:p>
        </p:txBody>
      </p:sp>
      <p:sp>
        <p:nvSpPr>
          <p:cNvPr id="72" name="TextBox 71"/>
          <p:cNvSpPr txBox="1"/>
          <p:nvPr/>
        </p:nvSpPr>
        <p:spPr>
          <a:xfrm>
            <a:off x="10985500" y="3505031"/>
            <a:ext cx="2298700" cy="369332"/>
          </a:xfrm>
          <a:prstGeom prst="rect">
            <a:avLst/>
          </a:prstGeom>
          <a:noFill/>
        </p:spPr>
        <p:txBody>
          <a:bodyPr wrap="square" rtlCol="0">
            <a:spAutoFit/>
          </a:bodyPr>
          <a:lstStyle/>
          <a:p>
            <a:r>
              <a:rPr lang="en-US" sz="1800" dirty="0"/>
              <a:t>a</a:t>
            </a:r>
            <a:r>
              <a:rPr lang="en-US" sz="1800" dirty="0" smtClean="0"/>
              <a:t>lignment masking</a:t>
            </a:r>
            <a:endParaRPr lang="en-US" sz="1800" dirty="0"/>
          </a:p>
        </p:txBody>
      </p:sp>
      <p:sp>
        <p:nvSpPr>
          <p:cNvPr id="73" name="TextBox 72"/>
          <p:cNvSpPr txBox="1"/>
          <p:nvPr/>
        </p:nvSpPr>
        <p:spPr>
          <a:xfrm>
            <a:off x="12166600" y="5461167"/>
            <a:ext cx="1289050" cy="646331"/>
          </a:xfrm>
          <a:prstGeom prst="rect">
            <a:avLst/>
          </a:prstGeom>
          <a:noFill/>
        </p:spPr>
        <p:txBody>
          <a:bodyPr wrap="square" rtlCol="0">
            <a:spAutoFit/>
          </a:bodyPr>
          <a:lstStyle/>
          <a:p>
            <a:pPr algn="ctr"/>
            <a:r>
              <a:rPr lang="en-US" sz="1800" dirty="0"/>
              <a:t>a</a:t>
            </a:r>
            <a:r>
              <a:rPr lang="en-US" sz="1800" dirty="0" smtClean="0"/>
              <a:t>lignment </a:t>
            </a:r>
          </a:p>
          <a:p>
            <a:pPr algn="ctr"/>
            <a:r>
              <a:rPr lang="en-US" sz="1800" dirty="0" smtClean="0"/>
              <a:t>masking</a:t>
            </a:r>
            <a:endParaRPr lang="en-US" sz="1800" dirty="0"/>
          </a:p>
        </p:txBody>
      </p:sp>
      <p:sp>
        <p:nvSpPr>
          <p:cNvPr id="74" name="TextBox 73"/>
          <p:cNvSpPr txBox="1"/>
          <p:nvPr/>
        </p:nvSpPr>
        <p:spPr>
          <a:xfrm>
            <a:off x="2590800" y="4024868"/>
            <a:ext cx="3390900" cy="369332"/>
          </a:xfrm>
          <a:prstGeom prst="rect">
            <a:avLst/>
          </a:prstGeom>
          <a:noFill/>
        </p:spPr>
        <p:txBody>
          <a:bodyPr wrap="square" rtlCol="0">
            <a:spAutoFit/>
          </a:bodyPr>
          <a:lstStyle/>
          <a:p>
            <a:pPr algn="ctr"/>
            <a:r>
              <a:rPr lang="en-US" sz="1800" dirty="0"/>
              <a:t>s</a:t>
            </a:r>
            <a:r>
              <a:rPr lang="en-US" sz="1800" dirty="0" smtClean="0"/>
              <a:t>earch input against references</a:t>
            </a:r>
            <a:endParaRPr lang="en-US" sz="1800" dirty="0"/>
          </a:p>
        </p:txBody>
      </p:sp>
      <p:sp>
        <p:nvSpPr>
          <p:cNvPr id="75" name="TextBox 74"/>
          <p:cNvSpPr txBox="1"/>
          <p:nvPr/>
        </p:nvSpPr>
        <p:spPr>
          <a:xfrm>
            <a:off x="5867400" y="3931840"/>
            <a:ext cx="3873500" cy="523220"/>
          </a:xfrm>
          <a:prstGeom prst="rect">
            <a:avLst/>
          </a:prstGeom>
          <a:noFill/>
        </p:spPr>
        <p:txBody>
          <a:bodyPr wrap="square" rtlCol="0">
            <a:spAutoFit/>
          </a:bodyPr>
          <a:lstStyle/>
          <a:p>
            <a:pPr algn="ctr"/>
            <a:r>
              <a:rPr lang="en-US" sz="1400" dirty="0" smtClean="0"/>
              <a:t>Covariance Models used to align candidates to reference </a:t>
            </a:r>
            <a:r>
              <a:rPr lang="en-US" sz="1400" dirty="0" err="1" smtClean="0"/>
              <a:t>rRNA</a:t>
            </a:r>
            <a:r>
              <a:rPr lang="en-US" sz="1400" dirty="0" smtClean="0"/>
              <a:t> alignments in </a:t>
            </a:r>
            <a:r>
              <a:rPr lang="en-US" sz="1400" dirty="0" err="1" smtClean="0"/>
              <a:t>cmalign</a:t>
            </a:r>
            <a:endParaRPr lang="en-US" sz="1400" dirty="0"/>
          </a:p>
        </p:txBody>
      </p:sp>
      <p:sp>
        <p:nvSpPr>
          <p:cNvPr id="77" name="TextBox 76"/>
          <p:cNvSpPr txBox="1"/>
          <p:nvPr/>
        </p:nvSpPr>
        <p:spPr>
          <a:xfrm>
            <a:off x="11309350" y="4572001"/>
            <a:ext cx="1714500" cy="692497"/>
          </a:xfrm>
          <a:prstGeom prst="rect">
            <a:avLst/>
          </a:prstGeom>
          <a:noFill/>
        </p:spPr>
        <p:txBody>
          <a:bodyPr wrap="square" rtlCol="0">
            <a:spAutoFit/>
          </a:bodyPr>
          <a:lstStyle/>
          <a:p>
            <a:r>
              <a:rPr lang="en-US" dirty="0" smtClean="0">
                <a:solidFill>
                  <a:srgbClr val="CA1E00"/>
                </a:solidFill>
              </a:rPr>
              <a:t>protein</a:t>
            </a:r>
            <a:endParaRPr lang="en-US" dirty="0">
              <a:solidFill>
                <a:srgbClr val="CA1E00"/>
              </a:solidFill>
            </a:endParaRPr>
          </a:p>
        </p:txBody>
      </p:sp>
      <p:sp>
        <p:nvSpPr>
          <p:cNvPr id="78" name="TextBox 77"/>
          <p:cNvSpPr txBox="1"/>
          <p:nvPr/>
        </p:nvSpPr>
        <p:spPr>
          <a:xfrm>
            <a:off x="9436100" y="6718994"/>
            <a:ext cx="3454400" cy="646331"/>
          </a:xfrm>
          <a:prstGeom prst="rect">
            <a:avLst/>
          </a:prstGeom>
          <a:noFill/>
        </p:spPr>
        <p:txBody>
          <a:bodyPr wrap="square" rtlCol="0">
            <a:spAutoFit/>
          </a:bodyPr>
          <a:lstStyle/>
          <a:p>
            <a:pPr algn="ctr"/>
            <a:r>
              <a:rPr lang="en-US" sz="1800" dirty="0" smtClean="0"/>
              <a:t>profile HMMs used to align candidates to reference alignment</a:t>
            </a:r>
            <a:endParaRPr lang="en-US" sz="1800" dirty="0"/>
          </a:p>
        </p:txBody>
      </p:sp>
      <p:sp>
        <p:nvSpPr>
          <p:cNvPr id="79" name="TextBox 78"/>
          <p:cNvSpPr txBox="1"/>
          <p:nvPr/>
        </p:nvSpPr>
        <p:spPr>
          <a:xfrm>
            <a:off x="2590800" y="6851997"/>
            <a:ext cx="3390900" cy="369332"/>
          </a:xfrm>
          <a:prstGeom prst="rect">
            <a:avLst/>
          </a:prstGeom>
          <a:noFill/>
        </p:spPr>
        <p:txBody>
          <a:bodyPr wrap="square" rtlCol="0">
            <a:spAutoFit/>
          </a:bodyPr>
          <a:lstStyle/>
          <a:p>
            <a:pPr algn="ctr"/>
            <a:r>
              <a:rPr lang="en-US" sz="1800" dirty="0"/>
              <a:t>s</a:t>
            </a:r>
            <a:r>
              <a:rPr lang="en-US" sz="1800" dirty="0" smtClean="0"/>
              <a:t>earch input against references</a:t>
            </a:r>
            <a:endParaRPr lang="en-US" sz="1800" dirty="0"/>
          </a:p>
        </p:txBody>
      </p:sp>
      <p:cxnSp>
        <p:nvCxnSpPr>
          <p:cNvPr id="87" name="Straight Arrow Connector 86"/>
          <p:cNvCxnSpPr/>
          <p:nvPr/>
        </p:nvCxnSpPr>
        <p:spPr>
          <a:xfrm>
            <a:off x="1314450" y="2393950"/>
            <a:ext cx="1733554" cy="20082"/>
          </a:xfrm>
          <a:prstGeom prst="straightConnector1">
            <a:avLst/>
          </a:prstGeom>
          <a:ln w="508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1314450" y="1498600"/>
            <a:ext cx="0" cy="1321832"/>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6083300" y="6737697"/>
            <a:ext cx="3390900" cy="646331"/>
          </a:xfrm>
          <a:prstGeom prst="rect">
            <a:avLst/>
          </a:prstGeom>
          <a:noFill/>
        </p:spPr>
        <p:txBody>
          <a:bodyPr wrap="square" rtlCol="0">
            <a:spAutoFit/>
          </a:bodyPr>
          <a:lstStyle/>
          <a:p>
            <a:pPr algn="ctr"/>
            <a:r>
              <a:rPr lang="en-US" sz="1800" dirty="0"/>
              <a:t>s</a:t>
            </a:r>
            <a:r>
              <a:rPr lang="en-US" sz="1800" dirty="0" smtClean="0"/>
              <a:t>creen candidates against reference profile HMMs</a:t>
            </a:r>
            <a:endParaRPr lang="en-US" sz="1800" dirty="0"/>
          </a:p>
        </p:txBody>
      </p:sp>
      <p:cxnSp>
        <p:nvCxnSpPr>
          <p:cNvPr id="91" name="Straight Arrow Connector 90"/>
          <p:cNvCxnSpPr/>
          <p:nvPr/>
        </p:nvCxnSpPr>
        <p:spPr>
          <a:xfrm>
            <a:off x="14497050" y="6661497"/>
            <a:ext cx="0" cy="774699"/>
          </a:xfrm>
          <a:prstGeom prst="straightConnector1">
            <a:avLst/>
          </a:prstGeom>
          <a:ln w="508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grpSp>
        <p:nvGrpSpPr>
          <p:cNvPr id="94" name="Group 93"/>
          <p:cNvGrpSpPr/>
          <p:nvPr/>
        </p:nvGrpSpPr>
        <p:grpSpPr>
          <a:xfrm>
            <a:off x="13398500" y="7487503"/>
            <a:ext cx="2298700" cy="957997"/>
            <a:chOff x="4191000" y="2908300"/>
            <a:chExt cx="2298700" cy="957997"/>
          </a:xfrm>
        </p:grpSpPr>
        <p:sp>
          <p:nvSpPr>
            <p:cNvPr id="95" name="Rounded Rectangle 94"/>
            <p:cNvSpPr/>
            <p:nvPr/>
          </p:nvSpPr>
          <p:spPr>
            <a:xfrm>
              <a:off x="4191000" y="2908300"/>
              <a:ext cx="2298700" cy="9525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eorgia"/>
                <a:cs typeface="Georgia"/>
              </a:endParaRPr>
            </a:p>
          </p:txBody>
        </p:sp>
        <p:sp>
          <p:nvSpPr>
            <p:cNvPr id="96" name="TextBox 95"/>
            <p:cNvSpPr txBox="1"/>
            <p:nvPr/>
          </p:nvSpPr>
          <p:spPr>
            <a:xfrm>
              <a:off x="4343400" y="3035300"/>
              <a:ext cx="2032000" cy="830997"/>
            </a:xfrm>
            <a:prstGeom prst="rect">
              <a:avLst/>
            </a:prstGeom>
            <a:noFill/>
          </p:spPr>
          <p:txBody>
            <a:bodyPr wrap="square" rtlCol="0">
              <a:spAutoFit/>
            </a:bodyPr>
            <a:lstStyle/>
            <a:p>
              <a:pPr algn="ctr"/>
              <a:r>
                <a:rPr lang="en-US" sz="2400" dirty="0" smtClean="0">
                  <a:latin typeface="Helvetica Neue"/>
                  <a:cs typeface="Helvetica Neue"/>
                </a:rPr>
                <a:t>Taxonomic Summary</a:t>
              </a:r>
              <a:endParaRPr lang="en-US" sz="2400" dirty="0">
                <a:latin typeface="Helvetica Neue"/>
                <a:cs typeface="Helvetica Neue"/>
              </a:endParaRPr>
            </a:p>
          </p:txBody>
        </p:sp>
      </p:grpSp>
      <p:grpSp>
        <p:nvGrpSpPr>
          <p:cNvPr id="114" name="Group 113"/>
          <p:cNvGrpSpPr/>
          <p:nvPr/>
        </p:nvGrpSpPr>
        <p:grpSpPr>
          <a:xfrm>
            <a:off x="6654800" y="7423497"/>
            <a:ext cx="2298700" cy="952500"/>
            <a:chOff x="4191000" y="2908300"/>
            <a:chExt cx="2298700" cy="952500"/>
          </a:xfrm>
        </p:grpSpPr>
        <p:sp>
          <p:nvSpPr>
            <p:cNvPr id="115" name="Rounded Rectangle 114"/>
            <p:cNvSpPr/>
            <p:nvPr/>
          </p:nvSpPr>
          <p:spPr>
            <a:xfrm>
              <a:off x="4191000" y="2908300"/>
              <a:ext cx="2298700" cy="9525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50000"/>
                  </a:schemeClr>
                </a:solidFill>
                <a:latin typeface="Georgia"/>
                <a:cs typeface="Georgia"/>
              </a:endParaRPr>
            </a:p>
          </p:txBody>
        </p:sp>
        <p:sp>
          <p:nvSpPr>
            <p:cNvPr id="116" name="TextBox 115"/>
            <p:cNvSpPr txBox="1"/>
            <p:nvPr/>
          </p:nvSpPr>
          <p:spPr>
            <a:xfrm>
              <a:off x="4343400" y="3125806"/>
              <a:ext cx="2032000" cy="492443"/>
            </a:xfrm>
            <a:prstGeom prst="rect">
              <a:avLst/>
            </a:prstGeom>
            <a:noFill/>
          </p:spPr>
          <p:txBody>
            <a:bodyPr wrap="square" rtlCol="0">
              <a:spAutoFit/>
            </a:bodyPr>
            <a:lstStyle/>
            <a:p>
              <a:pPr algn="ctr"/>
              <a:r>
                <a:rPr lang="en-US" sz="2600" dirty="0" err="1" smtClean="0">
                  <a:solidFill>
                    <a:schemeClr val="bg1">
                      <a:lumMod val="50000"/>
                    </a:schemeClr>
                  </a:solidFill>
                  <a:latin typeface="Helvetica Neue"/>
                  <a:cs typeface="Helvetica Neue"/>
                </a:rPr>
                <a:t>hmmsearch</a:t>
              </a:r>
              <a:endParaRPr lang="en-US" sz="2600" dirty="0">
                <a:solidFill>
                  <a:schemeClr val="bg1">
                    <a:lumMod val="50000"/>
                  </a:schemeClr>
                </a:solidFill>
                <a:latin typeface="Helvetica Neue"/>
                <a:cs typeface="Helvetica Neue"/>
              </a:endParaRPr>
            </a:p>
          </p:txBody>
        </p:sp>
      </p:grpSp>
      <p:cxnSp>
        <p:nvCxnSpPr>
          <p:cNvPr id="120" name="Straight Arrow Connector 119"/>
          <p:cNvCxnSpPr/>
          <p:nvPr/>
        </p:nvCxnSpPr>
        <p:spPr>
          <a:xfrm>
            <a:off x="5461000" y="7899747"/>
            <a:ext cx="1054100" cy="0"/>
          </a:xfrm>
          <a:prstGeom prst="straightConnector1">
            <a:avLst/>
          </a:prstGeom>
          <a:ln w="50800">
            <a:solidFill>
              <a:schemeClr val="bg1">
                <a:lumMod val="50000"/>
              </a:schemeClr>
            </a:solidFill>
            <a:prstDash val="sysDot"/>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115" idx="3"/>
          </p:cNvCxnSpPr>
          <p:nvPr/>
        </p:nvCxnSpPr>
        <p:spPr>
          <a:xfrm>
            <a:off x="8953500" y="7899747"/>
            <a:ext cx="952500" cy="0"/>
          </a:xfrm>
          <a:prstGeom prst="straightConnector1">
            <a:avLst/>
          </a:prstGeom>
          <a:ln w="50800">
            <a:solidFill>
              <a:schemeClr val="bg1">
                <a:lumMod val="50000"/>
              </a:schemeClr>
            </a:solidFill>
            <a:prstDash val="sysDot"/>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a:endCxn id="76" idx="3"/>
          </p:cNvCxnSpPr>
          <p:nvPr/>
        </p:nvCxnSpPr>
        <p:spPr>
          <a:xfrm flipV="1">
            <a:off x="12331700" y="6553200"/>
            <a:ext cx="1003300" cy="1346547"/>
          </a:xfrm>
          <a:prstGeom prst="straightConnector1">
            <a:avLst/>
          </a:prstGeom>
          <a:ln w="50800">
            <a:solidFill>
              <a:schemeClr val="bg1">
                <a:lumMod val="50000"/>
              </a:schemeClr>
            </a:solidFill>
            <a:prstDash val="sysDot"/>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961342" y="6261447"/>
            <a:ext cx="2188258" cy="1638300"/>
          </a:xfrm>
          <a:prstGeom prst="straightConnector1">
            <a:avLst/>
          </a:prstGeom>
          <a:ln w="50800">
            <a:solidFill>
              <a:schemeClr val="bg1">
                <a:lumMod val="50000"/>
              </a:schemeClr>
            </a:solidFill>
            <a:prstDash val="sysDot"/>
            <a:tailEnd type="triangle" w="lg" len="med"/>
          </a:ln>
          <a:effectLst/>
        </p:spPr>
        <p:style>
          <a:lnRef idx="2">
            <a:schemeClr val="accent1"/>
          </a:lnRef>
          <a:fillRef idx="0">
            <a:schemeClr val="accent1"/>
          </a:fillRef>
          <a:effectRef idx="1">
            <a:schemeClr val="accent1"/>
          </a:effectRef>
          <a:fontRef idx="minor">
            <a:schemeClr val="tx1"/>
          </a:fontRef>
        </p:style>
      </p:cxnSp>
      <p:sp>
        <p:nvSpPr>
          <p:cNvPr id="138" name="TextBox 137"/>
          <p:cNvSpPr txBox="1"/>
          <p:nvPr/>
        </p:nvSpPr>
        <p:spPr>
          <a:xfrm rot="2204524">
            <a:off x="1525672" y="7309402"/>
            <a:ext cx="1697185" cy="369332"/>
          </a:xfrm>
          <a:prstGeom prst="rect">
            <a:avLst/>
          </a:prstGeom>
          <a:noFill/>
        </p:spPr>
        <p:txBody>
          <a:bodyPr wrap="square" rtlCol="0">
            <a:spAutoFit/>
          </a:bodyPr>
          <a:lstStyle/>
          <a:p>
            <a:r>
              <a:rPr lang="en-US" sz="1800" dirty="0">
                <a:solidFill>
                  <a:srgbClr val="7F7F7F"/>
                </a:solidFill>
              </a:rPr>
              <a:t>p</a:t>
            </a:r>
            <a:r>
              <a:rPr lang="en-US" sz="1800" dirty="0" smtClean="0">
                <a:solidFill>
                  <a:srgbClr val="7F7F7F"/>
                </a:solidFill>
              </a:rPr>
              <a:t>arallel option</a:t>
            </a:r>
            <a:endParaRPr lang="en-US" sz="1800" dirty="0">
              <a:solidFill>
                <a:srgbClr val="7F7F7F"/>
              </a:solidFill>
            </a:endParaRPr>
          </a:p>
        </p:txBody>
      </p:sp>
      <p:grpSp>
        <p:nvGrpSpPr>
          <p:cNvPr id="80" name="Group 79"/>
          <p:cNvGrpSpPr/>
          <p:nvPr/>
        </p:nvGrpSpPr>
        <p:grpSpPr>
          <a:xfrm>
            <a:off x="6642100" y="1905000"/>
            <a:ext cx="2298700" cy="952500"/>
            <a:chOff x="4191000" y="2908300"/>
            <a:chExt cx="2298700" cy="952500"/>
          </a:xfrm>
        </p:grpSpPr>
        <p:sp>
          <p:nvSpPr>
            <p:cNvPr id="81" name="Rounded Rectangle 80"/>
            <p:cNvSpPr/>
            <p:nvPr/>
          </p:nvSpPr>
          <p:spPr>
            <a:xfrm>
              <a:off x="4191000" y="2908300"/>
              <a:ext cx="2298700" cy="9525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eorgia"/>
                <a:cs typeface="Georgia"/>
              </a:endParaRPr>
            </a:p>
          </p:txBody>
        </p:sp>
        <p:sp>
          <p:nvSpPr>
            <p:cNvPr id="82" name="TextBox 81"/>
            <p:cNvSpPr txBox="1"/>
            <p:nvPr/>
          </p:nvSpPr>
          <p:spPr>
            <a:xfrm>
              <a:off x="4368800" y="3028950"/>
              <a:ext cx="2032000" cy="553998"/>
            </a:xfrm>
            <a:prstGeom prst="rect">
              <a:avLst/>
            </a:prstGeom>
            <a:noFill/>
          </p:spPr>
          <p:txBody>
            <a:bodyPr wrap="square" rtlCol="0">
              <a:spAutoFit/>
            </a:bodyPr>
            <a:lstStyle/>
            <a:p>
              <a:pPr algn="ctr"/>
              <a:r>
                <a:rPr lang="en-US" sz="3000" dirty="0" smtClean="0">
                  <a:latin typeface="Helvetica Neue"/>
                  <a:cs typeface="Helvetica Neue"/>
                </a:rPr>
                <a:t>Infernal</a:t>
              </a:r>
              <a:endParaRPr lang="en-US" sz="3000" dirty="0">
                <a:latin typeface="Helvetica Neue"/>
                <a:cs typeface="Helvetica Neue"/>
              </a:endParaRPr>
            </a:p>
          </p:txBody>
        </p:sp>
      </p:grpSp>
      <p:cxnSp>
        <p:nvCxnSpPr>
          <p:cNvPr id="86" name="Elbow Connector 85"/>
          <p:cNvCxnSpPr>
            <a:stCxn id="81" idx="3"/>
          </p:cNvCxnSpPr>
          <p:nvPr/>
        </p:nvCxnSpPr>
        <p:spPr>
          <a:xfrm>
            <a:off x="8940800" y="2381250"/>
            <a:ext cx="5607050" cy="3327747"/>
          </a:xfrm>
          <a:prstGeom prst="bentConnector2">
            <a:avLst/>
          </a:prstGeom>
          <a:ln w="508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6642100" y="2451100"/>
            <a:ext cx="2311400" cy="369332"/>
          </a:xfrm>
          <a:prstGeom prst="rect">
            <a:avLst/>
          </a:prstGeom>
          <a:noFill/>
        </p:spPr>
        <p:txBody>
          <a:bodyPr wrap="square" rtlCol="0">
            <a:spAutoFit/>
          </a:bodyPr>
          <a:lstStyle/>
          <a:p>
            <a:pPr algn="ctr"/>
            <a:r>
              <a:rPr lang="en-US" sz="1800" dirty="0" smtClean="0"/>
              <a:t>global alignment</a:t>
            </a:r>
            <a:endParaRPr lang="en-US" sz="1800" dirty="0"/>
          </a:p>
        </p:txBody>
      </p:sp>
      <p:sp>
        <p:nvSpPr>
          <p:cNvPr id="93" name="TextBox 92"/>
          <p:cNvSpPr txBox="1"/>
          <p:nvPr/>
        </p:nvSpPr>
        <p:spPr>
          <a:xfrm>
            <a:off x="6642100" y="3550682"/>
            <a:ext cx="2311400" cy="369332"/>
          </a:xfrm>
          <a:prstGeom prst="rect">
            <a:avLst/>
          </a:prstGeom>
          <a:noFill/>
        </p:spPr>
        <p:txBody>
          <a:bodyPr wrap="square" rtlCol="0">
            <a:spAutoFit/>
          </a:bodyPr>
          <a:lstStyle/>
          <a:p>
            <a:pPr algn="ctr"/>
            <a:r>
              <a:rPr lang="en-US" sz="1800" dirty="0" smtClean="0"/>
              <a:t>local alignment</a:t>
            </a:r>
            <a:endParaRPr lang="en-US" sz="1800" dirty="0"/>
          </a:p>
        </p:txBody>
      </p:sp>
      <p:grpSp>
        <p:nvGrpSpPr>
          <p:cNvPr id="47" name="Group 46"/>
          <p:cNvGrpSpPr/>
          <p:nvPr/>
        </p:nvGrpSpPr>
        <p:grpSpPr>
          <a:xfrm>
            <a:off x="2997204" y="5785197"/>
            <a:ext cx="2641600" cy="952500"/>
            <a:chOff x="2997204" y="5785197"/>
            <a:chExt cx="2641600" cy="952500"/>
          </a:xfrm>
        </p:grpSpPr>
        <p:sp>
          <p:nvSpPr>
            <p:cNvPr id="10" name="Rounded Rectangle 9"/>
            <p:cNvSpPr/>
            <p:nvPr/>
          </p:nvSpPr>
          <p:spPr>
            <a:xfrm>
              <a:off x="3149600" y="5785197"/>
              <a:ext cx="2298700" cy="9525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eorgia"/>
                <a:cs typeface="Georgia"/>
              </a:endParaRPr>
            </a:p>
          </p:txBody>
        </p:sp>
        <p:sp>
          <p:nvSpPr>
            <p:cNvPr id="11" name="TextBox 10"/>
            <p:cNvSpPr txBox="1"/>
            <p:nvPr/>
          </p:nvSpPr>
          <p:spPr>
            <a:xfrm>
              <a:off x="3289300" y="5785197"/>
              <a:ext cx="2032000" cy="692497"/>
            </a:xfrm>
            <a:prstGeom prst="rect">
              <a:avLst/>
            </a:prstGeom>
            <a:noFill/>
          </p:spPr>
          <p:txBody>
            <a:bodyPr wrap="square" rtlCol="0">
              <a:spAutoFit/>
            </a:bodyPr>
            <a:lstStyle/>
            <a:p>
              <a:pPr algn="ctr"/>
              <a:r>
                <a:rPr lang="en-US" dirty="0" smtClean="0">
                  <a:latin typeface="Helvetica Neue"/>
                  <a:cs typeface="Helvetica Neue"/>
                </a:rPr>
                <a:t>LAST</a:t>
              </a:r>
              <a:endParaRPr lang="en-US" dirty="0">
                <a:latin typeface="Helvetica Neue"/>
                <a:cs typeface="Helvetica Neue"/>
              </a:endParaRPr>
            </a:p>
          </p:txBody>
        </p:sp>
        <p:sp>
          <p:nvSpPr>
            <p:cNvPr id="97" name="TextBox 96"/>
            <p:cNvSpPr txBox="1"/>
            <p:nvPr/>
          </p:nvSpPr>
          <p:spPr>
            <a:xfrm>
              <a:off x="2997204" y="6299895"/>
              <a:ext cx="2641600" cy="369332"/>
            </a:xfrm>
            <a:prstGeom prst="rect">
              <a:avLst/>
            </a:prstGeom>
            <a:noFill/>
          </p:spPr>
          <p:txBody>
            <a:bodyPr wrap="square" rtlCol="0">
              <a:spAutoFit/>
            </a:bodyPr>
            <a:lstStyle/>
            <a:p>
              <a:pPr algn="ctr"/>
              <a:r>
                <a:rPr lang="en-US" sz="1800" dirty="0"/>
                <a:t>f</a:t>
              </a:r>
              <a:r>
                <a:rPr lang="en-US" sz="1800" dirty="0" smtClean="0"/>
                <a:t>ast </a:t>
              </a:r>
              <a:r>
                <a:rPr lang="en-US" sz="1800" dirty="0"/>
                <a:t>c</a:t>
              </a:r>
              <a:r>
                <a:rPr lang="en-US" sz="1800" dirty="0" smtClean="0"/>
                <a:t>andidate </a:t>
              </a:r>
              <a:r>
                <a:rPr lang="en-US" sz="1800" dirty="0"/>
                <a:t>s</a:t>
              </a:r>
              <a:r>
                <a:rPr lang="en-US" sz="1800" dirty="0" smtClean="0"/>
                <a:t>earch</a:t>
              </a:r>
              <a:endParaRPr lang="en-US" sz="1800" dirty="0"/>
            </a:p>
          </p:txBody>
        </p:sp>
      </p:grpSp>
      <p:grpSp>
        <p:nvGrpSpPr>
          <p:cNvPr id="99" name="Group 98"/>
          <p:cNvGrpSpPr/>
          <p:nvPr/>
        </p:nvGrpSpPr>
        <p:grpSpPr>
          <a:xfrm>
            <a:off x="13335000" y="5702994"/>
            <a:ext cx="2298700" cy="952500"/>
            <a:chOff x="4191000" y="2908300"/>
            <a:chExt cx="2298700" cy="952500"/>
          </a:xfrm>
        </p:grpSpPr>
        <p:sp>
          <p:nvSpPr>
            <p:cNvPr id="100" name="Rounded Rectangle 99"/>
            <p:cNvSpPr/>
            <p:nvPr/>
          </p:nvSpPr>
          <p:spPr>
            <a:xfrm>
              <a:off x="4191000" y="2908300"/>
              <a:ext cx="2298700" cy="9525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eorgia"/>
                <a:cs typeface="Georgia"/>
              </a:endParaRPr>
            </a:p>
          </p:txBody>
        </p:sp>
        <p:sp>
          <p:nvSpPr>
            <p:cNvPr id="101" name="TextBox 100"/>
            <p:cNvSpPr txBox="1"/>
            <p:nvPr/>
          </p:nvSpPr>
          <p:spPr>
            <a:xfrm>
              <a:off x="4318000" y="3004244"/>
              <a:ext cx="2032000" cy="523220"/>
            </a:xfrm>
            <a:prstGeom prst="rect">
              <a:avLst/>
            </a:prstGeom>
            <a:noFill/>
          </p:spPr>
          <p:txBody>
            <a:bodyPr wrap="square" rtlCol="0">
              <a:spAutoFit/>
            </a:bodyPr>
            <a:lstStyle/>
            <a:p>
              <a:pPr algn="ctr"/>
              <a:r>
                <a:rPr lang="en-US" sz="2800" dirty="0" err="1" smtClean="0">
                  <a:latin typeface="Helvetica Neue"/>
                  <a:cs typeface="Helvetica Neue"/>
                </a:rPr>
                <a:t>pplacer</a:t>
              </a:r>
              <a:endParaRPr lang="en-US" sz="2800" dirty="0">
                <a:latin typeface="Helvetica Neue"/>
                <a:cs typeface="Helvetica Neue"/>
              </a:endParaRPr>
            </a:p>
          </p:txBody>
        </p:sp>
      </p:grpSp>
      <p:sp>
        <p:nvSpPr>
          <p:cNvPr id="102" name="TextBox 101"/>
          <p:cNvSpPr txBox="1"/>
          <p:nvPr/>
        </p:nvSpPr>
        <p:spPr>
          <a:xfrm>
            <a:off x="13258800" y="6236394"/>
            <a:ext cx="2463800" cy="338554"/>
          </a:xfrm>
          <a:prstGeom prst="rect">
            <a:avLst/>
          </a:prstGeom>
          <a:noFill/>
        </p:spPr>
        <p:txBody>
          <a:bodyPr wrap="square" rtlCol="0">
            <a:spAutoFit/>
          </a:bodyPr>
          <a:lstStyle/>
          <a:p>
            <a:pPr algn="ctr"/>
            <a:r>
              <a:rPr lang="en-US" sz="1600" dirty="0"/>
              <a:t>p</a:t>
            </a:r>
            <a:r>
              <a:rPr lang="en-US" sz="1600" dirty="0" smtClean="0"/>
              <a:t>hylogenetic placement</a:t>
            </a:r>
            <a:endParaRPr lang="en-US" sz="1600" dirty="0"/>
          </a:p>
        </p:txBody>
      </p:sp>
      <p:grpSp>
        <p:nvGrpSpPr>
          <p:cNvPr id="108" name="Group 107"/>
          <p:cNvGrpSpPr/>
          <p:nvPr/>
        </p:nvGrpSpPr>
        <p:grpSpPr>
          <a:xfrm>
            <a:off x="2984500" y="1938129"/>
            <a:ext cx="2641600" cy="952500"/>
            <a:chOff x="2997204" y="5785197"/>
            <a:chExt cx="2641600" cy="952500"/>
          </a:xfrm>
        </p:grpSpPr>
        <p:sp>
          <p:nvSpPr>
            <p:cNvPr id="109" name="Rounded Rectangle 108"/>
            <p:cNvSpPr/>
            <p:nvPr/>
          </p:nvSpPr>
          <p:spPr>
            <a:xfrm>
              <a:off x="3149600" y="5785197"/>
              <a:ext cx="2298700" cy="9525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eorgia"/>
                <a:cs typeface="Georgia"/>
              </a:endParaRPr>
            </a:p>
          </p:txBody>
        </p:sp>
        <p:sp>
          <p:nvSpPr>
            <p:cNvPr id="110" name="TextBox 109"/>
            <p:cNvSpPr txBox="1"/>
            <p:nvPr/>
          </p:nvSpPr>
          <p:spPr>
            <a:xfrm>
              <a:off x="3289300" y="5785197"/>
              <a:ext cx="2032000" cy="692497"/>
            </a:xfrm>
            <a:prstGeom prst="rect">
              <a:avLst/>
            </a:prstGeom>
            <a:noFill/>
          </p:spPr>
          <p:txBody>
            <a:bodyPr wrap="square" rtlCol="0">
              <a:spAutoFit/>
            </a:bodyPr>
            <a:lstStyle/>
            <a:p>
              <a:pPr algn="ctr"/>
              <a:r>
                <a:rPr lang="en-US" dirty="0" smtClean="0">
                  <a:latin typeface="Helvetica Neue"/>
                  <a:cs typeface="Helvetica Neue"/>
                </a:rPr>
                <a:t>LAST</a:t>
              </a:r>
              <a:endParaRPr lang="en-US" dirty="0">
                <a:latin typeface="Helvetica Neue"/>
                <a:cs typeface="Helvetica Neue"/>
              </a:endParaRPr>
            </a:p>
          </p:txBody>
        </p:sp>
        <p:sp>
          <p:nvSpPr>
            <p:cNvPr id="123" name="TextBox 122"/>
            <p:cNvSpPr txBox="1"/>
            <p:nvPr/>
          </p:nvSpPr>
          <p:spPr>
            <a:xfrm>
              <a:off x="2997204" y="6299895"/>
              <a:ext cx="2641600" cy="369332"/>
            </a:xfrm>
            <a:prstGeom prst="rect">
              <a:avLst/>
            </a:prstGeom>
            <a:noFill/>
          </p:spPr>
          <p:txBody>
            <a:bodyPr wrap="square" rtlCol="0">
              <a:spAutoFit/>
            </a:bodyPr>
            <a:lstStyle/>
            <a:p>
              <a:pPr algn="ctr"/>
              <a:r>
                <a:rPr lang="en-US" sz="1800" dirty="0"/>
                <a:t>f</a:t>
              </a:r>
              <a:r>
                <a:rPr lang="en-US" sz="1800" dirty="0" smtClean="0"/>
                <a:t>ast </a:t>
              </a:r>
              <a:r>
                <a:rPr lang="en-US" sz="1800" dirty="0"/>
                <a:t>c</a:t>
              </a:r>
              <a:r>
                <a:rPr lang="en-US" sz="1800" dirty="0" smtClean="0"/>
                <a:t>andidate </a:t>
              </a:r>
              <a:r>
                <a:rPr lang="en-US" sz="1800" dirty="0"/>
                <a:t>s</a:t>
              </a:r>
              <a:r>
                <a:rPr lang="en-US" sz="1800" dirty="0" smtClean="0"/>
                <a:t>earch</a:t>
              </a:r>
              <a:endParaRPr lang="en-US" sz="1800" dirty="0"/>
            </a:p>
          </p:txBody>
        </p:sp>
      </p:grpSp>
      <p:grpSp>
        <p:nvGrpSpPr>
          <p:cNvPr id="124" name="Group 123"/>
          <p:cNvGrpSpPr/>
          <p:nvPr/>
        </p:nvGrpSpPr>
        <p:grpSpPr>
          <a:xfrm>
            <a:off x="2997204" y="7372022"/>
            <a:ext cx="2641600" cy="952500"/>
            <a:chOff x="2997204" y="5785197"/>
            <a:chExt cx="2641600" cy="952500"/>
          </a:xfrm>
        </p:grpSpPr>
        <p:sp>
          <p:nvSpPr>
            <p:cNvPr id="125" name="Rounded Rectangle 124"/>
            <p:cNvSpPr/>
            <p:nvPr/>
          </p:nvSpPr>
          <p:spPr>
            <a:xfrm>
              <a:off x="3149600" y="5785197"/>
              <a:ext cx="2298700" cy="9525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eorgia"/>
                <a:cs typeface="Georgia"/>
              </a:endParaRPr>
            </a:p>
          </p:txBody>
        </p:sp>
        <p:sp>
          <p:nvSpPr>
            <p:cNvPr id="126" name="TextBox 125"/>
            <p:cNvSpPr txBox="1"/>
            <p:nvPr/>
          </p:nvSpPr>
          <p:spPr>
            <a:xfrm>
              <a:off x="3289300" y="5785197"/>
              <a:ext cx="2032000" cy="692497"/>
            </a:xfrm>
            <a:prstGeom prst="rect">
              <a:avLst/>
            </a:prstGeom>
            <a:noFill/>
            <a:ln>
              <a:noFill/>
            </a:ln>
          </p:spPr>
          <p:txBody>
            <a:bodyPr wrap="square" rtlCol="0">
              <a:spAutoFit/>
            </a:bodyPr>
            <a:lstStyle/>
            <a:p>
              <a:pPr algn="ctr"/>
              <a:r>
                <a:rPr lang="en-US" dirty="0" smtClean="0">
                  <a:solidFill>
                    <a:srgbClr val="7F7F7F"/>
                  </a:solidFill>
                  <a:latin typeface="Helvetica Neue"/>
                  <a:cs typeface="Helvetica Neue"/>
                </a:rPr>
                <a:t>LAST</a:t>
              </a:r>
              <a:endParaRPr lang="en-US" dirty="0">
                <a:solidFill>
                  <a:srgbClr val="7F7F7F"/>
                </a:solidFill>
                <a:latin typeface="Helvetica Neue"/>
                <a:cs typeface="Helvetica Neue"/>
              </a:endParaRPr>
            </a:p>
          </p:txBody>
        </p:sp>
        <p:sp>
          <p:nvSpPr>
            <p:cNvPr id="127" name="TextBox 126"/>
            <p:cNvSpPr txBox="1"/>
            <p:nvPr/>
          </p:nvSpPr>
          <p:spPr>
            <a:xfrm>
              <a:off x="2997204" y="6299895"/>
              <a:ext cx="2641600" cy="369332"/>
            </a:xfrm>
            <a:prstGeom prst="rect">
              <a:avLst/>
            </a:prstGeom>
            <a:noFill/>
            <a:ln>
              <a:noFill/>
            </a:ln>
          </p:spPr>
          <p:txBody>
            <a:bodyPr wrap="square" rtlCol="0">
              <a:spAutoFit/>
            </a:bodyPr>
            <a:lstStyle/>
            <a:p>
              <a:pPr algn="ctr"/>
              <a:r>
                <a:rPr lang="en-US" sz="1800" dirty="0">
                  <a:solidFill>
                    <a:srgbClr val="7F7F7F"/>
                  </a:solidFill>
                </a:rPr>
                <a:t>f</a:t>
              </a:r>
              <a:r>
                <a:rPr lang="en-US" sz="1800" dirty="0" smtClean="0">
                  <a:solidFill>
                    <a:srgbClr val="7F7F7F"/>
                  </a:solidFill>
                </a:rPr>
                <a:t>ast </a:t>
              </a:r>
              <a:r>
                <a:rPr lang="en-US" sz="1800" dirty="0">
                  <a:solidFill>
                    <a:srgbClr val="7F7F7F"/>
                  </a:solidFill>
                </a:rPr>
                <a:t>c</a:t>
              </a:r>
              <a:r>
                <a:rPr lang="en-US" sz="1800" dirty="0" smtClean="0">
                  <a:solidFill>
                    <a:srgbClr val="7F7F7F"/>
                  </a:solidFill>
                </a:rPr>
                <a:t>andidate </a:t>
              </a:r>
              <a:r>
                <a:rPr lang="en-US" sz="1800" dirty="0">
                  <a:solidFill>
                    <a:srgbClr val="7F7F7F"/>
                  </a:solidFill>
                </a:rPr>
                <a:t>s</a:t>
              </a:r>
              <a:r>
                <a:rPr lang="en-US" sz="1800" dirty="0" smtClean="0">
                  <a:solidFill>
                    <a:srgbClr val="7F7F7F"/>
                  </a:solidFill>
                </a:rPr>
                <a:t>earch</a:t>
              </a:r>
              <a:endParaRPr lang="en-US" sz="1800" dirty="0">
                <a:solidFill>
                  <a:srgbClr val="7F7F7F"/>
                </a:solidFill>
              </a:endParaRPr>
            </a:p>
          </p:txBody>
        </p:sp>
      </p:grpSp>
      <p:sp>
        <p:nvSpPr>
          <p:cNvPr id="129" name="TextBox 128"/>
          <p:cNvSpPr txBox="1"/>
          <p:nvPr/>
        </p:nvSpPr>
        <p:spPr>
          <a:xfrm>
            <a:off x="2997204" y="3540741"/>
            <a:ext cx="2641600" cy="369332"/>
          </a:xfrm>
          <a:prstGeom prst="rect">
            <a:avLst/>
          </a:prstGeom>
          <a:noFill/>
        </p:spPr>
        <p:txBody>
          <a:bodyPr wrap="square" rtlCol="0">
            <a:spAutoFit/>
          </a:bodyPr>
          <a:lstStyle/>
          <a:p>
            <a:pPr algn="ctr"/>
            <a:r>
              <a:rPr lang="en-US" sz="1800" dirty="0"/>
              <a:t>f</a:t>
            </a:r>
            <a:r>
              <a:rPr lang="en-US" sz="1800" dirty="0" smtClean="0"/>
              <a:t>ast </a:t>
            </a:r>
            <a:r>
              <a:rPr lang="en-US" sz="1800" dirty="0"/>
              <a:t>c</a:t>
            </a:r>
            <a:r>
              <a:rPr lang="en-US" sz="1800" dirty="0" smtClean="0"/>
              <a:t>andidate </a:t>
            </a:r>
            <a:r>
              <a:rPr lang="en-US" sz="1800" dirty="0"/>
              <a:t>s</a:t>
            </a:r>
            <a:r>
              <a:rPr lang="en-US" sz="1800" dirty="0" smtClean="0"/>
              <a:t>earch</a:t>
            </a:r>
            <a:endParaRPr lang="en-US" sz="1800" dirty="0"/>
          </a:p>
        </p:txBody>
      </p:sp>
      <p:grpSp>
        <p:nvGrpSpPr>
          <p:cNvPr id="48" name="Group 47"/>
          <p:cNvGrpSpPr/>
          <p:nvPr/>
        </p:nvGrpSpPr>
        <p:grpSpPr>
          <a:xfrm>
            <a:off x="10020300" y="5785197"/>
            <a:ext cx="2311400" cy="952500"/>
            <a:chOff x="10020300" y="5785197"/>
            <a:chExt cx="2311400" cy="952500"/>
          </a:xfrm>
        </p:grpSpPr>
        <p:sp>
          <p:nvSpPr>
            <p:cNvPr id="25" name="Rounded Rectangle 24"/>
            <p:cNvSpPr/>
            <p:nvPr/>
          </p:nvSpPr>
          <p:spPr>
            <a:xfrm>
              <a:off x="10020300" y="5785197"/>
              <a:ext cx="2298700" cy="9525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eorgia"/>
                <a:cs typeface="Georgia"/>
              </a:endParaRPr>
            </a:p>
          </p:txBody>
        </p:sp>
        <p:sp>
          <p:nvSpPr>
            <p:cNvPr id="26" name="TextBox 25"/>
            <p:cNvSpPr txBox="1"/>
            <p:nvPr/>
          </p:nvSpPr>
          <p:spPr>
            <a:xfrm>
              <a:off x="10134600" y="5867400"/>
              <a:ext cx="2032000" cy="553998"/>
            </a:xfrm>
            <a:prstGeom prst="rect">
              <a:avLst/>
            </a:prstGeom>
            <a:noFill/>
          </p:spPr>
          <p:txBody>
            <a:bodyPr wrap="square" rtlCol="0">
              <a:spAutoFit/>
            </a:bodyPr>
            <a:lstStyle/>
            <a:p>
              <a:pPr algn="ctr"/>
              <a:r>
                <a:rPr lang="en-US" sz="3000" dirty="0" err="1" smtClean="0">
                  <a:latin typeface="Helvetica Neue"/>
                  <a:cs typeface="Helvetica Neue"/>
                </a:rPr>
                <a:t>hmmalign</a:t>
              </a:r>
              <a:endParaRPr lang="en-US" sz="3000" dirty="0">
                <a:latin typeface="Helvetica Neue"/>
                <a:cs typeface="Helvetica Neue"/>
              </a:endParaRPr>
            </a:p>
          </p:txBody>
        </p:sp>
        <p:sp>
          <p:nvSpPr>
            <p:cNvPr id="130" name="TextBox 129"/>
            <p:cNvSpPr txBox="1"/>
            <p:nvPr/>
          </p:nvSpPr>
          <p:spPr>
            <a:xfrm>
              <a:off x="10020300" y="6314082"/>
              <a:ext cx="2311400" cy="369332"/>
            </a:xfrm>
            <a:prstGeom prst="rect">
              <a:avLst/>
            </a:prstGeom>
            <a:noFill/>
          </p:spPr>
          <p:txBody>
            <a:bodyPr wrap="square" rtlCol="0">
              <a:spAutoFit/>
            </a:bodyPr>
            <a:lstStyle/>
            <a:p>
              <a:pPr algn="ctr"/>
              <a:r>
                <a:rPr lang="en-US" sz="1800" dirty="0" smtClean="0"/>
                <a:t>multiple alignment</a:t>
              </a:r>
              <a:endParaRPr lang="en-US" sz="1800" dirty="0"/>
            </a:p>
          </p:txBody>
        </p:sp>
      </p:grpSp>
      <p:grpSp>
        <p:nvGrpSpPr>
          <p:cNvPr id="131" name="Group 130"/>
          <p:cNvGrpSpPr/>
          <p:nvPr/>
        </p:nvGrpSpPr>
        <p:grpSpPr>
          <a:xfrm>
            <a:off x="10007600" y="7410470"/>
            <a:ext cx="2311400" cy="952500"/>
            <a:chOff x="10020300" y="5785197"/>
            <a:chExt cx="2311400" cy="952500"/>
          </a:xfrm>
        </p:grpSpPr>
        <p:sp>
          <p:nvSpPr>
            <p:cNvPr id="132" name="Rounded Rectangle 131"/>
            <p:cNvSpPr/>
            <p:nvPr/>
          </p:nvSpPr>
          <p:spPr>
            <a:xfrm>
              <a:off x="10020300" y="5785197"/>
              <a:ext cx="2298700" cy="9525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eorgia"/>
                <a:cs typeface="Georgia"/>
              </a:endParaRPr>
            </a:p>
          </p:txBody>
        </p:sp>
        <p:sp>
          <p:nvSpPr>
            <p:cNvPr id="133" name="TextBox 132"/>
            <p:cNvSpPr txBox="1"/>
            <p:nvPr/>
          </p:nvSpPr>
          <p:spPr>
            <a:xfrm>
              <a:off x="10134600" y="5867400"/>
              <a:ext cx="2032000" cy="553998"/>
            </a:xfrm>
            <a:prstGeom prst="rect">
              <a:avLst/>
            </a:prstGeom>
            <a:noFill/>
          </p:spPr>
          <p:txBody>
            <a:bodyPr wrap="square" rtlCol="0">
              <a:spAutoFit/>
            </a:bodyPr>
            <a:lstStyle/>
            <a:p>
              <a:pPr algn="ctr"/>
              <a:r>
                <a:rPr lang="en-US" sz="3000" dirty="0" err="1" smtClean="0">
                  <a:solidFill>
                    <a:srgbClr val="7F7F7F"/>
                  </a:solidFill>
                  <a:latin typeface="Helvetica Neue"/>
                  <a:cs typeface="Helvetica Neue"/>
                </a:rPr>
                <a:t>hmmalign</a:t>
              </a:r>
              <a:endParaRPr lang="en-US" sz="3000" dirty="0">
                <a:solidFill>
                  <a:srgbClr val="7F7F7F"/>
                </a:solidFill>
                <a:latin typeface="Helvetica Neue"/>
                <a:cs typeface="Helvetica Neue"/>
              </a:endParaRPr>
            </a:p>
          </p:txBody>
        </p:sp>
        <p:sp>
          <p:nvSpPr>
            <p:cNvPr id="134" name="TextBox 133"/>
            <p:cNvSpPr txBox="1"/>
            <p:nvPr/>
          </p:nvSpPr>
          <p:spPr>
            <a:xfrm>
              <a:off x="10020300" y="6314082"/>
              <a:ext cx="2311400" cy="369332"/>
            </a:xfrm>
            <a:prstGeom prst="rect">
              <a:avLst/>
            </a:prstGeom>
            <a:noFill/>
          </p:spPr>
          <p:txBody>
            <a:bodyPr wrap="square" rtlCol="0">
              <a:spAutoFit/>
            </a:bodyPr>
            <a:lstStyle/>
            <a:p>
              <a:pPr algn="ctr"/>
              <a:r>
                <a:rPr lang="en-US" sz="1800" dirty="0" smtClean="0">
                  <a:solidFill>
                    <a:srgbClr val="7F7F7F"/>
                  </a:solidFill>
                </a:rPr>
                <a:t>multiple alignment</a:t>
              </a:r>
              <a:endParaRPr lang="en-US" sz="1800" dirty="0">
                <a:solidFill>
                  <a:srgbClr val="7F7F7F"/>
                </a:solidFill>
              </a:endParaRPr>
            </a:p>
          </p:txBody>
        </p:sp>
      </p:grpSp>
      <p:sp>
        <p:nvSpPr>
          <p:cNvPr id="83" name="TextBox 82"/>
          <p:cNvSpPr txBox="1"/>
          <p:nvPr/>
        </p:nvSpPr>
        <p:spPr>
          <a:xfrm>
            <a:off x="1314450" y="8940800"/>
            <a:ext cx="14624050" cy="6463309"/>
          </a:xfrm>
          <a:prstGeom prst="rect">
            <a:avLst/>
          </a:prstGeom>
          <a:noFill/>
        </p:spPr>
        <p:txBody>
          <a:bodyPr wrap="square" rtlCol="0">
            <a:spAutoFit/>
          </a:bodyPr>
          <a:lstStyle/>
          <a:p>
            <a:r>
              <a:rPr lang="en-US" sz="1800" dirty="0" smtClean="0"/>
              <a:t>1. Input sequences are compared to unaligned reference marker sequences using adaptive seed searches implemented in the LAST algorithm (</a:t>
            </a:r>
            <a:r>
              <a:rPr lang="en-US" sz="1800" dirty="0" err="1" smtClean="0"/>
              <a:t>Kiełbasa</a:t>
            </a:r>
            <a:r>
              <a:rPr lang="en-US" sz="1800" dirty="0" smtClean="0"/>
              <a:t> et al. 2011). The LAST algorithm is ideal for mining </a:t>
            </a:r>
            <a:r>
              <a:rPr lang="en-US" sz="1800" dirty="0" err="1" smtClean="0"/>
              <a:t>rRNA</a:t>
            </a:r>
            <a:r>
              <a:rPr lang="en-US" sz="1800" dirty="0" smtClean="0"/>
              <a:t> and protein coding markers because it allows fast, sensitive searches of extremely large datasets (e.g. </a:t>
            </a:r>
            <a:r>
              <a:rPr lang="en-US" sz="1800" dirty="0" err="1" smtClean="0"/>
              <a:t>Illumina</a:t>
            </a:r>
            <a:r>
              <a:rPr lang="en-US" sz="1800" dirty="0" smtClean="0"/>
              <a:t>) and can additionally handle </a:t>
            </a:r>
            <a:r>
              <a:rPr lang="en-US" sz="1800" dirty="0" err="1" smtClean="0"/>
              <a:t>frameshift</a:t>
            </a:r>
            <a:r>
              <a:rPr lang="en-US" sz="1800" dirty="0" smtClean="0"/>
              <a:t> mutations and interpret quality information from </a:t>
            </a:r>
            <a:r>
              <a:rPr lang="en-US" sz="1800" dirty="0" err="1" smtClean="0"/>
              <a:t>Illumina</a:t>
            </a:r>
            <a:r>
              <a:rPr lang="en-US" sz="1800" dirty="0" smtClean="0"/>
              <a:t> FASTQ files.</a:t>
            </a:r>
          </a:p>
          <a:p>
            <a:endParaRPr lang="en-US" sz="1800" dirty="0"/>
          </a:p>
          <a:p>
            <a:r>
              <a:rPr lang="en-US" sz="1800" dirty="0" smtClean="0"/>
              <a:t>2. Candidate marker sequences identified in LAST searches are next screened against profile alignments that have been pre-computed for reference marker genes (housed in the local directory: /share/</a:t>
            </a:r>
            <a:r>
              <a:rPr lang="en-US" sz="1800" dirty="0" err="1" smtClean="0"/>
              <a:t>phylosift</a:t>
            </a:r>
            <a:r>
              <a:rPr lang="en-US" sz="1800" dirty="0" smtClean="0"/>
              <a:t>/markers/ ). In order to take a stringent search approach towards short read data, PhyloSift relies on threshold e-values to accept or reject candidate sequences after initial LAST searches. For </a:t>
            </a:r>
            <a:r>
              <a:rPr lang="en-US" sz="1800" dirty="0" err="1" smtClean="0"/>
              <a:t>rRNA</a:t>
            </a:r>
            <a:r>
              <a:rPr lang="en-US" sz="1800" dirty="0" smtClean="0"/>
              <a:t> sequences, screening and alignment relies on Covariance Model profiles (CMs; a class of Stochastic Context Free Grammar Models that utilize stem/loop information in </a:t>
            </a:r>
            <a:r>
              <a:rPr lang="en-US" sz="1800" dirty="0" err="1" smtClean="0"/>
              <a:t>rRNA</a:t>
            </a:r>
            <a:r>
              <a:rPr lang="en-US" sz="1800" dirty="0" smtClean="0"/>
              <a:t> secondary structure) and is carried out via the </a:t>
            </a:r>
            <a:r>
              <a:rPr lang="en-US" sz="1800" dirty="0" err="1" smtClean="0"/>
              <a:t>cmalign</a:t>
            </a:r>
            <a:r>
              <a:rPr lang="en-US" sz="1800" dirty="0" smtClean="0"/>
              <a:t> algorithm in the SSU-align software, using probability thresholds of 1x10</a:t>
            </a:r>
            <a:r>
              <a:rPr lang="en-US" sz="1800" baseline="30000" dirty="0" smtClean="0"/>
              <a:t>-6 </a:t>
            </a:r>
            <a:r>
              <a:rPr lang="en-US" sz="1800" dirty="0" smtClean="0"/>
              <a:t>for sequences &gt;1000 </a:t>
            </a:r>
            <a:r>
              <a:rPr lang="en-US" sz="1800" dirty="0" err="1" smtClean="0"/>
              <a:t>bp</a:t>
            </a:r>
            <a:r>
              <a:rPr lang="en-US" sz="1800" dirty="0" smtClean="0"/>
              <a:t> and 1x10</a:t>
            </a:r>
            <a:r>
              <a:rPr lang="en-US" sz="1800" baseline="30000" dirty="0" smtClean="0"/>
              <a:t>-20 </a:t>
            </a:r>
            <a:r>
              <a:rPr lang="en-US" sz="1800" dirty="0" smtClean="0"/>
              <a:t>for sequences &lt;1000 </a:t>
            </a:r>
            <a:r>
              <a:rPr lang="en-US" sz="1800" dirty="0" err="1" smtClean="0"/>
              <a:t>bp.</a:t>
            </a:r>
            <a:r>
              <a:rPr lang="en-US" sz="1800" dirty="0" smtClean="0"/>
              <a:t> </a:t>
            </a:r>
            <a:r>
              <a:rPr lang="en-US" sz="1800" dirty="0"/>
              <a:t>P</a:t>
            </a:r>
            <a:r>
              <a:rPr lang="en-US" sz="1800" dirty="0" smtClean="0"/>
              <a:t>rotein coding genes rely on profile Hidden Markov Models (computed via the </a:t>
            </a:r>
            <a:r>
              <a:rPr lang="en-US" sz="1800" dirty="0" err="1" smtClean="0"/>
              <a:t>HMMer</a:t>
            </a:r>
            <a:r>
              <a:rPr lang="en-US" sz="1800" dirty="0" smtClean="0"/>
              <a:t> software suite; Eddy 2010), with a threshold e-value set at 10. These profile alignments can be found in the /share/</a:t>
            </a:r>
            <a:r>
              <a:rPr lang="en-US" sz="1800" dirty="0" err="1" smtClean="0"/>
              <a:t>phylosift</a:t>
            </a:r>
            <a:r>
              <a:rPr lang="en-US" sz="1800" dirty="0" smtClean="0"/>
              <a:t>/markers/ directory as *.cm (</a:t>
            </a:r>
            <a:r>
              <a:rPr lang="en-US" sz="1800" dirty="0" err="1" smtClean="0"/>
              <a:t>rRNA</a:t>
            </a:r>
            <a:r>
              <a:rPr lang="en-US" sz="1800" dirty="0" smtClean="0"/>
              <a:t>) and *.hmm (protein coding genes) files.</a:t>
            </a:r>
            <a:endParaRPr lang="en-US" sz="1800" dirty="0"/>
          </a:p>
          <a:p>
            <a:endParaRPr lang="en-US" sz="1800" dirty="0" smtClean="0"/>
          </a:p>
          <a:p>
            <a:r>
              <a:rPr lang="en-US" sz="1800" dirty="0" smtClean="0"/>
              <a:t>3. </a:t>
            </a:r>
            <a:r>
              <a:rPr lang="en-US" sz="1800" dirty="0"/>
              <a:t>C</a:t>
            </a:r>
            <a:r>
              <a:rPr lang="en-US" sz="1800" dirty="0" smtClean="0"/>
              <a:t>andidate protein-coding sequences that pass the </a:t>
            </a:r>
            <a:r>
              <a:rPr lang="en-US" sz="1800" dirty="0" err="1" smtClean="0"/>
              <a:t>hmmsearch</a:t>
            </a:r>
            <a:r>
              <a:rPr lang="en-US" sz="1800" dirty="0" smtClean="0"/>
              <a:t> filtering step must now undergo multiple alignment. For each marker gene, profile HMMs are used to align candidate input sequences to reference marker alignments. Alignments are subsequently trimmed by both the </a:t>
            </a:r>
            <a:r>
              <a:rPr lang="en-US" sz="1800" dirty="0" err="1" smtClean="0"/>
              <a:t>HMMer</a:t>
            </a:r>
            <a:r>
              <a:rPr lang="en-US" sz="1800" dirty="0" smtClean="0"/>
              <a:t> software package and PhyloSift scripts.</a:t>
            </a:r>
            <a:endParaRPr lang="en-US" sz="1800" dirty="0"/>
          </a:p>
          <a:p>
            <a:endParaRPr lang="en-US" sz="1800" dirty="0" smtClean="0"/>
          </a:p>
          <a:p>
            <a:r>
              <a:rPr lang="en-US" sz="1800" dirty="0" smtClean="0"/>
              <a:t>4. Alignments are then masked (</a:t>
            </a:r>
            <a:r>
              <a:rPr lang="en-US" sz="1800" dirty="0" err="1" smtClean="0"/>
              <a:t>PhyloSift</a:t>
            </a:r>
            <a:r>
              <a:rPr lang="en-US" sz="1800" dirty="0" smtClean="0"/>
              <a:t> discards lowercase and . characters following profile alignments of candidate sequences), and masked sequences which pass a minimum threshold (alignments containing &gt;20 positions) are passed on for phylogenetic placement.</a:t>
            </a:r>
          </a:p>
          <a:p>
            <a:endParaRPr lang="en-US" sz="1800" dirty="0"/>
          </a:p>
          <a:p>
            <a:r>
              <a:rPr lang="en-US" sz="1800" dirty="0" smtClean="0"/>
              <a:t>5. Marker gene alignments are concatenated and fed into </a:t>
            </a:r>
            <a:r>
              <a:rPr lang="en-US" sz="1800" dirty="0" err="1" smtClean="0"/>
              <a:t>pplacer</a:t>
            </a:r>
            <a:r>
              <a:rPr lang="en-US" sz="1800" dirty="0" smtClean="0"/>
              <a:t>, where candidate input sequences are placed onto a reference guide tree. </a:t>
            </a:r>
          </a:p>
          <a:p>
            <a:endParaRPr lang="en-US" sz="1800" dirty="0"/>
          </a:p>
          <a:p>
            <a:r>
              <a:rPr lang="en-US" sz="1800" dirty="0"/>
              <a:t>6</a:t>
            </a:r>
            <a:r>
              <a:rPr lang="en-US" sz="1800" dirty="0" smtClean="0"/>
              <a:t>. Tree placements are summarized in output files containing raw sequence placement information (</a:t>
            </a:r>
            <a:r>
              <a:rPr lang="en-US" sz="1800" dirty="0" err="1" smtClean="0"/>
              <a:t>sequence_taxa</a:t>
            </a:r>
            <a:r>
              <a:rPr lang="en-US" sz="1800" dirty="0" smtClean="0"/>
              <a:t> files) and taxon abundance information (</a:t>
            </a:r>
            <a:r>
              <a:rPr lang="en-US" sz="1800" dirty="0" err="1" smtClean="0"/>
              <a:t>taxa_summary</a:t>
            </a:r>
            <a:r>
              <a:rPr lang="en-US" sz="1800" dirty="0" smtClean="0"/>
              <a:t> files)</a:t>
            </a:r>
            <a:endParaRPr lang="en-US" sz="1800" dirty="0"/>
          </a:p>
        </p:txBody>
      </p:sp>
      <p:grpSp>
        <p:nvGrpSpPr>
          <p:cNvPr id="85" name="Group 84"/>
          <p:cNvGrpSpPr/>
          <p:nvPr/>
        </p:nvGrpSpPr>
        <p:grpSpPr>
          <a:xfrm>
            <a:off x="7566023" y="4854749"/>
            <a:ext cx="368300" cy="409749"/>
            <a:chOff x="6502400" y="530051"/>
            <a:chExt cx="368300" cy="409749"/>
          </a:xfrm>
        </p:grpSpPr>
        <p:sp>
          <p:nvSpPr>
            <p:cNvPr id="88" name="Oval 87"/>
            <p:cNvSpPr/>
            <p:nvPr/>
          </p:nvSpPr>
          <p:spPr>
            <a:xfrm>
              <a:off x="6502400" y="546100"/>
              <a:ext cx="368300" cy="393700"/>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6537323" y="530051"/>
              <a:ext cx="301660" cy="369332"/>
            </a:xfrm>
            <a:prstGeom prst="rect">
              <a:avLst/>
            </a:prstGeom>
            <a:noFill/>
          </p:spPr>
          <p:txBody>
            <a:bodyPr wrap="none" rtlCol="0">
              <a:spAutoFit/>
            </a:bodyPr>
            <a:lstStyle/>
            <a:p>
              <a:r>
                <a:rPr lang="en-US" sz="1800" dirty="0"/>
                <a:t>2</a:t>
              </a:r>
            </a:p>
          </p:txBody>
        </p:sp>
      </p:grpSp>
      <p:grpSp>
        <p:nvGrpSpPr>
          <p:cNvPr id="103" name="Group 102"/>
          <p:cNvGrpSpPr/>
          <p:nvPr/>
        </p:nvGrpSpPr>
        <p:grpSpPr>
          <a:xfrm>
            <a:off x="4112556" y="4854749"/>
            <a:ext cx="368300" cy="409749"/>
            <a:chOff x="6502400" y="530051"/>
            <a:chExt cx="368300" cy="409749"/>
          </a:xfrm>
        </p:grpSpPr>
        <p:sp>
          <p:nvSpPr>
            <p:cNvPr id="104" name="Oval 103"/>
            <p:cNvSpPr/>
            <p:nvPr/>
          </p:nvSpPr>
          <p:spPr>
            <a:xfrm>
              <a:off x="6502400" y="546100"/>
              <a:ext cx="368300" cy="393700"/>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p:cNvSpPr txBox="1"/>
            <p:nvPr/>
          </p:nvSpPr>
          <p:spPr>
            <a:xfrm>
              <a:off x="6537323" y="530051"/>
              <a:ext cx="301660" cy="369332"/>
            </a:xfrm>
            <a:prstGeom prst="rect">
              <a:avLst/>
            </a:prstGeom>
            <a:noFill/>
          </p:spPr>
          <p:txBody>
            <a:bodyPr wrap="none" rtlCol="0">
              <a:spAutoFit/>
            </a:bodyPr>
            <a:lstStyle/>
            <a:p>
              <a:r>
                <a:rPr lang="en-US" sz="1800" dirty="0" smtClean="0"/>
                <a:t>1</a:t>
              </a:r>
              <a:endParaRPr lang="en-US" sz="1800" dirty="0"/>
            </a:p>
          </p:txBody>
        </p:sp>
      </p:grpSp>
      <p:grpSp>
        <p:nvGrpSpPr>
          <p:cNvPr id="106" name="Group 105"/>
          <p:cNvGrpSpPr/>
          <p:nvPr/>
        </p:nvGrpSpPr>
        <p:grpSpPr>
          <a:xfrm>
            <a:off x="10883900" y="4854749"/>
            <a:ext cx="368300" cy="409749"/>
            <a:chOff x="6502400" y="530051"/>
            <a:chExt cx="368300" cy="409749"/>
          </a:xfrm>
        </p:grpSpPr>
        <p:sp>
          <p:nvSpPr>
            <p:cNvPr id="107" name="Oval 106"/>
            <p:cNvSpPr/>
            <p:nvPr/>
          </p:nvSpPr>
          <p:spPr>
            <a:xfrm>
              <a:off x="6502400" y="546100"/>
              <a:ext cx="368300" cy="393700"/>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TextBox 110"/>
            <p:cNvSpPr txBox="1"/>
            <p:nvPr/>
          </p:nvSpPr>
          <p:spPr>
            <a:xfrm>
              <a:off x="6537323" y="530051"/>
              <a:ext cx="301660" cy="369332"/>
            </a:xfrm>
            <a:prstGeom prst="rect">
              <a:avLst/>
            </a:prstGeom>
            <a:noFill/>
          </p:spPr>
          <p:txBody>
            <a:bodyPr wrap="none" rtlCol="0">
              <a:spAutoFit/>
            </a:bodyPr>
            <a:lstStyle/>
            <a:p>
              <a:r>
                <a:rPr lang="en-US" sz="1800" dirty="0"/>
                <a:t>3</a:t>
              </a:r>
            </a:p>
          </p:txBody>
        </p:sp>
      </p:grpSp>
      <p:grpSp>
        <p:nvGrpSpPr>
          <p:cNvPr id="112" name="Group 111"/>
          <p:cNvGrpSpPr/>
          <p:nvPr/>
        </p:nvGrpSpPr>
        <p:grpSpPr>
          <a:xfrm>
            <a:off x="14998700" y="4858098"/>
            <a:ext cx="368300" cy="409749"/>
            <a:chOff x="6502400" y="530051"/>
            <a:chExt cx="368300" cy="409749"/>
          </a:xfrm>
        </p:grpSpPr>
        <p:sp>
          <p:nvSpPr>
            <p:cNvPr id="113" name="Oval 112"/>
            <p:cNvSpPr/>
            <p:nvPr/>
          </p:nvSpPr>
          <p:spPr>
            <a:xfrm>
              <a:off x="6502400" y="546100"/>
              <a:ext cx="368300" cy="393700"/>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6537323" y="530051"/>
              <a:ext cx="301660" cy="369332"/>
            </a:xfrm>
            <a:prstGeom prst="rect">
              <a:avLst/>
            </a:prstGeom>
            <a:noFill/>
          </p:spPr>
          <p:txBody>
            <a:bodyPr wrap="none" rtlCol="0">
              <a:spAutoFit/>
            </a:bodyPr>
            <a:lstStyle/>
            <a:p>
              <a:r>
                <a:rPr lang="en-US" sz="1800" dirty="0" smtClean="0"/>
                <a:t>5</a:t>
              </a:r>
              <a:endParaRPr lang="en-US" sz="1800" dirty="0"/>
            </a:p>
          </p:txBody>
        </p:sp>
      </p:grpSp>
      <p:grpSp>
        <p:nvGrpSpPr>
          <p:cNvPr id="118" name="Group 117"/>
          <p:cNvGrpSpPr/>
          <p:nvPr/>
        </p:nvGrpSpPr>
        <p:grpSpPr>
          <a:xfrm>
            <a:off x="15001906" y="6971625"/>
            <a:ext cx="368300" cy="409749"/>
            <a:chOff x="6502400" y="530051"/>
            <a:chExt cx="368300" cy="409749"/>
          </a:xfrm>
        </p:grpSpPr>
        <p:sp>
          <p:nvSpPr>
            <p:cNvPr id="119" name="Oval 118"/>
            <p:cNvSpPr/>
            <p:nvPr/>
          </p:nvSpPr>
          <p:spPr>
            <a:xfrm>
              <a:off x="6502400" y="546100"/>
              <a:ext cx="368300" cy="393700"/>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TextBox 134"/>
            <p:cNvSpPr txBox="1"/>
            <p:nvPr/>
          </p:nvSpPr>
          <p:spPr>
            <a:xfrm>
              <a:off x="6537323" y="530051"/>
              <a:ext cx="301660" cy="369332"/>
            </a:xfrm>
            <a:prstGeom prst="rect">
              <a:avLst/>
            </a:prstGeom>
            <a:noFill/>
          </p:spPr>
          <p:txBody>
            <a:bodyPr wrap="none" rtlCol="0">
              <a:spAutoFit/>
            </a:bodyPr>
            <a:lstStyle/>
            <a:p>
              <a:r>
                <a:rPr lang="en-US" sz="1800" dirty="0" smtClean="0"/>
                <a:t>6</a:t>
              </a:r>
              <a:endParaRPr lang="en-US" sz="1800" dirty="0"/>
            </a:p>
          </p:txBody>
        </p:sp>
      </p:grpSp>
      <p:grpSp>
        <p:nvGrpSpPr>
          <p:cNvPr id="136" name="Group 135"/>
          <p:cNvGrpSpPr/>
          <p:nvPr/>
        </p:nvGrpSpPr>
        <p:grpSpPr>
          <a:xfrm>
            <a:off x="13703300" y="4858098"/>
            <a:ext cx="368300" cy="409749"/>
            <a:chOff x="6502400" y="530051"/>
            <a:chExt cx="368300" cy="409749"/>
          </a:xfrm>
        </p:grpSpPr>
        <p:sp>
          <p:nvSpPr>
            <p:cNvPr id="137" name="Oval 136"/>
            <p:cNvSpPr/>
            <p:nvPr/>
          </p:nvSpPr>
          <p:spPr>
            <a:xfrm>
              <a:off x="6502400" y="546100"/>
              <a:ext cx="368300" cy="393700"/>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TextBox 138"/>
            <p:cNvSpPr txBox="1"/>
            <p:nvPr/>
          </p:nvSpPr>
          <p:spPr>
            <a:xfrm>
              <a:off x="6537323" y="530051"/>
              <a:ext cx="301660" cy="369332"/>
            </a:xfrm>
            <a:prstGeom prst="rect">
              <a:avLst/>
            </a:prstGeom>
            <a:noFill/>
          </p:spPr>
          <p:txBody>
            <a:bodyPr wrap="none" rtlCol="0">
              <a:spAutoFit/>
            </a:bodyPr>
            <a:lstStyle/>
            <a:p>
              <a:r>
                <a:rPr lang="en-US" sz="1800" dirty="0"/>
                <a:t>4</a:t>
              </a:r>
            </a:p>
          </p:txBody>
        </p:sp>
      </p:grpSp>
    </p:spTree>
    <p:extLst>
      <p:ext uri="{BB962C8B-B14F-4D97-AF65-F5344CB8AC3E}">
        <p14:creationId xmlns:p14="http://schemas.microsoft.com/office/powerpoint/2010/main" val="268727983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821</TotalTime>
  <Words>605</Words>
  <Application>Microsoft Macintosh PowerPoint</Application>
  <PresentationFormat>Custom</PresentationFormat>
  <Paragraphs>87</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UC Davis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Holly Bik</dc:creator>
  <cp:lastModifiedBy>Holly Bik</cp:lastModifiedBy>
  <cp:revision>38</cp:revision>
  <cp:lastPrinted>2012-07-12T19:22:15Z</cp:lastPrinted>
  <dcterms:created xsi:type="dcterms:W3CDTF">2012-04-25T18:42:58Z</dcterms:created>
  <dcterms:modified xsi:type="dcterms:W3CDTF">2012-07-12T19:22:24Z</dcterms:modified>
</cp:coreProperties>
</file>