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8288000" cy="18288000"/>
  <p:notesSz cx="6858000" cy="9144000"/>
  <p:defaultTextStyle>
    <a:defPPr>
      <a:defRPr lang="en-US"/>
    </a:defPPr>
    <a:lvl1pPr marL="0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1pPr>
    <a:lvl2pPr marL="997702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2pPr>
    <a:lvl3pPr marL="1995404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3pPr>
    <a:lvl4pPr marL="2993106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4pPr>
    <a:lvl5pPr marL="3990807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5pPr>
    <a:lvl6pPr marL="4988509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6pPr>
    <a:lvl7pPr marL="5986211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7pPr>
    <a:lvl8pPr marL="6983913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8pPr>
    <a:lvl9pPr marL="7981615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A1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80" y="1624"/>
      </p:cViewPr>
      <p:guideLst>
        <p:guide orient="horz" pos="576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5681137"/>
            <a:ext cx="15544800" cy="3920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0363200"/>
            <a:ext cx="128016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97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95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993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9908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988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986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983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9816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5/3/12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3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5/3/12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39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63699" y="732371"/>
            <a:ext cx="4457701" cy="156040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32371"/>
            <a:ext cx="13068301" cy="156040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5/3/12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91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5/3/12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72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7" y="11751738"/>
            <a:ext cx="15544800" cy="3632200"/>
          </a:xfrm>
        </p:spPr>
        <p:txBody>
          <a:bodyPr anchor="t"/>
          <a:lstStyle>
            <a:lvl1pPr algn="l">
              <a:defRPr sz="8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7" y="7751237"/>
            <a:ext cx="15544800" cy="4000498"/>
          </a:xfrm>
        </p:spPr>
        <p:txBody>
          <a:bodyPr anchor="b"/>
          <a:lstStyle>
            <a:lvl1pPr marL="0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1pPr>
            <a:lvl2pPr marL="997702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2pPr>
            <a:lvl3pPr marL="1995404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3pPr>
            <a:lvl4pPr marL="2993106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4pPr>
            <a:lvl5pPr marL="3990807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5pPr>
            <a:lvl6pPr marL="4988509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6pPr>
            <a:lvl7pPr marL="5986211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7pPr>
            <a:lvl8pPr marL="6983913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8pPr>
            <a:lvl9pPr marL="7981615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5/3/12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03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1" y="4267204"/>
            <a:ext cx="8763000" cy="12069235"/>
          </a:xfrm>
        </p:spPr>
        <p:txBody>
          <a:bodyPr/>
          <a:lstStyle>
            <a:lvl1pPr>
              <a:defRPr sz="6100"/>
            </a:lvl1pPr>
            <a:lvl2pPr>
              <a:defRPr sz="5200"/>
            </a:lvl2pPr>
            <a:lvl3pPr>
              <a:defRPr sz="44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401" y="4267204"/>
            <a:ext cx="8763000" cy="12069235"/>
          </a:xfrm>
        </p:spPr>
        <p:txBody>
          <a:bodyPr/>
          <a:lstStyle>
            <a:lvl1pPr>
              <a:defRPr sz="6100"/>
            </a:lvl1pPr>
            <a:lvl2pPr>
              <a:defRPr sz="5200"/>
            </a:lvl2pPr>
            <a:lvl3pPr>
              <a:defRPr sz="44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5/3/12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30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2369"/>
            <a:ext cx="16459200" cy="3048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1" y="4093635"/>
            <a:ext cx="8080376" cy="1706031"/>
          </a:xfrm>
        </p:spPr>
        <p:txBody>
          <a:bodyPr anchor="b"/>
          <a:lstStyle>
            <a:lvl1pPr marL="0" indent="0">
              <a:buNone/>
              <a:defRPr sz="5200" b="1"/>
            </a:lvl1pPr>
            <a:lvl2pPr marL="997702" indent="0">
              <a:buNone/>
              <a:defRPr sz="4400" b="1"/>
            </a:lvl2pPr>
            <a:lvl3pPr marL="1995404" indent="0">
              <a:buNone/>
              <a:defRPr sz="3900" b="1"/>
            </a:lvl3pPr>
            <a:lvl4pPr marL="2993106" indent="0">
              <a:buNone/>
              <a:defRPr sz="3500" b="1"/>
            </a:lvl4pPr>
            <a:lvl5pPr marL="3990807" indent="0">
              <a:buNone/>
              <a:defRPr sz="3500" b="1"/>
            </a:lvl5pPr>
            <a:lvl6pPr marL="4988509" indent="0">
              <a:buNone/>
              <a:defRPr sz="3500" b="1"/>
            </a:lvl6pPr>
            <a:lvl7pPr marL="5986211" indent="0">
              <a:buNone/>
              <a:defRPr sz="3500" b="1"/>
            </a:lvl7pPr>
            <a:lvl8pPr marL="6983913" indent="0">
              <a:buNone/>
              <a:defRPr sz="3500" b="1"/>
            </a:lvl8pPr>
            <a:lvl9pPr marL="7981615" indent="0">
              <a:buNone/>
              <a:defRPr sz="3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1" y="5799667"/>
            <a:ext cx="8080376" cy="10536769"/>
          </a:xfrm>
        </p:spPr>
        <p:txBody>
          <a:bodyPr/>
          <a:lstStyle>
            <a:lvl1pPr>
              <a:defRPr sz="5200"/>
            </a:lvl1pPr>
            <a:lvl2pPr>
              <a:defRPr sz="44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4093635"/>
            <a:ext cx="8083552" cy="1706031"/>
          </a:xfrm>
        </p:spPr>
        <p:txBody>
          <a:bodyPr anchor="b"/>
          <a:lstStyle>
            <a:lvl1pPr marL="0" indent="0">
              <a:buNone/>
              <a:defRPr sz="5200" b="1"/>
            </a:lvl1pPr>
            <a:lvl2pPr marL="997702" indent="0">
              <a:buNone/>
              <a:defRPr sz="4400" b="1"/>
            </a:lvl2pPr>
            <a:lvl3pPr marL="1995404" indent="0">
              <a:buNone/>
              <a:defRPr sz="3900" b="1"/>
            </a:lvl3pPr>
            <a:lvl4pPr marL="2993106" indent="0">
              <a:buNone/>
              <a:defRPr sz="3500" b="1"/>
            </a:lvl4pPr>
            <a:lvl5pPr marL="3990807" indent="0">
              <a:buNone/>
              <a:defRPr sz="3500" b="1"/>
            </a:lvl5pPr>
            <a:lvl6pPr marL="4988509" indent="0">
              <a:buNone/>
              <a:defRPr sz="3500" b="1"/>
            </a:lvl6pPr>
            <a:lvl7pPr marL="5986211" indent="0">
              <a:buNone/>
              <a:defRPr sz="3500" b="1"/>
            </a:lvl7pPr>
            <a:lvl8pPr marL="6983913" indent="0">
              <a:buNone/>
              <a:defRPr sz="3500" b="1"/>
            </a:lvl8pPr>
            <a:lvl9pPr marL="7981615" indent="0">
              <a:buNone/>
              <a:defRPr sz="3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5799667"/>
            <a:ext cx="8083552" cy="10536769"/>
          </a:xfrm>
        </p:spPr>
        <p:txBody>
          <a:bodyPr/>
          <a:lstStyle>
            <a:lvl1pPr>
              <a:defRPr sz="5200"/>
            </a:lvl1pPr>
            <a:lvl2pPr>
              <a:defRPr sz="44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5/3/12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3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5/3/12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3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5/3/12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01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728134"/>
            <a:ext cx="6016627" cy="3098801"/>
          </a:xfrm>
        </p:spPr>
        <p:txBody>
          <a:bodyPr anchor="b"/>
          <a:lstStyle>
            <a:lvl1pPr algn="l">
              <a:defRPr sz="4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1" y="728138"/>
            <a:ext cx="10223499" cy="15608302"/>
          </a:xfrm>
        </p:spPr>
        <p:txBody>
          <a:bodyPr/>
          <a:lstStyle>
            <a:lvl1pPr>
              <a:defRPr sz="7000"/>
            </a:lvl1pPr>
            <a:lvl2pPr>
              <a:defRPr sz="6100"/>
            </a:lvl2pPr>
            <a:lvl3pPr>
              <a:defRPr sz="52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3826937"/>
            <a:ext cx="6016627" cy="12509501"/>
          </a:xfrm>
        </p:spPr>
        <p:txBody>
          <a:bodyPr/>
          <a:lstStyle>
            <a:lvl1pPr marL="0" indent="0">
              <a:buNone/>
              <a:defRPr sz="3100"/>
            </a:lvl1pPr>
            <a:lvl2pPr marL="997702" indent="0">
              <a:buNone/>
              <a:defRPr sz="2600"/>
            </a:lvl2pPr>
            <a:lvl3pPr marL="1995404" indent="0">
              <a:buNone/>
              <a:defRPr sz="2200"/>
            </a:lvl3pPr>
            <a:lvl4pPr marL="2993106" indent="0">
              <a:buNone/>
              <a:defRPr sz="2000"/>
            </a:lvl4pPr>
            <a:lvl5pPr marL="3990807" indent="0">
              <a:buNone/>
              <a:defRPr sz="2000"/>
            </a:lvl5pPr>
            <a:lvl6pPr marL="4988509" indent="0">
              <a:buNone/>
              <a:defRPr sz="2000"/>
            </a:lvl6pPr>
            <a:lvl7pPr marL="5986211" indent="0">
              <a:buNone/>
              <a:defRPr sz="2000"/>
            </a:lvl7pPr>
            <a:lvl8pPr marL="6983913" indent="0">
              <a:buNone/>
              <a:defRPr sz="2000"/>
            </a:lvl8pPr>
            <a:lvl9pPr marL="7981615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5/3/12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79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12801602"/>
            <a:ext cx="10972800" cy="1511301"/>
          </a:xfrm>
        </p:spPr>
        <p:txBody>
          <a:bodyPr anchor="b"/>
          <a:lstStyle>
            <a:lvl1pPr algn="l">
              <a:defRPr sz="4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634068"/>
            <a:ext cx="10972800" cy="10972800"/>
          </a:xfrm>
        </p:spPr>
        <p:txBody>
          <a:bodyPr/>
          <a:lstStyle>
            <a:lvl1pPr marL="0" indent="0">
              <a:buNone/>
              <a:defRPr sz="7000"/>
            </a:lvl1pPr>
            <a:lvl2pPr marL="997702" indent="0">
              <a:buNone/>
              <a:defRPr sz="6100"/>
            </a:lvl2pPr>
            <a:lvl3pPr marL="1995404" indent="0">
              <a:buNone/>
              <a:defRPr sz="5200"/>
            </a:lvl3pPr>
            <a:lvl4pPr marL="2993106" indent="0">
              <a:buNone/>
              <a:defRPr sz="4400"/>
            </a:lvl4pPr>
            <a:lvl5pPr marL="3990807" indent="0">
              <a:buNone/>
              <a:defRPr sz="4400"/>
            </a:lvl5pPr>
            <a:lvl6pPr marL="4988509" indent="0">
              <a:buNone/>
              <a:defRPr sz="4400"/>
            </a:lvl6pPr>
            <a:lvl7pPr marL="5986211" indent="0">
              <a:buNone/>
              <a:defRPr sz="4400"/>
            </a:lvl7pPr>
            <a:lvl8pPr marL="6983913" indent="0">
              <a:buNone/>
              <a:defRPr sz="4400"/>
            </a:lvl8pPr>
            <a:lvl9pPr marL="7981615" indent="0">
              <a:buNone/>
              <a:defRPr sz="4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4312902"/>
            <a:ext cx="10972800" cy="2146299"/>
          </a:xfrm>
        </p:spPr>
        <p:txBody>
          <a:bodyPr/>
          <a:lstStyle>
            <a:lvl1pPr marL="0" indent="0">
              <a:buNone/>
              <a:defRPr sz="3100"/>
            </a:lvl1pPr>
            <a:lvl2pPr marL="997702" indent="0">
              <a:buNone/>
              <a:defRPr sz="2600"/>
            </a:lvl2pPr>
            <a:lvl3pPr marL="1995404" indent="0">
              <a:buNone/>
              <a:defRPr sz="2200"/>
            </a:lvl3pPr>
            <a:lvl4pPr marL="2993106" indent="0">
              <a:buNone/>
              <a:defRPr sz="2000"/>
            </a:lvl4pPr>
            <a:lvl5pPr marL="3990807" indent="0">
              <a:buNone/>
              <a:defRPr sz="2000"/>
            </a:lvl5pPr>
            <a:lvl6pPr marL="4988509" indent="0">
              <a:buNone/>
              <a:defRPr sz="2000"/>
            </a:lvl6pPr>
            <a:lvl7pPr marL="5986211" indent="0">
              <a:buNone/>
              <a:defRPr sz="2000"/>
            </a:lvl7pPr>
            <a:lvl8pPr marL="6983913" indent="0">
              <a:buNone/>
              <a:defRPr sz="2000"/>
            </a:lvl8pPr>
            <a:lvl9pPr marL="7981615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5/3/12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6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732369"/>
            <a:ext cx="16459200" cy="3048000"/>
          </a:xfrm>
          <a:prstGeom prst="rect">
            <a:avLst/>
          </a:prstGeom>
        </p:spPr>
        <p:txBody>
          <a:bodyPr vert="horz" lIns="199540" tIns="99770" rIns="199540" bIns="9977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267204"/>
            <a:ext cx="16459200" cy="12069235"/>
          </a:xfrm>
          <a:prstGeom prst="rect">
            <a:avLst/>
          </a:prstGeom>
        </p:spPr>
        <p:txBody>
          <a:bodyPr vert="horz" lIns="199540" tIns="99770" rIns="199540" bIns="9977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6950271"/>
            <a:ext cx="4267200" cy="973667"/>
          </a:xfrm>
          <a:prstGeom prst="rect">
            <a:avLst/>
          </a:prstGeom>
        </p:spPr>
        <p:txBody>
          <a:bodyPr vert="horz" lIns="199540" tIns="99770" rIns="199540" bIns="99770" rtlCol="0" anchor="ctr"/>
          <a:lstStyle>
            <a:lvl1pPr algn="l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31AE5-1B8F-5848-93B8-66F20C8DE389}" type="datetimeFigureOut">
              <a:rPr lang="en-US" smtClean="0"/>
              <a:t>5/3/12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6950271"/>
            <a:ext cx="5791200" cy="973667"/>
          </a:xfrm>
          <a:prstGeom prst="rect">
            <a:avLst/>
          </a:prstGeom>
        </p:spPr>
        <p:txBody>
          <a:bodyPr vert="horz" lIns="199540" tIns="99770" rIns="199540" bIns="99770" rtlCol="0" anchor="ctr"/>
          <a:lstStyle>
            <a:lvl1pPr algn="ctr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6950271"/>
            <a:ext cx="4267200" cy="973667"/>
          </a:xfrm>
          <a:prstGeom prst="rect">
            <a:avLst/>
          </a:prstGeom>
        </p:spPr>
        <p:txBody>
          <a:bodyPr vert="horz" lIns="199540" tIns="99770" rIns="199540" bIns="99770" rtlCol="0" anchor="ctr"/>
          <a:lstStyle>
            <a:lvl1pPr algn="r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4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7702" rtl="0" eaLnBrk="1" latinLnBrk="0" hangingPunct="1">
        <a:spcBef>
          <a:spcPct val="0"/>
        </a:spcBef>
        <a:buNone/>
        <a:defRPr sz="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48276" indent="-748276" algn="l" defTabSz="997702" rtl="0" eaLnBrk="1" latinLnBrk="0" hangingPunct="1">
        <a:spcBef>
          <a:spcPct val="20000"/>
        </a:spcBef>
        <a:buFont typeface="Arial"/>
        <a:buChar char="•"/>
        <a:defRPr sz="7000" kern="1200">
          <a:solidFill>
            <a:schemeClr val="tx1"/>
          </a:solidFill>
          <a:latin typeface="+mn-lt"/>
          <a:ea typeface="+mn-ea"/>
          <a:cs typeface="+mn-cs"/>
        </a:defRPr>
      </a:lvl1pPr>
      <a:lvl2pPr marL="1621265" indent="-623564" algn="l" defTabSz="997702" rtl="0" eaLnBrk="1" latinLnBrk="0" hangingPunct="1">
        <a:spcBef>
          <a:spcPct val="20000"/>
        </a:spcBef>
        <a:buFont typeface="Arial"/>
        <a:buChar char="–"/>
        <a:defRPr sz="6100" kern="1200">
          <a:solidFill>
            <a:schemeClr val="tx1"/>
          </a:solidFill>
          <a:latin typeface="+mn-lt"/>
          <a:ea typeface="+mn-ea"/>
          <a:cs typeface="+mn-cs"/>
        </a:defRPr>
      </a:lvl2pPr>
      <a:lvl3pPr marL="2494255" indent="-498851" algn="l" defTabSz="997702" rtl="0" eaLnBrk="1" latinLnBrk="0" hangingPunct="1">
        <a:spcBef>
          <a:spcPct val="20000"/>
        </a:spcBef>
        <a:buFont typeface="Arial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3pPr>
      <a:lvl4pPr marL="3491956" indent="-498851" algn="l" defTabSz="997702" rtl="0" eaLnBrk="1" latinLnBrk="0" hangingPunct="1">
        <a:spcBef>
          <a:spcPct val="20000"/>
        </a:spcBef>
        <a:buFont typeface="Arial"/>
        <a:buChar char="–"/>
        <a:defRPr sz="4400" kern="1200">
          <a:solidFill>
            <a:schemeClr val="tx1"/>
          </a:solidFill>
          <a:latin typeface="+mn-lt"/>
          <a:ea typeface="+mn-ea"/>
          <a:cs typeface="+mn-cs"/>
        </a:defRPr>
      </a:lvl4pPr>
      <a:lvl5pPr marL="4489658" indent="-498851" algn="l" defTabSz="997702" rtl="0" eaLnBrk="1" latinLnBrk="0" hangingPunct="1">
        <a:spcBef>
          <a:spcPct val="20000"/>
        </a:spcBef>
        <a:buFont typeface="Arial"/>
        <a:buChar char="»"/>
        <a:defRPr sz="4400" kern="1200">
          <a:solidFill>
            <a:schemeClr val="tx1"/>
          </a:solidFill>
          <a:latin typeface="+mn-lt"/>
          <a:ea typeface="+mn-ea"/>
          <a:cs typeface="+mn-cs"/>
        </a:defRPr>
      </a:lvl5pPr>
      <a:lvl6pPr marL="5487360" indent="-498851" algn="l" defTabSz="997702" rtl="0" eaLnBrk="1" latinLnBrk="0" hangingPunct="1">
        <a:spcBef>
          <a:spcPct val="20000"/>
        </a:spcBef>
        <a:buFont typeface="Arial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6pPr>
      <a:lvl7pPr marL="6485062" indent="-498851" algn="l" defTabSz="997702" rtl="0" eaLnBrk="1" latinLnBrk="0" hangingPunct="1">
        <a:spcBef>
          <a:spcPct val="20000"/>
        </a:spcBef>
        <a:buFont typeface="Arial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7pPr>
      <a:lvl8pPr marL="7482764" indent="-498851" algn="l" defTabSz="997702" rtl="0" eaLnBrk="1" latinLnBrk="0" hangingPunct="1">
        <a:spcBef>
          <a:spcPct val="20000"/>
        </a:spcBef>
        <a:buFont typeface="Arial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8pPr>
      <a:lvl9pPr marL="8480466" indent="-498851" algn="l" defTabSz="997702" rtl="0" eaLnBrk="1" latinLnBrk="0" hangingPunct="1">
        <a:spcBef>
          <a:spcPct val="20000"/>
        </a:spcBef>
        <a:buFont typeface="Arial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97702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995404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3pPr>
      <a:lvl4pPr marL="2993106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4pPr>
      <a:lvl5pPr marL="3990807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5pPr>
      <a:lvl6pPr marL="4988509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6pPr>
      <a:lvl7pPr marL="5986211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7pPr>
      <a:lvl8pPr marL="6983913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8pPr>
      <a:lvl9pPr marL="7981615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1562100" y="4660899"/>
            <a:ext cx="11772900" cy="3784601"/>
          </a:xfrm>
          <a:prstGeom prst="rect">
            <a:avLst/>
          </a:prstGeom>
          <a:solidFill>
            <a:srgbClr val="CA1E00">
              <a:alpha val="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562100" y="1663700"/>
            <a:ext cx="11772900" cy="2794000"/>
          </a:xfrm>
          <a:prstGeom prst="rect">
            <a:avLst/>
          </a:prstGeom>
          <a:solidFill>
            <a:srgbClr val="CA1E00">
              <a:alpha val="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149600" y="1917700"/>
            <a:ext cx="2298700" cy="952500"/>
            <a:chOff x="4191000" y="2908300"/>
            <a:chExt cx="2298700" cy="952500"/>
          </a:xfrm>
        </p:grpSpPr>
        <p:sp>
          <p:nvSpPr>
            <p:cNvPr id="6" name="Rounded Rectangle 5"/>
            <p:cNvSpPr/>
            <p:nvPr/>
          </p:nvSpPr>
          <p:spPr>
            <a:xfrm>
              <a:off x="4191000" y="2908300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343400" y="3035300"/>
              <a:ext cx="2032000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Helvetica Neue"/>
                  <a:cs typeface="Helvetica Neue"/>
                </a:rPr>
                <a:t>Last</a:t>
              </a:r>
              <a:endParaRPr lang="en-US" dirty="0">
                <a:latin typeface="Helvetica Neue"/>
                <a:cs typeface="Helvetica Neue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149600" y="5785197"/>
            <a:ext cx="2298700" cy="952500"/>
            <a:chOff x="4191000" y="2908300"/>
            <a:chExt cx="2298700" cy="952500"/>
          </a:xfrm>
        </p:grpSpPr>
        <p:sp>
          <p:nvSpPr>
            <p:cNvPr id="10" name="Rounded Rectangle 9"/>
            <p:cNvSpPr/>
            <p:nvPr/>
          </p:nvSpPr>
          <p:spPr>
            <a:xfrm>
              <a:off x="4191000" y="2908300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43400" y="3035300"/>
              <a:ext cx="2032000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Helvetica Neue"/>
                  <a:cs typeface="Helvetica Neue"/>
                </a:rPr>
                <a:t>Last</a:t>
              </a:r>
              <a:endParaRPr lang="en-US" dirty="0">
                <a:latin typeface="Helvetica Neue"/>
                <a:cs typeface="Helvetica Neue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49600" y="3022600"/>
            <a:ext cx="2298700" cy="952500"/>
            <a:chOff x="4191000" y="2908300"/>
            <a:chExt cx="2298700" cy="952500"/>
          </a:xfrm>
        </p:grpSpPr>
        <p:sp>
          <p:nvSpPr>
            <p:cNvPr id="13" name="Rounded Rectangle 12"/>
            <p:cNvSpPr/>
            <p:nvPr/>
          </p:nvSpPr>
          <p:spPr>
            <a:xfrm>
              <a:off x="4191000" y="2908300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43400" y="3035300"/>
              <a:ext cx="2032000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Helvetica Neue"/>
                  <a:cs typeface="Helvetica Neue"/>
                </a:rPr>
                <a:t>Bowtie</a:t>
              </a:r>
              <a:endParaRPr lang="en-US" dirty="0">
                <a:latin typeface="Helvetica Neue"/>
                <a:cs typeface="Helvetica Neue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756400" y="2546350"/>
            <a:ext cx="2298700" cy="952500"/>
            <a:chOff x="4191000" y="2908300"/>
            <a:chExt cx="2298700" cy="952500"/>
          </a:xfrm>
        </p:grpSpPr>
        <p:sp>
          <p:nvSpPr>
            <p:cNvPr id="16" name="Rounded Rectangle 15"/>
            <p:cNvSpPr/>
            <p:nvPr/>
          </p:nvSpPr>
          <p:spPr>
            <a:xfrm>
              <a:off x="4191000" y="2908300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68800" y="3079750"/>
              <a:ext cx="20320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err="1">
                  <a:latin typeface="Helvetica Neue"/>
                  <a:cs typeface="Helvetica Neue"/>
                </a:rPr>
                <a:t>c</a:t>
              </a:r>
              <a:r>
                <a:rPr lang="en-US" sz="3000" dirty="0" err="1" smtClean="0">
                  <a:latin typeface="Helvetica Neue"/>
                  <a:cs typeface="Helvetica Neue"/>
                </a:rPr>
                <a:t>mAlign</a:t>
              </a:r>
              <a:endParaRPr lang="en-US" sz="3000" dirty="0">
                <a:latin typeface="Helvetica Neue"/>
                <a:cs typeface="Helvetica Neue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642100" y="5785197"/>
            <a:ext cx="2298700" cy="952500"/>
            <a:chOff x="4191000" y="2908300"/>
            <a:chExt cx="2298700" cy="952500"/>
          </a:xfrm>
        </p:grpSpPr>
        <p:sp>
          <p:nvSpPr>
            <p:cNvPr id="19" name="Rounded Rectangle 18"/>
            <p:cNvSpPr/>
            <p:nvPr/>
          </p:nvSpPr>
          <p:spPr>
            <a:xfrm>
              <a:off x="4191000" y="2908300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43400" y="3125806"/>
              <a:ext cx="2032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 err="1" smtClean="0">
                  <a:latin typeface="Helvetica Neue"/>
                  <a:cs typeface="Helvetica Neue"/>
                </a:rPr>
                <a:t>HMMsearch</a:t>
              </a:r>
              <a:endParaRPr lang="en-US" sz="2600" dirty="0">
                <a:latin typeface="Helvetica Neue"/>
                <a:cs typeface="Helvetica Neue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3398500" y="5708997"/>
            <a:ext cx="2298700" cy="952500"/>
            <a:chOff x="4191000" y="2908300"/>
            <a:chExt cx="2298700" cy="952500"/>
          </a:xfrm>
        </p:grpSpPr>
        <p:sp>
          <p:nvSpPr>
            <p:cNvPr id="22" name="Rounded Rectangle 21"/>
            <p:cNvSpPr/>
            <p:nvPr/>
          </p:nvSpPr>
          <p:spPr>
            <a:xfrm>
              <a:off x="4191000" y="2908300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43400" y="3035300"/>
              <a:ext cx="2032000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latin typeface="Helvetica Neue"/>
                  <a:cs typeface="Helvetica Neue"/>
                </a:rPr>
                <a:t>pplacer</a:t>
              </a:r>
              <a:endParaRPr lang="en-US" dirty="0">
                <a:latin typeface="Helvetica Neue"/>
                <a:cs typeface="Helvetica Neue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0020300" y="5785197"/>
            <a:ext cx="2298700" cy="952500"/>
            <a:chOff x="4191000" y="2908300"/>
            <a:chExt cx="2298700" cy="952500"/>
          </a:xfrm>
        </p:grpSpPr>
        <p:sp>
          <p:nvSpPr>
            <p:cNvPr id="25" name="Rounded Rectangle 24"/>
            <p:cNvSpPr/>
            <p:nvPr/>
          </p:nvSpPr>
          <p:spPr>
            <a:xfrm>
              <a:off x="4191000" y="2908300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05300" y="3092103"/>
              <a:ext cx="20320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err="1" smtClean="0">
                  <a:latin typeface="Helvetica Neue"/>
                  <a:cs typeface="Helvetica Neue"/>
                </a:rPr>
                <a:t>HMMalign</a:t>
              </a:r>
              <a:endParaRPr lang="en-US" sz="3000" dirty="0">
                <a:latin typeface="Helvetica Neue"/>
                <a:cs typeface="Helvetica Neue"/>
              </a:endParaRPr>
            </a:p>
          </p:txBody>
        </p:sp>
      </p:grpSp>
      <p:sp>
        <p:nvSpPr>
          <p:cNvPr id="29" name="Rounded Rectangle 28"/>
          <p:cNvSpPr/>
          <p:nvPr/>
        </p:nvSpPr>
        <p:spPr>
          <a:xfrm>
            <a:off x="697378" y="546100"/>
            <a:ext cx="3981450" cy="952500"/>
          </a:xfrm>
          <a:prstGeom prst="roundRect">
            <a:avLst/>
          </a:prstGeom>
          <a:noFill/>
          <a:ln>
            <a:solidFill>
              <a:srgbClr val="CA1E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/>
              <a:cs typeface="Georgi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61342" y="673100"/>
            <a:ext cx="3519514" cy="6924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Input Sequences</a:t>
            </a:r>
          </a:p>
        </p:txBody>
      </p:sp>
      <p:cxnSp>
        <p:nvCxnSpPr>
          <p:cNvPr id="42" name="Elbow Connector 41"/>
          <p:cNvCxnSpPr/>
          <p:nvPr/>
        </p:nvCxnSpPr>
        <p:spPr>
          <a:xfrm>
            <a:off x="1358900" y="2393950"/>
            <a:ext cx="1689104" cy="1104900"/>
          </a:xfrm>
          <a:prstGeom prst="bentConnector3">
            <a:avLst>
              <a:gd name="adj1" fmla="val -2631"/>
            </a:avLst>
          </a:prstGeom>
          <a:ln w="508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16200000" flipH="1">
            <a:off x="-376751" y="2836695"/>
            <a:ext cx="4762848" cy="2086660"/>
          </a:xfrm>
          <a:prstGeom prst="bentConnector3">
            <a:avLst>
              <a:gd name="adj1" fmla="val 100130"/>
            </a:avLst>
          </a:prstGeom>
          <a:ln w="508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6" idx="3"/>
          </p:cNvCxnSpPr>
          <p:nvPr/>
        </p:nvCxnSpPr>
        <p:spPr>
          <a:xfrm>
            <a:off x="5448300" y="2393950"/>
            <a:ext cx="1193800" cy="47625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3" idx="3"/>
          </p:cNvCxnSpPr>
          <p:nvPr/>
        </p:nvCxnSpPr>
        <p:spPr>
          <a:xfrm flipV="1">
            <a:off x="5448300" y="3022600"/>
            <a:ext cx="1193800" cy="47625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16" idx="3"/>
          </p:cNvCxnSpPr>
          <p:nvPr/>
        </p:nvCxnSpPr>
        <p:spPr>
          <a:xfrm>
            <a:off x="9055100" y="3022600"/>
            <a:ext cx="5441950" cy="2641600"/>
          </a:xfrm>
          <a:prstGeom prst="bentConnector3">
            <a:avLst>
              <a:gd name="adj1" fmla="val 99708"/>
            </a:avLst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0" idx="3"/>
          </p:cNvCxnSpPr>
          <p:nvPr/>
        </p:nvCxnSpPr>
        <p:spPr>
          <a:xfrm>
            <a:off x="5448300" y="6261447"/>
            <a:ext cx="10541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9" idx="3"/>
          </p:cNvCxnSpPr>
          <p:nvPr/>
        </p:nvCxnSpPr>
        <p:spPr>
          <a:xfrm>
            <a:off x="8940800" y="6261447"/>
            <a:ext cx="9525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5" idx="3"/>
          </p:cNvCxnSpPr>
          <p:nvPr/>
        </p:nvCxnSpPr>
        <p:spPr>
          <a:xfrm>
            <a:off x="12319000" y="6261447"/>
            <a:ext cx="9652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1430000" y="1663700"/>
            <a:ext cx="13716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A1E00"/>
                </a:solidFill>
              </a:rPr>
              <a:t>rRNA</a:t>
            </a:r>
            <a:endParaRPr lang="en-US" dirty="0">
              <a:solidFill>
                <a:srgbClr val="CA1E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562100" y="2044700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&gt;1000 </a:t>
            </a:r>
            <a:r>
              <a:rPr lang="en-US" sz="1800" dirty="0" err="1" smtClean="0"/>
              <a:t>bp</a:t>
            </a:r>
            <a:endParaRPr lang="en-US" sz="1800" dirty="0"/>
          </a:p>
        </p:txBody>
      </p:sp>
      <p:sp>
        <p:nvSpPr>
          <p:cNvPr id="71" name="TextBox 70"/>
          <p:cNvSpPr txBox="1"/>
          <p:nvPr/>
        </p:nvSpPr>
        <p:spPr>
          <a:xfrm>
            <a:off x="1562100" y="3125232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&lt;</a:t>
            </a:r>
            <a:r>
              <a:rPr lang="en-US" sz="1800" dirty="0" smtClean="0"/>
              <a:t>1000 </a:t>
            </a:r>
            <a:r>
              <a:rPr lang="en-US" sz="1800" dirty="0" err="1" smtClean="0"/>
              <a:t>bp</a:t>
            </a:r>
            <a:endParaRPr lang="en-US" sz="1800" dirty="0"/>
          </a:p>
        </p:txBody>
      </p:sp>
      <p:sp>
        <p:nvSpPr>
          <p:cNvPr id="72" name="TextBox 71"/>
          <p:cNvSpPr txBox="1"/>
          <p:nvPr/>
        </p:nvSpPr>
        <p:spPr>
          <a:xfrm>
            <a:off x="11252200" y="2566432"/>
            <a:ext cx="229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Alignment masking</a:t>
            </a:r>
            <a:endParaRPr lang="en-US" sz="1800" dirty="0"/>
          </a:p>
        </p:txBody>
      </p:sp>
      <p:sp>
        <p:nvSpPr>
          <p:cNvPr id="73" name="TextBox 72"/>
          <p:cNvSpPr txBox="1"/>
          <p:nvPr/>
        </p:nvSpPr>
        <p:spPr>
          <a:xfrm>
            <a:off x="12166600" y="5461167"/>
            <a:ext cx="1289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Alignment </a:t>
            </a:r>
          </a:p>
          <a:p>
            <a:pPr algn="ctr"/>
            <a:r>
              <a:rPr lang="en-US" sz="1800" dirty="0" smtClean="0"/>
              <a:t>masking</a:t>
            </a:r>
            <a:endParaRPr lang="en-US" sz="1800" dirty="0"/>
          </a:p>
        </p:txBody>
      </p:sp>
      <p:sp>
        <p:nvSpPr>
          <p:cNvPr id="74" name="TextBox 73"/>
          <p:cNvSpPr txBox="1"/>
          <p:nvPr/>
        </p:nvSpPr>
        <p:spPr>
          <a:xfrm>
            <a:off x="2590800" y="4024868"/>
            <a:ext cx="339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s</a:t>
            </a:r>
            <a:r>
              <a:rPr lang="en-US" sz="1800" dirty="0" smtClean="0"/>
              <a:t>earch input against references</a:t>
            </a:r>
            <a:endParaRPr lang="en-US" sz="1800" dirty="0"/>
          </a:p>
        </p:txBody>
      </p:sp>
      <p:sp>
        <p:nvSpPr>
          <p:cNvPr id="75" name="TextBox 74"/>
          <p:cNvSpPr txBox="1"/>
          <p:nvPr/>
        </p:nvSpPr>
        <p:spPr>
          <a:xfrm>
            <a:off x="6426200" y="358894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screen and align candidates to reference profile HMMs</a:t>
            </a:r>
            <a:endParaRPr lang="en-US" sz="1800" dirty="0"/>
          </a:p>
        </p:txBody>
      </p:sp>
      <p:sp>
        <p:nvSpPr>
          <p:cNvPr id="77" name="TextBox 76"/>
          <p:cNvSpPr txBox="1"/>
          <p:nvPr/>
        </p:nvSpPr>
        <p:spPr>
          <a:xfrm>
            <a:off x="11309350" y="4572001"/>
            <a:ext cx="17145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A1E00"/>
                </a:solidFill>
              </a:rPr>
              <a:t>protein</a:t>
            </a:r>
            <a:endParaRPr lang="en-US" dirty="0">
              <a:solidFill>
                <a:srgbClr val="CA1E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563100" y="6718994"/>
            <a:ext cx="3232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a</a:t>
            </a:r>
            <a:r>
              <a:rPr lang="en-US" sz="1800" dirty="0" smtClean="0"/>
              <a:t>lign candidates to </a:t>
            </a:r>
          </a:p>
          <a:p>
            <a:pPr algn="ctr"/>
            <a:r>
              <a:rPr lang="en-US" sz="1800" dirty="0" smtClean="0"/>
              <a:t>reference profile HMMs</a:t>
            </a:r>
            <a:endParaRPr lang="en-US" sz="1800" dirty="0"/>
          </a:p>
        </p:txBody>
      </p:sp>
      <p:sp>
        <p:nvSpPr>
          <p:cNvPr id="79" name="TextBox 78"/>
          <p:cNvSpPr txBox="1"/>
          <p:nvPr/>
        </p:nvSpPr>
        <p:spPr>
          <a:xfrm>
            <a:off x="2590800" y="6737697"/>
            <a:ext cx="339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s</a:t>
            </a:r>
            <a:r>
              <a:rPr lang="en-US" sz="1800" dirty="0" smtClean="0"/>
              <a:t>earch input against references</a:t>
            </a:r>
            <a:endParaRPr lang="en-US" sz="1800" dirty="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1314450" y="2393950"/>
            <a:ext cx="1733554" cy="20082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314450" y="1498600"/>
            <a:ext cx="0" cy="1321832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083300" y="6737697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s</a:t>
            </a:r>
            <a:r>
              <a:rPr lang="en-US" sz="1800" dirty="0" smtClean="0"/>
              <a:t>creen candidates against reference profile HMMs</a:t>
            </a:r>
            <a:endParaRPr lang="en-US" sz="1800" dirty="0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14497050" y="6661497"/>
            <a:ext cx="0" cy="774699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13398500" y="7487503"/>
            <a:ext cx="2298700" cy="957997"/>
            <a:chOff x="4191000" y="2908300"/>
            <a:chExt cx="2298700" cy="957997"/>
          </a:xfrm>
        </p:grpSpPr>
        <p:sp>
          <p:nvSpPr>
            <p:cNvPr id="95" name="Rounded Rectangle 94"/>
            <p:cNvSpPr/>
            <p:nvPr/>
          </p:nvSpPr>
          <p:spPr>
            <a:xfrm>
              <a:off x="4191000" y="2908300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343400" y="3035300"/>
              <a:ext cx="2032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Helvetica Neue"/>
                  <a:cs typeface="Helvetica Neue"/>
                </a:rPr>
                <a:t>Taxonomy summaries</a:t>
              </a:r>
              <a:endParaRPr lang="en-US" sz="2400" dirty="0">
                <a:latin typeface="Helvetica Neue"/>
                <a:cs typeface="Helvetica Neue"/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3162300" y="7423497"/>
            <a:ext cx="2298700" cy="952500"/>
            <a:chOff x="4191000" y="2908300"/>
            <a:chExt cx="2298700" cy="952500"/>
          </a:xfrm>
        </p:grpSpPr>
        <p:sp>
          <p:nvSpPr>
            <p:cNvPr id="112" name="Rounded Rectangle 111"/>
            <p:cNvSpPr/>
            <p:nvPr/>
          </p:nvSpPr>
          <p:spPr>
            <a:xfrm>
              <a:off x="4191000" y="2908300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343400" y="3035300"/>
              <a:ext cx="2032000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Last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6654800" y="7423497"/>
            <a:ext cx="2298700" cy="952500"/>
            <a:chOff x="4191000" y="2908300"/>
            <a:chExt cx="2298700" cy="952500"/>
          </a:xfrm>
        </p:grpSpPr>
        <p:sp>
          <p:nvSpPr>
            <p:cNvPr id="115" name="Rounded Rectangle 114"/>
            <p:cNvSpPr/>
            <p:nvPr/>
          </p:nvSpPr>
          <p:spPr>
            <a:xfrm>
              <a:off x="4191000" y="2908300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4343400" y="3125806"/>
              <a:ext cx="2032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 err="1" smtClean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HMMsearch</a:t>
              </a:r>
              <a:endParaRPr lang="en-US" sz="2600" dirty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10033000" y="7423497"/>
            <a:ext cx="2298700" cy="952500"/>
            <a:chOff x="4191000" y="2908300"/>
            <a:chExt cx="2298700" cy="952500"/>
          </a:xfrm>
        </p:grpSpPr>
        <p:sp>
          <p:nvSpPr>
            <p:cNvPr id="118" name="Rounded Rectangle 117"/>
            <p:cNvSpPr/>
            <p:nvPr/>
          </p:nvSpPr>
          <p:spPr>
            <a:xfrm>
              <a:off x="4191000" y="2908300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4305300" y="3092103"/>
              <a:ext cx="20320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err="1" smtClean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HMMalign</a:t>
              </a:r>
              <a:endParaRPr lang="en-US" sz="3000" dirty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endParaRPr>
            </a:p>
          </p:txBody>
        </p:sp>
      </p:grpSp>
      <p:cxnSp>
        <p:nvCxnSpPr>
          <p:cNvPr id="120" name="Straight Arrow Connector 119"/>
          <p:cNvCxnSpPr>
            <a:stCxn id="112" idx="3"/>
          </p:cNvCxnSpPr>
          <p:nvPr/>
        </p:nvCxnSpPr>
        <p:spPr>
          <a:xfrm>
            <a:off x="5461000" y="7899747"/>
            <a:ext cx="105410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15" idx="3"/>
          </p:cNvCxnSpPr>
          <p:nvPr/>
        </p:nvCxnSpPr>
        <p:spPr>
          <a:xfrm>
            <a:off x="8953500" y="7899747"/>
            <a:ext cx="95250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18" idx="3"/>
            <a:endCxn id="76" idx="3"/>
          </p:cNvCxnSpPr>
          <p:nvPr/>
        </p:nvCxnSpPr>
        <p:spPr>
          <a:xfrm flipV="1">
            <a:off x="12331700" y="6553200"/>
            <a:ext cx="1003300" cy="1346547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961342" y="6261447"/>
            <a:ext cx="2188258" cy="163830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 rot="2204524">
            <a:off x="1525672" y="7309402"/>
            <a:ext cx="1697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7F7F7F"/>
                </a:solidFill>
              </a:rPr>
              <a:t>p</a:t>
            </a:r>
            <a:r>
              <a:rPr lang="en-US" sz="1800" dirty="0" smtClean="0">
                <a:solidFill>
                  <a:srgbClr val="7F7F7F"/>
                </a:solidFill>
              </a:rPr>
              <a:t>arallel option</a:t>
            </a:r>
            <a:endParaRPr lang="en-US" sz="18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32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84" descr="octopus_2_lg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83" y="6297697"/>
            <a:ext cx="1030017" cy="778399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1562100" y="4660899"/>
            <a:ext cx="11772900" cy="3784601"/>
          </a:xfrm>
          <a:prstGeom prst="rect">
            <a:avLst/>
          </a:prstGeom>
          <a:solidFill>
            <a:srgbClr val="CA1E00">
              <a:alpha val="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562100" y="1663700"/>
            <a:ext cx="11772900" cy="2794000"/>
          </a:xfrm>
          <a:prstGeom prst="rect">
            <a:avLst/>
          </a:prstGeom>
          <a:solidFill>
            <a:srgbClr val="CA1E00">
              <a:alpha val="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149600" y="1917700"/>
            <a:ext cx="2298700" cy="952500"/>
            <a:chOff x="4191000" y="2908300"/>
            <a:chExt cx="2298700" cy="952500"/>
          </a:xfrm>
        </p:grpSpPr>
        <p:sp>
          <p:nvSpPr>
            <p:cNvPr id="6" name="Rounded Rectangle 5"/>
            <p:cNvSpPr/>
            <p:nvPr/>
          </p:nvSpPr>
          <p:spPr>
            <a:xfrm>
              <a:off x="4191000" y="2908300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343400" y="3035300"/>
              <a:ext cx="2032000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Helvetica Neue"/>
                  <a:cs typeface="Helvetica Neue"/>
                </a:rPr>
                <a:t>LAST</a:t>
              </a:r>
              <a:endParaRPr lang="en-US" dirty="0">
                <a:latin typeface="Helvetica Neue"/>
                <a:cs typeface="Helvetica Neue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149600" y="5785197"/>
            <a:ext cx="2298700" cy="952500"/>
            <a:chOff x="4191000" y="2908300"/>
            <a:chExt cx="2298700" cy="952500"/>
          </a:xfrm>
        </p:grpSpPr>
        <p:sp>
          <p:nvSpPr>
            <p:cNvPr id="10" name="Rounded Rectangle 9"/>
            <p:cNvSpPr/>
            <p:nvPr/>
          </p:nvSpPr>
          <p:spPr>
            <a:xfrm>
              <a:off x="4191000" y="2908300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43400" y="3035300"/>
              <a:ext cx="2032000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Helvetica Neue"/>
                  <a:cs typeface="Helvetica Neue"/>
                </a:rPr>
                <a:t>LAST</a:t>
              </a:r>
              <a:endParaRPr lang="en-US" dirty="0">
                <a:latin typeface="Helvetica Neue"/>
                <a:cs typeface="Helvetica Neue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49600" y="3022600"/>
            <a:ext cx="2298700" cy="952500"/>
            <a:chOff x="4191000" y="2908300"/>
            <a:chExt cx="2298700" cy="952500"/>
          </a:xfrm>
        </p:grpSpPr>
        <p:sp>
          <p:nvSpPr>
            <p:cNvPr id="13" name="Rounded Rectangle 12"/>
            <p:cNvSpPr/>
            <p:nvPr/>
          </p:nvSpPr>
          <p:spPr>
            <a:xfrm>
              <a:off x="4191000" y="2908300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43400" y="3035300"/>
              <a:ext cx="2032000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Helvetica Neue"/>
                  <a:cs typeface="Helvetica Neue"/>
                </a:rPr>
                <a:t>Bowtie</a:t>
              </a:r>
              <a:endParaRPr lang="en-US" dirty="0">
                <a:latin typeface="Helvetica Neue"/>
                <a:cs typeface="Helvetica Neue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756400" y="2546350"/>
            <a:ext cx="2298700" cy="952500"/>
            <a:chOff x="4191000" y="2908300"/>
            <a:chExt cx="2298700" cy="952500"/>
          </a:xfrm>
        </p:grpSpPr>
        <p:sp>
          <p:nvSpPr>
            <p:cNvPr id="16" name="Rounded Rectangle 15"/>
            <p:cNvSpPr/>
            <p:nvPr/>
          </p:nvSpPr>
          <p:spPr>
            <a:xfrm>
              <a:off x="4191000" y="2908300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68800" y="3079750"/>
              <a:ext cx="20320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err="1">
                  <a:latin typeface="Helvetica Neue"/>
                  <a:cs typeface="Helvetica Neue"/>
                </a:rPr>
                <a:t>c</a:t>
              </a:r>
              <a:r>
                <a:rPr lang="en-US" sz="3000" dirty="0" err="1" smtClean="0">
                  <a:latin typeface="Helvetica Neue"/>
                  <a:cs typeface="Helvetica Neue"/>
                </a:rPr>
                <a:t>mAlign</a:t>
              </a:r>
              <a:endParaRPr lang="en-US" sz="3000" dirty="0">
                <a:latin typeface="Helvetica Neue"/>
                <a:cs typeface="Helvetica Neue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642100" y="5785197"/>
            <a:ext cx="2298700" cy="952500"/>
            <a:chOff x="4191000" y="2908300"/>
            <a:chExt cx="2298700" cy="952500"/>
          </a:xfrm>
        </p:grpSpPr>
        <p:sp>
          <p:nvSpPr>
            <p:cNvPr id="19" name="Rounded Rectangle 18"/>
            <p:cNvSpPr/>
            <p:nvPr/>
          </p:nvSpPr>
          <p:spPr>
            <a:xfrm>
              <a:off x="4191000" y="2908300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43400" y="3125806"/>
              <a:ext cx="2032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 err="1" smtClean="0">
                  <a:latin typeface="Helvetica Neue"/>
                  <a:cs typeface="Helvetica Neue"/>
                </a:rPr>
                <a:t>HMMsearch</a:t>
              </a:r>
              <a:endParaRPr lang="en-US" sz="2600" dirty="0">
                <a:latin typeface="Helvetica Neue"/>
                <a:cs typeface="Helvetica Neue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3398500" y="5708997"/>
            <a:ext cx="2298700" cy="952500"/>
            <a:chOff x="4191000" y="2908300"/>
            <a:chExt cx="2298700" cy="952500"/>
          </a:xfrm>
        </p:grpSpPr>
        <p:sp>
          <p:nvSpPr>
            <p:cNvPr id="22" name="Rounded Rectangle 21"/>
            <p:cNvSpPr/>
            <p:nvPr/>
          </p:nvSpPr>
          <p:spPr>
            <a:xfrm>
              <a:off x="4191000" y="2908300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43400" y="3035300"/>
              <a:ext cx="2032000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latin typeface="Helvetica Neue"/>
                  <a:cs typeface="Helvetica Neue"/>
                </a:rPr>
                <a:t>pplacer</a:t>
              </a:r>
              <a:endParaRPr lang="en-US" dirty="0">
                <a:latin typeface="Helvetica Neue"/>
                <a:cs typeface="Helvetica Neue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0020300" y="5785197"/>
            <a:ext cx="2298700" cy="952500"/>
            <a:chOff x="4191000" y="2908300"/>
            <a:chExt cx="2298700" cy="952500"/>
          </a:xfrm>
        </p:grpSpPr>
        <p:sp>
          <p:nvSpPr>
            <p:cNvPr id="25" name="Rounded Rectangle 24"/>
            <p:cNvSpPr/>
            <p:nvPr/>
          </p:nvSpPr>
          <p:spPr>
            <a:xfrm>
              <a:off x="4191000" y="2908300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05300" y="3092103"/>
              <a:ext cx="20320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err="1" smtClean="0">
                  <a:latin typeface="Helvetica Neue"/>
                  <a:cs typeface="Helvetica Neue"/>
                </a:rPr>
                <a:t>HMMalign</a:t>
              </a:r>
              <a:endParaRPr lang="en-US" sz="3000" dirty="0">
                <a:latin typeface="Helvetica Neue"/>
                <a:cs typeface="Helvetica Neue"/>
              </a:endParaRPr>
            </a:p>
          </p:txBody>
        </p:sp>
      </p:grpSp>
      <p:sp>
        <p:nvSpPr>
          <p:cNvPr id="29" name="Rounded Rectangle 28"/>
          <p:cNvSpPr/>
          <p:nvPr/>
        </p:nvSpPr>
        <p:spPr>
          <a:xfrm>
            <a:off x="697378" y="546100"/>
            <a:ext cx="3981450" cy="952500"/>
          </a:xfrm>
          <a:prstGeom prst="roundRect">
            <a:avLst/>
          </a:prstGeom>
          <a:noFill/>
          <a:ln>
            <a:solidFill>
              <a:srgbClr val="CA1E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/>
              <a:cs typeface="Georgi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61342" y="673100"/>
            <a:ext cx="3519514" cy="6924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Input Sequences</a:t>
            </a:r>
          </a:p>
        </p:txBody>
      </p:sp>
      <p:cxnSp>
        <p:nvCxnSpPr>
          <p:cNvPr id="42" name="Elbow Connector 41"/>
          <p:cNvCxnSpPr/>
          <p:nvPr/>
        </p:nvCxnSpPr>
        <p:spPr>
          <a:xfrm>
            <a:off x="1358900" y="2393950"/>
            <a:ext cx="1689104" cy="1104900"/>
          </a:xfrm>
          <a:prstGeom prst="bentConnector3">
            <a:avLst>
              <a:gd name="adj1" fmla="val -2631"/>
            </a:avLst>
          </a:prstGeom>
          <a:ln w="508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16200000" flipH="1">
            <a:off x="-376751" y="2836695"/>
            <a:ext cx="4762848" cy="2086660"/>
          </a:xfrm>
          <a:prstGeom prst="bentConnector3">
            <a:avLst>
              <a:gd name="adj1" fmla="val 100130"/>
            </a:avLst>
          </a:prstGeom>
          <a:ln w="508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6" idx="3"/>
          </p:cNvCxnSpPr>
          <p:nvPr/>
        </p:nvCxnSpPr>
        <p:spPr>
          <a:xfrm>
            <a:off x="5448300" y="2393950"/>
            <a:ext cx="1193800" cy="47625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3" idx="3"/>
          </p:cNvCxnSpPr>
          <p:nvPr/>
        </p:nvCxnSpPr>
        <p:spPr>
          <a:xfrm flipV="1">
            <a:off x="5448300" y="3022600"/>
            <a:ext cx="1193800" cy="47625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16" idx="3"/>
          </p:cNvCxnSpPr>
          <p:nvPr/>
        </p:nvCxnSpPr>
        <p:spPr>
          <a:xfrm>
            <a:off x="9055100" y="3022600"/>
            <a:ext cx="5441950" cy="2641600"/>
          </a:xfrm>
          <a:prstGeom prst="bentConnector3">
            <a:avLst>
              <a:gd name="adj1" fmla="val 99708"/>
            </a:avLst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0" idx="3"/>
          </p:cNvCxnSpPr>
          <p:nvPr/>
        </p:nvCxnSpPr>
        <p:spPr>
          <a:xfrm>
            <a:off x="5448300" y="6261447"/>
            <a:ext cx="10541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9" idx="3"/>
          </p:cNvCxnSpPr>
          <p:nvPr/>
        </p:nvCxnSpPr>
        <p:spPr>
          <a:xfrm>
            <a:off x="8940800" y="6261447"/>
            <a:ext cx="9525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5" idx="3"/>
          </p:cNvCxnSpPr>
          <p:nvPr/>
        </p:nvCxnSpPr>
        <p:spPr>
          <a:xfrm>
            <a:off x="12319000" y="6261447"/>
            <a:ext cx="9652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1893550" y="1663700"/>
            <a:ext cx="13716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A1E00"/>
                </a:solidFill>
              </a:rPr>
              <a:t>rRNA</a:t>
            </a:r>
            <a:endParaRPr lang="en-US" dirty="0">
              <a:solidFill>
                <a:srgbClr val="CA1E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562100" y="2044700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&gt;1000 </a:t>
            </a:r>
            <a:r>
              <a:rPr lang="en-US" sz="1800" dirty="0" err="1" smtClean="0"/>
              <a:t>bp</a:t>
            </a:r>
            <a:endParaRPr lang="en-US" sz="1800" dirty="0"/>
          </a:p>
        </p:txBody>
      </p:sp>
      <p:sp>
        <p:nvSpPr>
          <p:cNvPr id="71" name="TextBox 70"/>
          <p:cNvSpPr txBox="1"/>
          <p:nvPr/>
        </p:nvSpPr>
        <p:spPr>
          <a:xfrm>
            <a:off x="1562100" y="3125232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&lt;</a:t>
            </a:r>
            <a:r>
              <a:rPr lang="en-US" sz="1800" dirty="0" smtClean="0"/>
              <a:t>1000 </a:t>
            </a:r>
            <a:r>
              <a:rPr lang="en-US" sz="1800" dirty="0" err="1" smtClean="0"/>
              <a:t>bp</a:t>
            </a:r>
            <a:endParaRPr lang="en-US" sz="1800" dirty="0"/>
          </a:p>
        </p:txBody>
      </p:sp>
      <p:sp>
        <p:nvSpPr>
          <p:cNvPr id="72" name="TextBox 71"/>
          <p:cNvSpPr txBox="1"/>
          <p:nvPr/>
        </p:nvSpPr>
        <p:spPr>
          <a:xfrm>
            <a:off x="11252200" y="2566432"/>
            <a:ext cx="229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Alignment masking</a:t>
            </a:r>
            <a:endParaRPr lang="en-US" sz="1800" dirty="0"/>
          </a:p>
        </p:txBody>
      </p:sp>
      <p:sp>
        <p:nvSpPr>
          <p:cNvPr id="73" name="TextBox 72"/>
          <p:cNvSpPr txBox="1"/>
          <p:nvPr/>
        </p:nvSpPr>
        <p:spPr>
          <a:xfrm>
            <a:off x="12166600" y="5461167"/>
            <a:ext cx="1289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Alignment </a:t>
            </a:r>
          </a:p>
          <a:p>
            <a:pPr algn="ctr"/>
            <a:r>
              <a:rPr lang="en-US" sz="1800" dirty="0" smtClean="0"/>
              <a:t>masking</a:t>
            </a:r>
            <a:endParaRPr lang="en-US" sz="1800" dirty="0"/>
          </a:p>
        </p:txBody>
      </p:sp>
      <p:sp>
        <p:nvSpPr>
          <p:cNvPr id="74" name="TextBox 73"/>
          <p:cNvSpPr txBox="1"/>
          <p:nvPr/>
        </p:nvSpPr>
        <p:spPr>
          <a:xfrm>
            <a:off x="2590800" y="4024868"/>
            <a:ext cx="339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s</a:t>
            </a:r>
            <a:r>
              <a:rPr lang="en-US" sz="1800" dirty="0" smtClean="0"/>
              <a:t>earch input against references</a:t>
            </a:r>
            <a:endParaRPr lang="en-US" sz="1800" dirty="0"/>
          </a:p>
        </p:txBody>
      </p:sp>
      <p:sp>
        <p:nvSpPr>
          <p:cNvPr id="75" name="TextBox 74"/>
          <p:cNvSpPr txBox="1"/>
          <p:nvPr/>
        </p:nvSpPr>
        <p:spPr>
          <a:xfrm>
            <a:off x="6426200" y="358894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screen and align candidates to reference profile CMs</a:t>
            </a:r>
            <a:endParaRPr lang="en-US" sz="1800" dirty="0"/>
          </a:p>
        </p:txBody>
      </p:sp>
      <p:sp>
        <p:nvSpPr>
          <p:cNvPr id="77" name="TextBox 76"/>
          <p:cNvSpPr txBox="1"/>
          <p:nvPr/>
        </p:nvSpPr>
        <p:spPr>
          <a:xfrm>
            <a:off x="11563350" y="4572001"/>
            <a:ext cx="17145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A1E00"/>
                </a:solidFill>
              </a:rPr>
              <a:t>p</a:t>
            </a:r>
            <a:r>
              <a:rPr lang="en-US" dirty="0" smtClean="0">
                <a:solidFill>
                  <a:srgbClr val="CA1E00"/>
                </a:solidFill>
              </a:rPr>
              <a:t>rotein  </a:t>
            </a:r>
            <a:endParaRPr lang="en-US" dirty="0">
              <a:solidFill>
                <a:srgbClr val="CA1E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563100" y="6718994"/>
            <a:ext cx="3232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a</a:t>
            </a:r>
            <a:r>
              <a:rPr lang="en-US" sz="1800" dirty="0" smtClean="0"/>
              <a:t>lign candidates to </a:t>
            </a:r>
          </a:p>
          <a:p>
            <a:pPr algn="ctr"/>
            <a:r>
              <a:rPr lang="en-US" sz="1800" dirty="0" smtClean="0"/>
              <a:t>reference profile HMMs</a:t>
            </a:r>
            <a:endParaRPr lang="en-US" sz="1800" dirty="0"/>
          </a:p>
        </p:txBody>
      </p:sp>
      <p:sp>
        <p:nvSpPr>
          <p:cNvPr id="79" name="TextBox 78"/>
          <p:cNvSpPr txBox="1"/>
          <p:nvPr/>
        </p:nvSpPr>
        <p:spPr>
          <a:xfrm>
            <a:off x="2590800" y="6737697"/>
            <a:ext cx="339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s</a:t>
            </a:r>
            <a:r>
              <a:rPr lang="en-US" sz="1800" dirty="0" smtClean="0"/>
              <a:t>earch input against references</a:t>
            </a:r>
            <a:endParaRPr lang="en-US" sz="1800" dirty="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1314450" y="2393950"/>
            <a:ext cx="1733554" cy="20082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314450" y="1498600"/>
            <a:ext cx="0" cy="1321832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083300" y="6737697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s</a:t>
            </a:r>
            <a:r>
              <a:rPr lang="en-US" sz="1800" dirty="0" smtClean="0"/>
              <a:t>creen candidates against reference profile HMMs</a:t>
            </a:r>
            <a:endParaRPr lang="en-US" sz="1800" dirty="0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14497050" y="6661497"/>
            <a:ext cx="0" cy="774699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13398500" y="7487503"/>
            <a:ext cx="2298700" cy="957997"/>
            <a:chOff x="4191000" y="2908300"/>
            <a:chExt cx="2298700" cy="957997"/>
          </a:xfrm>
        </p:grpSpPr>
        <p:sp>
          <p:nvSpPr>
            <p:cNvPr id="95" name="Rounded Rectangle 94"/>
            <p:cNvSpPr/>
            <p:nvPr/>
          </p:nvSpPr>
          <p:spPr>
            <a:xfrm>
              <a:off x="4191000" y="2908300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343400" y="3035300"/>
              <a:ext cx="2032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Helvetica Neue"/>
                  <a:cs typeface="Helvetica Neue"/>
                </a:rPr>
                <a:t>Taxonomy summaries</a:t>
              </a:r>
              <a:endParaRPr lang="en-US" sz="2400" dirty="0">
                <a:latin typeface="Helvetica Neue"/>
                <a:cs typeface="Helvetica Neue"/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3162300" y="7423497"/>
            <a:ext cx="2298700" cy="952500"/>
            <a:chOff x="4191000" y="2908300"/>
            <a:chExt cx="2298700" cy="952500"/>
          </a:xfrm>
        </p:grpSpPr>
        <p:sp>
          <p:nvSpPr>
            <p:cNvPr id="112" name="Rounded Rectangle 111"/>
            <p:cNvSpPr/>
            <p:nvPr/>
          </p:nvSpPr>
          <p:spPr>
            <a:xfrm>
              <a:off x="4191000" y="2908300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343400" y="3035300"/>
              <a:ext cx="2032000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LAST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6654800" y="7423497"/>
            <a:ext cx="2298700" cy="952500"/>
            <a:chOff x="4191000" y="2908300"/>
            <a:chExt cx="2298700" cy="952500"/>
          </a:xfrm>
        </p:grpSpPr>
        <p:sp>
          <p:nvSpPr>
            <p:cNvPr id="115" name="Rounded Rectangle 114"/>
            <p:cNvSpPr/>
            <p:nvPr/>
          </p:nvSpPr>
          <p:spPr>
            <a:xfrm>
              <a:off x="4191000" y="2908300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4343400" y="3125806"/>
              <a:ext cx="2032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 err="1" smtClean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HMMsearch</a:t>
              </a:r>
              <a:endParaRPr lang="en-US" sz="2600" dirty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10033000" y="7423497"/>
            <a:ext cx="2298700" cy="952500"/>
            <a:chOff x="4191000" y="2908300"/>
            <a:chExt cx="2298700" cy="952500"/>
          </a:xfrm>
        </p:grpSpPr>
        <p:sp>
          <p:nvSpPr>
            <p:cNvPr id="118" name="Rounded Rectangle 117"/>
            <p:cNvSpPr/>
            <p:nvPr/>
          </p:nvSpPr>
          <p:spPr>
            <a:xfrm>
              <a:off x="4191000" y="2908300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4305300" y="3092103"/>
              <a:ext cx="20320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err="1" smtClean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HMMalign</a:t>
              </a:r>
              <a:endParaRPr lang="en-US" sz="3000" dirty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endParaRPr>
            </a:p>
          </p:txBody>
        </p:sp>
      </p:grpSp>
      <p:cxnSp>
        <p:nvCxnSpPr>
          <p:cNvPr id="120" name="Straight Arrow Connector 119"/>
          <p:cNvCxnSpPr>
            <a:stCxn id="112" idx="3"/>
          </p:cNvCxnSpPr>
          <p:nvPr/>
        </p:nvCxnSpPr>
        <p:spPr>
          <a:xfrm>
            <a:off x="5461000" y="7899747"/>
            <a:ext cx="105410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15" idx="3"/>
          </p:cNvCxnSpPr>
          <p:nvPr/>
        </p:nvCxnSpPr>
        <p:spPr>
          <a:xfrm>
            <a:off x="8953500" y="7899747"/>
            <a:ext cx="95250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18" idx="3"/>
            <a:endCxn id="76" idx="3"/>
          </p:cNvCxnSpPr>
          <p:nvPr/>
        </p:nvCxnSpPr>
        <p:spPr>
          <a:xfrm flipV="1">
            <a:off x="12331700" y="6553200"/>
            <a:ext cx="1003300" cy="1346547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961342" y="6261447"/>
            <a:ext cx="2188258" cy="163830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 rot="2204524">
            <a:off x="1525672" y="7309402"/>
            <a:ext cx="1697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7F7F7F"/>
                </a:solidFill>
              </a:rPr>
              <a:t>p</a:t>
            </a:r>
            <a:r>
              <a:rPr lang="en-US" sz="1800" dirty="0" smtClean="0">
                <a:solidFill>
                  <a:srgbClr val="7F7F7F"/>
                </a:solidFill>
              </a:rPr>
              <a:t>arallel option</a:t>
            </a:r>
            <a:endParaRPr lang="en-US" sz="1800" dirty="0">
              <a:solidFill>
                <a:srgbClr val="7F7F7F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7566023" y="4854749"/>
            <a:ext cx="368300" cy="409749"/>
            <a:chOff x="6502400" y="530051"/>
            <a:chExt cx="368300" cy="409749"/>
          </a:xfrm>
        </p:grpSpPr>
        <p:sp>
          <p:nvSpPr>
            <p:cNvPr id="5" name="Oval 4"/>
            <p:cNvSpPr/>
            <p:nvPr/>
          </p:nvSpPr>
          <p:spPr>
            <a:xfrm>
              <a:off x="6502400" y="546100"/>
              <a:ext cx="368300" cy="3937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537323" y="530051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112556" y="4854749"/>
            <a:ext cx="368300" cy="409749"/>
            <a:chOff x="6502400" y="530051"/>
            <a:chExt cx="368300" cy="409749"/>
          </a:xfrm>
        </p:grpSpPr>
        <p:sp>
          <p:nvSpPr>
            <p:cNvPr id="81" name="Oval 80"/>
            <p:cNvSpPr/>
            <p:nvPr/>
          </p:nvSpPr>
          <p:spPr>
            <a:xfrm>
              <a:off x="6502400" y="546100"/>
              <a:ext cx="368300" cy="3937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537323" y="530051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1</a:t>
              </a:r>
              <a:endParaRPr lang="en-US" sz="1800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10883900" y="4854749"/>
            <a:ext cx="368300" cy="409749"/>
            <a:chOff x="6502400" y="530051"/>
            <a:chExt cx="368300" cy="409749"/>
          </a:xfrm>
        </p:grpSpPr>
        <p:sp>
          <p:nvSpPr>
            <p:cNvPr id="88" name="Oval 87"/>
            <p:cNvSpPr/>
            <p:nvPr/>
          </p:nvSpPr>
          <p:spPr>
            <a:xfrm>
              <a:off x="6502400" y="546100"/>
              <a:ext cx="368300" cy="3937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537323" y="530051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3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14998700" y="4858098"/>
            <a:ext cx="368300" cy="409749"/>
            <a:chOff x="6502400" y="530051"/>
            <a:chExt cx="368300" cy="409749"/>
          </a:xfrm>
        </p:grpSpPr>
        <p:sp>
          <p:nvSpPr>
            <p:cNvPr id="97" name="Oval 96"/>
            <p:cNvSpPr/>
            <p:nvPr/>
          </p:nvSpPr>
          <p:spPr>
            <a:xfrm>
              <a:off x="6502400" y="546100"/>
              <a:ext cx="368300" cy="3937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537323" y="530051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5</a:t>
              </a:r>
              <a:endParaRPr lang="en-US" sz="1800" dirty="0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5001906" y="6971625"/>
            <a:ext cx="368300" cy="409749"/>
            <a:chOff x="6502400" y="530051"/>
            <a:chExt cx="368300" cy="409749"/>
          </a:xfrm>
        </p:grpSpPr>
        <p:sp>
          <p:nvSpPr>
            <p:cNvPr id="100" name="Oval 99"/>
            <p:cNvSpPr/>
            <p:nvPr/>
          </p:nvSpPr>
          <p:spPr>
            <a:xfrm>
              <a:off x="6502400" y="546100"/>
              <a:ext cx="368300" cy="3937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537323" y="530051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6</a:t>
              </a:r>
              <a:endParaRPr lang="en-US" sz="1800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314450" y="8940800"/>
            <a:ext cx="14624050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1. Input sequences are compared to unaligned reference marker sequences using adaptive seed searches implemented in the LAST algorithm (</a:t>
            </a:r>
            <a:r>
              <a:rPr lang="en-US" sz="1800" dirty="0" err="1" smtClean="0"/>
              <a:t>Kiełbasa</a:t>
            </a:r>
            <a:r>
              <a:rPr lang="en-US" sz="1800" dirty="0" smtClean="0"/>
              <a:t> et al. 2011). The LAST algorithm is ideal for mining </a:t>
            </a:r>
            <a:r>
              <a:rPr lang="en-US" sz="1800" dirty="0" err="1" smtClean="0"/>
              <a:t>rRNA</a:t>
            </a:r>
            <a:r>
              <a:rPr lang="en-US" sz="1800" dirty="0" smtClean="0"/>
              <a:t> and protein coding markers because it allows fast, sensitive searches of extremely large datasets (e.g. </a:t>
            </a:r>
            <a:r>
              <a:rPr lang="en-US" sz="1800" dirty="0" err="1" smtClean="0"/>
              <a:t>Illumina</a:t>
            </a:r>
            <a:r>
              <a:rPr lang="en-US" sz="1800" dirty="0" smtClean="0"/>
              <a:t>) and can additionally handle </a:t>
            </a:r>
            <a:r>
              <a:rPr lang="en-US" sz="1800" dirty="0" err="1" smtClean="0"/>
              <a:t>frameshift</a:t>
            </a:r>
            <a:r>
              <a:rPr lang="en-US" sz="1800" dirty="0" smtClean="0"/>
              <a:t> mutations and interpret quality information from </a:t>
            </a:r>
            <a:r>
              <a:rPr lang="en-US" sz="1800" dirty="0" err="1" smtClean="0"/>
              <a:t>Illumina</a:t>
            </a:r>
            <a:r>
              <a:rPr lang="en-US" sz="1800" dirty="0" smtClean="0"/>
              <a:t> FASTQ files.</a:t>
            </a:r>
          </a:p>
          <a:p>
            <a:endParaRPr lang="en-US" sz="1800" dirty="0"/>
          </a:p>
          <a:p>
            <a:r>
              <a:rPr lang="en-US" sz="1800" dirty="0" smtClean="0"/>
              <a:t>2. Candidate marker sequences identified in LAST searches are next screened against profile alignments that have been </a:t>
            </a:r>
            <a:r>
              <a:rPr lang="en-US" sz="1800" dirty="0" err="1" smtClean="0"/>
              <a:t>precomputed</a:t>
            </a:r>
            <a:r>
              <a:rPr lang="en-US" sz="1800" dirty="0" smtClean="0"/>
              <a:t> for reference marker genes (housed in the local directory share/</a:t>
            </a:r>
            <a:r>
              <a:rPr lang="en-US" sz="1800" dirty="0" err="1" smtClean="0"/>
              <a:t>phylosift</a:t>
            </a:r>
            <a:r>
              <a:rPr lang="en-US" sz="1800" dirty="0" smtClean="0"/>
              <a:t>/markers). In order to take a stringent search approach towards short read data, </a:t>
            </a:r>
            <a:r>
              <a:rPr lang="en-US" sz="1800" dirty="0" err="1" smtClean="0"/>
              <a:t>PhyloSift</a:t>
            </a:r>
            <a:r>
              <a:rPr lang="en-US" sz="1800" dirty="0" smtClean="0"/>
              <a:t> relies on threshold e-values to accept or reject candidate sequences after initial LAST searches.  For </a:t>
            </a:r>
            <a:r>
              <a:rPr lang="en-US" sz="1800" dirty="0" err="1" smtClean="0"/>
              <a:t>rRNA</a:t>
            </a:r>
            <a:r>
              <a:rPr lang="en-US" sz="1800" dirty="0" smtClean="0"/>
              <a:t> sequences, screening and alignment rely on Covariance Model profiles and are both carried out within one step (via the </a:t>
            </a:r>
            <a:r>
              <a:rPr lang="en-US" sz="1800" dirty="0" err="1" smtClean="0"/>
              <a:t>cmAlign</a:t>
            </a:r>
            <a:r>
              <a:rPr lang="en-US" sz="1800" dirty="0" smtClean="0"/>
              <a:t> algorithm in the SSU-align software, using an e-value of 1x10</a:t>
            </a:r>
            <a:r>
              <a:rPr lang="en-US" sz="1800" baseline="30000" dirty="0" smtClean="0"/>
              <a:t>-6 </a:t>
            </a:r>
            <a:r>
              <a:rPr lang="en-US" sz="1800" dirty="0" smtClean="0"/>
              <a:t>for </a:t>
            </a:r>
            <a:r>
              <a:rPr lang="en-US" sz="1800" dirty="0" err="1" smtClean="0"/>
              <a:t>sequnces</a:t>
            </a:r>
            <a:r>
              <a:rPr lang="en-US" sz="1800" dirty="0" smtClean="0"/>
              <a:t> &gt;1000 </a:t>
            </a:r>
            <a:r>
              <a:rPr lang="en-US" sz="1800" dirty="0" err="1" smtClean="0"/>
              <a:t>bp</a:t>
            </a:r>
            <a:r>
              <a:rPr lang="en-US" sz="1800" dirty="0" smtClean="0"/>
              <a:t> and 1x10</a:t>
            </a:r>
            <a:r>
              <a:rPr lang="en-US" sz="1800" baseline="30000" dirty="0" smtClean="0"/>
              <a:t>-20 </a:t>
            </a:r>
            <a:r>
              <a:rPr lang="en-US" sz="1800" dirty="0" smtClean="0"/>
              <a:t>for sequences &lt;1000 </a:t>
            </a:r>
            <a:r>
              <a:rPr lang="en-US" sz="1800" dirty="0" err="1" smtClean="0"/>
              <a:t>bp</a:t>
            </a:r>
            <a:r>
              <a:rPr lang="en-US" sz="1800" dirty="0" smtClean="0"/>
              <a:t>). Protein coding genes rely on profiles using Hidden Markov Models (via the </a:t>
            </a:r>
            <a:r>
              <a:rPr lang="en-US" sz="1800" dirty="0" err="1" smtClean="0"/>
              <a:t>HMMer</a:t>
            </a:r>
            <a:r>
              <a:rPr lang="en-US" sz="1800" dirty="0" smtClean="0"/>
              <a:t> software suite), with a threshold e-value set at 10.</a:t>
            </a:r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3. </a:t>
            </a:r>
            <a:r>
              <a:rPr lang="en-US" sz="1800" dirty="0"/>
              <a:t>C</a:t>
            </a:r>
            <a:r>
              <a:rPr lang="en-US" sz="1800" dirty="0" smtClean="0"/>
              <a:t>andidate protein-coding sequences that pass the </a:t>
            </a:r>
            <a:r>
              <a:rPr lang="en-US" sz="1800" dirty="0" err="1" smtClean="0"/>
              <a:t>HMMsearch</a:t>
            </a:r>
            <a:r>
              <a:rPr lang="en-US" sz="1800" dirty="0" smtClean="0"/>
              <a:t> filtering step are next aligned to reference profile HMMs for each marker gene. </a:t>
            </a:r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4. Alignments are then masked (</a:t>
            </a:r>
            <a:r>
              <a:rPr lang="en-US" sz="1800" dirty="0" err="1" smtClean="0"/>
              <a:t>PhyloSift</a:t>
            </a:r>
            <a:r>
              <a:rPr lang="en-US" sz="1800" dirty="0" smtClean="0"/>
              <a:t> discards lowercase and . characters from alignments of candidate sequences), and masked sequences which pass a minimum threshold (alignments containing &gt;20 positions) are passed on to </a:t>
            </a:r>
            <a:r>
              <a:rPr lang="en-US" sz="1800" dirty="0" err="1" smtClean="0"/>
              <a:t>pplacer</a:t>
            </a:r>
            <a:r>
              <a:rPr lang="en-US" sz="1800" dirty="0" smtClean="0"/>
              <a:t> for phylogenetic placement.</a:t>
            </a:r>
          </a:p>
          <a:p>
            <a:endParaRPr lang="en-US" sz="1800" dirty="0"/>
          </a:p>
          <a:p>
            <a:r>
              <a:rPr lang="en-US" sz="1800" dirty="0" smtClean="0"/>
              <a:t>5. Marker gene alignments are concatenated and fed into </a:t>
            </a:r>
            <a:r>
              <a:rPr lang="en-US" sz="1800" dirty="0" err="1" smtClean="0"/>
              <a:t>pplacer</a:t>
            </a:r>
            <a:r>
              <a:rPr lang="en-US" sz="1800" dirty="0" smtClean="0"/>
              <a:t>, where candidate input sequences are placed onto a reference guide tree. </a:t>
            </a:r>
          </a:p>
          <a:p>
            <a:endParaRPr lang="en-US" sz="1800" dirty="0"/>
          </a:p>
          <a:p>
            <a:r>
              <a:rPr lang="en-US" sz="1800" dirty="0"/>
              <a:t>6</a:t>
            </a:r>
            <a:r>
              <a:rPr lang="en-US" sz="1800" dirty="0" smtClean="0"/>
              <a:t>. Tree placements are summarized in output files containing raw sequence placement information (</a:t>
            </a:r>
            <a:r>
              <a:rPr lang="en-US" sz="1800" dirty="0" err="1" smtClean="0"/>
              <a:t>sequence_taxa</a:t>
            </a:r>
            <a:r>
              <a:rPr lang="en-US" sz="1800" dirty="0" smtClean="0"/>
              <a:t> files) and taxon abundance information (</a:t>
            </a:r>
            <a:r>
              <a:rPr lang="en-US" sz="1800" dirty="0" err="1" smtClean="0"/>
              <a:t>taxa_summary</a:t>
            </a:r>
            <a:r>
              <a:rPr lang="en-US" sz="1800" dirty="0" smtClean="0"/>
              <a:t> files)</a:t>
            </a:r>
            <a:endParaRPr lang="en-US" sz="1800" dirty="0"/>
          </a:p>
        </p:txBody>
      </p:sp>
      <p:grpSp>
        <p:nvGrpSpPr>
          <p:cNvPr id="102" name="Group 101"/>
          <p:cNvGrpSpPr/>
          <p:nvPr/>
        </p:nvGrpSpPr>
        <p:grpSpPr>
          <a:xfrm>
            <a:off x="13703300" y="4858098"/>
            <a:ext cx="368300" cy="409749"/>
            <a:chOff x="6502400" y="530051"/>
            <a:chExt cx="368300" cy="409749"/>
          </a:xfrm>
        </p:grpSpPr>
        <p:sp>
          <p:nvSpPr>
            <p:cNvPr id="103" name="Oval 102"/>
            <p:cNvSpPr/>
            <p:nvPr/>
          </p:nvSpPr>
          <p:spPr>
            <a:xfrm>
              <a:off x="6502400" y="546100"/>
              <a:ext cx="368300" cy="3937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537323" y="530051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9892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460</Words>
  <Application>Microsoft Macintosh PowerPoint</Application>
  <PresentationFormat>Custom</PresentationFormat>
  <Paragraphs>69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UC Davis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Holly Bik</dc:creator>
  <cp:lastModifiedBy>Holly Bik</cp:lastModifiedBy>
  <cp:revision>24</cp:revision>
  <dcterms:created xsi:type="dcterms:W3CDTF">2012-04-25T18:42:58Z</dcterms:created>
  <dcterms:modified xsi:type="dcterms:W3CDTF">2012-05-03T21:51:15Z</dcterms:modified>
</cp:coreProperties>
</file>