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997702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1995404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2993106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3990807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4988509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5986211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6983913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7981615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lly  Bik" initials="" lastIdx="3" clrIdx="0"/>
  <p:cmAuthor id="1" name="Holly Bik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A1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088" y="1656"/>
      </p:cViewPr>
      <p:guideLst>
        <p:guide orient="horz" pos="576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681137"/>
            <a:ext cx="155448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97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95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93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90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88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86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983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981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3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63699" y="732371"/>
            <a:ext cx="4457701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32371"/>
            <a:ext cx="13068301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9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7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7" y="11751738"/>
            <a:ext cx="15544800" cy="3632200"/>
          </a:xfrm>
        </p:spPr>
        <p:txBody>
          <a:bodyPr anchor="t"/>
          <a:lstStyle>
            <a:lvl1pPr algn="l">
              <a:defRPr sz="8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7" y="7751237"/>
            <a:ext cx="15544800" cy="4000498"/>
          </a:xfrm>
        </p:spPr>
        <p:txBody>
          <a:bodyPr anchor="b"/>
          <a:lstStyle>
            <a:lvl1pPr marL="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1pPr>
            <a:lvl2pPr marL="997702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995404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3pPr>
            <a:lvl4pPr marL="2993106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4pPr>
            <a:lvl5pPr marL="3990807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5pPr>
            <a:lvl6pPr marL="4988509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6pPr>
            <a:lvl7pPr marL="598621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7pPr>
            <a:lvl8pPr marL="698391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8pPr>
            <a:lvl9pPr marL="7981615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0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1" y="4267204"/>
            <a:ext cx="8763000" cy="12069235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1" y="4267204"/>
            <a:ext cx="8763000" cy="12069235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3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2369"/>
            <a:ext cx="164592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4093635"/>
            <a:ext cx="8080376" cy="1706031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97702" indent="0">
              <a:buNone/>
              <a:defRPr sz="4400" b="1"/>
            </a:lvl2pPr>
            <a:lvl3pPr marL="1995404" indent="0">
              <a:buNone/>
              <a:defRPr sz="3900" b="1"/>
            </a:lvl3pPr>
            <a:lvl4pPr marL="2993106" indent="0">
              <a:buNone/>
              <a:defRPr sz="3500" b="1"/>
            </a:lvl4pPr>
            <a:lvl5pPr marL="3990807" indent="0">
              <a:buNone/>
              <a:defRPr sz="3500" b="1"/>
            </a:lvl5pPr>
            <a:lvl6pPr marL="4988509" indent="0">
              <a:buNone/>
              <a:defRPr sz="3500" b="1"/>
            </a:lvl6pPr>
            <a:lvl7pPr marL="5986211" indent="0">
              <a:buNone/>
              <a:defRPr sz="3500" b="1"/>
            </a:lvl7pPr>
            <a:lvl8pPr marL="6983913" indent="0">
              <a:buNone/>
              <a:defRPr sz="3500" b="1"/>
            </a:lvl8pPr>
            <a:lvl9pPr marL="7981615" indent="0">
              <a:buNone/>
              <a:defRPr sz="3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5799667"/>
            <a:ext cx="8080376" cy="10536769"/>
          </a:xfrm>
        </p:spPr>
        <p:txBody>
          <a:bodyPr/>
          <a:lstStyle>
            <a:lvl1pPr>
              <a:defRPr sz="5200"/>
            </a:lvl1pPr>
            <a:lvl2pPr>
              <a:defRPr sz="44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4093635"/>
            <a:ext cx="8083552" cy="1706031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97702" indent="0">
              <a:buNone/>
              <a:defRPr sz="4400" b="1"/>
            </a:lvl2pPr>
            <a:lvl3pPr marL="1995404" indent="0">
              <a:buNone/>
              <a:defRPr sz="3900" b="1"/>
            </a:lvl3pPr>
            <a:lvl4pPr marL="2993106" indent="0">
              <a:buNone/>
              <a:defRPr sz="3500" b="1"/>
            </a:lvl4pPr>
            <a:lvl5pPr marL="3990807" indent="0">
              <a:buNone/>
              <a:defRPr sz="3500" b="1"/>
            </a:lvl5pPr>
            <a:lvl6pPr marL="4988509" indent="0">
              <a:buNone/>
              <a:defRPr sz="3500" b="1"/>
            </a:lvl6pPr>
            <a:lvl7pPr marL="5986211" indent="0">
              <a:buNone/>
              <a:defRPr sz="3500" b="1"/>
            </a:lvl7pPr>
            <a:lvl8pPr marL="6983913" indent="0">
              <a:buNone/>
              <a:defRPr sz="3500" b="1"/>
            </a:lvl8pPr>
            <a:lvl9pPr marL="7981615" indent="0">
              <a:buNone/>
              <a:defRPr sz="3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5799667"/>
            <a:ext cx="8083552" cy="10536769"/>
          </a:xfrm>
        </p:spPr>
        <p:txBody>
          <a:bodyPr/>
          <a:lstStyle>
            <a:lvl1pPr>
              <a:defRPr sz="5200"/>
            </a:lvl1pPr>
            <a:lvl2pPr>
              <a:defRPr sz="44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3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0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28134"/>
            <a:ext cx="6016627" cy="3098801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728138"/>
            <a:ext cx="10223499" cy="15608302"/>
          </a:xfrm>
        </p:spPr>
        <p:txBody>
          <a:bodyPr/>
          <a:lstStyle>
            <a:lvl1pPr>
              <a:defRPr sz="7000"/>
            </a:lvl1pPr>
            <a:lvl2pPr>
              <a:defRPr sz="6100"/>
            </a:lvl2pPr>
            <a:lvl3pPr>
              <a:defRPr sz="52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3826937"/>
            <a:ext cx="6016627" cy="12509501"/>
          </a:xfrm>
        </p:spPr>
        <p:txBody>
          <a:bodyPr/>
          <a:lstStyle>
            <a:lvl1pPr marL="0" indent="0">
              <a:buNone/>
              <a:defRPr sz="3100"/>
            </a:lvl1pPr>
            <a:lvl2pPr marL="997702" indent="0">
              <a:buNone/>
              <a:defRPr sz="2600"/>
            </a:lvl2pPr>
            <a:lvl3pPr marL="1995404" indent="0">
              <a:buNone/>
              <a:defRPr sz="2200"/>
            </a:lvl3pPr>
            <a:lvl4pPr marL="2993106" indent="0">
              <a:buNone/>
              <a:defRPr sz="2000"/>
            </a:lvl4pPr>
            <a:lvl5pPr marL="3990807" indent="0">
              <a:buNone/>
              <a:defRPr sz="2000"/>
            </a:lvl5pPr>
            <a:lvl6pPr marL="4988509" indent="0">
              <a:buNone/>
              <a:defRPr sz="2000"/>
            </a:lvl6pPr>
            <a:lvl7pPr marL="5986211" indent="0">
              <a:buNone/>
              <a:defRPr sz="2000"/>
            </a:lvl7pPr>
            <a:lvl8pPr marL="6983913" indent="0">
              <a:buNone/>
              <a:defRPr sz="2000"/>
            </a:lvl8pPr>
            <a:lvl9pPr marL="7981615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7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02"/>
            <a:ext cx="10972800" cy="1511301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8"/>
            <a:ext cx="10972800" cy="10972800"/>
          </a:xfrm>
        </p:spPr>
        <p:txBody>
          <a:bodyPr/>
          <a:lstStyle>
            <a:lvl1pPr marL="0" indent="0">
              <a:buNone/>
              <a:defRPr sz="7000"/>
            </a:lvl1pPr>
            <a:lvl2pPr marL="997702" indent="0">
              <a:buNone/>
              <a:defRPr sz="6100"/>
            </a:lvl2pPr>
            <a:lvl3pPr marL="1995404" indent="0">
              <a:buNone/>
              <a:defRPr sz="5200"/>
            </a:lvl3pPr>
            <a:lvl4pPr marL="2993106" indent="0">
              <a:buNone/>
              <a:defRPr sz="4400"/>
            </a:lvl4pPr>
            <a:lvl5pPr marL="3990807" indent="0">
              <a:buNone/>
              <a:defRPr sz="4400"/>
            </a:lvl5pPr>
            <a:lvl6pPr marL="4988509" indent="0">
              <a:buNone/>
              <a:defRPr sz="4400"/>
            </a:lvl6pPr>
            <a:lvl7pPr marL="5986211" indent="0">
              <a:buNone/>
              <a:defRPr sz="4400"/>
            </a:lvl7pPr>
            <a:lvl8pPr marL="6983913" indent="0">
              <a:buNone/>
              <a:defRPr sz="4400"/>
            </a:lvl8pPr>
            <a:lvl9pPr marL="7981615" indent="0">
              <a:buNone/>
              <a:defRPr sz="4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02"/>
            <a:ext cx="10972800" cy="2146299"/>
          </a:xfrm>
        </p:spPr>
        <p:txBody>
          <a:bodyPr/>
          <a:lstStyle>
            <a:lvl1pPr marL="0" indent="0">
              <a:buNone/>
              <a:defRPr sz="3100"/>
            </a:lvl1pPr>
            <a:lvl2pPr marL="997702" indent="0">
              <a:buNone/>
              <a:defRPr sz="2600"/>
            </a:lvl2pPr>
            <a:lvl3pPr marL="1995404" indent="0">
              <a:buNone/>
              <a:defRPr sz="2200"/>
            </a:lvl3pPr>
            <a:lvl4pPr marL="2993106" indent="0">
              <a:buNone/>
              <a:defRPr sz="2000"/>
            </a:lvl4pPr>
            <a:lvl5pPr marL="3990807" indent="0">
              <a:buNone/>
              <a:defRPr sz="2000"/>
            </a:lvl5pPr>
            <a:lvl6pPr marL="4988509" indent="0">
              <a:buNone/>
              <a:defRPr sz="2000"/>
            </a:lvl6pPr>
            <a:lvl7pPr marL="5986211" indent="0">
              <a:buNone/>
              <a:defRPr sz="2000"/>
            </a:lvl7pPr>
            <a:lvl8pPr marL="6983913" indent="0">
              <a:buNone/>
              <a:defRPr sz="2000"/>
            </a:lvl8pPr>
            <a:lvl9pPr marL="7981615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69"/>
            <a:ext cx="16459200" cy="3048000"/>
          </a:xfrm>
          <a:prstGeom prst="rect">
            <a:avLst/>
          </a:prstGeom>
        </p:spPr>
        <p:txBody>
          <a:bodyPr vert="horz" lIns="199540" tIns="99770" rIns="199540" bIns="9977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04"/>
            <a:ext cx="16459200" cy="12069235"/>
          </a:xfrm>
          <a:prstGeom prst="rect">
            <a:avLst/>
          </a:prstGeom>
        </p:spPr>
        <p:txBody>
          <a:bodyPr vert="horz" lIns="199540" tIns="99770" rIns="199540" bIns="9977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6950271"/>
            <a:ext cx="4267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l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71"/>
            <a:ext cx="5791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ct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71"/>
            <a:ext cx="4267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7702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8276" indent="-748276" algn="l" defTabSz="997702" rtl="0" eaLnBrk="1" latinLnBrk="0" hangingPunct="1">
        <a:spcBef>
          <a:spcPct val="20000"/>
        </a:spcBef>
        <a:buFont typeface="Arial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621265" indent="-623564" algn="l" defTabSz="997702" rtl="0" eaLnBrk="1" latinLnBrk="0" hangingPunct="1">
        <a:spcBef>
          <a:spcPct val="20000"/>
        </a:spcBef>
        <a:buFont typeface="Arial"/>
        <a:buChar char="–"/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2494255" indent="-498851" algn="l" defTabSz="997702" rtl="0" eaLnBrk="1" latinLnBrk="0" hangingPunct="1">
        <a:spcBef>
          <a:spcPct val="20000"/>
        </a:spcBef>
        <a:buFont typeface="Arial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3491956" indent="-498851" algn="l" defTabSz="997702" rtl="0" eaLnBrk="1" latinLnBrk="0" hangingPunct="1">
        <a:spcBef>
          <a:spcPct val="20000"/>
        </a:spcBef>
        <a:buFont typeface="Arial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89658" indent="-498851" algn="l" defTabSz="997702" rtl="0" eaLnBrk="1" latinLnBrk="0" hangingPunct="1">
        <a:spcBef>
          <a:spcPct val="20000"/>
        </a:spcBef>
        <a:buFont typeface="Arial"/>
        <a:buChar char="»"/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487360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485062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482764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480466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97702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404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993106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90807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88509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986211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983913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981615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16800" y="5321294"/>
            <a:ext cx="2298700" cy="952500"/>
            <a:chOff x="4191000" y="2908300"/>
            <a:chExt cx="2298700" cy="952500"/>
          </a:xfrm>
        </p:grpSpPr>
        <p:sp>
          <p:nvSpPr>
            <p:cNvPr id="10" name="Rounded Rectangle 9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22231" y="3134035"/>
              <a:ext cx="2032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err="1" smtClean="0">
                  <a:latin typeface="Helvetica Neue"/>
                  <a:cs typeface="Helvetica Neue"/>
                </a:rPr>
                <a:t>FastTree</a:t>
              </a:r>
              <a:endParaRPr lang="en-US" sz="2600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416800" y="3459865"/>
            <a:ext cx="2298700" cy="952500"/>
            <a:chOff x="4191000" y="2908300"/>
            <a:chExt cx="2298700" cy="952500"/>
          </a:xfrm>
        </p:grpSpPr>
        <p:sp>
          <p:nvSpPr>
            <p:cNvPr id="19" name="Rounded Rectangle 18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43400" y="3125806"/>
              <a:ext cx="2032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err="1" smtClean="0">
                  <a:latin typeface="Helvetica Neue"/>
                  <a:cs typeface="Helvetica Neue"/>
                </a:rPr>
                <a:t>HMMbuild</a:t>
              </a:r>
              <a:endParaRPr lang="en-US" sz="2600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971924" y="1171748"/>
            <a:ext cx="3648075" cy="1231900"/>
            <a:chOff x="697378" y="546100"/>
            <a:chExt cx="3981450" cy="2159000"/>
          </a:xfrm>
        </p:grpSpPr>
        <p:sp>
          <p:nvSpPr>
            <p:cNvPr id="29" name="Rounded Rectangle 28"/>
            <p:cNvSpPr/>
            <p:nvPr/>
          </p:nvSpPr>
          <p:spPr>
            <a:xfrm>
              <a:off x="697378" y="546100"/>
              <a:ext cx="3981450" cy="2159000"/>
            </a:xfrm>
            <a:prstGeom prst="roundRect">
              <a:avLst/>
            </a:prstGeom>
            <a:noFill/>
            <a:ln>
              <a:solidFill>
                <a:srgbClr val="CA1E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61342" y="673100"/>
              <a:ext cx="3519514" cy="9694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Mapping File</a:t>
              </a:r>
            </a:p>
            <a:p>
              <a:pPr algn="ctr"/>
              <a:r>
                <a:rPr lang="en-US" sz="1800" dirty="0" smtClean="0"/>
                <a:t>(Accession, NCBI taxon ID)</a:t>
              </a:r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>
            <a:off x="7594600" y="2393950"/>
            <a:ext cx="850900" cy="1032049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8564031" y="4555068"/>
            <a:ext cx="0" cy="732713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850784" y="7268254"/>
            <a:ext cx="3340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Reconcile NCBI taxonomy IDs with phylogenetic topology</a:t>
            </a:r>
            <a:endParaRPr lang="en-US" sz="1800" dirty="0"/>
          </a:p>
        </p:txBody>
      </p:sp>
      <p:sp>
        <p:nvSpPr>
          <p:cNvPr id="77" name="TextBox 76"/>
          <p:cNvSpPr txBox="1"/>
          <p:nvPr/>
        </p:nvSpPr>
        <p:spPr>
          <a:xfrm>
            <a:off x="9280524" y="2693689"/>
            <a:ext cx="385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Execute</a:t>
            </a:r>
            <a:r>
              <a:rPr lang="en-US" sz="2400" dirty="0" smtClean="0">
                <a:solidFill>
                  <a:srgbClr val="CA1E00"/>
                </a:solidFill>
              </a:rPr>
              <a:t> </a:t>
            </a:r>
            <a:r>
              <a:rPr lang="en-US" sz="2400" dirty="0" err="1" smtClean="0">
                <a:solidFill>
                  <a:srgbClr val="CA1E00"/>
                </a:solidFill>
              </a:rPr>
              <a:t>build_marker</a:t>
            </a:r>
            <a:r>
              <a:rPr lang="en-US" sz="2400" dirty="0" smtClean="0">
                <a:solidFill>
                  <a:srgbClr val="CA1E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mode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570382" y="4642694"/>
            <a:ext cx="421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Generate unique IDs for input sequences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601200" y="3604310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 smtClean="0"/>
              <a:t>Unalign</a:t>
            </a:r>
            <a:r>
              <a:rPr lang="en-US" sz="1800" dirty="0" smtClean="0"/>
              <a:t> sequences and create profile HMM out of input data</a:t>
            </a:r>
            <a:endParaRPr lang="en-US" sz="1800" dirty="0"/>
          </a:p>
        </p:txBody>
      </p:sp>
      <p:grpSp>
        <p:nvGrpSpPr>
          <p:cNvPr id="149" name="Group 148"/>
          <p:cNvGrpSpPr/>
          <p:nvPr/>
        </p:nvGrpSpPr>
        <p:grpSpPr>
          <a:xfrm>
            <a:off x="9347199" y="1162050"/>
            <a:ext cx="3635374" cy="1231900"/>
            <a:chOff x="697378" y="546100"/>
            <a:chExt cx="3981450" cy="2159000"/>
          </a:xfrm>
        </p:grpSpPr>
        <p:sp>
          <p:nvSpPr>
            <p:cNvPr id="150" name="Rounded Rectangle 149"/>
            <p:cNvSpPr/>
            <p:nvPr/>
          </p:nvSpPr>
          <p:spPr>
            <a:xfrm>
              <a:off x="697378" y="546100"/>
              <a:ext cx="3981450" cy="2159000"/>
            </a:xfrm>
            <a:prstGeom prst="roundRect">
              <a:avLst/>
            </a:prstGeom>
            <a:noFill/>
            <a:ln>
              <a:solidFill>
                <a:srgbClr val="CA1E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35628" y="673101"/>
              <a:ext cx="3943200" cy="16991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Alignment File</a:t>
              </a:r>
            </a:p>
            <a:p>
              <a:pPr algn="ctr"/>
              <a:r>
                <a:rPr lang="en-US" sz="1800" dirty="0" smtClean="0"/>
                <a:t>(Marker sequences in FASTA format)</a:t>
              </a:r>
            </a:p>
          </p:txBody>
        </p:sp>
      </p:grpSp>
      <p:cxnSp>
        <p:nvCxnSpPr>
          <p:cNvPr id="165" name="Straight Arrow Connector 164"/>
          <p:cNvCxnSpPr/>
          <p:nvPr/>
        </p:nvCxnSpPr>
        <p:spPr>
          <a:xfrm flipH="1">
            <a:off x="8607425" y="2393950"/>
            <a:ext cx="723900" cy="1032049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850784" y="5325783"/>
            <a:ext cx="3080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Build tree and collapse topology according to a user-specified PD cutoff (e.g. 99%) </a:t>
            </a:r>
            <a:endParaRPr lang="en-US" sz="18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7454900" y="7144089"/>
            <a:ext cx="2298700" cy="952500"/>
            <a:chOff x="4191000" y="2908300"/>
            <a:chExt cx="2298700" cy="952500"/>
          </a:xfrm>
        </p:grpSpPr>
        <p:sp>
          <p:nvSpPr>
            <p:cNvPr id="45" name="Rounded Rectangle 44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90482" y="2946020"/>
              <a:ext cx="21611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 Neue"/>
                  <a:cs typeface="Helvetica Neue"/>
                </a:rPr>
                <a:t>Tree Reconciliation</a:t>
              </a:r>
              <a:endParaRPr lang="en-US" sz="24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>
            <a:off x="8602131" y="6377863"/>
            <a:ext cx="0" cy="732713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486647" y="8998865"/>
            <a:ext cx="2298700" cy="952500"/>
            <a:chOff x="4191000" y="2908300"/>
            <a:chExt cx="2298700" cy="952500"/>
          </a:xfrm>
        </p:grpSpPr>
        <p:sp>
          <p:nvSpPr>
            <p:cNvPr id="49" name="Rounded Rectangle 48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22231" y="2973168"/>
              <a:ext cx="203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 Neue"/>
                  <a:cs typeface="Helvetica Neue"/>
                </a:rPr>
                <a:t>Built Marker Packages</a:t>
              </a:r>
              <a:endParaRPr lang="en-US" sz="24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8633878" y="8232639"/>
            <a:ext cx="0" cy="732713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7509934" y="10811935"/>
            <a:ext cx="2298700" cy="952500"/>
            <a:chOff x="4191000" y="2908300"/>
            <a:chExt cx="2298700" cy="952500"/>
          </a:xfrm>
        </p:grpSpPr>
        <p:sp>
          <p:nvSpPr>
            <p:cNvPr id="54" name="Rounded Rectangle 53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22231" y="2973168"/>
              <a:ext cx="203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 Neue"/>
                  <a:cs typeface="Helvetica Neue"/>
                </a:rPr>
                <a:t>Index Marker Database</a:t>
              </a:r>
              <a:endParaRPr lang="en-US" sz="24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>
            <a:off x="8657165" y="10045709"/>
            <a:ext cx="0" cy="732713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894123" y="6377863"/>
            <a:ext cx="448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Sequence accessions mapped to phylogeny via a dummy </a:t>
            </a:r>
            <a:r>
              <a:rPr lang="en-US" sz="1800" dirty="0" err="1" smtClean="0"/>
              <a:t>pplacer</a:t>
            </a:r>
            <a:r>
              <a:rPr lang="en-US" sz="1800" dirty="0" smtClean="0"/>
              <a:t> file</a:t>
            </a:r>
            <a:endParaRPr lang="en-US" sz="1800" dirty="0"/>
          </a:p>
        </p:txBody>
      </p:sp>
      <p:sp>
        <p:nvSpPr>
          <p:cNvPr id="59" name="TextBox 58"/>
          <p:cNvSpPr txBox="1"/>
          <p:nvPr/>
        </p:nvSpPr>
        <p:spPr>
          <a:xfrm>
            <a:off x="8725849" y="8401895"/>
            <a:ext cx="421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Clean and package new marker genes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785347" y="9150628"/>
            <a:ext cx="4017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New marker gene packages placed into shared PhyloSift marker directory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058274" y="10178222"/>
            <a:ext cx="3165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Execute</a:t>
            </a:r>
            <a:r>
              <a:rPr lang="en-US" sz="2400" dirty="0" smtClean="0">
                <a:solidFill>
                  <a:srgbClr val="CA1E00"/>
                </a:solidFill>
              </a:rPr>
              <a:t> index </a:t>
            </a:r>
            <a:r>
              <a:rPr lang="en-US" sz="2400" dirty="0" smtClean="0">
                <a:solidFill>
                  <a:srgbClr val="000000"/>
                </a:solidFill>
              </a:rPr>
              <a:t>mode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937747" y="10954027"/>
            <a:ext cx="4017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Indexes the marker databases needed for LAST and Bowtie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037539" y="2507426"/>
            <a:ext cx="36163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NOTE</a:t>
            </a:r>
            <a:r>
              <a:rPr lang="en-US" sz="1800" dirty="0" smtClean="0"/>
              <a:t>: New marker packages are named according to input filenames (e.g. </a:t>
            </a:r>
            <a:r>
              <a:rPr lang="en-US" sz="1800" dirty="0" err="1" smtClean="0"/>
              <a:t>MarkerAlignment.fasta</a:t>
            </a:r>
            <a:r>
              <a:rPr lang="en-US" sz="1800" dirty="0" smtClean="0"/>
              <a:t>). Core marker data will be overwritten during new marker builds if input files do not have unique names compared to existing PhyloSift markers.</a:t>
            </a:r>
            <a:endParaRPr lang="en-US" sz="1800" dirty="0"/>
          </a:p>
        </p:txBody>
      </p:sp>
      <p:sp>
        <p:nvSpPr>
          <p:cNvPr id="68" name="TextBox 67"/>
          <p:cNvSpPr txBox="1"/>
          <p:nvPr/>
        </p:nvSpPr>
        <p:spPr>
          <a:xfrm>
            <a:off x="4037538" y="10817127"/>
            <a:ext cx="3478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Locally indexed marker packages will not interfere with automatic updates to PhyloSift core markers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037538" y="7110575"/>
            <a:ext cx="3379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Quantitative metric (minimum hamming distance) used to match edges between NCBI taxon tree and molecular phylogeny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7725582" y="1162050"/>
            <a:ext cx="1526257" cy="1231900"/>
            <a:chOff x="697378" y="546100"/>
            <a:chExt cx="3981450" cy="2159000"/>
          </a:xfrm>
        </p:grpSpPr>
        <p:sp>
          <p:nvSpPr>
            <p:cNvPr id="51" name="Rounded Rectangle 50"/>
            <p:cNvSpPr/>
            <p:nvPr/>
          </p:nvSpPr>
          <p:spPr>
            <a:xfrm>
              <a:off x="697378" y="546100"/>
              <a:ext cx="3981450" cy="2159000"/>
            </a:xfrm>
            <a:prstGeom prst="roundRect">
              <a:avLst/>
            </a:prstGeom>
            <a:noFill/>
            <a:ln>
              <a:solidFill>
                <a:srgbClr val="CA1E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61341" y="673101"/>
              <a:ext cx="3519515" cy="18879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PD cutoff</a:t>
              </a:r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>
            <a:off x="8534400" y="2438400"/>
            <a:ext cx="0" cy="732713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4555067" y="12395519"/>
            <a:ext cx="8636000" cy="5277536"/>
          </a:xfrm>
          <a:prstGeom prst="roundRect">
            <a:avLst/>
          </a:prstGeom>
          <a:solidFill>
            <a:schemeClr val="bg1"/>
          </a:solidFill>
          <a:ln>
            <a:solidFill>
              <a:srgbClr val="CA1E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CA1E00"/>
                </a:solidFill>
              </a:rPr>
              <a:t>Built PhyloSift Marker package</a:t>
            </a:r>
            <a:endParaRPr lang="en-US" dirty="0">
              <a:solidFill>
                <a:srgbClr val="CA1E00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4950281" y="13654538"/>
            <a:ext cx="3758139" cy="112104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</a:rPr>
              <a:t>Tree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9058802" y="13654538"/>
            <a:ext cx="3758139" cy="112104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</a:rPr>
              <a:t>Hmm profile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4950281" y="15034287"/>
            <a:ext cx="3758139" cy="112104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rgbClr val="000000"/>
                </a:solidFill>
              </a:rPr>
              <a:t>Taxon</a:t>
            </a:r>
            <a:r>
              <a:rPr lang="en-US" sz="3600" dirty="0" smtClean="0">
                <a:solidFill>
                  <a:srgbClr val="000000"/>
                </a:solidFill>
              </a:rPr>
              <a:t> map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9078366" y="15034287"/>
            <a:ext cx="3758139" cy="112104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</a:rPr>
              <a:t>Representative sequences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964254" y="16385793"/>
            <a:ext cx="3758139" cy="112104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</a:rPr>
              <a:t>Alignment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191067" y="5790926"/>
            <a:ext cx="3480817" cy="1477328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HB: Want to mention the dummy </a:t>
            </a:r>
            <a:r>
              <a:rPr lang="en-US" sz="1800" dirty="0" err="1" smtClean="0"/>
              <a:t>pplacer</a:t>
            </a:r>
            <a:r>
              <a:rPr lang="en-US" sz="1800" dirty="0" smtClean="0"/>
              <a:t> step here but don</a:t>
            </a:r>
            <a:r>
              <a:rPr lang="fr-FR" sz="1800" dirty="0" smtClean="0"/>
              <a:t>’</a:t>
            </a:r>
            <a:r>
              <a:rPr lang="en-US" sz="1800" dirty="0" smtClean="0"/>
              <a:t>t want to go into too much detail (might confuse readers). Is this appropriate?</a:t>
            </a:r>
            <a:endParaRPr lang="en-US" sz="1800" dirty="0"/>
          </a:p>
        </p:txBody>
      </p:sp>
      <p:pic>
        <p:nvPicPr>
          <p:cNvPr id="2" name="Picture 1" descr="monkey_24737_lg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359" y="4918096"/>
            <a:ext cx="3495639" cy="1902626"/>
          </a:xfrm>
          <a:prstGeom prst="rect">
            <a:avLst/>
          </a:prstGeom>
        </p:spPr>
      </p:pic>
      <p:pic>
        <p:nvPicPr>
          <p:cNvPr id="3" name="Picture 2" descr="Monnkey_lg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311" y="8372428"/>
            <a:ext cx="1830476" cy="2325469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556722" y="6285530"/>
            <a:ext cx="3067011" cy="1200329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HB: </a:t>
            </a:r>
            <a:r>
              <a:rPr lang="en-US" sz="1800" dirty="0" smtClean="0"/>
              <a:t>Creepy monkey (top) or non creepy monkey (below)?? Or both (since they fill out the white space nicely)?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123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256</Words>
  <Application>Microsoft Macintosh PowerPoint</Application>
  <PresentationFormat>Custom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Davis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Bik</dc:creator>
  <cp:lastModifiedBy>Holly Bik</cp:lastModifiedBy>
  <cp:revision>30</cp:revision>
  <dcterms:created xsi:type="dcterms:W3CDTF">2012-04-25T18:42:58Z</dcterms:created>
  <dcterms:modified xsi:type="dcterms:W3CDTF">2012-05-03T21:46:06Z</dcterms:modified>
</cp:coreProperties>
</file>